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7" r:id="rId2"/>
    <p:sldId id="363" r:id="rId3"/>
    <p:sldId id="364" r:id="rId4"/>
    <p:sldId id="346" r:id="rId5"/>
    <p:sldId id="343" r:id="rId6"/>
    <p:sldId id="344" r:id="rId7"/>
    <p:sldId id="313" r:id="rId8"/>
    <p:sldId id="314" r:id="rId9"/>
    <p:sldId id="315" r:id="rId10"/>
    <p:sldId id="316" r:id="rId11"/>
    <p:sldId id="317" r:id="rId12"/>
    <p:sldId id="320" r:id="rId13"/>
    <p:sldId id="319" r:id="rId14"/>
    <p:sldId id="321" r:id="rId15"/>
    <p:sldId id="323" r:id="rId16"/>
    <p:sldId id="325" r:id="rId17"/>
    <p:sldId id="326" r:id="rId18"/>
    <p:sldId id="298" r:id="rId19"/>
    <p:sldId id="299" r:id="rId20"/>
    <p:sldId id="304" r:id="rId21"/>
    <p:sldId id="355" r:id="rId22"/>
    <p:sldId id="356" r:id="rId23"/>
    <p:sldId id="327" r:id="rId24"/>
    <p:sldId id="328" r:id="rId25"/>
    <p:sldId id="302" r:id="rId26"/>
    <p:sldId id="348" r:id="rId27"/>
    <p:sldId id="360" r:id="rId28"/>
    <p:sldId id="349" r:id="rId29"/>
    <p:sldId id="350" r:id="rId30"/>
    <p:sldId id="330" r:id="rId31"/>
    <p:sldId id="331" r:id="rId32"/>
    <p:sldId id="332" r:id="rId33"/>
    <p:sldId id="333" r:id="rId34"/>
    <p:sldId id="288" r:id="rId35"/>
    <p:sldId id="289" r:id="rId36"/>
    <p:sldId id="359" r:id="rId37"/>
    <p:sldId id="362" r:id="rId38"/>
    <p:sldId id="334" r:id="rId39"/>
    <p:sldId id="357" r:id="rId40"/>
    <p:sldId id="279" r:id="rId41"/>
    <p:sldId id="339" r:id="rId42"/>
    <p:sldId id="342" r:id="rId43"/>
    <p:sldId id="338" r:id="rId44"/>
    <p:sldId id="337" r:id="rId45"/>
    <p:sldId id="341" r:id="rId46"/>
    <p:sldId id="354" r:id="rId47"/>
    <p:sldId id="353" r:id="rId48"/>
    <p:sldId id="280" r:id="rId49"/>
    <p:sldId id="351" r:id="rId5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6F2"/>
    <a:srgbClr val="3E4C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10" y="240"/>
      </p:cViewPr>
      <p:guideLst>
        <p:guide orient="horz" pos="2160"/>
        <p:guide pos="2880"/>
      </p:guideLst>
    </p:cSldViewPr>
  </p:slideViewPr>
  <p:notesTextViewPr>
    <p:cViewPr>
      <p:scale>
        <a:sx n="1" d="1"/>
        <a:sy n="1" d="1"/>
      </p:scale>
      <p:origin x="0" y="0"/>
    </p:cViewPr>
  </p:notesTextViewPr>
  <p:sorterViewPr>
    <p:cViewPr>
      <p:scale>
        <a:sx n="80" d="100"/>
        <a:sy n="80" d="100"/>
      </p:scale>
      <p:origin x="0" y="47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864F5E-70A1-4F1D-BCF7-32916BBFA8D7}"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US"/>
        </a:p>
      </dgm:t>
    </dgm:pt>
    <dgm:pt modelId="{E822760D-1D30-44FC-803D-8BF487916563}">
      <dgm:prSet phldrT="[Text]" custT="1"/>
      <dgm:spPr/>
      <dgm:t>
        <a:bodyPr/>
        <a:lstStyle/>
        <a:p>
          <a:r>
            <a:rPr lang="en-US" sz="1800" b="0" dirty="0" smtClean="0">
              <a:solidFill>
                <a:schemeClr val="tx1"/>
              </a:solidFill>
              <a:latin typeface="+mj-lt"/>
            </a:rPr>
            <a:t>Crop/animal  </a:t>
          </a:r>
          <a:r>
            <a:rPr lang="en-US" sz="1800" b="0" dirty="0">
              <a:solidFill>
                <a:schemeClr val="tx1"/>
              </a:solidFill>
              <a:latin typeface="+mj-lt"/>
            </a:rPr>
            <a:t>productivity</a:t>
          </a:r>
        </a:p>
      </dgm:t>
    </dgm:pt>
    <dgm:pt modelId="{AECE9248-2100-40B6-AD45-ED7AEE0DEB66}" type="parTrans" cxnId="{19B7FF94-EA75-42CE-AADC-19D30890D997}">
      <dgm:prSet/>
      <dgm:spPr/>
      <dgm:t>
        <a:bodyPr/>
        <a:lstStyle/>
        <a:p>
          <a:endParaRPr lang="en-US" sz="1800">
            <a:solidFill>
              <a:schemeClr val="tx1"/>
            </a:solidFill>
          </a:endParaRPr>
        </a:p>
      </dgm:t>
    </dgm:pt>
    <dgm:pt modelId="{D0B65F3D-2B0F-4942-A366-78DB517365CE}" type="sibTrans" cxnId="{19B7FF94-EA75-42CE-AADC-19D30890D997}">
      <dgm:prSet custT="1"/>
      <dgm:spPr>
        <a:ln w="19050">
          <a:solidFill>
            <a:schemeClr val="accent2">
              <a:lumMod val="75000"/>
            </a:schemeClr>
          </a:solidFill>
        </a:ln>
      </dgm:spPr>
      <dgm:t>
        <a:bodyPr/>
        <a:lstStyle/>
        <a:p>
          <a:endParaRPr lang="en-US" sz="1800" b="1" cap="none" spc="0" baseline="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dgm:t>
    </dgm:pt>
    <dgm:pt modelId="{23C43BA5-3027-450A-A33F-3CCF9A47EACC}">
      <dgm:prSet phldrT="[Text]" custT="1"/>
      <dgm:spPr/>
      <dgm:t>
        <a:bodyPr/>
        <a:lstStyle/>
        <a:p>
          <a:r>
            <a:rPr lang="en-US" sz="1800" dirty="0" smtClean="0">
              <a:solidFill>
                <a:schemeClr val="tx1"/>
              </a:solidFill>
              <a:latin typeface="+mj-lt"/>
            </a:rPr>
            <a:t>Higher per </a:t>
          </a:r>
          <a:r>
            <a:rPr lang="en-US" sz="1800" dirty="0">
              <a:solidFill>
                <a:schemeClr val="tx1"/>
              </a:solidFill>
              <a:latin typeface="+mj-lt"/>
            </a:rPr>
            <a:t>capita </a:t>
          </a:r>
          <a:r>
            <a:rPr lang="en-US" sz="1800" dirty="0" smtClean="0">
              <a:solidFill>
                <a:schemeClr val="tx1"/>
              </a:solidFill>
              <a:latin typeface="+mj-lt"/>
            </a:rPr>
            <a:t>food consumption</a:t>
          </a:r>
          <a:endParaRPr lang="en-US" sz="1800" dirty="0">
            <a:solidFill>
              <a:schemeClr val="tx1"/>
            </a:solidFill>
            <a:latin typeface="+mj-lt"/>
          </a:endParaRPr>
        </a:p>
      </dgm:t>
    </dgm:pt>
    <dgm:pt modelId="{3D5D9927-14C9-4109-B436-05ED87678604}" type="parTrans" cxnId="{FBB8C9B2-A95A-4080-A528-02635753ACBB}">
      <dgm:prSet/>
      <dgm:spPr/>
      <dgm:t>
        <a:bodyPr/>
        <a:lstStyle/>
        <a:p>
          <a:endParaRPr lang="en-US" sz="1800">
            <a:solidFill>
              <a:schemeClr val="tx1"/>
            </a:solidFill>
          </a:endParaRPr>
        </a:p>
      </dgm:t>
    </dgm:pt>
    <dgm:pt modelId="{16150FFD-B674-4A1F-8500-AF57B69C3CC6}" type="sibTrans" cxnId="{FBB8C9B2-A95A-4080-A528-02635753ACBB}">
      <dgm:prSet custT="1"/>
      <dgm:spPr>
        <a:ln w="19050">
          <a:solidFill>
            <a:schemeClr val="accent6">
              <a:lumMod val="50000"/>
            </a:schemeClr>
          </a:solidFill>
        </a:ln>
      </dgm:spPr>
      <dgm:t>
        <a:bodyPr/>
        <a:lstStyle/>
        <a:p>
          <a:endParaRPr lang="en-US" sz="1800">
            <a:solidFill>
              <a:schemeClr val="tx1"/>
            </a:solidFill>
          </a:endParaRPr>
        </a:p>
      </dgm:t>
    </dgm:pt>
    <dgm:pt modelId="{4C0A5C3B-37CD-4E77-9056-AE1CEC49B214}">
      <dgm:prSet phldrT="[Text]" custT="1"/>
      <dgm:spPr>
        <a:ln>
          <a:solidFill>
            <a:srgbClr val="C00000"/>
          </a:solidFill>
        </a:ln>
      </dgm:spPr>
      <dgm:t>
        <a:bodyPr/>
        <a:lstStyle/>
        <a:p>
          <a:r>
            <a:rPr lang="en-US" sz="1800" b="0" dirty="0">
              <a:solidFill>
                <a:schemeClr val="tx1"/>
              </a:solidFill>
              <a:latin typeface="+mj-lt"/>
            </a:rPr>
            <a:t>Women's Diet Diversity Index improved</a:t>
          </a:r>
        </a:p>
      </dgm:t>
    </dgm:pt>
    <dgm:pt modelId="{6FFFABC8-A4A3-4FF1-A509-6F0D8B9740D9}" type="parTrans" cxnId="{9149D8E5-BF60-4EBD-8A51-1B815F2383E1}">
      <dgm:prSet/>
      <dgm:spPr/>
      <dgm:t>
        <a:bodyPr/>
        <a:lstStyle/>
        <a:p>
          <a:endParaRPr lang="en-US" sz="1800">
            <a:solidFill>
              <a:schemeClr val="tx1"/>
            </a:solidFill>
          </a:endParaRPr>
        </a:p>
      </dgm:t>
    </dgm:pt>
    <dgm:pt modelId="{73DD6F7F-963B-455A-A2CD-6D233235CFDB}" type="sibTrans" cxnId="{9149D8E5-BF60-4EBD-8A51-1B815F2383E1}">
      <dgm:prSet custT="1"/>
      <dgm:spPr>
        <a:ln w="19050">
          <a:solidFill>
            <a:schemeClr val="bg2">
              <a:lumMod val="50000"/>
            </a:schemeClr>
          </a:solidFill>
        </a:ln>
      </dgm:spPr>
      <dgm:t>
        <a:bodyPr/>
        <a:lstStyle/>
        <a:p>
          <a:endParaRPr lang="en-US" sz="1800">
            <a:solidFill>
              <a:schemeClr val="tx1"/>
            </a:solidFill>
          </a:endParaRPr>
        </a:p>
      </dgm:t>
    </dgm:pt>
    <dgm:pt modelId="{2D46F121-38E4-4B86-8CDC-C3FB15A16F7D}">
      <dgm:prSet phldrT="[Text]" custT="1"/>
      <dgm:spPr/>
      <dgm:t>
        <a:bodyPr/>
        <a:lstStyle/>
        <a:p>
          <a:r>
            <a:rPr lang="en-US" sz="1800" dirty="0">
              <a:solidFill>
                <a:schemeClr val="tx1"/>
              </a:solidFill>
              <a:latin typeface="+mj-lt"/>
            </a:rPr>
            <a:t>Prevalence of anemia among women of reproductive age</a:t>
          </a:r>
        </a:p>
      </dgm:t>
    </dgm:pt>
    <dgm:pt modelId="{DA928451-55DA-45DE-BD0B-E69C4A1DE050}" type="parTrans" cxnId="{E7EC4798-3406-4A5C-950E-48EF779EB5B9}">
      <dgm:prSet/>
      <dgm:spPr/>
      <dgm:t>
        <a:bodyPr/>
        <a:lstStyle/>
        <a:p>
          <a:endParaRPr lang="en-US" sz="1800">
            <a:solidFill>
              <a:schemeClr val="tx1"/>
            </a:solidFill>
          </a:endParaRPr>
        </a:p>
      </dgm:t>
    </dgm:pt>
    <dgm:pt modelId="{79492143-66E3-4B15-86AC-B096FF342867}" type="sibTrans" cxnId="{E7EC4798-3406-4A5C-950E-48EF779EB5B9}">
      <dgm:prSet custT="1"/>
      <dgm:spPr>
        <a:ln w="19050">
          <a:solidFill>
            <a:schemeClr val="bg2">
              <a:lumMod val="50000"/>
            </a:schemeClr>
          </a:solidFill>
        </a:ln>
      </dgm:spPr>
      <dgm:t>
        <a:bodyPr/>
        <a:lstStyle/>
        <a:p>
          <a:endParaRPr lang="en-US" sz="1800">
            <a:solidFill>
              <a:schemeClr val="tx1"/>
            </a:solidFill>
          </a:endParaRPr>
        </a:p>
      </dgm:t>
    </dgm:pt>
    <dgm:pt modelId="{E0653C1F-DB1E-4FB0-A0E8-3FB2898FBC23}">
      <dgm:prSet phldrT="[Text]" custT="1"/>
      <dgm:spPr/>
      <dgm:t>
        <a:bodyPr/>
        <a:lstStyle/>
        <a:p>
          <a:r>
            <a:rPr lang="en-US" sz="1800" dirty="0">
              <a:solidFill>
                <a:schemeClr val="tx1"/>
              </a:solidFill>
              <a:latin typeface="+mj-lt"/>
            </a:rPr>
            <a:t>Reduced  neonatal complications/ reduced wasting/ reduced stunting</a:t>
          </a:r>
        </a:p>
      </dgm:t>
    </dgm:pt>
    <dgm:pt modelId="{32D15E1E-98D5-423C-BBFD-084755DB9155}" type="parTrans" cxnId="{FD0243FC-5271-4A26-B671-A3DD3FE4E0F8}">
      <dgm:prSet/>
      <dgm:spPr/>
      <dgm:t>
        <a:bodyPr/>
        <a:lstStyle/>
        <a:p>
          <a:endParaRPr lang="en-US" sz="1800">
            <a:solidFill>
              <a:schemeClr val="tx1"/>
            </a:solidFill>
          </a:endParaRPr>
        </a:p>
      </dgm:t>
    </dgm:pt>
    <dgm:pt modelId="{5AFEE735-F59E-462F-B9D3-0E4D48ED5192}" type="sibTrans" cxnId="{FD0243FC-5271-4A26-B671-A3DD3FE4E0F8}">
      <dgm:prSet/>
      <dgm:spPr/>
      <dgm:t>
        <a:bodyPr/>
        <a:lstStyle/>
        <a:p>
          <a:endParaRPr lang="en-US" sz="1800">
            <a:solidFill>
              <a:schemeClr val="tx1"/>
            </a:solidFill>
          </a:endParaRPr>
        </a:p>
      </dgm:t>
    </dgm:pt>
    <dgm:pt modelId="{1F4BE4D9-0AFF-4FE8-A38B-326DF7808887}">
      <dgm:prSet custT="1"/>
      <dgm:spPr/>
      <dgm:t>
        <a:bodyPr/>
        <a:lstStyle/>
        <a:p>
          <a:r>
            <a:rPr lang="en-US" sz="1800" dirty="0">
              <a:solidFill>
                <a:schemeClr val="tx1"/>
              </a:solidFill>
              <a:latin typeface="+mj-lt"/>
            </a:rPr>
            <a:t>Higher maternal </a:t>
          </a:r>
          <a:r>
            <a:rPr lang="en-US" sz="1800" dirty="0" smtClean="0">
              <a:solidFill>
                <a:schemeClr val="tx1"/>
              </a:solidFill>
              <a:latin typeface="+mj-lt"/>
            </a:rPr>
            <a:t>BMI/less </a:t>
          </a:r>
          <a:r>
            <a:rPr lang="en-US" sz="1800" dirty="0">
              <a:solidFill>
                <a:schemeClr val="tx1"/>
              </a:solidFill>
              <a:latin typeface="+mj-lt"/>
            </a:rPr>
            <a:t>Low Birth Weight</a:t>
          </a:r>
        </a:p>
      </dgm:t>
    </dgm:pt>
    <dgm:pt modelId="{BD38B0AB-2B7D-4739-89E2-FC140B9C87DA}" type="parTrans" cxnId="{DB6AF436-27DE-4AF3-A1D0-52437E35873C}">
      <dgm:prSet/>
      <dgm:spPr/>
      <dgm:t>
        <a:bodyPr/>
        <a:lstStyle/>
        <a:p>
          <a:endParaRPr lang="en-US" sz="1800">
            <a:solidFill>
              <a:schemeClr val="tx1"/>
            </a:solidFill>
          </a:endParaRPr>
        </a:p>
      </dgm:t>
    </dgm:pt>
    <dgm:pt modelId="{F352891F-4139-424E-83A3-1CB76CDDC955}" type="sibTrans" cxnId="{DB6AF436-27DE-4AF3-A1D0-52437E35873C}">
      <dgm:prSet custT="1"/>
      <dgm:spPr>
        <a:ln w="19050">
          <a:solidFill>
            <a:schemeClr val="accent3">
              <a:lumMod val="75000"/>
            </a:schemeClr>
          </a:solidFill>
        </a:ln>
      </dgm:spPr>
      <dgm:t>
        <a:bodyPr/>
        <a:lstStyle/>
        <a:p>
          <a:endParaRPr lang="en-US" sz="1800">
            <a:solidFill>
              <a:schemeClr val="tx1"/>
            </a:solidFill>
          </a:endParaRPr>
        </a:p>
      </dgm:t>
    </dgm:pt>
    <dgm:pt modelId="{3BC73C45-A7F8-47B4-8B3F-87294A7DB3A1}" type="pres">
      <dgm:prSet presAssocID="{4D864F5E-70A1-4F1D-BCF7-32916BBFA8D7}" presName="Name0" presStyleCnt="0">
        <dgm:presLayoutVars>
          <dgm:dir/>
          <dgm:resizeHandles val="exact"/>
        </dgm:presLayoutVars>
      </dgm:prSet>
      <dgm:spPr/>
      <dgm:t>
        <a:bodyPr/>
        <a:lstStyle/>
        <a:p>
          <a:endParaRPr lang="en-US"/>
        </a:p>
      </dgm:t>
    </dgm:pt>
    <dgm:pt modelId="{DD3FEF3C-4C38-458A-82F9-66C0FF73394A}" type="pres">
      <dgm:prSet presAssocID="{E822760D-1D30-44FC-803D-8BF487916563}" presName="node" presStyleLbl="node1" presStyleIdx="0" presStyleCnt="6" custScaleX="91912">
        <dgm:presLayoutVars>
          <dgm:bulletEnabled val="1"/>
        </dgm:presLayoutVars>
      </dgm:prSet>
      <dgm:spPr/>
      <dgm:t>
        <a:bodyPr/>
        <a:lstStyle/>
        <a:p>
          <a:endParaRPr lang="en-US"/>
        </a:p>
      </dgm:t>
    </dgm:pt>
    <dgm:pt modelId="{4563C2B9-2DD7-471B-8165-7D09CABE0C71}" type="pres">
      <dgm:prSet presAssocID="{D0B65F3D-2B0F-4942-A366-78DB517365CE}" presName="sibTrans" presStyleLbl="sibTrans1D1" presStyleIdx="0" presStyleCnt="5"/>
      <dgm:spPr/>
      <dgm:t>
        <a:bodyPr/>
        <a:lstStyle/>
        <a:p>
          <a:endParaRPr lang="en-US"/>
        </a:p>
      </dgm:t>
    </dgm:pt>
    <dgm:pt modelId="{A1AAB289-B6A3-4F72-9E43-CCAEF12946E8}" type="pres">
      <dgm:prSet presAssocID="{D0B65F3D-2B0F-4942-A366-78DB517365CE}" presName="connectorText" presStyleLbl="sibTrans1D1" presStyleIdx="0" presStyleCnt="5"/>
      <dgm:spPr/>
      <dgm:t>
        <a:bodyPr/>
        <a:lstStyle/>
        <a:p>
          <a:endParaRPr lang="en-US"/>
        </a:p>
      </dgm:t>
    </dgm:pt>
    <dgm:pt modelId="{7A0DF69B-12C5-42E2-9A56-E9CF1D2C9E25}" type="pres">
      <dgm:prSet presAssocID="{23C43BA5-3027-450A-A33F-3CCF9A47EACC}" presName="node" presStyleLbl="node1" presStyleIdx="1" presStyleCnt="6">
        <dgm:presLayoutVars>
          <dgm:bulletEnabled val="1"/>
        </dgm:presLayoutVars>
      </dgm:prSet>
      <dgm:spPr/>
      <dgm:t>
        <a:bodyPr/>
        <a:lstStyle/>
        <a:p>
          <a:endParaRPr lang="en-US"/>
        </a:p>
      </dgm:t>
    </dgm:pt>
    <dgm:pt modelId="{93659A56-1E2A-42B3-8B8C-204D26E8B92E}" type="pres">
      <dgm:prSet presAssocID="{16150FFD-B674-4A1F-8500-AF57B69C3CC6}" presName="sibTrans" presStyleLbl="sibTrans1D1" presStyleIdx="1" presStyleCnt="5"/>
      <dgm:spPr/>
      <dgm:t>
        <a:bodyPr/>
        <a:lstStyle/>
        <a:p>
          <a:endParaRPr lang="en-US"/>
        </a:p>
      </dgm:t>
    </dgm:pt>
    <dgm:pt modelId="{ECBDC32E-65E1-486F-9414-D5C9077F895C}" type="pres">
      <dgm:prSet presAssocID="{16150FFD-B674-4A1F-8500-AF57B69C3CC6}" presName="connectorText" presStyleLbl="sibTrans1D1" presStyleIdx="1" presStyleCnt="5"/>
      <dgm:spPr/>
      <dgm:t>
        <a:bodyPr/>
        <a:lstStyle/>
        <a:p>
          <a:endParaRPr lang="en-US"/>
        </a:p>
      </dgm:t>
    </dgm:pt>
    <dgm:pt modelId="{8C150BB5-EE13-4857-8B8C-96B58BD666A2}" type="pres">
      <dgm:prSet presAssocID="{4C0A5C3B-37CD-4E77-9056-AE1CEC49B214}" presName="node" presStyleLbl="node1" presStyleIdx="2" presStyleCnt="6">
        <dgm:presLayoutVars>
          <dgm:bulletEnabled val="1"/>
        </dgm:presLayoutVars>
      </dgm:prSet>
      <dgm:spPr/>
      <dgm:t>
        <a:bodyPr/>
        <a:lstStyle/>
        <a:p>
          <a:endParaRPr lang="en-US"/>
        </a:p>
      </dgm:t>
    </dgm:pt>
    <dgm:pt modelId="{AEFF34A6-5BB4-428D-B693-5E026B4A8E9C}" type="pres">
      <dgm:prSet presAssocID="{73DD6F7F-963B-455A-A2CD-6D233235CFDB}" presName="sibTrans" presStyleLbl="sibTrans1D1" presStyleIdx="2" presStyleCnt="5"/>
      <dgm:spPr/>
      <dgm:t>
        <a:bodyPr/>
        <a:lstStyle/>
        <a:p>
          <a:endParaRPr lang="en-US"/>
        </a:p>
      </dgm:t>
    </dgm:pt>
    <dgm:pt modelId="{F5DEFE4D-AE8D-48AF-9346-DD0081669862}" type="pres">
      <dgm:prSet presAssocID="{73DD6F7F-963B-455A-A2CD-6D233235CFDB}" presName="connectorText" presStyleLbl="sibTrans1D1" presStyleIdx="2" presStyleCnt="5"/>
      <dgm:spPr/>
      <dgm:t>
        <a:bodyPr/>
        <a:lstStyle/>
        <a:p>
          <a:endParaRPr lang="en-US"/>
        </a:p>
      </dgm:t>
    </dgm:pt>
    <dgm:pt modelId="{D894841A-7416-487F-88B1-0DEA4B80A125}" type="pres">
      <dgm:prSet presAssocID="{1F4BE4D9-0AFF-4FE8-A38B-326DF7808887}" presName="node" presStyleLbl="node1" presStyleIdx="3" presStyleCnt="6">
        <dgm:presLayoutVars>
          <dgm:bulletEnabled val="1"/>
        </dgm:presLayoutVars>
      </dgm:prSet>
      <dgm:spPr/>
      <dgm:t>
        <a:bodyPr/>
        <a:lstStyle/>
        <a:p>
          <a:endParaRPr lang="en-US"/>
        </a:p>
      </dgm:t>
    </dgm:pt>
    <dgm:pt modelId="{35321BE3-754E-4863-8055-4CD49713450D}" type="pres">
      <dgm:prSet presAssocID="{F352891F-4139-424E-83A3-1CB76CDDC955}" presName="sibTrans" presStyleLbl="sibTrans1D1" presStyleIdx="3" presStyleCnt="5"/>
      <dgm:spPr/>
      <dgm:t>
        <a:bodyPr/>
        <a:lstStyle/>
        <a:p>
          <a:endParaRPr lang="en-US"/>
        </a:p>
      </dgm:t>
    </dgm:pt>
    <dgm:pt modelId="{39EA812D-0F89-4520-B47D-FE7FBAF52377}" type="pres">
      <dgm:prSet presAssocID="{F352891F-4139-424E-83A3-1CB76CDDC955}" presName="connectorText" presStyleLbl="sibTrans1D1" presStyleIdx="3" presStyleCnt="5"/>
      <dgm:spPr/>
      <dgm:t>
        <a:bodyPr/>
        <a:lstStyle/>
        <a:p>
          <a:endParaRPr lang="en-US"/>
        </a:p>
      </dgm:t>
    </dgm:pt>
    <dgm:pt modelId="{D9A87DEA-ADFC-459A-B258-ED570CFE3C0E}" type="pres">
      <dgm:prSet presAssocID="{2D46F121-38E4-4B86-8CDC-C3FB15A16F7D}" presName="node" presStyleLbl="node1" presStyleIdx="4" presStyleCnt="6">
        <dgm:presLayoutVars>
          <dgm:bulletEnabled val="1"/>
        </dgm:presLayoutVars>
      </dgm:prSet>
      <dgm:spPr/>
      <dgm:t>
        <a:bodyPr/>
        <a:lstStyle/>
        <a:p>
          <a:endParaRPr lang="en-US"/>
        </a:p>
      </dgm:t>
    </dgm:pt>
    <dgm:pt modelId="{BC074DC2-F723-49C6-8E1A-8A3A089B5BF6}" type="pres">
      <dgm:prSet presAssocID="{79492143-66E3-4B15-86AC-B096FF342867}" presName="sibTrans" presStyleLbl="sibTrans1D1" presStyleIdx="4" presStyleCnt="5"/>
      <dgm:spPr/>
      <dgm:t>
        <a:bodyPr/>
        <a:lstStyle/>
        <a:p>
          <a:endParaRPr lang="en-US"/>
        </a:p>
      </dgm:t>
    </dgm:pt>
    <dgm:pt modelId="{FB1AD189-11B1-46FF-94E7-9613B3C81C61}" type="pres">
      <dgm:prSet presAssocID="{79492143-66E3-4B15-86AC-B096FF342867}" presName="connectorText" presStyleLbl="sibTrans1D1" presStyleIdx="4" presStyleCnt="5"/>
      <dgm:spPr/>
      <dgm:t>
        <a:bodyPr/>
        <a:lstStyle/>
        <a:p>
          <a:endParaRPr lang="en-US"/>
        </a:p>
      </dgm:t>
    </dgm:pt>
    <dgm:pt modelId="{F3C0B0CB-2E8E-4CAF-AB92-236D215B98BE}" type="pres">
      <dgm:prSet presAssocID="{E0653C1F-DB1E-4FB0-A0E8-3FB2898FBC23}" presName="node" presStyleLbl="node1" presStyleIdx="5" presStyleCnt="6">
        <dgm:presLayoutVars>
          <dgm:bulletEnabled val="1"/>
        </dgm:presLayoutVars>
      </dgm:prSet>
      <dgm:spPr/>
      <dgm:t>
        <a:bodyPr/>
        <a:lstStyle/>
        <a:p>
          <a:endParaRPr lang="en-US"/>
        </a:p>
      </dgm:t>
    </dgm:pt>
  </dgm:ptLst>
  <dgm:cxnLst>
    <dgm:cxn modelId="{E80B703A-99C2-409C-B310-F73643C7E924}" type="presOf" srcId="{4C0A5C3B-37CD-4E77-9056-AE1CEC49B214}" destId="{8C150BB5-EE13-4857-8B8C-96B58BD666A2}" srcOrd="0" destOrd="0" presId="urn:microsoft.com/office/officeart/2005/8/layout/bProcess3"/>
    <dgm:cxn modelId="{390C4676-94A1-421C-AFAD-A28D6B719858}" type="presOf" srcId="{1F4BE4D9-0AFF-4FE8-A38B-326DF7808887}" destId="{D894841A-7416-487F-88B1-0DEA4B80A125}" srcOrd="0" destOrd="0" presId="urn:microsoft.com/office/officeart/2005/8/layout/bProcess3"/>
    <dgm:cxn modelId="{DB6AF436-27DE-4AF3-A1D0-52437E35873C}" srcId="{4D864F5E-70A1-4F1D-BCF7-32916BBFA8D7}" destId="{1F4BE4D9-0AFF-4FE8-A38B-326DF7808887}" srcOrd="3" destOrd="0" parTransId="{BD38B0AB-2B7D-4739-89E2-FC140B9C87DA}" sibTransId="{F352891F-4139-424E-83A3-1CB76CDDC955}"/>
    <dgm:cxn modelId="{9149D8E5-BF60-4EBD-8A51-1B815F2383E1}" srcId="{4D864F5E-70A1-4F1D-BCF7-32916BBFA8D7}" destId="{4C0A5C3B-37CD-4E77-9056-AE1CEC49B214}" srcOrd="2" destOrd="0" parTransId="{6FFFABC8-A4A3-4FF1-A509-6F0D8B9740D9}" sibTransId="{73DD6F7F-963B-455A-A2CD-6D233235CFDB}"/>
    <dgm:cxn modelId="{2EC93265-589F-4182-9112-7F1E2FF5FC27}" type="presOf" srcId="{73DD6F7F-963B-455A-A2CD-6D233235CFDB}" destId="{AEFF34A6-5BB4-428D-B693-5E026B4A8E9C}" srcOrd="0" destOrd="0" presId="urn:microsoft.com/office/officeart/2005/8/layout/bProcess3"/>
    <dgm:cxn modelId="{FBB8C9B2-A95A-4080-A528-02635753ACBB}" srcId="{4D864F5E-70A1-4F1D-BCF7-32916BBFA8D7}" destId="{23C43BA5-3027-450A-A33F-3CCF9A47EACC}" srcOrd="1" destOrd="0" parTransId="{3D5D9927-14C9-4109-B436-05ED87678604}" sibTransId="{16150FFD-B674-4A1F-8500-AF57B69C3CC6}"/>
    <dgm:cxn modelId="{E7EC4798-3406-4A5C-950E-48EF779EB5B9}" srcId="{4D864F5E-70A1-4F1D-BCF7-32916BBFA8D7}" destId="{2D46F121-38E4-4B86-8CDC-C3FB15A16F7D}" srcOrd="4" destOrd="0" parTransId="{DA928451-55DA-45DE-BD0B-E69C4A1DE050}" sibTransId="{79492143-66E3-4B15-86AC-B096FF342867}"/>
    <dgm:cxn modelId="{559EC921-4451-4FDD-9BCB-B8D00793B180}" type="presOf" srcId="{16150FFD-B674-4A1F-8500-AF57B69C3CC6}" destId="{93659A56-1E2A-42B3-8B8C-204D26E8B92E}" srcOrd="0" destOrd="0" presId="urn:microsoft.com/office/officeart/2005/8/layout/bProcess3"/>
    <dgm:cxn modelId="{1AF808BF-29B2-4513-B6CE-2057A4AA629F}" type="presOf" srcId="{79492143-66E3-4B15-86AC-B096FF342867}" destId="{FB1AD189-11B1-46FF-94E7-9613B3C81C61}" srcOrd="1" destOrd="0" presId="urn:microsoft.com/office/officeart/2005/8/layout/bProcess3"/>
    <dgm:cxn modelId="{95E47FCD-3120-4683-A32B-1748B19BE27B}" type="presOf" srcId="{79492143-66E3-4B15-86AC-B096FF342867}" destId="{BC074DC2-F723-49C6-8E1A-8A3A089B5BF6}" srcOrd="0" destOrd="0" presId="urn:microsoft.com/office/officeart/2005/8/layout/bProcess3"/>
    <dgm:cxn modelId="{E8F3CB91-7D08-4E3C-83EB-D8C56DC08E0E}" type="presOf" srcId="{D0B65F3D-2B0F-4942-A366-78DB517365CE}" destId="{A1AAB289-B6A3-4F72-9E43-CCAEF12946E8}" srcOrd="1" destOrd="0" presId="urn:microsoft.com/office/officeart/2005/8/layout/bProcess3"/>
    <dgm:cxn modelId="{6B0C6149-A8B2-482C-BDCA-4A2569B638EC}" type="presOf" srcId="{E0653C1F-DB1E-4FB0-A0E8-3FB2898FBC23}" destId="{F3C0B0CB-2E8E-4CAF-AB92-236D215B98BE}" srcOrd="0" destOrd="0" presId="urn:microsoft.com/office/officeart/2005/8/layout/bProcess3"/>
    <dgm:cxn modelId="{957FA14E-55C9-4601-9B96-E3E6EE2B778B}" type="presOf" srcId="{F352891F-4139-424E-83A3-1CB76CDDC955}" destId="{39EA812D-0F89-4520-B47D-FE7FBAF52377}" srcOrd="1" destOrd="0" presId="urn:microsoft.com/office/officeart/2005/8/layout/bProcess3"/>
    <dgm:cxn modelId="{198C3F59-E3D2-4EF6-AB91-B65DAA6E6699}" type="presOf" srcId="{23C43BA5-3027-450A-A33F-3CCF9A47EACC}" destId="{7A0DF69B-12C5-42E2-9A56-E9CF1D2C9E25}" srcOrd="0" destOrd="0" presId="urn:microsoft.com/office/officeart/2005/8/layout/bProcess3"/>
    <dgm:cxn modelId="{647860E9-6079-443E-B044-08FC51F0C9E5}" type="presOf" srcId="{16150FFD-B674-4A1F-8500-AF57B69C3CC6}" destId="{ECBDC32E-65E1-486F-9414-D5C9077F895C}" srcOrd="1" destOrd="0" presId="urn:microsoft.com/office/officeart/2005/8/layout/bProcess3"/>
    <dgm:cxn modelId="{F2C7DE3F-7527-49B8-91D3-10DE2A209D16}" type="presOf" srcId="{F352891F-4139-424E-83A3-1CB76CDDC955}" destId="{35321BE3-754E-4863-8055-4CD49713450D}" srcOrd="0" destOrd="0" presId="urn:microsoft.com/office/officeart/2005/8/layout/bProcess3"/>
    <dgm:cxn modelId="{F95F95B3-6321-4286-A10D-C1B121F82580}" type="presOf" srcId="{E822760D-1D30-44FC-803D-8BF487916563}" destId="{DD3FEF3C-4C38-458A-82F9-66C0FF73394A}" srcOrd="0" destOrd="0" presId="urn:microsoft.com/office/officeart/2005/8/layout/bProcess3"/>
    <dgm:cxn modelId="{3ABE9B5B-E5E6-446E-9B06-E5509056CD50}" type="presOf" srcId="{2D46F121-38E4-4B86-8CDC-C3FB15A16F7D}" destId="{D9A87DEA-ADFC-459A-B258-ED570CFE3C0E}" srcOrd="0" destOrd="0" presId="urn:microsoft.com/office/officeart/2005/8/layout/bProcess3"/>
    <dgm:cxn modelId="{5DA7877B-3584-4791-8346-F5F54CC6E022}" type="presOf" srcId="{D0B65F3D-2B0F-4942-A366-78DB517365CE}" destId="{4563C2B9-2DD7-471B-8165-7D09CABE0C71}" srcOrd="0" destOrd="0" presId="urn:microsoft.com/office/officeart/2005/8/layout/bProcess3"/>
    <dgm:cxn modelId="{FC8D6995-7055-4078-A79A-8D7F8120CC2B}" type="presOf" srcId="{4D864F5E-70A1-4F1D-BCF7-32916BBFA8D7}" destId="{3BC73C45-A7F8-47B4-8B3F-87294A7DB3A1}" srcOrd="0" destOrd="0" presId="urn:microsoft.com/office/officeart/2005/8/layout/bProcess3"/>
    <dgm:cxn modelId="{FD0243FC-5271-4A26-B671-A3DD3FE4E0F8}" srcId="{4D864F5E-70A1-4F1D-BCF7-32916BBFA8D7}" destId="{E0653C1F-DB1E-4FB0-A0E8-3FB2898FBC23}" srcOrd="5" destOrd="0" parTransId="{32D15E1E-98D5-423C-BBFD-084755DB9155}" sibTransId="{5AFEE735-F59E-462F-B9D3-0E4D48ED5192}"/>
    <dgm:cxn modelId="{4EF90D23-5FFE-44A0-B3FA-D1D207DFC634}" type="presOf" srcId="{73DD6F7F-963B-455A-A2CD-6D233235CFDB}" destId="{F5DEFE4D-AE8D-48AF-9346-DD0081669862}" srcOrd="1" destOrd="0" presId="urn:microsoft.com/office/officeart/2005/8/layout/bProcess3"/>
    <dgm:cxn modelId="{19B7FF94-EA75-42CE-AADC-19D30890D997}" srcId="{4D864F5E-70A1-4F1D-BCF7-32916BBFA8D7}" destId="{E822760D-1D30-44FC-803D-8BF487916563}" srcOrd="0" destOrd="0" parTransId="{AECE9248-2100-40B6-AD45-ED7AEE0DEB66}" sibTransId="{D0B65F3D-2B0F-4942-A366-78DB517365CE}"/>
    <dgm:cxn modelId="{7EAF70FD-4590-419F-945E-E4815DA9DFF9}" type="presParOf" srcId="{3BC73C45-A7F8-47B4-8B3F-87294A7DB3A1}" destId="{DD3FEF3C-4C38-458A-82F9-66C0FF73394A}" srcOrd="0" destOrd="0" presId="urn:microsoft.com/office/officeart/2005/8/layout/bProcess3"/>
    <dgm:cxn modelId="{96E7AE0B-D11B-4631-AF66-4468401FCD97}" type="presParOf" srcId="{3BC73C45-A7F8-47B4-8B3F-87294A7DB3A1}" destId="{4563C2B9-2DD7-471B-8165-7D09CABE0C71}" srcOrd="1" destOrd="0" presId="urn:microsoft.com/office/officeart/2005/8/layout/bProcess3"/>
    <dgm:cxn modelId="{EF14366F-349A-44ED-97C2-EB34F88D69DC}" type="presParOf" srcId="{4563C2B9-2DD7-471B-8165-7D09CABE0C71}" destId="{A1AAB289-B6A3-4F72-9E43-CCAEF12946E8}" srcOrd="0" destOrd="0" presId="urn:microsoft.com/office/officeart/2005/8/layout/bProcess3"/>
    <dgm:cxn modelId="{1D94C437-4AEC-47BB-B3E0-B09A449B3460}" type="presParOf" srcId="{3BC73C45-A7F8-47B4-8B3F-87294A7DB3A1}" destId="{7A0DF69B-12C5-42E2-9A56-E9CF1D2C9E25}" srcOrd="2" destOrd="0" presId="urn:microsoft.com/office/officeart/2005/8/layout/bProcess3"/>
    <dgm:cxn modelId="{5C4A0523-E28B-4C7A-82C7-4F8ADE7C7CFE}" type="presParOf" srcId="{3BC73C45-A7F8-47B4-8B3F-87294A7DB3A1}" destId="{93659A56-1E2A-42B3-8B8C-204D26E8B92E}" srcOrd="3" destOrd="0" presId="urn:microsoft.com/office/officeart/2005/8/layout/bProcess3"/>
    <dgm:cxn modelId="{C1632AC1-40BE-443D-AB61-C57C63105C0F}" type="presParOf" srcId="{93659A56-1E2A-42B3-8B8C-204D26E8B92E}" destId="{ECBDC32E-65E1-486F-9414-D5C9077F895C}" srcOrd="0" destOrd="0" presId="urn:microsoft.com/office/officeart/2005/8/layout/bProcess3"/>
    <dgm:cxn modelId="{1C9EB5EF-56D7-49D8-AD01-D1E26A1AB133}" type="presParOf" srcId="{3BC73C45-A7F8-47B4-8B3F-87294A7DB3A1}" destId="{8C150BB5-EE13-4857-8B8C-96B58BD666A2}" srcOrd="4" destOrd="0" presId="urn:microsoft.com/office/officeart/2005/8/layout/bProcess3"/>
    <dgm:cxn modelId="{E5D34DAE-BE5A-4D6D-A86D-14506086EC36}" type="presParOf" srcId="{3BC73C45-A7F8-47B4-8B3F-87294A7DB3A1}" destId="{AEFF34A6-5BB4-428D-B693-5E026B4A8E9C}" srcOrd="5" destOrd="0" presId="urn:microsoft.com/office/officeart/2005/8/layout/bProcess3"/>
    <dgm:cxn modelId="{1564ACDF-7A98-45E8-96E7-F185F7EC9DD3}" type="presParOf" srcId="{AEFF34A6-5BB4-428D-B693-5E026B4A8E9C}" destId="{F5DEFE4D-AE8D-48AF-9346-DD0081669862}" srcOrd="0" destOrd="0" presId="urn:microsoft.com/office/officeart/2005/8/layout/bProcess3"/>
    <dgm:cxn modelId="{13021E43-AE18-4B13-B5FF-C0DE633401E7}" type="presParOf" srcId="{3BC73C45-A7F8-47B4-8B3F-87294A7DB3A1}" destId="{D894841A-7416-487F-88B1-0DEA4B80A125}" srcOrd="6" destOrd="0" presId="urn:microsoft.com/office/officeart/2005/8/layout/bProcess3"/>
    <dgm:cxn modelId="{0E01660F-FA9E-4D58-8A4C-0A47D8F0F492}" type="presParOf" srcId="{3BC73C45-A7F8-47B4-8B3F-87294A7DB3A1}" destId="{35321BE3-754E-4863-8055-4CD49713450D}" srcOrd="7" destOrd="0" presId="urn:microsoft.com/office/officeart/2005/8/layout/bProcess3"/>
    <dgm:cxn modelId="{33F15CDC-1AF8-41E1-AA91-F1E492E769F9}" type="presParOf" srcId="{35321BE3-754E-4863-8055-4CD49713450D}" destId="{39EA812D-0F89-4520-B47D-FE7FBAF52377}" srcOrd="0" destOrd="0" presId="urn:microsoft.com/office/officeart/2005/8/layout/bProcess3"/>
    <dgm:cxn modelId="{E515EA77-C697-456F-B912-B438FB91848D}" type="presParOf" srcId="{3BC73C45-A7F8-47B4-8B3F-87294A7DB3A1}" destId="{D9A87DEA-ADFC-459A-B258-ED570CFE3C0E}" srcOrd="8" destOrd="0" presId="urn:microsoft.com/office/officeart/2005/8/layout/bProcess3"/>
    <dgm:cxn modelId="{D20781E2-6524-45EB-9626-EA5F77F6B18C}" type="presParOf" srcId="{3BC73C45-A7F8-47B4-8B3F-87294A7DB3A1}" destId="{BC074DC2-F723-49C6-8E1A-8A3A089B5BF6}" srcOrd="9" destOrd="0" presId="urn:microsoft.com/office/officeart/2005/8/layout/bProcess3"/>
    <dgm:cxn modelId="{7A94C39D-B784-4298-84D8-CB71B2E8DF7E}" type="presParOf" srcId="{BC074DC2-F723-49C6-8E1A-8A3A089B5BF6}" destId="{FB1AD189-11B1-46FF-94E7-9613B3C81C61}" srcOrd="0" destOrd="0" presId="urn:microsoft.com/office/officeart/2005/8/layout/bProcess3"/>
    <dgm:cxn modelId="{0E4441C1-9CC0-4A48-BCD1-3FE9ED5BD0F1}" type="presParOf" srcId="{3BC73C45-A7F8-47B4-8B3F-87294A7DB3A1}" destId="{F3C0B0CB-2E8E-4CAF-AB92-236D215B98BE}"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4530872-9A4E-4C61-ADE5-77963D67B84D}" type="datetimeFigureOut">
              <a:rPr lang="en-US" smtClean="0"/>
              <a:t>11/14/2012</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04699B11-9E9A-426C-AA74-F6F6AFE88889}" type="slidenum">
              <a:rPr lang="en-US" smtClean="0"/>
              <a:t>‹#›</a:t>
            </a:fld>
            <a:endParaRPr lang="en-US"/>
          </a:p>
        </p:txBody>
      </p:sp>
    </p:spTree>
    <p:extLst>
      <p:ext uri="{BB962C8B-B14F-4D97-AF65-F5344CB8AC3E}">
        <p14:creationId xmlns:p14="http://schemas.microsoft.com/office/powerpoint/2010/main" val="3588193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1BBA5680-F691-4A0D-BCB2-0ACD6523177B}" type="datetimeFigureOut">
              <a:rPr lang="en-US" smtClean="0"/>
              <a:t>11/14/2012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99FC976-4FF0-4224-A778-5AEA621C8C9F}" type="slidenum">
              <a:rPr lang="en-US" smtClean="0"/>
              <a:t>‹#›</a:t>
            </a:fld>
            <a:endParaRPr lang="en-US"/>
          </a:p>
        </p:txBody>
      </p:sp>
    </p:spTree>
    <p:extLst>
      <p:ext uri="{BB962C8B-B14F-4D97-AF65-F5344CB8AC3E}">
        <p14:creationId xmlns:p14="http://schemas.microsoft.com/office/powerpoint/2010/main" val="101652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0FC70D9-2C5B-49D3-BF2C-34F783A5AD2C}" type="slidenum">
              <a:rPr lang="en-US"/>
              <a:pPr/>
              <a:t>14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7889" y="4416425"/>
            <a:ext cx="5046040" cy="4183063"/>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N/CRSP research activities</a:t>
            </a:r>
            <a:r>
              <a:rPr lang="en-US" baseline="0" dirty="0" smtClean="0"/>
              <a:t> are being implemented by Tufts and JHU. To address the three focus areas, complex data collection needs to be undertaken in collaboration with different entities/partners.  The data collection will be complementary to the activities of IFPRI who is conducting the baseline and maybe the </a:t>
            </a:r>
            <a:r>
              <a:rPr lang="en-US" baseline="0" dirty="0" err="1" smtClean="0"/>
              <a:t>endline</a:t>
            </a:r>
            <a:r>
              <a:rPr lang="en-US" baseline="0" dirty="0" smtClean="0"/>
              <a:t> of the </a:t>
            </a:r>
            <a:r>
              <a:rPr lang="en-US" baseline="0" dirty="0" err="1" smtClean="0"/>
              <a:t>Suaahara</a:t>
            </a:r>
            <a:r>
              <a:rPr lang="en-US" baseline="0" dirty="0" smtClean="0"/>
              <a:t> evaluation.  Data collection will include both qualitative and quantitative methodologies with household surveys,, key informant interviews, surveys and semi-structured interviews at program, district, facility level.  Data on integrated program management will also be obtained from </a:t>
            </a:r>
            <a:r>
              <a:rPr lang="en-US" baseline="0" dirty="0" err="1" smtClean="0"/>
              <a:t>Suaahara</a:t>
            </a:r>
            <a:r>
              <a:rPr lang="en-US" baseline="0" dirty="0" smtClean="0"/>
              <a:t> team which Tufts will obtain through semi-structured interviews</a:t>
            </a:r>
            <a:endParaRPr lang="en-US" dirty="0"/>
          </a:p>
        </p:txBody>
      </p:sp>
      <p:sp>
        <p:nvSpPr>
          <p:cNvPr id="4" name="Slide Number Placeholder 3"/>
          <p:cNvSpPr>
            <a:spLocks noGrp="1"/>
          </p:cNvSpPr>
          <p:nvPr>
            <p:ph type="sldNum" sz="quarter" idx="10"/>
          </p:nvPr>
        </p:nvSpPr>
        <p:spPr/>
        <p:txBody>
          <a:bodyPr/>
          <a:lstStyle/>
          <a:p>
            <a:fld id="{0D61A975-314D-4DD6-B002-BFDF25C55D82}" type="slidenum">
              <a:rPr lang="en-US" smtClean="0"/>
              <a:t>33</a:t>
            </a:fld>
            <a:endParaRPr lang="en-US"/>
          </a:p>
        </p:txBody>
      </p:sp>
    </p:spTree>
    <p:extLst>
      <p:ext uri="{BB962C8B-B14F-4D97-AF65-F5344CB8AC3E}">
        <p14:creationId xmlns:p14="http://schemas.microsoft.com/office/powerpoint/2010/main" val="356470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8C8C2-D85E-4A28-A4EF-3D0EF5EC9E2B}" type="slidenum">
              <a:rPr lang="en-US"/>
              <a:pPr/>
              <a:t>34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917891" y="4416426"/>
            <a:ext cx="5046040" cy="4183063"/>
          </a:xfrm>
        </p:spPr>
        <p:txBody>
          <a:bodyPr/>
          <a:lstStyle/>
          <a:p>
            <a:r>
              <a:rPr lang="en-US" dirty="0" smtClean="0"/>
              <a:t>Research around program impact</a:t>
            </a:r>
            <a:r>
              <a:rPr lang="en-US" baseline="0" dirty="0" smtClean="0"/>
              <a:t> pathways will focus on different levels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8C8C2-D85E-4A28-A4EF-3D0EF5EC9E2B}" type="slidenum">
              <a:rPr lang="en-US"/>
              <a:pPr/>
              <a:t>35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917891" y="4416426"/>
            <a:ext cx="5046040" cy="4183063"/>
          </a:xfrm>
        </p:spPr>
        <p:txBody>
          <a:bodyPr/>
          <a:lstStyle/>
          <a:p>
            <a:r>
              <a:rPr lang="en-US" dirty="0" smtClean="0"/>
              <a:t>For example at the program</a:t>
            </a:r>
            <a:r>
              <a:rPr lang="en-US" baseline="0" dirty="0" smtClean="0"/>
              <a:t> level (</a:t>
            </a:r>
            <a:r>
              <a:rPr lang="en-US" baseline="0" dirty="0" err="1" smtClean="0"/>
              <a:t>Suahaara</a:t>
            </a:r>
            <a:r>
              <a:rPr lang="en-US" baseline="0" dirty="0" smtClean="0"/>
              <a:t> program), the research will examine how the training is delivered through the cascade of training evaluating what was learned, whether it was effectively transmitted across the different training levels (from Master Trainers to Trainers down to the district and then village level training), what was the fidelity of transmission, were the messages/materials of health, nutrition and agriculture effectively integrated and transmitted and finally were the messages/inputs/transfers effectively applied at the mother support group level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1122" indent="-288893" eaLnBrk="0" hangingPunct="0">
              <a:defRPr sz="2400">
                <a:solidFill>
                  <a:schemeClr val="tx1"/>
                </a:solidFill>
                <a:latin typeface="Times New Roman" pitchFamily="18" charset="0"/>
              </a:defRPr>
            </a:lvl2pPr>
            <a:lvl3pPr marL="1155573" indent="-231115" eaLnBrk="0" hangingPunct="0">
              <a:defRPr sz="2400">
                <a:solidFill>
                  <a:schemeClr val="tx1"/>
                </a:solidFill>
                <a:latin typeface="Times New Roman" pitchFamily="18" charset="0"/>
              </a:defRPr>
            </a:lvl3pPr>
            <a:lvl4pPr marL="1617802" indent="-231115" eaLnBrk="0" hangingPunct="0">
              <a:defRPr sz="2400">
                <a:solidFill>
                  <a:schemeClr val="tx1"/>
                </a:solidFill>
                <a:latin typeface="Times New Roman" pitchFamily="18" charset="0"/>
              </a:defRPr>
            </a:lvl4pPr>
            <a:lvl5pPr marL="2080031" indent="-231115" eaLnBrk="0" hangingPunct="0">
              <a:defRPr sz="2400">
                <a:solidFill>
                  <a:schemeClr val="tx1"/>
                </a:solidFill>
                <a:latin typeface="Times New Roman" pitchFamily="18" charset="0"/>
              </a:defRPr>
            </a:lvl5pPr>
            <a:lvl6pPr marL="2542261" indent="-231115" eaLnBrk="0" fontAlgn="base" hangingPunct="0">
              <a:spcBef>
                <a:spcPct val="0"/>
              </a:spcBef>
              <a:spcAft>
                <a:spcPct val="0"/>
              </a:spcAft>
              <a:defRPr sz="2400">
                <a:solidFill>
                  <a:schemeClr val="tx1"/>
                </a:solidFill>
                <a:latin typeface="Times New Roman" pitchFamily="18" charset="0"/>
              </a:defRPr>
            </a:lvl6pPr>
            <a:lvl7pPr marL="3004490" indent="-231115" eaLnBrk="0" fontAlgn="base" hangingPunct="0">
              <a:spcBef>
                <a:spcPct val="0"/>
              </a:spcBef>
              <a:spcAft>
                <a:spcPct val="0"/>
              </a:spcAft>
              <a:defRPr sz="2400">
                <a:solidFill>
                  <a:schemeClr val="tx1"/>
                </a:solidFill>
                <a:latin typeface="Times New Roman" pitchFamily="18" charset="0"/>
              </a:defRPr>
            </a:lvl7pPr>
            <a:lvl8pPr marL="3466719" indent="-231115" eaLnBrk="0" fontAlgn="base" hangingPunct="0">
              <a:spcBef>
                <a:spcPct val="0"/>
              </a:spcBef>
              <a:spcAft>
                <a:spcPct val="0"/>
              </a:spcAft>
              <a:defRPr sz="2400">
                <a:solidFill>
                  <a:schemeClr val="tx1"/>
                </a:solidFill>
                <a:latin typeface="Times New Roman" pitchFamily="18" charset="0"/>
              </a:defRPr>
            </a:lvl8pPr>
            <a:lvl9pPr marL="3928948" indent="-231115" eaLnBrk="0" fontAlgn="base" hangingPunct="0">
              <a:spcBef>
                <a:spcPct val="0"/>
              </a:spcBef>
              <a:spcAft>
                <a:spcPct val="0"/>
              </a:spcAft>
              <a:defRPr sz="2400">
                <a:solidFill>
                  <a:schemeClr val="tx1"/>
                </a:solidFill>
                <a:latin typeface="Times New Roman" pitchFamily="18" charset="0"/>
              </a:defRPr>
            </a:lvl9pPr>
          </a:lstStyle>
          <a:p>
            <a:pPr eaLnBrk="1" hangingPunct="1"/>
            <a:fld id="{0CADFFA1-C1E9-4CC7-B3A7-B1003C6A7789}" type="slidenum">
              <a:rPr lang="en-US" sz="1200"/>
              <a:pPr eaLnBrk="1" hangingPunct="1"/>
              <a:t>36</a:t>
            </a:fld>
            <a:endParaRPr lang="en-US" sz="120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FC976-4FF0-4224-A778-5AEA621C8C9F}" type="slidenum">
              <a:rPr lang="en-US" smtClean="0"/>
              <a:t>37</a:t>
            </a:fld>
            <a:endParaRPr lang="en-US"/>
          </a:p>
        </p:txBody>
      </p:sp>
    </p:spTree>
    <p:extLst>
      <p:ext uri="{BB962C8B-B14F-4D97-AF65-F5344CB8AC3E}">
        <p14:creationId xmlns:p14="http://schemas.microsoft.com/office/powerpoint/2010/main" val="3153494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ndara" pitchFamily="34" charset="0"/>
              </a:rPr>
              <a:t>Upcoming donor meetings with ODI on ‘Public Works Integrated Programming’ – </a:t>
            </a:r>
          </a:p>
          <a:p>
            <a:endParaRPr lang="en-US" dirty="0">
              <a:latin typeface="Candara" pitchFamily="34" charset="0"/>
            </a:endParaRPr>
          </a:p>
          <a:p>
            <a:r>
              <a:rPr lang="en-US" dirty="0">
                <a:latin typeface="Candara" pitchFamily="34" charset="0"/>
              </a:rPr>
              <a:t>activities designed to simultaneously address “social protection , poverty reduction, livelihoods, and growth as well as human capital outcomes (nutrition and health).”</a:t>
            </a:r>
          </a:p>
          <a:p>
            <a:endParaRPr lang="en-US" dirty="0"/>
          </a:p>
        </p:txBody>
      </p:sp>
      <p:sp>
        <p:nvSpPr>
          <p:cNvPr id="4" name="Slide Number Placeholder 3"/>
          <p:cNvSpPr>
            <a:spLocks noGrp="1"/>
          </p:cNvSpPr>
          <p:nvPr>
            <p:ph type="sldNum" sz="quarter" idx="10"/>
          </p:nvPr>
        </p:nvSpPr>
        <p:spPr/>
        <p:txBody>
          <a:bodyPr/>
          <a:lstStyle/>
          <a:p>
            <a:fld id="{F99FC976-4FF0-4224-A778-5AEA621C8C9F}" type="slidenum">
              <a:rPr lang="en-US" smtClean="0"/>
              <a:t>38</a:t>
            </a:fld>
            <a:endParaRPr lang="en-US"/>
          </a:p>
        </p:txBody>
      </p:sp>
    </p:spTree>
    <p:extLst>
      <p:ext uri="{BB962C8B-B14F-4D97-AF65-F5344CB8AC3E}">
        <p14:creationId xmlns:p14="http://schemas.microsoft.com/office/powerpoint/2010/main" val="3153494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8C8C2-D85E-4A28-A4EF-3D0EF5EC9E2B}" type="slidenum">
              <a:rPr lang="en-US"/>
              <a:pPr/>
              <a:t>39</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917891" y="4416426"/>
            <a:ext cx="5046040" cy="4183063"/>
          </a:xfrm>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99046-B598-42CE-920C-88EBDEFBBA14}" type="slidenum">
              <a:rPr lang="en-US"/>
              <a:pPr/>
              <a:t>47</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17888" y="4416427"/>
            <a:ext cx="5046040" cy="4183063"/>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99046-B598-42CE-920C-88EBDEFBBA14}" type="slidenum">
              <a:rPr lang="en-US"/>
              <a:pPr/>
              <a:t>49</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17888" y="4416427"/>
            <a:ext cx="5046040" cy="4183063"/>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F09761C-D3D4-41B8-A85A-70D56A70E214}" type="slidenum">
              <a:rPr lang="en-US"/>
              <a:pPr/>
              <a:t>15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7890" y="4416425"/>
            <a:ext cx="5046040" cy="4183063"/>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34E4238-70FC-4ABB-A167-E01DA51AAEA0}" type="slidenum">
              <a:rPr lang="en-US"/>
              <a:pPr/>
              <a:t>16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7889" y="4416425"/>
            <a:ext cx="5046040" cy="4183063"/>
          </a:xfrm>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8C8C2-D85E-4A28-A4EF-3D0EF5EC9E2B}" type="slidenum">
              <a:rPr lang="en-US"/>
              <a:pPr/>
              <a:t>25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917890" y="4416425"/>
            <a:ext cx="5046040" cy="4183063"/>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99046-B598-42CE-920C-88EBDEFBBA14}" type="slidenum">
              <a:rPr lang="en-US"/>
              <a:pPr/>
              <a:t>26</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17888" y="4416427"/>
            <a:ext cx="5046040" cy="4183063"/>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FD40B-DD0A-4EF1-8616-2DA272614D6B}" type="slidenum">
              <a:rPr lang="en-US"/>
              <a:pPr/>
              <a:t>27</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99046-B598-42CE-920C-88EBDEFBBA14}" type="slidenum">
              <a:rPr lang="en-US"/>
              <a:pPr/>
              <a:t>28</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17888" y="4416427"/>
            <a:ext cx="5046040" cy="4183063"/>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99046-B598-42CE-920C-88EBDEFBBA14}" type="slidenum">
              <a:rPr lang="en-US"/>
              <a:pPr/>
              <a:t>29</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17888" y="4416427"/>
            <a:ext cx="5046040" cy="4183063"/>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8C8C2-D85E-4A28-A4EF-3D0EF5EC9E2B}" type="slidenum">
              <a:rPr lang="en-US"/>
              <a:pPr/>
              <a:t>32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917892" y="4416426"/>
            <a:ext cx="5046040" cy="4183063"/>
          </a:xfrm>
        </p:spPr>
        <p:txBody>
          <a:bodyPr/>
          <a:lstStyle/>
          <a:p>
            <a:r>
              <a:rPr lang="en-US" baseline="0" dirty="0" smtClean="0"/>
              <a:t>Finally, the N/CRSP will aim to understand if effectiveness of an integrated program such as </a:t>
            </a:r>
            <a:r>
              <a:rPr lang="en-US" baseline="0" dirty="0" err="1" smtClean="0"/>
              <a:t>Suaahara</a:t>
            </a:r>
            <a:r>
              <a:rPr lang="en-US" baseline="0" dirty="0" smtClean="0"/>
              <a:t> and that its key goals have been achieved – </a:t>
            </a:r>
            <a:r>
              <a:rPr lang="en-US" baseline="0" dirty="0" err="1" smtClean="0"/>
              <a:t>ie</a:t>
            </a:r>
            <a:r>
              <a:rPr lang="en-US" baseline="0" dirty="0" smtClean="0"/>
              <a:t> a. behaviors are improved 2. access to health services is improved 3. there is increased consumption of diverse and nutritious foods and 4. there is improved coordination.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E2B3A8-8C7E-4E9B-ADB5-EFECEBF94608}" type="datetimeFigureOut">
              <a:rPr lang="en-US" smtClean="0"/>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F3541-061F-4A4A-8E48-79E983438BC3}" type="slidenum">
              <a:rPr lang="en-US" smtClean="0"/>
              <a:t>‹#›</a:t>
            </a:fld>
            <a:endParaRPr lang="en-US"/>
          </a:p>
        </p:txBody>
      </p:sp>
    </p:spTree>
    <p:extLst>
      <p:ext uri="{BB962C8B-B14F-4D97-AF65-F5344CB8AC3E}">
        <p14:creationId xmlns:p14="http://schemas.microsoft.com/office/powerpoint/2010/main" val="288299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E2B3A8-8C7E-4E9B-ADB5-EFECEBF94608}" type="datetimeFigureOut">
              <a:rPr lang="en-US" smtClean="0"/>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F3541-061F-4A4A-8E48-79E983438BC3}" type="slidenum">
              <a:rPr lang="en-US" smtClean="0"/>
              <a:t>‹#›</a:t>
            </a:fld>
            <a:endParaRPr lang="en-US"/>
          </a:p>
        </p:txBody>
      </p:sp>
    </p:spTree>
    <p:extLst>
      <p:ext uri="{BB962C8B-B14F-4D97-AF65-F5344CB8AC3E}">
        <p14:creationId xmlns:p14="http://schemas.microsoft.com/office/powerpoint/2010/main" val="151266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E2B3A8-8C7E-4E9B-ADB5-EFECEBF94608}" type="datetimeFigureOut">
              <a:rPr lang="en-US" smtClean="0"/>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F3541-061F-4A4A-8E48-79E983438BC3}" type="slidenum">
              <a:rPr lang="en-US" smtClean="0"/>
              <a:t>‹#›</a:t>
            </a:fld>
            <a:endParaRPr lang="en-US"/>
          </a:p>
        </p:txBody>
      </p:sp>
    </p:spTree>
    <p:extLst>
      <p:ext uri="{BB962C8B-B14F-4D97-AF65-F5344CB8AC3E}">
        <p14:creationId xmlns:p14="http://schemas.microsoft.com/office/powerpoint/2010/main" val="343446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E2B3A8-8C7E-4E9B-ADB5-EFECEBF94608}" type="datetimeFigureOut">
              <a:rPr lang="en-US" smtClean="0"/>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F3541-061F-4A4A-8E48-79E983438BC3}" type="slidenum">
              <a:rPr lang="en-US" smtClean="0"/>
              <a:t>‹#›</a:t>
            </a:fld>
            <a:endParaRPr lang="en-US"/>
          </a:p>
        </p:txBody>
      </p:sp>
    </p:spTree>
    <p:extLst>
      <p:ext uri="{BB962C8B-B14F-4D97-AF65-F5344CB8AC3E}">
        <p14:creationId xmlns:p14="http://schemas.microsoft.com/office/powerpoint/2010/main" val="311613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E2B3A8-8C7E-4E9B-ADB5-EFECEBF94608}" type="datetimeFigureOut">
              <a:rPr lang="en-US" smtClean="0"/>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F3541-061F-4A4A-8E48-79E983438BC3}" type="slidenum">
              <a:rPr lang="en-US" smtClean="0"/>
              <a:t>‹#›</a:t>
            </a:fld>
            <a:endParaRPr lang="en-US"/>
          </a:p>
        </p:txBody>
      </p:sp>
    </p:spTree>
    <p:extLst>
      <p:ext uri="{BB962C8B-B14F-4D97-AF65-F5344CB8AC3E}">
        <p14:creationId xmlns:p14="http://schemas.microsoft.com/office/powerpoint/2010/main" val="413179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E2B3A8-8C7E-4E9B-ADB5-EFECEBF94608}" type="datetimeFigureOut">
              <a:rPr lang="en-US" smtClean="0"/>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F3541-061F-4A4A-8E48-79E983438BC3}" type="slidenum">
              <a:rPr lang="en-US" smtClean="0"/>
              <a:t>‹#›</a:t>
            </a:fld>
            <a:endParaRPr lang="en-US"/>
          </a:p>
        </p:txBody>
      </p:sp>
    </p:spTree>
    <p:extLst>
      <p:ext uri="{BB962C8B-B14F-4D97-AF65-F5344CB8AC3E}">
        <p14:creationId xmlns:p14="http://schemas.microsoft.com/office/powerpoint/2010/main" val="168303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E2B3A8-8C7E-4E9B-ADB5-EFECEBF94608}" type="datetimeFigureOut">
              <a:rPr lang="en-US" smtClean="0"/>
              <a:t>11/14/2012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EF3541-061F-4A4A-8E48-79E983438BC3}" type="slidenum">
              <a:rPr lang="en-US" smtClean="0"/>
              <a:t>‹#›</a:t>
            </a:fld>
            <a:endParaRPr lang="en-US"/>
          </a:p>
        </p:txBody>
      </p:sp>
    </p:spTree>
    <p:extLst>
      <p:ext uri="{BB962C8B-B14F-4D97-AF65-F5344CB8AC3E}">
        <p14:creationId xmlns:p14="http://schemas.microsoft.com/office/powerpoint/2010/main" val="192387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E2B3A8-8C7E-4E9B-ADB5-EFECEBF94608}" type="datetimeFigureOut">
              <a:rPr lang="en-US" smtClean="0"/>
              <a:t>11/14/2012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EF3541-061F-4A4A-8E48-79E983438BC3}" type="slidenum">
              <a:rPr lang="en-US" smtClean="0"/>
              <a:t>‹#›</a:t>
            </a:fld>
            <a:endParaRPr lang="en-US"/>
          </a:p>
        </p:txBody>
      </p:sp>
    </p:spTree>
    <p:extLst>
      <p:ext uri="{BB962C8B-B14F-4D97-AF65-F5344CB8AC3E}">
        <p14:creationId xmlns:p14="http://schemas.microsoft.com/office/powerpoint/2010/main" val="222717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2B3A8-8C7E-4E9B-ADB5-EFECEBF94608}" type="datetimeFigureOut">
              <a:rPr lang="en-US" smtClean="0"/>
              <a:t>11/14/2012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EF3541-061F-4A4A-8E48-79E983438BC3}" type="slidenum">
              <a:rPr lang="en-US" smtClean="0"/>
              <a:t>‹#›</a:t>
            </a:fld>
            <a:endParaRPr lang="en-US"/>
          </a:p>
        </p:txBody>
      </p:sp>
    </p:spTree>
    <p:extLst>
      <p:ext uri="{BB962C8B-B14F-4D97-AF65-F5344CB8AC3E}">
        <p14:creationId xmlns:p14="http://schemas.microsoft.com/office/powerpoint/2010/main" val="126140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2B3A8-8C7E-4E9B-ADB5-EFECEBF94608}" type="datetimeFigureOut">
              <a:rPr lang="en-US" smtClean="0"/>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F3541-061F-4A4A-8E48-79E983438BC3}" type="slidenum">
              <a:rPr lang="en-US" smtClean="0"/>
              <a:t>‹#›</a:t>
            </a:fld>
            <a:endParaRPr lang="en-US"/>
          </a:p>
        </p:txBody>
      </p:sp>
    </p:spTree>
    <p:extLst>
      <p:ext uri="{BB962C8B-B14F-4D97-AF65-F5344CB8AC3E}">
        <p14:creationId xmlns:p14="http://schemas.microsoft.com/office/powerpoint/2010/main" val="278303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2B3A8-8C7E-4E9B-ADB5-EFECEBF94608}" type="datetimeFigureOut">
              <a:rPr lang="en-US" smtClean="0"/>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F3541-061F-4A4A-8E48-79E983438BC3}" type="slidenum">
              <a:rPr lang="en-US" smtClean="0"/>
              <a:t>‹#›</a:t>
            </a:fld>
            <a:endParaRPr lang="en-US"/>
          </a:p>
        </p:txBody>
      </p:sp>
    </p:spTree>
    <p:extLst>
      <p:ext uri="{BB962C8B-B14F-4D97-AF65-F5344CB8AC3E}">
        <p14:creationId xmlns:p14="http://schemas.microsoft.com/office/powerpoint/2010/main" val="115501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2B3A8-8C7E-4E9B-ADB5-EFECEBF94608}" type="datetimeFigureOut">
              <a:rPr lang="en-US" smtClean="0"/>
              <a:t>11/14/2012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F3541-061F-4A4A-8E48-79E983438BC3}" type="slidenum">
              <a:rPr lang="en-US" smtClean="0"/>
              <a:t>‹#›</a:t>
            </a:fld>
            <a:endParaRPr lang="en-US"/>
          </a:p>
        </p:txBody>
      </p:sp>
    </p:spTree>
    <p:extLst>
      <p:ext uri="{BB962C8B-B14F-4D97-AF65-F5344CB8AC3E}">
        <p14:creationId xmlns:p14="http://schemas.microsoft.com/office/powerpoint/2010/main" val="3966046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13.png"/><Relationship Id="rId3" Type="http://schemas.openxmlformats.org/officeDocument/2006/relationships/image" Target="../media/image30.png"/><Relationship Id="rId7" Type="http://schemas.openxmlformats.org/officeDocument/2006/relationships/image" Target="../media/image70.png"/><Relationship Id="rId12" Type="http://schemas.openxmlformats.org/officeDocument/2006/relationships/image" Target="../media/image120.png"/><Relationship Id="rId2" Type="http://schemas.openxmlformats.org/officeDocument/2006/relationships/image" Target="../media/image1.jpeg"/><Relationship Id="rId16" Type="http://schemas.openxmlformats.org/officeDocument/2006/relationships/image" Target="../media/image16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0.png"/><Relationship Id="rId5" Type="http://schemas.openxmlformats.org/officeDocument/2006/relationships/image" Target="../media/image5.png"/><Relationship Id="rId15" Type="http://schemas.openxmlformats.org/officeDocument/2006/relationships/image" Target="../media/image150.png"/><Relationship Id="rId10" Type="http://schemas.openxmlformats.org/officeDocument/2006/relationships/image" Target="../media/image10.png"/><Relationship Id="rId4" Type="http://schemas.openxmlformats.org/officeDocument/2006/relationships/image" Target="../media/image40.png"/><Relationship Id="rId9" Type="http://schemas.openxmlformats.org/officeDocument/2006/relationships/image" Target="../media/image90.png"/><Relationship Id="rId14" Type="http://schemas.openxmlformats.org/officeDocument/2006/relationships/image" Target="../media/image140.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3"/>
          <p:cNvPicPr>
            <a:picLocks noChangeAspect="1" noChangeArrowheads="1"/>
          </p:cNvPicPr>
          <p:nvPr/>
        </p:nvPicPr>
        <p:blipFill>
          <a:blip r:embed="rId2" cstate="print"/>
          <a:srcRect/>
          <a:stretch>
            <a:fillRect/>
          </a:stretch>
        </p:blipFill>
        <p:spPr bwMode="auto">
          <a:xfrm>
            <a:off x="-6927" y="0"/>
            <a:ext cx="9144000" cy="6867525"/>
          </a:xfrm>
          <a:prstGeom prst="rect">
            <a:avLst/>
          </a:prstGeom>
          <a:noFill/>
          <a:ln w="9525">
            <a:noFill/>
            <a:miter lim="800000"/>
            <a:headEnd/>
            <a:tailEnd/>
          </a:ln>
        </p:spPr>
      </p:pic>
      <p:sp>
        <p:nvSpPr>
          <p:cNvPr id="7" name="TextBox 6"/>
          <p:cNvSpPr txBox="1"/>
          <p:nvPr/>
        </p:nvSpPr>
        <p:spPr>
          <a:xfrm>
            <a:off x="611560" y="908720"/>
            <a:ext cx="8064896" cy="5047536"/>
          </a:xfrm>
          <a:prstGeom prst="rect">
            <a:avLst/>
          </a:prstGeom>
          <a:noFill/>
        </p:spPr>
        <p:txBody>
          <a:bodyPr wrap="square" rtlCol="0">
            <a:spAutoFit/>
          </a:bodyPr>
          <a:lstStyle/>
          <a:p>
            <a:pPr algn="ctr"/>
            <a:endParaRPr lang="en-US" sz="3200" b="1" dirty="0" smtClean="0"/>
          </a:p>
          <a:p>
            <a:pPr algn="ctr"/>
            <a:endParaRPr lang="en-US" sz="3200" b="1" dirty="0" smtClean="0"/>
          </a:p>
          <a:p>
            <a:pPr algn="ctr"/>
            <a:r>
              <a:rPr lang="en-US" sz="2800" b="1" dirty="0" smtClean="0"/>
              <a:t>Agriculture Programming to Improve Nutrition: </a:t>
            </a:r>
          </a:p>
          <a:p>
            <a:pPr algn="ctr"/>
            <a:r>
              <a:rPr lang="en-US" sz="2800" b="1" dirty="0" smtClean="0"/>
              <a:t>Why </a:t>
            </a:r>
            <a:r>
              <a:rPr lang="en-US" sz="2800" b="1" dirty="0"/>
              <a:t>is it </a:t>
            </a:r>
            <a:r>
              <a:rPr lang="en-US" sz="2800" b="1" dirty="0" smtClean="0"/>
              <a:t>so </a:t>
            </a:r>
            <a:r>
              <a:rPr lang="en-US" sz="2800" b="1" dirty="0"/>
              <a:t>hard </a:t>
            </a:r>
            <a:r>
              <a:rPr lang="en-US" sz="2800" b="1" dirty="0" smtClean="0"/>
              <a:t>to demonstrate impact?</a:t>
            </a:r>
            <a:endParaRPr lang="en-US" sz="2800" b="1" dirty="0"/>
          </a:p>
          <a:p>
            <a:pPr algn="ctr"/>
            <a:endParaRPr lang="en-US" sz="3200" b="1" dirty="0" smtClean="0"/>
          </a:p>
          <a:p>
            <a:pPr algn="ctr"/>
            <a:endParaRPr lang="en-US" sz="3200" b="1" dirty="0" smtClean="0"/>
          </a:p>
          <a:p>
            <a:pPr algn="ctr"/>
            <a:endParaRPr lang="en-US" sz="3200" b="1" dirty="0" smtClean="0"/>
          </a:p>
          <a:p>
            <a:pPr algn="ctr"/>
            <a:r>
              <a:rPr lang="en-US" sz="2000" b="1" dirty="0" smtClean="0"/>
              <a:t>Patrick Webb</a:t>
            </a:r>
          </a:p>
          <a:p>
            <a:pPr algn="ctr"/>
            <a:r>
              <a:rPr lang="en-US" sz="2000" dirty="0" smtClean="0"/>
              <a:t>Nutrition Collaborative Support Research Program (N-CRSP)</a:t>
            </a:r>
          </a:p>
          <a:p>
            <a:pPr algn="ctr"/>
            <a:endParaRPr lang="en-US" sz="3200" dirty="0" smtClean="0"/>
          </a:p>
          <a:p>
            <a:pPr algn="ctr"/>
            <a:r>
              <a:rPr lang="en-US" dirty="0" smtClean="0"/>
              <a:t>FSN Network Meeting</a:t>
            </a:r>
          </a:p>
          <a:p>
            <a:pPr algn="ctr"/>
            <a:r>
              <a:rPr lang="en-US" dirty="0" smtClean="0"/>
              <a:t>November 2012</a:t>
            </a:r>
          </a:p>
        </p:txBody>
      </p:sp>
      <p:pic>
        <p:nvPicPr>
          <p:cNvPr id="8" name="Picture 7" descr="Horizontal_RGB_600"/>
          <p:cNvPicPr/>
          <p:nvPr/>
        </p:nvPicPr>
        <p:blipFill>
          <a:blip r:embed="rId3" cstate="print">
            <a:extLst>
              <a:ext uri="{28A0092B-C50C-407E-A947-70E740481C1C}">
                <a14:useLocalDpi xmlns:a14="http://schemas.microsoft.com/office/drawing/2010/main" val="0"/>
              </a:ext>
            </a:extLst>
          </a:blip>
          <a:srcRect b="15251"/>
          <a:stretch>
            <a:fillRect/>
          </a:stretch>
        </p:blipFill>
        <p:spPr bwMode="auto">
          <a:xfrm>
            <a:off x="6934200" y="5791200"/>
            <a:ext cx="2055938" cy="838200"/>
          </a:xfrm>
          <a:prstGeom prst="rect">
            <a:avLst/>
          </a:prstGeom>
          <a:noFill/>
        </p:spPr>
      </p:pic>
    </p:spTree>
    <p:extLst>
      <p:ext uri="{BB962C8B-B14F-4D97-AF65-F5344CB8AC3E}">
        <p14:creationId xmlns:p14="http://schemas.microsoft.com/office/powerpoint/2010/main" val="1263835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3"/>
          <p:cNvPicPr>
            <a:picLocks noChangeAspect="1" noChangeArrowheads="1"/>
          </p:cNvPicPr>
          <p:nvPr/>
        </p:nvPicPr>
        <p:blipFill>
          <a:blip r:embed="rId2" cstate="print"/>
          <a:srcRect/>
          <a:stretch>
            <a:fillRect/>
          </a:stretch>
        </p:blipFill>
        <p:spPr bwMode="auto">
          <a:xfrm>
            <a:off x="0" y="-11436"/>
            <a:ext cx="9144000" cy="6867525"/>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12776"/>
            <a:ext cx="8118698" cy="437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347864" y="4365104"/>
            <a:ext cx="5670426" cy="21602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7556900" y="5471768"/>
            <a:ext cx="432048" cy="344846"/>
          </a:xfrm>
          <a:prstGeom prst="roundRect">
            <a:avLst>
              <a:gd name="adj" fmla="val 372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02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pt 3"/>
          <p:cNvPicPr>
            <a:picLocks noChangeAspect="1" noChangeArrowheads="1"/>
          </p:cNvPicPr>
          <p:nvPr/>
        </p:nvPicPr>
        <p:blipFill>
          <a:blip r:embed="rId2" cstate="print"/>
          <a:srcRect/>
          <a:stretch>
            <a:fillRect/>
          </a:stretch>
        </p:blipFill>
        <p:spPr bwMode="auto">
          <a:xfrm>
            <a:off x="0" y="0"/>
            <a:ext cx="9144000" cy="6867525"/>
          </a:xfrm>
          <a:prstGeom prst="rect">
            <a:avLst/>
          </a:prstGeom>
          <a:noFill/>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60648"/>
            <a:ext cx="4497968"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63514" y="260648"/>
            <a:ext cx="4497968" cy="5976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4100" y="1722941"/>
            <a:ext cx="5668539" cy="1384995"/>
          </a:xfrm>
          <a:prstGeom prst="rect">
            <a:avLst/>
          </a:prstGeom>
          <a:solidFill>
            <a:schemeClr val="bg1"/>
          </a:solidFill>
        </p:spPr>
        <p:txBody>
          <a:bodyPr wrap="none" rtlCol="0">
            <a:spAutoFit/>
          </a:bodyPr>
          <a:lstStyle/>
          <a:p>
            <a:pPr marL="457200" indent="-457200">
              <a:buFont typeface="Wingdings" pitchFamily="2" charset="2"/>
              <a:buChar char="Ø"/>
            </a:pPr>
            <a:r>
              <a:rPr lang="en-US" sz="2800" dirty="0" smtClean="0">
                <a:latin typeface="Candara" pitchFamily="34" charset="0"/>
              </a:rPr>
              <a:t>20 core principles in 45 manuals   </a:t>
            </a:r>
          </a:p>
          <a:p>
            <a:pPr marL="457200" indent="-457200">
              <a:buFont typeface="Wingdings" pitchFamily="2" charset="2"/>
              <a:buChar char="Ø"/>
            </a:pPr>
            <a:r>
              <a:rPr lang="en-US" sz="2800" dirty="0" smtClean="0">
                <a:latin typeface="Candara" pitchFamily="34" charset="0"/>
              </a:rPr>
              <a:t>“high degree of alignment”</a:t>
            </a:r>
          </a:p>
          <a:p>
            <a:pPr marL="457200" indent="-457200">
              <a:buFont typeface="Wingdings" pitchFamily="2" charset="2"/>
              <a:buChar char="Ø"/>
            </a:pPr>
            <a:endParaRPr lang="en-US" sz="2800" dirty="0" smtClean="0">
              <a:latin typeface="Candara" pitchFamily="34" charset="0"/>
            </a:endParaRPr>
          </a:p>
        </p:txBody>
      </p:sp>
      <p:sp>
        <p:nvSpPr>
          <p:cNvPr id="10" name="TextBox 9"/>
          <p:cNvSpPr txBox="1"/>
          <p:nvPr/>
        </p:nvSpPr>
        <p:spPr>
          <a:xfrm>
            <a:off x="323528" y="1722941"/>
            <a:ext cx="8705679" cy="3539430"/>
          </a:xfrm>
          <a:prstGeom prst="rect">
            <a:avLst/>
          </a:prstGeom>
          <a:solidFill>
            <a:schemeClr val="bg1"/>
          </a:solidFill>
        </p:spPr>
        <p:txBody>
          <a:bodyPr wrap="square" rtlCol="0">
            <a:spAutoFit/>
          </a:bodyPr>
          <a:lstStyle/>
          <a:p>
            <a:r>
              <a:rPr lang="en-US" sz="2800" dirty="0" smtClean="0"/>
              <a:t>Linking agriculture and nutrition is inhibited by four   “main constraints”:  </a:t>
            </a:r>
          </a:p>
          <a:p>
            <a:endParaRPr lang="en-US" sz="2800" dirty="0" smtClean="0"/>
          </a:p>
          <a:p>
            <a:pPr marL="1028700" indent="-571500" defTabSz="1031875">
              <a:buAutoNum type="romanLcParenBoth"/>
            </a:pPr>
            <a:r>
              <a:rPr lang="en-US" sz="2800" dirty="0" smtClean="0"/>
              <a:t>information on what to do, </a:t>
            </a:r>
          </a:p>
          <a:p>
            <a:pPr marL="1028700" indent="-571500" defTabSz="1031875">
              <a:buAutoNum type="romanLcParenBoth"/>
            </a:pPr>
            <a:r>
              <a:rPr lang="en-US" sz="2800" dirty="0" smtClean="0"/>
              <a:t>how to do it, </a:t>
            </a:r>
          </a:p>
          <a:p>
            <a:pPr marL="1028700" indent="-571500" defTabSz="1031875">
              <a:buAutoNum type="romanLcParenBoth"/>
            </a:pPr>
            <a:r>
              <a:rPr lang="en-US" sz="2800" dirty="0" smtClean="0"/>
              <a:t>how much it will cost (per benefit gained), and </a:t>
            </a:r>
          </a:p>
          <a:p>
            <a:pPr marL="1028700" indent="-571500" defTabSz="1031875">
              <a:buAutoNum type="romanLcParenBoth"/>
            </a:pPr>
            <a:r>
              <a:rPr lang="en-US" sz="2800" dirty="0" smtClean="0"/>
              <a:t>how it will be supported or rewarded.</a:t>
            </a:r>
          </a:p>
          <a:p>
            <a:pPr marL="1028700" indent="-571500" defTabSz="1031875"/>
            <a:endParaRPr lang="en-US" sz="2800" dirty="0"/>
          </a:p>
        </p:txBody>
      </p:sp>
    </p:spTree>
    <p:extLst>
      <p:ext uri="{BB962C8B-B14F-4D97-AF65-F5344CB8AC3E}">
        <p14:creationId xmlns:p14="http://schemas.microsoft.com/office/powerpoint/2010/main" val="31821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3"/>
          <p:cNvPicPr>
            <a:picLocks noChangeAspect="1" noChangeArrowheads="1"/>
          </p:cNvPicPr>
          <p:nvPr/>
        </p:nvPicPr>
        <p:blipFill>
          <a:blip r:embed="rId2" cstate="print"/>
          <a:srcRect/>
          <a:stretch>
            <a:fillRect/>
          </a:stretch>
        </p:blipFill>
        <p:spPr bwMode="auto">
          <a:xfrm>
            <a:off x="0" y="-9525"/>
            <a:ext cx="9144000" cy="6867525"/>
          </a:xfrm>
          <a:prstGeom prst="rect">
            <a:avLst/>
          </a:prstGeom>
          <a:noFill/>
          <a:ln w="9525">
            <a:noFill/>
            <a:miter lim="800000"/>
            <a:headEnd/>
            <a:tailEnd/>
          </a:ln>
        </p:spPr>
      </p:pic>
      <p:sp>
        <p:nvSpPr>
          <p:cNvPr id="2" name="TextBox 1"/>
          <p:cNvSpPr txBox="1"/>
          <p:nvPr/>
        </p:nvSpPr>
        <p:spPr>
          <a:xfrm>
            <a:off x="609600" y="1066800"/>
            <a:ext cx="8339527" cy="5447645"/>
          </a:xfrm>
          <a:prstGeom prst="rect">
            <a:avLst/>
          </a:prstGeom>
          <a:noFill/>
        </p:spPr>
        <p:txBody>
          <a:bodyPr wrap="none" rtlCol="0">
            <a:spAutoFit/>
          </a:bodyPr>
          <a:lstStyle/>
          <a:p>
            <a:r>
              <a:rPr lang="en-US" sz="2800" b="1" dirty="0" smtClean="0"/>
              <a:t>FAO</a:t>
            </a:r>
          </a:p>
          <a:p>
            <a:endParaRPr lang="en-US" sz="2800" dirty="0"/>
          </a:p>
          <a:p>
            <a:r>
              <a:rPr lang="en-US" sz="2800" dirty="0" smtClean="0"/>
              <a:t>“Agricultural development programmes…</a:t>
            </a:r>
          </a:p>
          <a:p>
            <a:r>
              <a:rPr lang="en-US" sz="2800" dirty="0" smtClean="0"/>
              <a:t>are by themselves often not enough to accelerate </a:t>
            </a:r>
          </a:p>
          <a:p>
            <a:r>
              <a:rPr lang="en-US" sz="2800" dirty="0" smtClean="0"/>
              <a:t>reductions in hunger and malnutrition.</a:t>
            </a:r>
          </a:p>
          <a:p>
            <a:endParaRPr lang="en-US" sz="2800" dirty="0"/>
          </a:p>
          <a:p>
            <a:r>
              <a:rPr lang="en-US" sz="2800" dirty="0" smtClean="0"/>
              <a:t>Similarly, direct reductions in … poverty and</a:t>
            </a:r>
          </a:p>
          <a:p>
            <a:r>
              <a:rPr lang="en-US" sz="2800" dirty="0" smtClean="0"/>
              <a:t>improved purchasing power do not generally result</a:t>
            </a:r>
          </a:p>
          <a:p>
            <a:r>
              <a:rPr lang="en-US" sz="2800" dirty="0"/>
              <a:t>i</a:t>
            </a:r>
            <a:r>
              <a:rPr lang="en-US" sz="2800" dirty="0" smtClean="0"/>
              <a:t>n proportional reductions in malnutrition.”</a:t>
            </a:r>
          </a:p>
          <a:p>
            <a:endParaRPr lang="en-US" sz="2800" dirty="0" smtClean="0"/>
          </a:p>
          <a:p>
            <a:endParaRPr lang="en-US" sz="2800" dirty="0"/>
          </a:p>
          <a:p>
            <a:pPr algn="r"/>
            <a:r>
              <a:rPr lang="en-US" sz="1600" dirty="0" smtClean="0"/>
              <a:t>Thompson and </a:t>
            </a:r>
            <a:r>
              <a:rPr lang="en-US" sz="1600" dirty="0" err="1" smtClean="0"/>
              <a:t>Meerman</a:t>
            </a:r>
            <a:r>
              <a:rPr lang="en-US" sz="1600" dirty="0" smtClean="0"/>
              <a:t> (2010)</a:t>
            </a:r>
          </a:p>
          <a:p>
            <a:pPr algn="r"/>
            <a:r>
              <a:rPr lang="en-US" sz="1600" dirty="0" smtClean="0"/>
              <a:t>FAO</a:t>
            </a:r>
            <a:endParaRPr lang="en-US" sz="1600" dirty="0"/>
          </a:p>
        </p:txBody>
      </p:sp>
      <p:sp>
        <p:nvSpPr>
          <p:cNvPr id="3" name="Rectangle 2"/>
          <p:cNvSpPr/>
          <p:nvPr/>
        </p:nvSpPr>
        <p:spPr>
          <a:xfrm>
            <a:off x="539552" y="1066800"/>
            <a:ext cx="1872208" cy="562000"/>
          </a:xfrm>
          <a:prstGeom prst="rect">
            <a:avLst/>
          </a:prstGeom>
          <a:solidFill>
            <a:srgbClr val="4F81BD">
              <a:alpha val="25098"/>
            </a:srgb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584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3"/>
          <p:cNvPicPr>
            <a:picLocks noChangeAspect="1" noChangeArrowheads="1"/>
          </p:cNvPicPr>
          <p:nvPr/>
        </p:nvPicPr>
        <p:blipFill>
          <a:blip r:embed="rId2" cstate="print"/>
          <a:srcRect/>
          <a:stretch>
            <a:fillRect/>
          </a:stretch>
        </p:blipFill>
        <p:spPr bwMode="auto">
          <a:xfrm>
            <a:off x="0" y="-9525"/>
            <a:ext cx="9144000" cy="6867525"/>
          </a:xfrm>
          <a:prstGeom prst="rect">
            <a:avLst/>
          </a:prstGeom>
          <a:noFill/>
          <a:ln w="9525">
            <a:noFill/>
            <a:miter lim="800000"/>
            <a:headEnd/>
            <a:tailEnd/>
          </a:ln>
        </p:spPr>
      </p:pic>
      <p:sp>
        <p:nvSpPr>
          <p:cNvPr id="3" name="Rectangle 2"/>
          <p:cNvSpPr/>
          <p:nvPr/>
        </p:nvSpPr>
        <p:spPr>
          <a:xfrm>
            <a:off x="647564" y="980728"/>
            <a:ext cx="8316924" cy="5447645"/>
          </a:xfrm>
          <a:prstGeom prst="rect">
            <a:avLst/>
          </a:prstGeom>
        </p:spPr>
        <p:txBody>
          <a:bodyPr wrap="square">
            <a:spAutoFit/>
          </a:bodyPr>
          <a:lstStyle/>
          <a:p>
            <a:r>
              <a:rPr lang="en-US" sz="2800" b="1" dirty="0" smtClean="0"/>
              <a:t>IFPRI</a:t>
            </a:r>
          </a:p>
          <a:p>
            <a:endParaRPr lang="en-US" sz="2800" b="1" dirty="0" smtClean="0"/>
          </a:p>
          <a:p>
            <a:r>
              <a:rPr lang="en-US" sz="2800" dirty="0" smtClean="0"/>
              <a:t>“Our review of …agricultural programs concludes that evidence of the impact of these programs on child status is scant.”</a:t>
            </a:r>
            <a:endParaRPr lang="en-US" sz="2000" dirty="0" smtClean="0"/>
          </a:p>
          <a:p>
            <a:r>
              <a:rPr lang="en-US" sz="2000" dirty="0" smtClean="0"/>
              <a:t>					</a:t>
            </a:r>
            <a:r>
              <a:rPr lang="en-US" sz="1600" dirty="0" smtClean="0"/>
              <a:t>Leroy et al. (2008) I</a:t>
            </a:r>
            <a:r>
              <a:rPr lang="en-US" sz="1600" i="1" dirty="0" smtClean="0"/>
              <a:t>mpact of </a:t>
            </a:r>
            <a:r>
              <a:rPr lang="en-US" sz="1600" i="1" dirty="0" err="1" smtClean="0"/>
              <a:t>multisectoral</a:t>
            </a:r>
            <a:r>
              <a:rPr lang="en-US" sz="1600" i="1" dirty="0" smtClean="0"/>
              <a:t> 						programs focusing on nutrition.</a:t>
            </a:r>
          </a:p>
          <a:p>
            <a:endParaRPr lang="en-US" sz="2800" dirty="0" smtClean="0"/>
          </a:p>
          <a:p>
            <a:r>
              <a:rPr lang="en-US" sz="2800" dirty="0" smtClean="0"/>
              <a:t>We need to “improve </a:t>
            </a:r>
            <a:r>
              <a:rPr lang="en-US" sz="2800" dirty="0"/>
              <a:t>understanding of the "</a:t>
            </a:r>
            <a:r>
              <a:rPr lang="en-US" sz="2800" dirty="0" smtClean="0"/>
              <a:t>disconnect“ between </a:t>
            </a:r>
            <a:r>
              <a:rPr lang="en-US" sz="2800" dirty="0"/>
              <a:t>economic and agricultural growth </a:t>
            </a:r>
            <a:r>
              <a:rPr lang="en-US" sz="2800" dirty="0" smtClean="0"/>
              <a:t>and nutrition outcomes.”</a:t>
            </a:r>
          </a:p>
          <a:p>
            <a:endParaRPr lang="en-US" sz="2800" dirty="0"/>
          </a:p>
          <a:p>
            <a:pPr algn="r"/>
            <a:r>
              <a:rPr lang="en-US" sz="1600" dirty="0" smtClean="0"/>
              <a:t>Gillespie, S. (2011) </a:t>
            </a:r>
            <a:r>
              <a:rPr lang="en-US" sz="1600" i="1" dirty="0" smtClean="0"/>
              <a:t>Measuring the effects </a:t>
            </a:r>
          </a:p>
          <a:p>
            <a:pPr algn="r"/>
            <a:r>
              <a:rPr lang="en-US" sz="1600" i="1" dirty="0" smtClean="0"/>
              <a:t>of integrated agriculture-health interventions </a:t>
            </a:r>
          </a:p>
        </p:txBody>
      </p:sp>
      <p:sp>
        <p:nvSpPr>
          <p:cNvPr id="4" name="Rectangle 3"/>
          <p:cNvSpPr/>
          <p:nvPr/>
        </p:nvSpPr>
        <p:spPr>
          <a:xfrm>
            <a:off x="558166" y="982403"/>
            <a:ext cx="1872208" cy="562000"/>
          </a:xfrm>
          <a:prstGeom prst="rect">
            <a:avLst/>
          </a:prstGeom>
          <a:solidFill>
            <a:srgbClr val="4F81BD">
              <a:alpha val="25098"/>
            </a:srgb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0390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30009" y="1143000"/>
            <a:ext cx="6984776" cy="1446550"/>
          </a:xfrm>
          <a:prstGeom prst="rect">
            <a:avLst/>
          </a:prstGeom>
          <a:noFill/>
        </p:spPr>
        <p:txBody>
          <a:bodyPr wrap="square" rtlCol="0">
            <a:spAutoFit/>
          </a:bodyPr>
          <a:lstStyle/>
          <a:p>
            <a:r>
              <a:rPr lang="en-US" sz="2400" dirty="0" smtClean="0">
                <a:latin typeface="Candara" pitchFamily="34" charset="0"/>
              </a:rPr>
              <a:t>Child stunting fell from 40 percent in 1990 </a:t>
            </a:r>
          </a:p>
          <a:p>
            <a:r>
              <a:rPr lang="en-US" sz="2400" dirty="0" smtClean="0">
                <a:latin typeface="Candara" pitchFamily="34" charset="0"/>
              </a:rPr>
              <a:t>to 29 percent in 2008. </a:t>
            </a:r>
          </a:p>
          <a:p>
            <a:endParaRPr lang="en-US" sz="2400" dirty="0">
              <a:latin typeface="Candara" pitchFamily="34" charset="0"/>
            </a:endParaRPr>
          </a:p>
          <a:p>
            <a:pPr algn="r"/>
            <a:r>
              <a:rPr lang="en-US" sz="1600" dirty="0" smtClean="0">
                <a:latin typeface="Candara" pitchFamily="34" charset="0"/>
              </a:rPr>
              <a:t>UNICEF/SAVE (2011) </a:t>
            </a:r>
            <a:r>
              <a:rPr lang="en-US" sz="1600" i="1" dirty="0" smtClean="0">
                <a:latin typeface="Candara" pitchFamily="34" charset="0"/>
              </a:rPr>
              <a:t>Progress in Child Well-Being</a:t>
            </a:r>
            <a:endParaRPr lang="en-US" sz="1600" i="1" dirty="0">
              <a:latin typeface="Candara" pitchFamily="34" charset="0"/>
            </a:endParaRPr>
          </a:p>
        </p:txBody>
      </p:sp>
      <p:pic>
        <p:nvPicPr>
          <p:cNvPr id="19458" name="Picture 2" descr="ppt 3"/>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19459" name="Rectangle 3"/>
          <p:cNvSpPr>
            <a:spLocks noChangeArrowheads="1"/>
          </p:cNvSpPr>
          <p:nvPr/>
        </p:nvSpPr>
        <p:spPr bwMode="auto">
          <a:xfrm>
            <a:off x="1524000" y="1143000"/>
            <a:ext cx="6553200" cy="457200"/>
          </a:xfrm>
          <a:prstGeom prst="rect">
            <a:avLst/>
          </a:prstGeom>
          <a:noFill/>
          <a:ln w="9525">
            <a:noFill/>
            <a:miter lim="800000"/>
            <a:headEnd/>
            <a:tailEnd/>
          </a:ln>
        </p:spPr>
        <p:txBody>
          <a:bodyPr>
            <a:spAutoFit/>
          </a:bodyPr>
          <a:lstStyle/>
          <a:p>
            <a:endParaRPr lang="en-US" sz="2400">
              <a:latin typeface="Calibri" pitchFamily="34" charset="0"/>
            </a:endParaRPr>
          </a:p>
        </p:txBody>
      </p:sp>
      <p:sp>
        <p:nvSpPr>
          <p:cNvPr id="19461" name="Text Box 6"/>
          <p:cNvSpPr txBox="1">
            <a:spLocks noChangeArrowheads="1"/>
          </p:cNvSpPr>
          <p:nvPr/>
        </p:nvSpPr>
        <p:spPr bwMode="auto">
          <a:xfrm>
            <a:off x="6990251" y="6616272"/>
            <a:ext cx="1981633" cy="261610"/>
          </a:xfrm>
          <a:prstGeom prst="rect">
            <a:avLst/>
          </a:prstGeom>
          <a:noFill/>
          <a:ln w="9525">
            <a:noFill/>
            <a:miter lim="800000"/>
            <a:headEnd/>
            <a:tailEnd/>
          </a:ln>
        </p:spPr>
        <p:txBody>
          <a:bodyPr wrap="none">
            <a:spAutoFit/>
          </a:bodyPr>
          <a:lstStyle/>
          <a:p>
            <a:r>
              <a:rPr lang="en-US" sz="1100" dirty="0">
                <a:latin typeface="Calibri" pitchFamily="34" charset="0"/>
              </a:rPr>
              <a:t>Source: Webb and Block (</a:t>
            </a:r>
            <a:r>
              <a:rPr lang="en-US" sz="1100" dirty="0" smtClean="0">
                <a:latin typeface="Calibri" pitchFamily="34" charset="0"/>
              </a:rPr>
              <a:t>2012)</a:t>
            </a:r>
            <a:endParaRPr lang="en-US" sz="1100" dirty="0">
              <a:latin typeface="Calibri" pitchFamily="34" charset="0"/>
            </a:endParaRPr>
          </a:p>
        </p:txBody>
      </p:sp>
      <p:sp>
        <p:nvSpPr>
          <p:cNvPr id="7" name="Rectangle 6"/>
          <p:cNvSpPr/>
          <p:nvPr/>
        </p:nvSpPr>
        <p:spPr>
          <a:xfrm>
            <a:off x="5867400" y="228600"/>
            <a:ext cx="3276600" cy="338554"/>
          </a:xfrm>
          <a:prstGeom prst="rect">
            <a:avLst/>
          </a:prstGeom>
        </p:spPr>
        <p:txBody>
          <a:bodyPr wrap="square">
            <a:spAutoFit/>
          </a:bodyPr>
          <a:lstStyle/>
          <a:p>
            <a:r>
              <a:rPr lang="en-US" sz="1600" dirty="0">
                <a:solidFill>
                  <a:schemeClr val="bg1"/>
                </a:solidFill>
                <a:latin typeface="Calibri" pitchFamily="34" charset="0"/>
              </a:rPr>
              <a:t>29 developing </a:t>
            </a:r>
            <a:r>
              <a:rPr lang="en-US" sz="1600" dirty="0" smtClean="0">
                <a:solidFill>
                  <a:schemeClr val="bg1"/>
                </a:solidFill>
                <a:latin typeface="Calibri" pitchFamily="34" charset="0"/>
              </a:rPr>
              <a:t>countries, 1980 - 2007</a:t>
            </a:r>
            <a:endParaRPr lang="en-US" sz="1600" dirty="0">
              <a:solidFill>
                <a:schemeClr val="bg1"/>
              </a:solidFill>
              <a:latin typeface="Calibri" pitchFamily="34" charset="0"/>
            </a:endParaRPr>
          </a:p>
        </p:txBody>
      </p:sp>
      <p:pic>
        <p:nvPicPr>
          <p:cNvPr id="10" name="Picture 4"/>
          <p:cNvPicPr>
            <a:picLocks noChangeAspect="1" noChangeArrowheads="1"/>
          </p:cNvPicPr>
          <p:nvPr/>
        </p:nvPicPr>
        <p:blipFill>
          <a:blip r:embed="rId4" cstate="print"/>
          <a:srcRect/>
          <a:stretch>
            <a:fillRect/>
          </a:stretch>
        </p:blipFill>
        <p:spPr bwMode="auto">
          <a:xfrm>
            <a:off x="998164" y="839990"/>
            <a:ext cx="8077200" cy="5907087"/>
          </a:xfrm>
          <a:prstGeom prst="rect">
            <a:avLst/>
          </a:prstGeom>
          <a:noFill/>
          <a:ln w="9525">
            <a:noFill/>
            <a:miter lim="800000"/>
            <a:headEnd/>
            <a:tailEnd/>
          </a:ln>
        </p:spPr>
      </p:pic>
      <p:sp>
        <p:nvSpPr>
          <p:cNvPr id="11" name="Rectangle 10"/>
          <p:cNvSpPr/>
          <p:nvPr/>
        </p:nvSpPr>
        <p:spPr>
          <a:xfrm>
            <a:off x="3657600" y="6248400"/>
            <a:ext cx="3581400" cy="381000"/>
          </a:xfrm>
          <a:prstGeom prst="rect">
            <a:avLst/>
          </a:prstGeom>
          <a:solidFill>
            <a:srgbClr val="CFFD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rPr>
              <a:t>Log GDP/per capita </a:t>
            </a:r>
            <a:endParaRPr lang="en-US" dirty="0">
              <a:solidFill>
                <a:schemeClr val="tx1"/>
              </a:solidFill>
              <a:latin typeface="Calibri" pitchFamily="34" charset="0"/>
            </a:endParaRPr>
          </a:p>
        </p:txBody>
      </p:sp>
    </p:spTree>
    <p:extLst>
      <p:ext uri="{BB962C8B-B14F-4D97-AF65-F5344CB8AC3E}">
        <p14:creationId xmlns:p14="http://schemas.microsoft.com/office/powerpoint/2010/main" val="369607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pt 3"/>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20483" name="Rectangle 3"/>
          <p:cNvSpPr>
            <a:spLocks noChangeArrowheads="1"/>
          </p:cNvSpPr>
          <p:nvPr/>
        </p:nvSpPr>
        <p:spPr bwMode="auto">
          <a:xfrm>
            <a:off x="1524000" y="1143000"/>
            <a:ext cx="6553200" cy="457200"/>
          </a:xfrm>
          <a:prstGeom prst="rect">
            <a:avLst/>
          </a:prstGeom>
          <a:noFill/>
          <a:ln w="9525">
            <a:noFill/>
            <a:miter lim="800000"/>
            <a:headEnd/>
            <a:tailEnd/>
          </a:ln>
        </p:spPr>
        <p:txBody>
          <a:bodyPr>
            <a:spAutoFit/>
          </a:bodyPr>
          <a:lstStyle/>
          <a:p>
            <a:endParaRPr lang="en-US" sz="2400">
              <a:latin typeface="Calibri" pitchFamily="34" charset="0"/>
            </a:endParaRPr>
          </a:p>
        </p:txBody>
      </p:sp>
      <p:sp>
        <p:nvSpPr>
          <p:cNvPr id="6" name="Text Box 6"/>
          <p:cNvSpPr txBox="1">
            <a:spLocks noChangeArrowheads="1"/>
          </p:cNvSpPr>
          <p:nvPr/>
        </p:nvSpPr>
        <p:spPr bwMode="auto">
          <a:xfrm>
            <a:off x="6347553" y="6400800"/>
            <a:ext cx="2517420" cy="307777"/>
          </a:xfrm>
          <a:prstGeom prst="rect">
            <a:avLst/>
          </a:prstGeom>
          <a:noFill/>
          <a:ln w="9525">
            <a:noFill/>
            <a:miter lim="800000"/>
            <a:headEnd/>
            <a:tailEnd/>
          </a:ln>
        </p:spPr>
        <p:txBody>
          <a:bodyPr wrap="none">
            <a:spAutoFit/>
          </a:bodyPr>
          <a:lstStyle/>
          <a:p>
            <a:r>
              <a:rPr lang="en-US" sz="1400" dirty="0">
                <a:latin typeface="Calibri" pitchFamily="34" charset="0"/>
              </a:rPr>
              <a:t>Source: Webb and Block </a:t>
            </a:r>
            <a:r>
              <a:rPr lang="en-US" sz="1400" dirty="0" smtClean="0">
                <a:latin typeface="Calibri" pitchFamily="34" charset="0"/>
              </a:rPr>
              <a:t>(2012)</a:t>
            </a:r>
            <a:endParaRPr lang="en-US" sz="1400" dirty="0">
              <a:latin typeface="Calibri" pitchFamily="34" charset="0"/>
            </a:endParaRPr>
          </a:p>
        </p:txBody>
      </p:sp>
      <p:pic>
        <p:nvPicPr>
          <p:cNvPr id="822275" name="Picture 3" descr="C:\Documents and Settings\pwebb01\Desktop\PNAS\fig6_stunting_rurpop_rra_sp.jpg"/>
          <p:cNvPicPr>
            <a:picLocks noChangeAspect="1" noChangeArrowheads="1"/>
          </p:cNvPicPr>
          <p:nvPr/>
        </p:nvPicPr>
        <p:blipFill>
          <a:blip r:embed="rId4" cstate="print"/>
          <a:srcRect/>
          <a:stretch>
            <a:fillRect/>
          </a:stretch>
        </p:blipFill>
        <p:spPr bwMode="auto">
          <a:xfrm>
            <a:off x="1371600" y="838200"/>
            <a:ext cx="7493373" cy="5451723"/>
          </a:xfrm>
          <a:prstGeom prst="rect">
            <a:avLst/>
          </a:prstGeom>
          <a:noFill/>
        </p:spPr>
      </p:pic>
      <p:sp>
        <p:nvSpPr>
          <p:cNvPr id="9" name="Rectangle 8"/>
          <p:cNvSpPr/>
          <p:nvPr/>
        </p:nvSpPr>
        <p:spPr>
          <a:xfrm>
            <a:off x="3731558" y="5877272"/>
            <a:ext cx="3581400" cy="412651"/>
          </a:xfrm>
          <a:prstGeom prst="rect">
            <a:avLst/>
          </a:prstGeom>
          <a:solidFill>
            <a:srgbClr val="CFFD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rPr>
              <a:t>Share of agriculture in GDP</a:t>
            </a:r>
            <a:endParaRPr lang="en-US" dirty="0">
              <a:solidFill>
                <a:schemeClr val="tx1"/>
              </a:solidFill>
              <a:latin typeface="Calibri" pitchFamily="34" charset="0"/>
            </a:endParaRPr>
          </a:p>
        </p:txBody>
      </p:sp>
      <p:sp>
        <p:nvSpPr>
          <p:cNvPr id="10" name="Rectangle 9"/>
          <p:cNvSpPr/>
          <p:nvPr/>
        </p:nvSpPr>
        <p:spPr>
          <a:xfrm>
            <a:off x="5867400" y="228600"/>
            <a:ext cx="3276600" cy="338554"/>
          </a:xfrm>
          <a:prstGeom prst="rect">
            <a:avLst/>
          </a:prstGeom>
        </p:spPr>
        <p:txBody>
          <a:bodyPr wrap="square">
            <a:spAutoFit/>
          </a:bodyPr>
          <a:lstStyle/>
          <a:p>
            <a:r>
              <a:rPr lang="en-US" sz="1600" dirty="0">
                <a:solidFill>
                  <a:schemeClr val="bg1"/>
                </a:solidFill>
                <a:latin typeface="Calibri" pitchFamily="34" charset="0"/>
              </a:rPr>
              <a:t>29 developing </a:t>
            </a:r>
            <a:r>
              <a:rPr lang="en-US" sz="1600" dirty="0" smtClean="0">
                <a:solidFill>
                  <a:schemeClr val="bg1"/>
                </a:solidFill>
                <a:latin typeface="Calibri" pitchFamily="34" charset="0"/>
              </a:rPr>
              <a:t>countries, 1980 - 2007</a:t>
            </a:r>
            <a:endParaRPr lang="en-US" sz="1600" dirty="0">
              <a:solidFill>
                <a:schemeClr val="bg1"/>
              </a:solidFill>
              <a:latin typeface="Calibri" pitchFamily="34" charset="0"/>
            </a:endParaRPr>
          </a:p>
        </p:txBody>
      </p:sp>
      <p:sp>
        <p:nvSpPr>
          <p:cNvPr id="2" name="Rectangle 1"/>
          <p:cNvSpPr/>
          <p:nvPr/>
        </p:nvSpPr>
        <p:spPr>
          <a:xfrm>
            <a:off x="804156" y="1600200"/>
            <a:ext cx="7992888" cy="2246769"/>
          </a:xfrm>
          <a:prstGeom prst="rect">
            <a:avLst/>
          </a:prstGeom>
          <a:solidFill>
            <a:srgbClr val="DCE6F2"/>
          </a:solidFill>
        </p:spPr>
        <p:txBody>
          <a:bodyPr wrap="square">
            <a:spAutoFit/>
          </a:bodyPr>
          <a:lstStyle/>
          <a:p>
            <a:r>
              <a:rPr lang="en-US" sz="2800" dirty="0" smtClean="0"/>
              <a:t>Elasticity </a:t>
            </a:r>
            <a:r>
              <a:rPr lang="en-US" sz="2800" dirty="0"/>
              <a:t>of stunting </a:t>
            </a:r>
            <a:r>
              <a:rPr lang="en-US" sz="2800" dirty="0" smtClean="0"/>
              <a:t>with regard to Agric. GDP = -0.21.</a:t>
            </a:r>
          </a:p>
          <a:p>
            <a:endParaRPr lang="en-US" sz="2800" dirty="0" smtClean="0"/>
          </a:p>
          <a:p>
            <a:r>
              <a:rPr lang="en-US" sz="2800" dirty="0" smtClean="0"/>
              <a:t>(i.e. doubling per capita income through agriculture associated with 21 % point decline in stunting.)</a:t>
            </a:r>
          </a:p>
          <a:p>
            <a:endParaRPr lang="en-US" sz="2800" dirty="0"/>
          </a:p>
        </p:txBody>
      </p:sp>
      <p:sp>
        <p:nvSpPr>
          <p:cNvPr id="3" name="Rectangle 2"/>
          <p:cNvSpPr/>
          <p:nvPr/>
        </p:nvSpPr>
        <p:spPr>
          <a:xfrm>
            <a:off x="788513" y="1600199"/>
            <a:ext cx="7992888" cy="2246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414841"/>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pt 3"/>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20483" name="Rectangle 3"/>
          <p:cNvSpPr>
            <a:spLocks noChangeArrowheads="1"/>
          </p:cNvSpPr>
          <p:nvPr/>
        </p:nvSpPr>
        <p:spPr bwMode="auto">
          <a:xfrm>
            <a:off x="1524000" y="1143000"/>
            <a:ext cx="6553200" cy="457200"/>
          </a:xfrm>
          <a:prstGeom prst="rect">
            <a:avLst/>
          </a:prstGeom>
          <a:noFill/>
          <a:ln w="9525">
            <a:noFill/>
            <a:miter lim="800000"/>
            <a:headEnd/>
            <a:tailEnd/>
          </a:ln>
        </p:spPr>
        <p:txBody>
          <a:bodyPr>
            <a:spAutoFit/>
          </a:bodyPr>
          <a:lstStyle/>
          <a:p>
            <a:endParaRPr lang="en-US" sz="2400">
              <a:latin typeface="Calibri" pitchFamily="34" charset="0"/>
            </a:endParaRPr>
          </a:p>
        </p:txBody>
      </p:sp>
      <p:sp>
        <p:nvSpPr>
          <p:cNvPr id="6" name="Rectangle 5"/>
          <p:cNvSpPr/>
          <p:nvPr/>
        </p:nvSpPr>
        <p:spPr>
          <a:xfrm>
            <a:off x="539552" y="836712"/>
            <a:ext cx="8305800" cy="5693866"/>
          </a:xfrm>
          <a:prstGeom prst="rect">
            <a:avLst/>
          </a:prstGeom>
        </p:spPr>
        <p:txBody>
          <a:bodyPr wrap="square">
            <a:spAutoFit/>
          </a:bodyPr>
          <a:lstStyle/>
          <a:p>
            <a:r>
              <a:rPr lang="en-US" sz="2600" b="1" dirty="0" smtClean="0"/>
              <a:t>In other words…</a:t>
            </a:r>
          </a:p>
          <a:p>
            <a:endParaRPr lang="en-US" sz="2600" b="1" dirty="0" smtClean="0"/>
          </a:p>
          <a:p>
            <a:pPr marL="514350" indent="-514350">
              <a:buAutoNum type="romanLcParenBoth"/>
            </a:pPr>
            <a:r>
              <a:rPr lang="en-US" sz="2600" dirty="0" smtClean="0"/>
              <a:t>Poverty reduction is faster (especially in rural areas) if agriculture is supported during the process; </a:t>
            </a:r>
          </a:p>
          <a:p>
            <a:pPr marL="514350" indent="-514350">
              <a:buAutoNum type="romanLcParenBoth"/>
            </a:pPr>
            <a:endParaRPr lang="en-US" sz="2600" dirty="0" smtClean="0"/>
          </a:p>
          <a:p>
            <a:pPr marL="514350" indent="-514350">
              <a:buAutoNum type="romanLcParenBoth"/>
            </a:pPr>
            <a:r>
              <a:rPr lang="en-US" sz="2600" dirty="0" smtClean="0"/>
              <a:t>Poverty reduction strongly reduces stunting, especially with support for ‘agriculture’ (what </a:t>
            </a:r>
            <a:r>
              <a:rPr lang="en-US" sz="2600" i="1" dirty="0" smtClean="0"/>
              <a:t>exactly</a:t>
            </a:r>
            <a:r>
              <a:rPr lang="en-US" sz="2600" dirty="0" smtClean="0"/>
              <a:t>?).</a:t>
            </a:r>
          </a:p>
          <a:p>
            <a:pPr marL="514350" indent="-514350"/>
            <a:endParaRPr lang="en-US" sz="2600" dirty="0" smtClean="0"/>
          </a:p>
          <a:p>
            <a:pPr marL="514350" indent="-514350"/>
            <a:r>
              <a:rPr lang="en-US" sz="2600" dirty="0" smtClean="0"/>
              <a:t>(iii)  Because there are more undernourished children in</a:t>
            </a:r>
          </a:p>
          <a:p>
            <a:r>
              <a:rPr lang="en-US" sz="2600" dirty="0" smtClean="0"/>
              <a:t>        rural areas, decline in </a:t>
            </a:r>
            <a:r>
              <a:rPr lang="en-US" sz="2600" dirty="0" err="1" smtClean="0"/>
              <a:t>undernutrition</a:t>
            </a:r>
            <a:r>
              <a:rPr lang="en-US" sz="2600" dirty="0" smtClean="0"/>
              <a:t> stronger there.</a:t>
            </a:r>
          </a:p>
          <a:p>
            <a:endParaRPr lang="en-US" sz="2600" dirty="0"/>
          </a:p>
          <a:p>
            <a:r>
              <a:rPr lang="en-US" sz="2600" dirty="0" smtClean="0"/>
              <a:t>(iv) But…poverty reduction and agricultural growth do </a:t>
            </a:r>
          </a:p>
          <a:p>
            <a:r>
              <a:rPr lang="en-US" sz="2600" dirty="0"/>
              <a:t> </a:t>
            </a:r>
            <a:r>
              <a:rPr lang="en-US" sz="2600" dirty="0" smtClean="0"/>
              <a:t>       not resolve </a:t>
            </a:r>
            <a:r>
              <a:rPr lang="en-US" sz="2600" dirty="0" err="1" smtClean="0"/>
              <a:t>undernutrition</a:t>
            </a:r>
            <a:r>
              <a:rPr lang="en-US" sz="2600" dirty="0" smtClean="0"/>
              <a:t> fully or always quickly.</a:t>
            </a:r>
          </a:p>
          <a:p>
            <a:endParaRPr lang="en-US" sz="2600" dirty="0" smtClean="0"/>
          </a:p>
        </p:txBody>
      </p:sp>
    </p:spTree>
    <p:extLst>
      <p:ext uri="{BB962C8B-B14F-4D97-AF65-F5344CB8AC3E}">
        <p14:creationId xmlns:p14="http://schemas.microsoft.com/office/powerpoint/2010/main" val="3627605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3"/>
          <p:cNvPicPr>
            <a:picLocks noChangeAspect="1" noChangeArrowheads="1"/>
          </p:cNvPicPr>
          <p:nvPr/>
        </p:nvPicPr>
        <p:blipFill>
          <a:blip r:embed="rId2" cstate="print"/>
          <a:srcRect/>
          <a:stretch>
            <a:fillRect/>
          </a:stretch>
        </p:blipFill>
        <p:spPr bwMode="auto">
          <a:xfrm>
            <a:off x="0" y="-9464"/>
            <a:ext cx="9144000" cy="6867525"/>
          </a:xfrm>
          <a:prstGeom prst="rect">
            <a:avLst/>
          </a:prstGeom>
          <a:noFill/>
          <a:ln w="9525">
            <a:noFill/>
            <a:miter lim="800000"/>
            <a:headEnd/>
            <a:tailEnd/>
          </a:ln>
        </p:spPr>
      </p:pic>
      <p:sp>
        <p:nvSpPr>
          <p:cNvPr id="2" name="Rectangle 1"/>
          <p:cNvSpPr/>
          <p:nvPr/>
        </p:nvSpPr>
        <p:spPr>
          <a:xfrm>
            <a:off x="420524" y="1412776"/>
            <a:ext cx="8064896" cy="1569660"/>
          </a:xfrm>
          <a:prstGeom prst="rect">
            <a:avLst/>
          </a:prstGeom>
        </p:spPr>
        <p:txBody>
          <a:bodyPr wrap="square">
            <a:spAutoFit/>
          </a:bodyPr>
          <a:lstStyle/>
          <a:p>
            <a:r>
              <a:rPr lang="en-US" sz="3200" dirty="0" smtClean="0"/>
              <a:t>“Our knowledge needs to improve where there are both significant knowledge gaps and an a priori case for [public] intervention.”</a:t>
            </a:r>
            <a:endParaRPr lang="en-US" sz="3200" dirty="0"/>
          </a:p>
        </p:txBody>
      </p:sp>
      <p:sp>
        <p:nvSpPr>
          <p:cNvPr id="6" name="TextBox 5"/>
          <p:cNvSpPr txBox="1"/>
          <p:nvPr/>
        </p:nvSpPr>
        <p:spPr>
          <a:xfrm>
            <a:off x="5436096" y="5589240"/>
            <a:ext cx="3052182" cy="646331"/>
          </a:xfrm>
          <a:prstGeom prst="rect">
            <a:avLst/>
          </a:prstGeom>
          <a:noFill/>
        </p:spPr>
        <p:txBody>
          <a:bodyPr wrap="none" rtlCol="0">
            <a:spAutoFit/>
          </a:bodyPr>
          <a:lstStyle/>
          <a:p>
            <a:r>
              <a:rPr lang="en-US" dirty="0" smtClean="0">
                <a:latin typeface="Candara" pitchFamily="34" charset="0"/>
              </a:rPr>
              <a:t>Martin </a:t>
            </a:r>
            <a:r>
              <a:rPr lang="en-US" dirty="0" err="1" smtClean="0">
                <a:latin typeface="Candara" pitchFamily="34" charset="0"/>
              </a:rPr>
              <a:t>Ravallion</a:t>
            </a:r>
            <a:r>
              <a:rPr lang="en-US" dirty="0" smtClean="0">
                <a:latin typeface="Candara" pitchFamily="34" charset="0"/>
              </a:rPr>
              <a:t>, World Bank </a:t>
            </a:r>
          </a:p>
          <a:p>
            <a:r>
              <a:rPr lang="en-US" dirty="0" smtClean="0">
                <a:latin typeface="Candara" pitchFamily="34" charset="0"/>
              </a:rPr>
              <a:t>(March 2012) </a:t>
            </a:r>
            <a:r>
              <a:rPr lang="en-US" i="1" dirty="0" err="1" smtClean="0">
                <a:latin typeface="Candara" pitchFamily="34" charset="0"/>
              </a:rPr>
              <a:t>Jou</a:t>
            </a:r>
            <a:r>
              <a:rPr lang="en-US" i="1" dirty="0" smtClean="0">
                <a:latin typeface="Candara" pitchFamily="34" charset="0"/>
              </a:rPr>
              <a:t>. Econ. Lit.</a:t>
            </a:r>
            <a:endParaRPr lang="en-US" dirty="0">
              <a:latin typeface="Candara" pitchFamily="34" charset="0"/>
            </a:endParaRPr>
          </a:p>
        </p:txBody>
      </p:sp>
      <p:sp>
        <p:nvSpPr>
          <p:cNvPr id="3" name="Rectangle 2"/>
          <p:cNvSpPr/>
          <p:nvPr/>
        </p:nvSpPr>
        <p:spPr>
          <a:xfrm>
            <a:off x="1403648" y="3417737"/>
            <a:ext cx="7344816" cy="2062103"/>
          </a:xfrm>
          <a:prstGeom prst="rect">
            <a:avLst/>
          </a:prstGeom>
        </p:spPr>
        <p:txBody>
          <a:bodyPr wrap="square">
            <a:spAutoFit/>
          </a:bodyPr>
          <a:lstStyle/>
          <a:p>
            <a:r>
              <a:rPr lang="en-US" sz="3200" dirty="0" smtClean="0"/>
              <a:t>So we need “integrated</a:t>
            </a:r>
            <a:r>
              <a:rPr lang="en-US" sz="3200" dirty="0"/>
              <a:t>, multipurpose </a:t>
            </a:r>
            <a:r>
              <a:rPr lang="en-US" sz="3200" dirty="0" smtClean="0"/>
              <a:t>surveys linked </a:t>
            </a:r>
            <a:r>
              <a:rPr lang="en-US" sz="3200" dirty="0"/>
              <a:t>to geographic </a:t>
            </a:r>
            <a:r>
              <a:rPr lang="en-US" sz="3200" dirty="0" smtClean="0"/>
              <a:t>data…and tailoring of data </a:t>
            </a:r>
            <a:r>
              <a:rPr lang="en-US" sz="3200" dirty="0"/>
              <a:t>collection to </a:t>
            </a:r>
            <a:r>
              <a:rPr lang="en-US" sz="3200" dirty="0" smtClean="0"/>
              <a:t>the problem </a:t>
            </a:r>
            <a:r>
              <a:rPr lang="en-US" sz="3200" dirty="0"/>
              <a:t>at </a:t>
            </a:r>
            <a:r>
              <a:rPr lang="en-US" sz="3200" dirty="0" smtClean="0"/>
              <a:t>hand.”</a:t>
            </a:r>
            <a:endParaRPr lang="en-US" sz="3200" dirty="0"/>
          </a:p>
        </p:txBody>
      </p:sp>
    </p:spTree>
    <p:extLst>
      <p:ext uri="{BB962C8B-B14F-4D97-AF65-F5344CB8AC3E}">
        <p14:creationId xmlns:p14="http://schemas.microsoft.com/office/powerpoint/2010/main" val="69581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3"/>
          <p:cNvPicPr>
            <a:picLocks noChangeAspect="1" noChangeArrowheads="1"/>
          </p:cNvPicPr>
          <p:nvPr/>
        </p:nvPicPr>
        <p:blipFill>
          <a:blip r:embed="rId2" cstate="print"/>
          <a:srcRect/>
          <a:stretch>
            <a:fillRect/>
          </a:stretch>
        </p:blipFill>
        <p:spPr bwMode="auto">
          <a:xfrm>
            <a:off x="0" y="-9525"/>
            <a:ext cx="9144000" cy="6867525"/>
          </a:xfrm>
          <a:prstGeom prst="rect">
            <a:avLst/>
          </a:prstGeom>
          <a:noFill/>
          <a:ln w="9525">
            <a:noFill/>
            <a:miter lim="800000"/>
            <a:headEnd/>
            <a:tailEnd/>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556" y="448151"/>
            <a:ext cx="4037508" cy="595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1670" y="1405447"/>
            <a:ext cx="4546886" cy="2677656"/>
          </a:xfrm>
          <a:prstGeom prst="rect">
            <a:avLst/>
          </a:prstGeom>
          <a:noFill/>
        </p:spPr>
        <p:txBody>
          <a:bodyPr wrap="none" rtlCol="0">
            <a:spAutoFit/>
          </a:bodyPr>
          <a:lstStyle/>
          <a:p>
            <a:r>
              <a:rPr lang="en-US" sz="2800" dirty="0" smtClean="0"/>
              <a:t>Systematic review of</a:t>
            </a:r>
          </a:p>
          <a:p>
            <a:r>
              <a:rPr lang="en-US" sz="2800" dirty="0"/>
              <a:t>a</a:t>
            </a:r>
            <a:r>
              <a:rPr lang="en-US" sz="2800" dirty="0" smtClean="0"/>
              <a:t>gricultural interventions</a:t>
            </a:r>
          </a:p>
          <a:p>
            <a:r>
              <a:rPr lang="en-US" sz="2800" dirty="0" smtClean="0"/>
              <a:t>that aim to improve children’s</a:t>
            </a:r>
          </a:p>
          <a:p>
            <a:r>
              <a:rPr lang="en-US" sz="2800" dirty="0" smtClean="0"/>
              <a:t>nutritional status by </a:t>
            </a:r>
          </a:p>
          <a:p>
            <a:r>
              <a:rPr lang="en-US" sz="2800" dirty="0" smtClean="0"/>
              <a:t>improving the incomes and</a:t>
            </a:r>
          </a:p>
          <a:p>
            <a:r>
              <a:rPr lang="en-US" sz="2800" dirty="0" smtClean="0"/>
              <a:t>diet of the rural poor.</a:t>
            </a:r>
            <a:endParaRPr lang="en-US" sz="2800" dirty="0"/>
          </a:p>
        </p:txBody>
      </p:sp>
    </p:spTree>
    <p:extLst>
      <p:ext uri="{BB962C8B-B14F-4D97-AF65-F5344CB8AC3E}">
        <p14:creationId xmlns:p14="http://schemas.microsoft.com/office/powerpoint/2010/main" val="1617123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3"/>
          <p:cNvPicPr>
            <a:picLocks noChangeAspect="1" noChangeArrowheads="1"/>
          </p:cNvPicPr>
          <p:nvPr/>
        </p:nvPicPr>
        <p:blipFill>
          <a:blip r:embed="rId2" cstate="print"/>
          <a:srcRect/>
          <a:stretch>
            <a:fillRect/>
          </a:stretch>
        </p:blipFill>
        <p:spPr bwMode="auto">
          <a:xfrm>
            <a:off x="0" y="-9525"/>
            <a:ext cx="9144000" cy="6867525"/>
          </a:xfrm>
          <a:prstGeom prst="rect">
            <a:avLst/>
          </a:prstGeom>
          <a:noFill/>
          <a:ln w="9525">
            <a:noFill/>
            <a:miter lim="800000"/>
            <a:headEnd/>
            <a:tailEnd/>
          </a:ln>
        </p:spPr>
      </p:pic>
      <p:sp>
        <p:nvSpPr>
          <p:cNvPr id="3" name="TextBox 2"/>
          <p:cNvSpPr txBox="1"/>
          <p:nvPr/>
        </p:nvSpPr>
        <p:spPr>
          <a:xfrm>
            <a:off x="457200" y="1066801"/>
            <a:ext cx="7620000" cy="3539430"/>
          </a:xfrm>
          <a:prstGeom prst="rect">
            <a:avLst/>
          </a:prstGeom>
          <a:noFill/>
        </p:spPr>
        <p:txBody>
          <a:bodyPr wrap="square" rtlCol="0">
            <a:spAutoFit/>
          </a:bodyPr>
          <a:lstStyle/>
          <a:p>
            <a:r>
              <a:rPr lang="en-US" sz="2800" dirty="0" err="1" smtClean="0"/>
              <a:t>Masset</a:t>
            </a:r>
            <a:r>
              <a:rPr lang="en-US" sz="2800" dirty="0" smtClean="0"/>
              <a:t> et. al. (2011)</a:t>
            </a:r>
          </a:p>
          <a:p>
            <a:endParaRPr lang="en-US" sz="2800" dirty="0" smtClean="0"/>
          </a:p>
          <a:p>
            <a:pPr marL="457200" indent="-457200">
              <a:buFont typeface="Wingdings" pitchFamily="2" charset="2"/>
              <a:buChar char="Ø"/>
            </a:pPr>
            <a:r>
              <a:rPr lang="en-US" sz="2800" dirty="0" smtClean="0"/>
              <a:t>7,000 studies considered.</a:t>
            </a:r>
          </a:p>
          <a:p>
            <a:pPr marL="457200" indent="-457200">
              <a:buFont typeface="Wingdings" pitchFamily="2" charset="2"/>
              <a:buChar char="Ø"/>
            </a:pPr>
            <a:endParaRPr lang="en-US" sz="2800" dirty="0" smtClean="0"/>
          </a:p>
          <a:p>
            <a:pPr marL="457200" indent="-457200">
              <a:buFont typeface="Wingdings" pitchFamily="2" charset="2"/>
              <a:buChar char="Ø"/>
            </a:pPr>
            <a:r>
              <a:rPr lang="en-US" sz="2800" dirty="0" smtClean="0"/>
              <a:t>Only 23 qualified for final inclusion (i.e. having </a:t>
            </a:r>
          </a:p>
          <a:p>
            <a:r>
              <a:rPr lang="en-US" sz="2800" dirty="0"/>
              <a:t> </a:t>
            </a:r>
            <a:r>
              <a:rPr lang="en-US" sz="2800" dirty="0" smtClean="0"/>
              <a:t>     credible counterfactual and rigor in methods).</a:t>
            </a:r>
          </a:p>
          <a:p>
            <a:pPr marL="457200" indent="-457200">
              <a:buFont typeface="Wingdings" pitchFamily="2" charset="2"/>
              <a:buChar char="Ø"/>
            </a:pPr>
            <a:endParaRPr lang="en-US" sz="2800" dirty="0" smtClean="0"/>
          </a:p>
          <a:p>
            <a:endParaRPr lang="en-US" sz="2800" dirty="0"/>
          </a:p>
        </p:txBody>
      </p:sp>
      <p:sp>
        <p:nvSpPr>
          <p:cNvPr id="5" name="Rectangle 4"/>
          <p:cNvSpPr/>
          <p:nvPr/>
        </p:nvSpPr>
        <p:spPr>
          <a:xfrm>
            <a:off x="0" y="5562600"/>
            <a:ext cx="12192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3446" y="1066801"/>
            <a:ext cx="8915400" cy="4893647"/>
          </a:xfrm>
          <a:prstGeom prst="rect">
            <a:avLst/>
          </a:prstGeom>
          <a:solidFill>
            <a:schemeClr val="bg1"/>
          </a:solidFill>
        </p:spPr>
        <p:txBody>
          <a:bodyPr wrap="square" rtlCol="0">
            <a:spAutoFit/>
          </a:bodyPr>
          <a:lstStyle/>
          <a:p>
            <a:r>
              <a:rPr lang="en-US" sz="2600" b="1" dirty="0" err="1" smtClean="0"/>
              <a:t>Masset</a:t>
            </a:r>
            <a:r>
              <a:rPr lang="en-US" sz="2600" b="1" dirty="0" smtClean="0"/>
              <a:t> </a:t>
            </a:r>
            <a:r>
              <a:rPr lang="en-US" sz="2600" b="1" dirty="0"/>
              <a:t>et. al. (2011</a:t>
            </a:r>
            <a:r>
              <a:rPr lang="en-US" sz="2600" b="1" dirty="0" smtClean="0"/>
              <a:t>)</a:t>
            </a:r>
            <a:r>
              <a:rPr lang="en-US" sz="2600" dirty="0" smtClean="0"/>
              <a:t> </a:t>
            </a:r>
          </a:p>
          <a:p>
            <a:r>
              <a:rPr lang="en-US" sz="2600" dirty="0" smtClean="0"/>
              <a:t>Agricultural interventions show...</a:t>
            </a:r>
          </a:p>
          <a:p>
            <a:endParaRPr lang="en-US" sz="2600" dirty="0" smtClean="0"/>
          </a:p>
          <a:p>
            <a:pPr marL="514350" indent="-514350">
              <a:buAutoNum type="alphaLcParenR"/>
            </a:pPr>
            <a:r>
              <a:rPr lang="en-US" sz="2600" dirty="0" smtClean="0"/>
              <a:t> Positive impact on farm output.</a:t>
            </a:r>
          </a:p>
          <a:p>
            <a:pPr marL="514350" indent="-514350">
              <a:buAutoNum type="alphaLcParenR"/>
            </a:pPr>
            <a:r>
              <a:rPr lang="en-US" sz="2600" dirty="0" smtClean="0"/>
              <a:t>“Poor evidence of impact on households’ income.”</a:t>
            </a:r>
          </a:p>
          <a:p>
            <a:pPr marL="514350" indent="-514350">
              <a:buAutoNum type="alphaLcParenR"/>
            </a:pPr>
            <a:r>
              <a:rPr lang="en-US" sz="2600" dirty="0" smtClean="0"/>
              <a:t>“Little evidence…on changes in diets of the poor.”</a:t>
            </a:r>
          </a:p>
          <a:p>
            <a:pPr marL="514350" indent="-514350">
              <a:buAutoNum type="alphaLcParenR"/>
            </a:pPr>
            <a:endParaRPr lang="en-US" sz="2600" dirty="0" smtClean="0"/>
          </a:p>
          <a:p>
            <a:pPr marL="514350" indent="-514350">
              <a:buAutoNum type="alphaLcParenR"/>
            </a:pPr>
            <a:r>
              <a:rPr lang="en-US" sz="2600" dirty="0" smtClean="0"/>
              <a:t>None assessed if interventions improve quality of                 whole diet.</a:t>
            </a:r>
          </a:p>
          <a:p>
            <a:pPr marL="514350" indent="-514350">
              <a:buAutoNum type="alphaLcParenR"/>
            </a:pPr>
            <a:r>
              <a:rPr lang="en-US" sz="2600" dirty="0" smtClean="0"/>
              <a:t>9 studies tested impact on Vitamin A (only 4 were positive).</a:t>
            </a:r>
          </a:p>
          <a:p>
            <a:pPr marL="514350" indent="-514350">
              <a:buAutoNum type="alphaLcParenR" startAt="6"/>
            </a:pPr>
            <a:r>
              <a:rPr lang="en-US" sz="2600" dirty="0" smtClean="0"/>
              <a:t>“No evidence of impact on stunting, wasting.”</a:t>
            </a:r>
          </a:p>
          <a:p>
            <a:endParaRPr lang="en-US" sz="2600" dirty="0"/>
          </a:p>
        </p:txBody>
      </p:sp>
    </p:spTree>
    <p:extLst>
      <p:ext uri="{BB962C8B-B14F-4D97-AF65-F5344CB8AC3E}">
        <p14:creationId xmlns:p14="http://schemas.microsoft.com/office/powerpoint/2010/main" val="108269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3"/>
          <p:cNvPicPr>
            <a:picLocks noChangeAspect="1" noChangeArrowheads="1"/>
          </p:cNvPicPr>
          <p:nvPr/>
        </p:nvPicPr>
        <p:blipFill>
          <a:blip r:embed="rId2" cstate="print"/>
          <a:srcRect/>
          <a:stretch>
            <a:fillRect/>
          </a:stretch>
        </p:blipFill>
        <p:spPr bwMode="auto">
          <a:xfrm>
            <a:off x="-6927" y="0"/>
            <a:ext cx="9144000" cy="6867525"/>
          </a:xfrm>
          <a:prstGeom prst="rect">
            <a:avLst/>
          </a:prstGeom>
          <a:noFill/>
          <a:ln w="9525">
            <a:noFill/>
            <a:miter lim="800000"/>
            <a:headEnd/>
            <a:tailEnd/>
          </a:ln>
        </p:spPr>
      </p:pic>
      <p:sp>
        <p:nvSpPr>
          <p:cNvPr id="7" name="TextBox 6"/>
          <p:cNvSpPr txBox="1"/>
          <p:nvPr/>
        </p:nvSpPr>
        <p:spPr>
          <a:xfrm>
            <a:off x="532625" y="1208089"/>
            <a:ext cx="8064896" cy="2308324"/>
          </a:xfrm>
          <a:prstGeom prst="rect">
            <a:avLst/>
          </a:prstGeom>
          <a:noFill/>
        </p:spPr>
        <p:txBody>
          <a:bodyPr wrap="square" rtlCol="0">
            <a:spAutoFit/>
          </a:bodyPr>
          <a:lstStyle/>
          <a:p>
            <a:r>
              <a:rPr lang="en-US" sz="2400" i="1" dirty="0" smtClean="0"/>
              <a:t>Minister of Health</a:t>
            </a:r>
            <a:r>
              <a:rPr lang="en-US" sz="2400" dirty="0" smtClean="0"/>
              <a:t>:</a:t>
            </a:r>
          </a:p>
          <a:p>
            <a:endParaRPr lang="en-US" sz="2400" dirty="0"/>
          </a:p>
          <a:p>
            <a:r>
              <a:rPr lang="en-US" sz="2400" dirty="0" smtClean="0"/>
              <a:t>“There is no empirical evidence of agriculture’s supportive role in achieving faster nutrition gains.  So we’re sticking with large-scale supplementation.”</a:t>
            </a:r>
          </a:p>
          <a:p>
            <a:endParaRPr lang="en-US" sz="2400" dirty="0" smtClean="0"/>
          </a:p>
        </p:txBody>
      </p:sp>
      <p:sp>
        <p:nvSpPr>
          <p:cNvPr id="4" name="TextBox 3"/>
          <p:cNvSpPr txBox="1"/>
          <p:nvPr/>
        </p:nvSpPr>
        <p:spPr>
          <a:xfrm>
            <a:off x="590585" y="3573016"/>
            <a:ext cx="8064896" cy="1938992"/>
          </a:xfrm>
          <a:prstGeom prst="rect">
            <a:avLst/>
          </a:prstGeom>
          <a:noFill/>
        </p:spPr>
        <p:txBody>
          <a:bodyPr wrap="square" rtlCol="0">
            <a:spAutoFit/>
          </a:bodyPr>
          <a:lstStyle/>
          <a:p>
            <a:r>
              <a:rPr lang="en-US" sz="2400" i="1" dirty="0" smtClean="0"/>
              <a:t>Chief of Party</a:t>
            </a:r>
            <a:r>
              <a:rPr lang="en-US" sz="2400" dirty="0" smtClean="0"/>
              <a:t>:</a:t>
            </a:r>
          </a:p>
          <a:p>
            <a:endParaRPr lang="en-US" sz="2400" dirty="0"/>
          </a:p>
          <a:p>
            <a:r>
              <a:rPr lang="en-US" sz="2400" dirty="0" smtClean="0"/>
              <a:t>“We’ll fund a baseline, but there’s no need for an end-line. Our M&amp;E system will tell us how much impact we’re having.”</a:t>
            </a:r>
          </a:p>
          <a:p>
            <a:endParaRPr lang="en-US" sz="2400" dirty="0" smtClean="0"/>
          </a:p>
        </p:txBody>
      </p:sp>
    </p:spTree>
    <p:extLst>
      <p:ext uri="{BB962C8B-B14F-4D97-AF65-F5344CB8AC3E}">
        <p14:creationId xmlns:p14="http://schemas.microsoft.com/office/powerpoint/2010/main" val="352783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3"/>
          <p:cNvPicPr>
            <a:picLocks noChangeAspect="1" noChangeArrowheads="1"/>
          </p:cNvPicPr>
          <p:nvPr/>
        </p:nvPicPr>
        <p:blipFill>
          <a:blip r:embed="rId2" cstate="print"/>
          <a:srcRect/>
          <a:stretch>
            <a:fillRect/>
          </a:stretch>
        </p:blipFill>
        <p:spPr bwMode="auto">
          <a:xfrm>
            <a:off x="0" y="-9525"/>
            <a:ext cx="9144000" cy="6867525"/>
          </a:xfrm>
          <a:prstGeom prst="rect">
            <a:avLst/>
          </a:prstGeom>
          <a:noFill/>
          <a:ln w="9525">
            <a:noFill/>
            <a:miter lim="800000"/>
            <a:headEnd/>
            <a:tailEnd/>
          </a:ln>
        </p:spPr>
      </p:pic>
      <p:graphicFrame>
        <p:nvGraphicFramePr>
          <p:cNvPr id="2" name="Table 1"/>
          <p:cNvGraphicFramePr>
            <a:graphicFrameLocks noGrp="1"/>
          </p:cNvGraphicFramePr>
          <p:nvPr>
            <p:extLst>
              <p:ext uri="{D42A27DB-BD31-4B8C-83A1-F6EECF244321}">
                <p14:modId xmlns:p14="http://schemas.microsoft.com/office/powerpoint/2010/main" val="2061934509"/>
              </p:ext>
            </p:extLst>
          </p:nvPr>
        </p:nvGraphicFramePr>
        <p:xfrm>
          <a:off x="1" y="2"/>
          <a:ext cx="9143998" cy="6926145"/>
        </p:xfrm>
        <a:graphic>
          <a:graphicData uri="http://schemas.openxmlformats.org/drawingml/2006/table">
            <a:tbl>
              <a:tblPr firstRow="1" firstCol="1" bandRow="1">
                <a:tableStyleId>{5C22544A-7EE6-4342-B048-85BDC9FD1C3A}</a:tableStyleId>
              </a:tblPr>
              <a:tblGrid>
                <a:gridCol w="971599"/>
                <a:gridCol w="724064"/>
                <a:gridCol w="865317"/>
                <a:gridCol w="826532"/>
                <a:gridCol w="789656"/>
                <a:gridCol w="1419095"/>
                <a:gridCol w="3547735"/>
              </a:tblGrid>
              <a:tr h="611026">
                <a:tc>
                  <a:txBody>
                    <a:bodyPr/>
                    <a:lstStyle/>
                    <a:p>
                      <a:pPr marL="0" marR="0">
                        <a:spcBef>
                          <a:spcPts val="0"/>
                        </a:spcBef>
                        <a:spcAft>
                          <a:spcPts val="0"/>
                        </a:spcAft>
                      </a:pPr>
                      <a:r>
                        <a:rPr lang="en-US" sz="1400" dirty="0">
                          <a:effectLst/>
                        </a:rPr>
                        <a:t>Review paper</a:t>
                      </a:r>
                    </a:p>
                    <a:p>
                      <a:pPr marL="0" marR="0">
                        <a:spcBef>
                          <a:spcPts val="0"/>
                        </a:spcBef>
                        <a:spcAft>
                          <a:spcPts val="0"/>
                        </a:spcAft>
                      </a:pPr>
                      <a:r>
                        <a:rPr lang="en-US" sz="1400" dirty="0">
                          <a:effectLst/>
                        </a:rPr>
                        <a:t> </a:t>
                      </a:r>
                      <a:endParaRPr lang="en-US" sz="1400" dirty="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dirty="0" smtClean="0">
                          <a:effectLst/>
                        </a:rPr>
                        <a:t>System. </a:t>
                      </a:r>
                      <a:r>
                        <a:rPr lang="en-US" sz="1400" dirty="0">
                          <a:effectLst/>
                        </a:rPr>
                        <a:t>review?</a:t>
                      </a:r>
                      <a:endParaRPr lang="en-US" sz="1400" dirty="0">
                        <a:effectLst/>
                        <a:latin typeface="Calibri"/>
                        <a:ea typeface="Calibri"/>
                        <a:cs typeface="Times New Roman"/>
                      </a:endParaRPr>
                    </a:p>
                  </a:txBody>
                  <a:tcPr marL="48724" marR="48724" marT="0" marB="0"/>
                </a:tc>
                <a:tc>
                  <a:txBody>
                    <a:bodyPr/>
                    <a:lstStyle/>
                    <a:p>
                      <a:pPr marL="0" marR="9525">
                        <a:spcBef>
                          <a:spcPts val="0"/>
                        </a:spcBef>
                        <a:spcAft>
                          <a:spcPts val="0"/>
                        </a:spcAft>
                      </a:pPr>
                      <a:r>
                        <a:rPr lang="en-US" sz="1400">
                          <a:effectLst/>
                        </a:rPr>
                        <a:t>Number of studies screened</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dirty="0">
                          <a:effectLst/>
                        </a:rPr>
                        <a:t>Studies </a:t>
                      </a:r>
                      <a:r>
                        <a:rPr lang="en-US" sz="1400" dirty="0" smtClean="0">
                          <a:effectLst/>
                        </a:rPr>
                        <a:t>reviewed</a:t>
                      </a:r>
                      <a:endParaRPr lang="en-US" sz="1400" dirty="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a:effectLst/>
                        </a:rPr>
                        <a:t>Period of studies</a:t>
                      </a:r>
                    </a:p>
                    <a:p>
                      <a:pPr marL="0" marR="0">
                        <a:spcBef>
                          <a:spcPts val="0"/>
                        </a:spcBef>
                        <a:spcAft>
                          <a:spcPts val="0"/>
                        </a:spcAft>
                      </a:pPr>
                      <a:r>
                        <a:rPr lang="en-US" sz="1400">
                          <a:effectLst/>
                        </a:rPr>
                        <a:t>retained</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a:effectLst/>
                        </a:rPr>
                        <a:t>Agriculture activities included</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a:effectLst/>
                        </a:rPr>
                        <a:t>Important conclusions</a:t>
                      </a:r>
                      <a:endParaRPr lang="en-US" sz="1400">
                        <a:effectLst/>
                        <a:latin typeface="Calibri"/>
                        <a:ea typeface="Calibri"/>
                        <a:cs typeface="Times New Roman"/>
                      </a:endParaRPr>
                    </a:p>
                  </a:txBody>
                  <a:tcPr marL="48724" marR="48724" marT="0" marB="0"/>
                </a:tc>
              </a:tr>
              <a:tr h="619982">
                <a:tc>
                  <a:txBody>
                    <a:bodyPr/>
                    <a:lstStyle/>
                    <a:p>
                      <a:pPr marL="0" marR="0">
                        <a:spcBef>
                          <a:spcPts val="0"/>
                        </a:spcBef>
                        <a:spcAft>
                          <a:spcPts val="0"/>
                        </a:spcAft>
                      </a:pPr>
                      <a:r>
                        <a:rPr lang="en-US" sz="1400">
                          <a:effectLst/>
                        </a:rPr>
                        <a:t>Ruel (2001)</a:t>
                      </a:r>
                    </a:p>
                    <a:p>
                      <a:pPr marL="0" marR="0">
                        <a:spcBef>
                          <a:spcPts val="0"/>
                        </a:spcBef>
                        <a:spcAft>
                          <a:spcPts val="0"/>
                        </a:spcAft>
                      </a:pPr>
                      <a:r>
                        <a:rPr lang="en-US" sz="1400">
                          <a:effectLst/>
                        </a:rPr>
                        <a:t> </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N</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Not specified</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14</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a:effectLst/>
                        </a:rPr>
                        <a:t>1995-1999</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dirty="0">
                          <a:effectLst/>
                        </a:rPr>
                        <a:t>Home gardens, </a:t>
                      </a:r>
                      <a:r>
                        <a:rPr lang="en-US" sz="1400" dirty="0" smtClean="0">
                          <a:effectLst/>
                        </a:rPr>
                        <a:t>aquaculture</a:t>
                      </a:r>
                      <a:r>
                        <a:rPr lang="en-US" sz="1400" dirty="0">
                          <a:effectLst/>
                        </a:rPr>
                        <a:t>, BCC*</a:t>
                      </a:r>
                      <a:endParaRPr lang="en-US" sz="1400" dirty="0">
                        <a:effectLst/>
                        <a:latin typeface="Calibri"/>
                        <a:ea typeface="Calibri"/>
                        <a:cs typeface="Times New Roman"/>
                      </a:endParaRPr>
                    </a:p>
                  </a:txBody>
                  <a:tcPr marL="48724" marR="48724" marT="0" marB="0"/>
                </a:tc>
                <a:tc>
                  <a:txBody>
                    <a:bodyPr/>
                    <a:lstStyle/>
                    <a:p>
                      <a:pPr marL="342900" marR="0" lvl="0" indent="-342900">
                        <a:spcBef>
                          <a:spcPts val="0"/>
                        </a:spcBef>
                        <a:spcAft>
                          <a:spcPts val="0"/>
                        </a:spcAft>
                        <a:buFont typeface="Wingdings"/>
                        <a:buChar char=""/>
                      </a:pPr>
                      <a:r>
                        <a:rPr lang="en-US" sz="1400" dirty="0">
                          <a:effectLst/>
                        </a:rPr>
                        <a:t>“information now available </a:t>
                      </a:r>
                      <a:r>
                        <a:rPr lang="en-US" sz="1400" dirty="0" smtClean="0">
                          <a:effectLst/>
                        </a:rPr>
                        <a:t>is </a:t>
                      </a:r>
                      <a:r>
                        <a:rPr lang="en-US" sz="1400" dirty="0">
                          <a:effectLst/>
                        </a:rPr>
                        <a:t>inadequate.”</a:t>
                      </a:r>
                    </a:p>
                    <a:p>
                      <a:pPr marL="342900" marR="0" lvl="0" indent="-342900">
                        <a:spcBef>
                          <a:spcPts val="0"/>
                        </a:spcBef>
                        <a:spcAft>
                          <a:spcPts val="0"/>
                        </a:spcAft>
                        <a:buFont typeface="Wingdings"/>
                        <a:buChar char=""/>
                      </a:pPr>
                      <a:r>
                        <a:rPr lang="en-US" sz="1400" dirty="0">
                          <a:effectLst/>
                        </a:rPr>
                        <a:t>“basic information on efficacy is needed.“</a:t>
                      </a:r>
                      <a:endParaRPr lang="en-US" sz="1400" dirty="0">
                        <a:effectLst/>
                        <a:latin typeface="Calibri"/>
                        <a:ea typeface="Calibri"/>
                        <a:cs typeface="Times New Roman"/>
                      </a:endParaRPr>
                    </a:p>
                  </a:txBody>
                  <a:tcPr marL="48724" marR="48724" marT="0" marB="0"/>
                </a:tc>
              </a:tr>
              <a:tr h="708678">
                <a:tc>
                  <a:txBody>
                    <a:bodyPr/>
                    <a:lstStyle/>
                    <a:p>
                      <a:pPr marL="0" marR="0">
                        <a:spcBef>
                          <a:spcPts val="0"/>
                        </a:spcBef>
                        <a:spcAft>
                          <a:spcPts val="0"/>
                        </a:spcAft>
                      </a:pPr>
                      <a:r>
                        <a:rPr lang="en-US" sz="1400">
                          <a:effectLst/>
                        </a:rPr>
                        <a:t>Berti et al. (2004)</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N</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36</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30</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dirty="0">
                          <a:effectLst/>
                        </a:rPr>
                        <a:t>1985-2001</a:t>
                      </a:r>
                      <a:endParaRPr lang="en-US" sz="1400" dirty="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dirty="0">
                          <a:effectLst/>
                        </a:rPr>
                        <a:t>Home gardens, </a:t>
                      </a:r>
                      <a:r>
                        <a:rPr lang="en-US" sz="1400" dirty="0" smtClean="0">
                          <a:effectLst/>
                        </a:rPr>
                        <a:t>animals, cash </a:t>
                      </a:r>
                      <a:r>
                        <a:rPr lang="en-US" sz="1400" dirty="0">
                          <a:effectLst/>
                        </a:rPr>
                        <a:t>cropping, </a:t>
                      </a:r>
                      <a:r>
                        <a:rPr lang="en-US" sz="1400" dirty="0" smtClean="0">
                          <a:effectLst/>
                        </a:rPr>
                        <a:t>credit</a:t>
                      </a:r>
                      <a:endParaRPr lang="en-US" sz="1400" dirty="0">
                        <a:effectLst/>
                        <a:latin typeface="Calibri"/>
                        <a:ea typeface="Calibri"/>
                        <a:cs typeface="Times New Roman"/>
                      </a:endParaRPr>
                    </a:p>
                  </a:txBody>
                  <a:tcPr marL="48724" marR="48724" marT="0" marB="0"/>
                </a:tc>
                <a:tc>
                  <a:txBody>
                    <a:bodyPr/>
                    <a:lstStyle/>
                    <a:p>
                      <a:pPr marL="342900" marR="0" lvl="0" indent="-342900">
                        <a:spcBef>
                          <a:spcPts val="0"/>
                        </a:spcBef>
                        <a:spcAft>
                          <a:spcPts val="0"/>
                        </a:spcAft>
                        <a:buFont typeface="Wingdings"/>
                        <a:buChar char=""/>
                      </a:pPr>
                      <a:r>
                        <a:rPr lang="en-US" sz="1400" dirty="0">
                          <a:effectLst/>
                        </a:rPr>
                        <a:t>“mixed results in </a:t>
                      </a:r>
                      <a:r>
                        <a:rPr lang="en-US" sz="1400" dirty="0" smtClean="0">
                          <a:effectLst/>
                        </a:rPr>
                        <a:t>improving </a:t>
                      </a:r>
                      <a:r>
                        <a:rPr lang="en-US" sz="1400" dirty="0">
                          <a:effectLst/>
                        </a:rPr>
                        <a:t>nutrition.”</a:t>
                      </a:r>
                    </a:p>
                    <a:p>
                      <a:pPr marL="342900" marR="0" lvl="0" indent="-342900">
                        <a:spcBef>
                          <a:spcPts val="0"/>
                        </a:spcBef>
                        <a:spcAft>
                          <a:spcPts val="0"/>
                        </a:spcAft>
                        <a:buFont typeface="Wingdings"/>
                        <a:buChar char=""/>
                      </a:pPr>
                      <a:r>
                        <a:rPr lang="en-US" sz="1400" dirty="0" smtClean="0">
                          <a:effectLst/>
                        </a:rPr>
                        <a:t>“</a:t>
                      </a:r>
                      <a:r>
                        <a:rPr lang="en-US" sz="1400" dirty="0">
                          <a:effectLst/>
                        </a:rPr>
                        <a:t>negative effects were not uncommon.”</a:t>
                      </a:r>
                      <a:endParaRPr lang="en-US" sz="1400" dirty="0">
                        <a:effectLst/>
                        <a:latin typeface="Calibri"/>
                        <a:ea typeface="Calibri"/>
                        <a:cs typeface="Times New Roman"/>
                      </a:endParaRPr>
                    </a:p>
                  </a:txBody>
                  <a:tcPr marL="48724" marR="48724" marT="0" marB="0"/>
                </a:tc>
              </a:tr>
              <a:tr h="929973">
                <a:tc>
                  <a:txBody>
                    <a:bodyPr/>
                    <a:lstStyle/>
                    <a:p>
                      <a:pPr marL="0" marR="0">
                        <a:spcBef>
                          <a:spcPts val="0"/>
                        </a:spcBef>
                        <a:spcAft>
                          <a:spcPts val="0"/>
                        </a:spcAft>
                      </a:pPr>
                      <a:r>
                        <a:rPr lang="en-US" sz="1400">
                          <a:effectLst/>
                        </a:rPr>
                        <a:t>Leroy and Frongillo (2007)</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Y</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dirty="0">
                          <a:effectLst/>
                        </a:rPr>
                        <a:t>Not specified</a:t>
                      </a:r>
                      <a:endParaRPr lang="en-US" sz="1400" dirty="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14</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a:effectLst/>
                        </a:rPr>
                        <a:t>1987-2003</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dirty="0" smtClean="0">
                          <a:effectLst/>
                        </a:rPr>
                        <a:t>Animals aquaculture</a:t>
                      </a:r>
                      <a:r>
                        <a:rPr lang="en-US" sz="1400" dirty="0">
                          <a:effectLst/>
                        </a:rPr>
                        <a:t>, poultry, credit, BCC</a:t>
                      </a:r>
                      <a:endParaRPr lang="en-US" sz="1400" dirty="0">
                        <a:effectLst/>
                        <a:latin typeface="Calibri"/>
                        <a:ea typeface="Calibri"/>
                        <a:cs typeface="Times New Roman"/>
                      </a:endParaRPr>
                    </a:p>
                  </a:txBody>
                  <a:tcPr marL="48724" marR="48724" marT="0" marB="0"/>
                </a:tc>
                <a:tc>
                  <a:txBody>
                    <a:bodyPr/>
                    <a:lstStyle/>
                    <a:p>
                      <a:pPr marL="342900" marR="0" lvl="0" indent="-342900">
                        <a:spcBef>
                          <a:spcPts val="0"/>
                        </a:spcBef>
                        <a:spcAft>
                          <a:spcPts val="0"/>
                        </a:spcAft>
                        <a:buFont typeface="Wingdings"/>
                        <a:buChar char=""/>
                      </a:pPr>
                      <a:r>
                        <a:rPr lang="en-US" sz="1400" dirty="0" smtClean="0">
                          <a:effectLst/>
                        </a:rPr>
                        <a:t>“</a:t>
                      </a:r>
                      <a:r>
                        <a:rPr lang="en-US" sz="1400" dirty="0">
                          <a:effectLst/>
                        </a:rPr>
                        <a:t>only 4 studies evaluated impact on nutritional status and found </a:t>
                      </a:r>
                      <a:r>
                        <a:rPr lang="en-US" sz="1400" dirty="0" smtClean="0">
                          <a:effectLst/>
                        </a:rPr>
                        <a:t>effect</a:t>
                      </a:r>
                      <a:r>
                        <a:rPr lang="en-US" sz="1400" dirty="0">
                          <a:effectLst/>
                        </a:rPr>
                        <a:t>.”</a:t>
                      </a:r>
                    </a:p>
                    <a:p>
                      <a:pPr marL="342900" marR="0" lvl="0" indent="-342900">
                        <a:spcBef>
                          <a:spcPts val="0"/>
                        </a:spcBef>
                        <a:spcAft>
                          <a:spcPts val="0"/>
                        </a:spcAft>
                        <a:buFont typeface="Wingdings"/>
                        <a:buChar char=""/>
                      </a:pPr>
                      <a:r>
                        <a:rPr lang="en-US" sz="1400" dirty="0">
                          <a:effectLst/>
                        </a:rPr>
                        <a:t>“integrated [activities] generally found positive results.”</a:t>
                      </a:r>
                      <a:endParaRPr lang="en-US" sz="1400" dirty="0">
                        <a:effectLst/>
                        <a:latin typeface="Calibri"/>
                        <a:ea typeface="Calibri"/>
                        <a:cs typeface="Times New Roman"/>
                      </a:endParaRPr>
                    </a:p>
                  </a:txBody>
                  <a:tcPr marL="48724" marR="48724" marT="0" marB="0"/>
                </a:tc>
              </a:tr>
              <a:tr h="407350">
                <a:tc>
                  <a:txBody>
                    <a:bodyPr/>
                    <a:lstStyle/>
                    <a:p>
                      <a:pPr marL="0" marR="0">
                        <a:spcBef>
                          <a:spcPts val="0"/>
                        </a:spcBef>
                        <a:spcAft>
                          <a:spcPts val="0"/>
                        </a:spcAft>
                      </a:pPr>
                      <a:r>
                        <a:rPr lang="en-US" sz="1400">
                          <a:effectLst/>
                        </a:rPr>
                        <a:t>World Bank (2007)</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N</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Not specified</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52</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a:effectLst/>
                        </a:rPr>
                        <a:t>1985-2007</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dirty="0">
                          <a:effectLst/>
                        </a:rPr>
                        <a:t>All forms of </a:t>
                      </a:r>
                      <a:r>
                        <a:rPr lang="en-US" sz="1400" dirty="0" smtClean="0">
                          <a:effectLst/>
                        </a:rPr>
                        <a:t>agriculture</a:t>
                      </a:r>
                      <a:endParaRPr lang="en-US" sz="1400" dirty="0">
                        <a:effectLst/>
                        <a:latin typeface="Calibri"/>
                        <a:ea typeface="Calibri"/>
                        <a:cs typeface="Times New Roman"/>
                      </a:endParaRPr>
                    </a:p>
                  </a:txBody>
                  <a:tcPr marL="48724" marR="48724" marT="0" marB="0"/>
                </a:tc>
                <a:tc>
                  <a:txBody>
                    <a:bodyPr/>
                    <a:lstStyle/>
                    <a:p>
                      <a:pPr marL="342900" marR="0" lvl="0" indent="-342900">
                        <a:spcBef>
                          <a:spcPts val="0"/>
                        </a:spcBef>
                        <a:spcAft>
                          <a:spcPts val="0"/>
                        </a:spcAft>
                        <a:buFont typeface="Wingdings"/>
                        <a:buChar char=""/>
                      </a:pPr>
                      <a:r>
                        <a:rPr lang="en-US" sz="1400" dirty="0">
                          <a:effectLst/>
                        </a:rPr>
                        <a:t>“agricultural interventions </a:t>
                      </a:r>
                      <a:r>
                        <a:rPr lang="en-US" sz="1400" dirty="0" smtClean="0">
                          <a:effectLst/>
                        </a:rPr>
                        <a:t>not </a:t>
                      </a:r>
                      <a:r>
                        <a:rPr lang="en-US" sz="1400" dirty="0">
                          <a:effectLst/>
                        </a:rPr>
                        <a:t>always </a:t>
                      </a:r>
                      <a:r>
                        <a:rPr lang="en-US" sz="1400" dirty="0" smtClean="0">
                          <a:effectLst/>
                        </a:rPr>
                        <a:t>successful </a:t>
                      </a:r>
                      <a:r>
                        <a:rPr lang="en-US" sz="1400" dirty="0">
                          <a:effectLst/>
                        </a:rPr>
                        <a:t>in improving </a:t>
                      </a:r>
                      <a:r>
                        <a:rPr lang="en-US" sz="1400" dirty="0" smtClean="0">
                          <a:effectLst/>
                        </a:rPr>
                        <a:t>nutrition.‟</a:t>
                      </a:r>
                      <a:endParaRPr lang="en-US" sz="1400" dirty="0">
                        <a:effectLst/>
                        <a:latin typeface="Calibri"/>
                        <a:ea typeface="Calibri"/>
                        <a:cs typeface="Times New Roman"/>
                      </a:endParaRPr>
                    </a:p>
                  </a:txBody>
                  <a:tcPr marL="48724" marR="48724" marT="0" marB="0"/>
                </a:tc>
              </a:tr>
              <a:tr h="611026">
                <a:tc>
                  <a:txBody>
                    <a:bodyPr/>
                    <a:lstStyle/>
                    <a:p>
                      <a:pPr marL="0" marR="0">
                        <a:spcBef>
                          <a:spcPts val="0"/>
                        </a:spcBef>
                        <a:spcAft>
                          <a:spcPts val="0"/>
                        </a:spcAft>
                      </a:pPr>
                      <a:r>
                        <a:rPr lang="en-US" sz="1400">
                          <a:effectLst/>
                        </a:rPr>
                        <a:t>Bhutta et al. (2008)</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Y</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Not specified</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29</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a:effectLst/>
                        </a:rPr>
                        <a:t>1985-2004</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dirty="0">
                          <a:effectLst/>
                        </a:rPr>
                        <a:t>Home gardens, </a:t>
                      </a:r>
                      <a:r>
                        <a:rPr lang="en-US" sz="1400" dirty="0" smtClean="0">
                          <a:effectLst/>
                        </a:rPr>
                        <a:t>animals, </a:t>
                      </a:r>
                      <a:r>
                        <a:rPr lang="en-US" sz="1400" dirty="0">
                          <a:effectLst/>
                        </a:rPr>
                        <a:t>small ruminants, BCC</a:t>
                      </a:r>
                      <a:endParaRPr lang="en-US" sz="1400" dirty="0">
                        <a:effectLst/>
                        <a:latin typeface="Calibri"/>
                        <a:ea typeface="Calibri"/>
                        <a:cs typeface="Times New Roman"/>
                      </a:endParaRPr>
                    </a:p>
                  </a:txBody>
                  <a:tcPr marL="48724" marR="48724" marT="0" marB="0"/>
                </a:tc>
                <a:tc>
                  <a:txBody>
                    <a:bodyPr/>
                    <a:lstStyle/>
                    <a:p>
                      <a:pPr marL="342900" marR="0" lvl="0" indent="-342900">
                        <a:spcBef>
                          <a:spcPts val="0"/>
                        </a:spcBef>
                        <a:spcAft>
                          <a:spcPts val="0"/>
                        </a:spcAft>
                        <a:buFont typeface="Wingdings"/>
                        <a:buChar char=""/>
                      </a:pPr>
                      <a:r>
                        <a:rPr lang="en-US" sz="1400">
                          <a:effectLst/>
                        </a:rPr>
                        <a:t>“dietary diversification strategies have not been proven to affect nutritional status or micronutrient indicators on a large scale.”  </a:t>
                      </a:r>
                      <a:endParaRPr lang="en-US" sz="1400">
                        <a:effectLst/>
                        <a:latin typeface="Calibri"/>
                        <a:ea typeface="Calibri"/>
                        <a:cs typeface="Times New Roman"/>
                      </a:endParaRPr>
                    </a:p>
                  </a:txBody>
                  <a:tcPr marL="48724" marR="48724" marT="0" marB="0"/>
                </a:tc>
              </a:tr>
              <a:tr h="619982">
                <a:tc>
                  <a:txBody>
                    <a:bodyPr/>
                    <a:lstStyle/>
                    <a:p>
                      <a:pPr marL="0" marR="0">
                        <a:spcBef>
                          <a:spcPts val="0"/>
                        </a:spcBef>
                        <a:spcAft>
                          <a:spcPts val="0"/>
                        </a:spcAft>
                      </a:pPr>
                      <a:r>
                        <a:rPr lang="en-US" sz="1400">
                          <a:effectLst/>
                        </a:rPr>
                        <a:t>Kawarazuka (2010)</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Y</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dirty="0">
                          <a:effectLst/>
                        </a:rPr>
                        <a:t>Not specified</a:t>
                      </a:r>
                      <a:endParaRPr lang="en-US" sz="1400" dirty="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23</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a:effectLst/>
                        </a:rPr>
                        <a:t>2000-2009</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dirty="0">
                          <a:effectLst/>
                        </a:rPr>
                        <a:t>Aquaculture</a:t>
                      </a:r>
                      <a:endParaRPr lang="en-US" sz="1400" dirty="0">
                        <a:effectLst/>
                        <a:latin typeface="Calibri"/>
                        <a:ea typeface="Calibri"/>
                        <a:cs typeface="Times New Roman"/>
                      </a:endParaRPr>
                    </a:p>
                  </a:txBody>
                  <a:tcPr marL="48724" marR="48724" marT="0" marB="0"/>
                </a:tc>
                <a:tc>
                  <a:txBody>
                    <a:bodyPr/>
                    <a:lstStyle/>
                    <a:p>
                      <a:pPr marL="342900" marR="0" lvl="0" indent="-342900">
                        <a:spcBef>
                          <a:spcPts val="0"/>
                        </a:spcBef>
                        <a:spcAft>
                          <a:spcPts val="0"/>
                        </a:spcAft>
                        <a:buFont typeface="Wingdings"/>
                        <a:buChar char=""/>
                      </a:pPr>
                      <a:r>
                        <a:rPr lang="en-US" sz="1400" dirty="0">
                          <a:effectLst/>
                        </a:rPr>
                        <a:t>“data on </a:t>
                      </a:r>
                      <a:r>
                        <a:rPr lang="en-US" sz="1400" dirty="0" smtClean="0">
                          <a:effectLst/>
                        </a:rPr>
                        <a:t>improved </a:t>
                      </a:r>
                      <a:r>
                        <a:rPr lang="en-US" sz="1400" dirty="0">
                          <a:effectLst/>
                        </a:rPr>
                        <a:t>dietary intake to nutritional status were scarce.”</a:t>
                      </a:r>
                    </a:p>
                    <a:p>
                      <a:pPr marL="342900" marR="0" lvl="0" indent="-342900">
                        <a:spcBef>
                          <a:spcPts val="0"/>
                        </a:spcBef>
                        <a:spcAft>
                          <a:spcPts val="0"/>
                        </a:spcAft>
                        <a:buFont typeface="Wingdings"/>
                        <a:buChar char=""/>
                      </a:pPr>
                      <a:r>
                        <a:rPr lang="en-US" sz="1400" dirty="0">
                          <a:effectLst/>
                        </a:rPr>
                        <a:t>“nutritional outcomes </a:t>
                      </a:r>
                      <a:r>
                        <a:rPr lang="en-US" sz="1400" dirty="0" smtClean="0">
                          <a:effectLst/>
                        </a:rPr>
                        <a:t>not demonstrated</a:t>
                      </a:r>
                      <a:r>
                        <a:rPr lang="en-US" sz="1400" dirty="0">
                          <a:effectLst/>
                        </a:rPr>
                        <a:t>.”</a:t>
                      </a:r>
                      <a:endParaRPr lang="en-US" sz="1400" dirty="0">
                        <a:effectLst/>
                        <a:latin typeface="Calibri"/>
                        <a:ea typeface="Calibri"/>
                        <a:cs typeface="Times New Roman"/>
                      </a:endParaRPr>
                    </a:p>
                  </a:txBody>
                  <a:tcPr marL="48724" marR="48724" marT="0" marB="0"/>
                </a:tc>
              </a:tr>
              <a:tr h="891539">
                <a:tc>
                  <a:txBody>
                    <a:bodyPr/>
                    <a:lstStyle/>
                    <a:p>
                      <a:pPr marL="0" marR="0">
                        <a:spcBef>
                          <a:spcPts val="0"/>
                        </a:spcBef>
                        <a:spcAft>
                          <a:spcPts val="0"/>
                        </a:spcAft>
                      </a:pPr>
                      <a:r>
                        <a:rPr lang="en-US" sz="1400">
                          <a:effectLst/>
                        </a:rPr>
                        <a:t>Masset et al. (2011)</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Y</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7,239</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23</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a:effectLst/>
                        </a:rPr>
                        <a:t>1990-2009</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dirty="0" err="1">
                          <a:effectLst/>
                        </a:rPr>
                        <a:t>Biofortification</a:t>
                      </a:r>
                      <a:r>
                        <a:rPr lang="en-US" sz="1400" dirty="0">
                          <a:effectLst/>
                        </a:rPr>
                        <a:t>, home gardens, aquaculture, </a:t>
                      </a:r>
                      <a:r>
                        <a:rPr lang="en-US" sz="1400" dirty="0" smtClean="0">
                          <a:effectLst/>
                        </a:rPr>
                        <a:t>husbandry</a:t>
                      </a:r>
                      <a:r>
                        <a:rPr lang="en-US" sz="1400" dirty="0">
                          <a:effectLst/>
                        </a:rPr>
                        <a:t>, </a:t>
                      </a:r>
                      <a:r>
                        <a:rPr lang="en-US" sz="1400" dirty="0" smtClean="0">
                          <a:effectLst/>
                        </a:rPr>
                        <a:t>dairy</a:t>
                      </a:r>
                      <a:endParaRPr lang="en-US" sz="1400" dirty="0">
                        <a:effectLst/>
                        <a:latin typeface="Calibri"/>
                        <a:ea typeface="Calibri"/>
                        <a:cs typeface="Times New Roman"/>
                      </a:endParaRPr>
                    </a:p>
                  </a:txBody>
                  <a:tcPr marL="48724" marR="48724" marT="0" marB="0"/>
                </a:tc>
                <a:tc>
                  <a:txBody>
                    <a:bodyPr/>
                    <a:lstStyle/>
                    <a:p>
                      <a:pPr marL="342900" marR="0" lvl="0" indent="-342900">
                        <a:spcBef>
                          <a:spcPts val="0"/>
                        </a:spcBef>
                        <a:spcAft>
                          <a:spcPts val="0"/>
                        </a:spcAft>
                        <a:buFont typeface="Wingdings"/>
                        <a:buChar char=""/>
                      </a:pPr>
                      <a:r>
                        <a:rPr lang="en-US" sz="1400" dirty="0">
                          <a:effectLst/>
                        </a:rPr>
                        <a:t>“very little evidence was available on changes in the diet of the poor.”</a:t>
                      </a:r>
                    </a:p>
                    <a:p>
                      <a:pPr marL="342900" marR="0" lvl="0" indent="-342900">
                        <a:spcBef>
                          <a:spcPts val="0"/>
                        </a:spcBef>
                        <a:spcAft>
                          <a:spcPts val="0"/>
                        </a:spcAft>
                        <a:buFont typeface="Wingdings"/>
                        <a:buChar char=""/>
                      </a:pPr>
                      <a:r>
                        <a:rPr lang="en-US" sz="1400" dirty="0" smtClean="0">
                          <a:effectLst/>
                        </a:rPr>
                        <a:t>“no </a:t>
                      </a:r>
                      <a:r>
                        <a:rPr lang="en-US" sz="1400" dirty="0">
                          <a:effectLst/>
                        </a:rPr>
                        <a:t>evidence of impact on </a:t>
                      </a:r>
                      <a:r>
                        <a:rPr lang="en-US" sz="1400" dirty="0" smtClean="0">
                          <a:effectLst/>
                        </a:rPr>
                        <a:t>stunting</a:t>
                      </a:r>
                      <a:r>
                        <a:rPr lang="en-US" sz="1400" dirty="0">
                          <a:effectLst/>
                        </a:rPr>
                        <a:t>, wasting and </a:t>
                      </a:r>
                      <a:r>
                        <a:rPr lang="en-US" sz="1400" dirty="0" smtClean="0">
                          <a:effectLst/>
                        </a:rPr>
                        <a:t>underweight.”</a:t>
                      </a:r>
                      <a:endParaRPr lang="en-US" sz="1400" dirty="0">
                        <a:effectLst/>
                        <a:latin typeface="Calibri"/>
                        <a:ea typeface="Calibri"/>
                        <a:cs typeface="Times New Roman"/>
                      </a:endParaRPr>
                    </a:p>
                  </a:txBody>
                  <a:tcPr marL="48724" marR="48724" marT="0" marB="0"/>
                </a:tc>
              </a:tr>
              <a:tr h="611026">
                <a:tc>
                  <a:txBody>
                    <a:bodyPr/>
                    <a:lstStyle/>
                    <a:p>
                      <a:pPr marL="0" marR="0">
                        <a:spcBef>
                          <a:spcPts val="0"/>
                        </a:spcBef>
                        <a:spcAft>
                          <a:spcPts val="0"/>
                        </a:spcAft>
                      </a:pPr>
                      <a:r>
                        <a:rPr lang="en-US" sz="1400">
                          <a:effectLst/>
                        </a:rPr>
                        <a:t>Arimond et al. (2011)</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N</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&gt;2,000</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39</a:t>
                      </a:r>
                      <a:endParaRPr lang="en-US" sz="1400">
                        <a:effectLst/>
                        <a:latin typeface="Calibri"/>
                        <a:ea typeface="Calibri"/>
                        <a:cs typeface="Times New Roman"/>
                      </a:endParaRPr>
                    </a:p>
                  </a:txBody>
                  <a:tcPr marL="48724" marR="48724" marT="0" marB="0"/>
                </a:tc>
                <a:tc>
                  <a:txBody>
                    <a:bodyPr/>
                    <a:lstStyle/>
                    <a:p>
                      <a:pPr marL="0" marR="0" algn="l">
                        <a:spcBef>
                          <a:spcPts val="0"/>
                        </a:spcBef>
                        <a:spcAft>
                          <a:spcPts val="0"/>
                        </a:spcAft>
                      </a:pPr>
                      <a:r>
                        <a:rPr lang="en-US" sz="1400" dirty="0">
                          <a:effectLst/>
                        </a:rPr>
                        <a:t>1987-2003</a:t>
                      </a:r>
                      <a:endParaRPr lang="en-US" sz="1400" dirty="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dirty="0">
                          <a:effectLst/>
                        </a:rPr>
                        <a:t>All forms of </a:t>
                      </a:r>
                      <a:r>
                        <a:rPr lang="en-US" sz="1400" dirty="0" smtClean="0">
                          <a:effectLst/>
                        </a:rPr>
                        <a:t>agriculture</a:t>
                      </a:r>
                      <a:endParaRPr lang="en-US" sz="1400" dirty="0">
                        <a:effectLst/>
                        <a:latin typeface="Calibri"/>
                        <a:ea typeface="Calibri"/>
                        <a:cs typeface="Times New Roman"/>
                      </a:endParaRPr>
                    </a:p>
                  </a:txBody>
                  <a:tcPr marL="48724" marR="48724" marT="0" marB="0"/>
                </a:tc>
                <a:tc>
                  <a:txBody>
                    <a:bodyPr/>
                    <a:lstStyle/>
                    <a:p>
                      <a:pPr marL="342900" marR="0" lvl="0" indent="-342900">
                        <a:spcBef>
                          <a:spcPts val="0"/>
                        </a:spcBef>
                        <a:spcAft>
                          <a:spcPts val="0"/>
                        </a:spcAft>
                        <a:buFont typeface="Wingdings"/>
                        <a:buChar char=""/>
                      </a:pPr>
                      <a:r>
                        <a:rPr lang="en-US" sz="1400" dirty="0" smtClean="0">
                          <a:effectLst/>
                        </a:rPr>
                        <a:t>“few </a:t>
                      </a:r>
                      <a:r>
                        <a:rPr lang="en-US" sz="1400" dirty="0">
                          <a:effectLst/>
                        </a:rPr>
                        <a:t>agricultural interventions with nutrition objectives </a:t>
                      </a:r>
                      <a:r>
                        <a:rPr lang="en-US" sz="1400" dirty="0" smtClean="0">
                          <a:effectLst/>
                        </a:rPr>
                        <a:t> </a:t>
                      </a:r>
                      <a:r>
                        <a:rPr lang="en-US" sz="1400" dirty="0">
                          <a:effectLst/>
                        </a:rPr>
                        <a:t>scaled up.”</a:t>
                      </a:r>
                    </a:p>
                    <a:p>
                      <a:pPr marL="342900" marR="0" lvl="0" indent="-342900">
                        <a:spcBef>
                          <a:spcPts val="0"/>
                        </a:spcBef>
                        <a:spcAft>
                          <a:spcPts val="0"/>
                        </a:spcAft>
                        <a:buFont typeface="Wingdings"/>
                        <a:buChar char=""/>
                      </a:pPr>
                      <a:r>
                        <a:rPr lang="en-US" sz="1400" dirty="0">
                          <a:effectLst/>
                        </a:rPr>
                        <a:t>“many of the studies</a:t>
                      </a:r>
                      <a:r>
                        <a:rPr lang="en-US" sz="1400" dirty="0" smtClean="0">
                          <a:effectLst/>
                        </a:rPr>
                        <a:t>… </a:t>
                      </a:r>
                      <a:r>
                        <a:rPr lang="en-US" sz="1400" dirty="0">
                          <a:effectLst/>
                        </a:rPr>
                        <a:t>weakly designed.”</a:t>
                      </a:r>
                      <a:endParaRPr lang="en-US" sz="1400" dirty="0">
                        <a:effectLst/>
                        <a:latin typeface="Calibri"/>
                        <a:ea typeface="Calibri"/>
                        <a:cs typeface="Times New Roman"/>
                      </a:endParaRPr>
                    </a:p>
                  </a:txBody>
                  <a:tcPr marL="48724" marR="48724" marT="0" marB="0"/>
                </a:tc>
              </a:tr>
              <a:tr h="768835">
                <a:tc>
                  <a:txBody>
                    <a:bodyPr/>
                    <a:lstStyle/>
                    <a:p>
                      <a:pPr marL="0" marR="0">
                        <a:spcBef>
                          <a:spcPts val="0"/>
                        </a:spcBef>
                        <a:spcAft>
                          <a:spcPts val="0"/>
                        </a:spcAft>
                      </a:pPr>
                      <a:r>
                        <a:rPr lang="en-US" sz="1400">
                          <a:effectLst/>
                        </a:rPr>
                        <a:t>Girard et al. (2012)</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Y</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3,400</a:t>
                      </a:r>
                      <a:endParaRPr lang="en-US" sz="1400">
                        <a:effectLst/>
                        <a:latin typeface="Calibri"/>
                        <a:ea typeface="Calibri"/>
                        <a:cs typeface="Times New Roman"/>
                      </a:endParaRPr>
                    </a:p>
                  </a:txBody>
                  <a:tcPr marL="48724" marR="48724" marT="0" marB="0"/>
                </a:tc>
                <a:tc>
                  <a:txBody>
                    <a:bodyPr/>
                    <a:lstStyle/>
                    <a:p>
                      <a:pPr marL="0" marR="0" algn="ctr">
                        <a:spcBef>
                          <a:spcPts val="0"/>
                        </a:spcBef>
                        <a:spcAft>
                          <a:spcPts val="0"/>
                        </a:spcAft>
                      </a:pPr>
                      <a:r>
                        <a:rPr lang="en-US" sz="1400">
                          <a:effectLst/>
                        </a:rPr>
                        <a:t>37</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a:effectLst/>
                        </a:rPr>
                        <a:t>1990-</a:t>
                      </a:r>
                      <a:endParaRPr lang="en-US" sz="1400">
                        <a:effectLst/>
                        <a:latin typeface="Calibri"/>
                        <a:ea typeface="Calibri"/>
                        <a:cs typeface="Times New Roman"/>
                      </a:endParaRPr>
                    </a:p>
                  </a:txBody>
                  <a:tcPr marL="48724" marR="48724" marT="0" marB="0"/>
                </a:tc>
                <a:tc>
                  <a:txBody>
                    <a:bodyPr/>
                    <a:lstStyle/>
                    <a:p>
                      <a:pPr marL="0" marR="0">
                        <a:spcBef>
                          <a:spcPts val="0"/>
                        </a:spcBef>
                        <a:spcAft>
                          <a:spcPts val="0"/>
                        </a:spcAft>
                      </a:pPr>
                      <a:r>
                        <a:rPr lang="en-US" sz="1400" dirty="0">
                          <a:effectLst/>
                        </a:rPr>
                        <a:t>Home gardens, </a:t>
                      </a:r>
                      <a:r>
                        <a:rPr lang="en-US" sz="1400" dirty="0" err="1">
                          <a:effectLst/>
                        </a:rPr>
                        <a:t>biofortification</a:t>
                      </a:r>
                      <a:r>
                        <a:rPr lang="en-US" sz="1400" dirty="0">
                          <a:effectLst/>
                        </a:rPr>
                        <a:t>, BCC, </a:t>
                      </a:r>
                      <a:r>
                        <a:rPr lang="en-US" sz="1400" dirty="0" smtClean="0">
                          <a:effectLst/>
                        </a:rPr>
                        <a:t>husbandry</a:t>
                      </a:r>
                      <a:endParaRPr lang="en-US" sz="1400" dirty="0">
                        <a:effectLst/>
                        <a:latin typeface="Calibri"/>
                        <a:ea typeface="Calibri"/>
                        <a:cs typeface="Times New Roman"/>
                      </a:endParaRPr>
                    </a:p>
                  </a:txBody>
                  <a:tcPr marL="48724" marR="48724" marT="0" marB="0"/>
                </a:tc>
                <a:tc>
                  <a:txBody>
                    <a:bodyPr/>
                    <a:lstStyle/>
                    <a:p>
                      <a:pPr marL="342900" marR="0" lvl="0" indent="-342900">
                        <a:spcBef>
                          <a:spcPts val="0"/>
                        </a:spcBef>
                        <a:spcAft>
                          <a:spcPts val="0"/>
                        </a:spcAft>
                        <a:buFont typeface="Wingdings"/>
                        <a:buChar char=""/>
                      </a:pPr>
                      <a:r>
                        <a:rPr lang="en-US" sz="1400" dirty="0" smtClean="0">
                          <a:effectLst/>
                        </a:rPr>
                        <a:t>“estimates </a:t>
                      </a:r>
                      <a:r>
                        <a:rPr lang="en-US" sz="1400" dirty="0">
                          <a:effectLst/>
                        </a:rPr>
                        <a:t>for effects on stunting…were not significant.”</a:t>
                      </a:r>
                      <a:endParaRPr lang="en-US" sz="1400" dirty="0">
                        <a:effectLst/>
                        <a:latin typeface="Calibri"/>
                        <a:ea typeface="Calibri"/>
                        <a:cs typeface="Times New Roman"/>
                      </a:endParaRPr>
                    </a:p>
                  </a:txBody>
                  <a:tcPr marL="48724" marR="48724" marT="0" marB="0"/>
                </a:tc>
              </a:tr>
            </a:tbl>
          </a:graphicData>
        </a:graphic>
      </p:graphicFrame>
      <p:sp>
        <p:nvSpPr>
          <p:cNvPr id="4" name="Oval 3"/>
          <p:cNvSpPr/>
          <p:nvPr/>
        </p:nvSpPr>
        <p:spPr>
          <a:xfrm>
            <a:off x="1403648" y="4337720"/>
            <a:ext cx="1440160" cy="25202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23927" y="1052736"/>
            <a:ext cx="1728193" cy="20882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5931534" y="3645534"/>
            <a:ext cx="2933053" cy="349187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89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pt 3"/>
          <p:cNvPicPr>
            <a:picLocks noChangeAspect="1" noChangeArrowheads="1"/>
          </p:cNvPicPr>
          <p:nvPr/>
        </p:nvPicPr>
        <p:blipFill>
          <a:blip r:embed="rId2" cstate="print"/>
          <a:srcRect/>
          <a:stretch>
            <a:fillRect/>
          </a:stretch>
        </p:blipFill>
        <p:spPr bwMode="auto">
          <a:xfrm>
            <a:off x="0" y="0"/>
            <a:ext cx="9144000" cy="6867525"/>
          </a:xfrm>
          <a:prstGeom prst="rect">
            <a:avLst/>
          </a:prstGeom>
          <a:noFill/>
        </p:spPr>
      </p:pic>
      <p:sp>
        <p:nvSpPr>
          <p:cNvPr id="4" name="Rectangle 3"/>
          <p:cNvSpPr/>
          <p:nvPr/>
        </p:nvSpPr>
        <p:spPr>
          <a:xfrm>
            <a:off x="539552" y="2132856"/>
            <a:ext cx="8208912" cy="523220"/>
          </a:xfrm>
          <a:prstGeom prst="rect">
            <a:avLst/>
          </a:prstGeom>
        </p:spPr>
        <p:txBody>
          <a:bodyPr wrap="square">
            <a:spAutoFit/>
          </a:bodyPr>
          <a:lstStyle/>
          <a:p>
            <a:pPr marL="457200" indent="-457200">
              <a:buFont typeface="Wingdings" pitchFamily="2" charset="2"/>
              <a:buChar char="Ø"/>
            </a:pPr>
            <a:r>
              <a:rPr lang="en-US" sz="2800" dirty="0" smtClean="0"/>
              <a:t>Research </a:t>
            </a:r>
            <a:r>
              <a:rPr lang="en-US" sz="2800" i="1" dirty="0" smtClean="0"/>
              <a:t>and</a:t>
            </a:r>
            <a:r>
              <a:rPr lang="en-US" sz="2800" dirty="0" smtClean="0"/>
              <a:t> Capacity Building</a:t>
            </a:r>
          </a:p>
        </p:txBody>
      </p:sp>
      <p:sp>
        <p:nvSpPr>
          <p:cNvPr id="5" name="Rectangle 4"/>
          <p:cNvSpPr/>
          <p:nvPr/>
        </p:nvSpPr>
        <p:spPr>
          <a:xfrm>
            <a:off x="539552" y="998322"/>
            <a:ext cx="3012684" cy="779778"/>
          </a:xfrm>
          <a:prstGeom prst="rect">
            <a:avLst/>
          </a:prstGeom>
          <a:solidFill>
            <a:srgbClr val="DCE6F2">
              <a:alpha val="4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9552" y="1065046"/>
            <a:ext cx="3012684" cy="646331"/>
          </a:xfrm>
          <a:prstGeom prst="rect">
            <a:avLst/>
          </a:prstGeom>
          <a:noFill/>
        </p:spPr>
        <p:txBody>
          <a:bodyPr wrap="none" rtlCol="0">
            <a:spAutoFit/>
          </a:bodyPr>
          <a:lstStyle/>
          <a:p>
            <a:r>
              <a:rPr lang="en-US" sz="3600" b="1" dirty="0" smtClean="0"/>
              <a:t>Nutrition CRSP</a:t>
            </a:r>
            <a:endParaRPr lang="en-US" sz="3600" b="1" dirty="0"/>
          </a:p>
        </p:txBody>
      </p:sp>
      <p:sp>
        <p:nvSpPr>
          <p:cNvPr id="3" name="Rectangle 2"/>
          <p:cNvSpPr/>
          <p:nvPr/>
        </p:nvSpPr>
        <p:spPr>
          <a:xfrm>
            <a:off x="503548" y="2765430"/>
            <a:ext cx="8136904" cy="523220"/>
          </a:xfrm>
          <a:prstGeom prst="rect">
            <a:avLst/>
          </a:prstGeom>
        </p:spPr>
        <p:txBody>
          <a:bodyPr wrap="square">
            <a:spAutoFit/>
          </a:bodyPr>
          <a:lstStyle/>
          <a:p>
            <a:pPr marL="457200" indent="-457200">
              <a:buFont typeface="Wingdings" pitchFamily="2" charset="2"/>
              <a:buChar char="Ø"/>
            </a:pPr>
            <a:r>
              <a:rPr lang="en-US" sz="2800" dirty="0"/>
              <a:t>Leader with Associates </a:t>
            </a:r>
            <a:r>
              <a:rPr lang="en-US" sz="2800" dirty="0" smtClean="0"/>
              <a:t>award (Tufts as ME)</a:t>
            </a:r>
            <a:endParaRPr lang="en-US" sz="2800" dirty="0"/>
          </a:p>
        </p:txBody>
      </p:sp>
      <p:sp>
        <p:nvSpPr>
          <p:cNvPr id="7" name="Rectangle 6"/>
          <p:cNvSpPr/>
          <p:nvPr/>
        </p:nvSpPr>
        <p:spPr>
          <a:xfrm>
            <a:off x="539552" y="3433762"/>
            <a:ext cx="6569812" cy="954107"/>
          </a:xfrm>
          <a:prstGeom prst="rect">
            <a:avLst/>
          </a:prstGeom>
        </p:spPr>
        <p:txBody>
          <a:bodyPr wrap="none">
            <a:spAutoFit/>
          </a:bodyPr>
          <a:lstStyle/>
          <a:p>
            <a:pPr marL="457200" indent="-457200">
              <a:buFont typeface="Wingdings" pitchFamily="2" charset="2"/>
              <a:buChar char="Ø"/>
            </a:pPr>
            <a:r>
              <a:rPr lang="en-US" sz="2800" dirty="0"/>
              <a:t>Deep-dive </a:t>
            </a:r>
            <a:r>
              <a:rPr lang="en-US" sz="2800" dirty="0" smtClean="0"/>
              <a:t>research: Nepal and Uganda</a:t>
            </a:r>
          </a:p>
          <a:p>
            <a:pPr marL="914400" lvl="1" indent="-457200">
              <a:buFont typeface="Wingdings" pitchFamily="2" charset="2"/>
              <a:buChar char="Ø"/>
            </a:pPr>
            <a:r>
              <a:rPr lang="en-US" sz="2800" dirty="0" smtClean="0"/>
              <a:t>Malawi, Mali, exploring others in Asia</a:t>
            </a:r>
            <a:endParaRPr lang="en-US" sz="2800" dirty="0"/>
          </a:p>
        </p:txBody>
      </p:sp>
      <p:sp>
        <p:nvSpPr>
          <p:cNvPr id="9" name="Rectangle 8"/>
          <p:cNvSpPr/>
          <p:nvPr/>
        </p:nvSpPr>
        <p:spPr>
          <a:xfrm>
            <a:off x="503548" y="4581128"/>
            <a:ext cx="6760953" cy="954107"/>
          </a:xfrm>
          <a:prstGeom prst="rect">
            <a:avLst/>
          </a:prstGeom>
        </p:spPr>
        <p:txBody>
          <a:bodyPr wrap="none">
            <a:spAutoFit/>
          </a:bodyPr>
          <a:lstStyle/>
          <a:p>
            <a:pPr marL="457200" indent="-457200">
              <a:buFont typeface="Wingdings" pitchFamily="2" charset="2"/>
              <a:buChar char="Ø"/>
            </a:pPr>
            <a:r>
              <a:rPr lang="en-US" sz="2800" dirty="0" smtClean="0"/>
              <a:t>Human and Institutional </a:t>
            </a:r>
            <a:r>
              <a:rPr lang="en-US" sz="2800" dirty="0"/>
              <a:t>C</a:t>
            </a:r>
            <a:r>
              <a:rPr lang="en-US" sz="2800" dirty="0" smtClean="0"/>
              <a:t>apacity Building</a:t>
            </a:r>
          </a:p>
          <a:p>
            <a:pPr marL="914400" lvl="1" indent="-457200">
              <a:buFont typeface="Wingdings" pitchFamily="2" charset="2"/>
              <a:buChar char="Ø"/>
            </a:pPr>
            <a:r>
              <a:rPr lang="en-US" sz="2800" dirty="0" smtClean="0"/>
              <a:t>Degree programs, skills trainings</a:t>
            </a:r>
            <a:endParaRPr lang="en-US" sz="2800" dirty="0"/>
          </a:p>
        </p:txBody>
      </p:sp>
    </p:spTree>
    <p:extLst>
      <p:ext uri="{BB962C8B-B14F-4D97-AF65-F5344CB8AC3E}">
        <p14:creationId xmlns:p14="http://schemas.microsoft.com/office/powerpoint/2010/main" val="423634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pt 3"/>
          <p:cNvPicPr>
            <a:picLocks noChangeAspect="1" noChangeArrowheads="1"/>
          </p:cNvPicPr>
          <p:nvPr/>
        </p:nvPicPr>
        <p:blipFill>
          <a:blip r:embed="rId2" cstate="print"/>
          <a:srcRect/>
          <a:stretch>
            <a:fillRect/>
          </a:stretch>
        </p:blipFill>
        <p:spPr bwMode="auto">
          <a:xfrm>
            <a:off x="0" y="0"/>
            <a:ext cx="9144000" cy="6867525"/>
          </a:xfrm>
          <a:prstGeom prst="rect">
            <a:avLst/>
          </a:prstGeom>
          <a:noFill/>
        </p:spPr>
      </p:pic>
      <p:sp>
        <p:nvSpPr>
          <p:cNvPr id="4" name="TextBox 3"/>
          <p:cNvSpPr txBox="1"/>
          <p:nvPr/>
        </p:nvSpPr>
        <p:spPr>
          <a:xfrm>
            <a:off x="539552" y="1065046"/>
            <a:ext cx="5575565" cy="646331"/>
          </a:xfrm>
          <a:prstGeom prst="rect">
            <a:avLst/>
          </a:prstGeom>
          <a:noFill/>
        </p:spPr>
        <p:txBody>
          <a:bodyPr wrap="none" rtlCol="0">
            <a:spAutoFit/>
          </a:bodyPr>
          <a:lstStyle/>
          <a:p>
            <a:r>
              <a:rPr lang="en-US" sz="3600" b="1" dirty="0" smtClean="0">
                <a:latin typeface="Candara" pitchFamily="34" charset="0"/>
              </a:rPr>
              <a:t>N/CRSP Research Approach</a:t>
            </a:r>
            <a:endParaRPr lang="en-US" sz="3600" b="1" dirty="0">
              <a:latin typeface="Candara" pitchFamily="34" charset="0"/>
            </a:endParaRPr>
          </a:p>
        </p:txBody>
      </p:sp>
      <p:sp>
        <p:nvSpPr>
          <p:cNvPr id="2" name="Rectangle 1"/>
          <p:cNvSpPr/>
          <p:nvPr/>
        </p:nvSpPr>
        <p:spPr>
          <a:xfrm>
            <a:off x="531203" y="998322"/>
            <a:ext cx="5583913" cy="779778"/>
          </a:xfrm>
          <a:prstGeom prst="rect">
            <a:avLst/>
          </a:prstGeom>
          <a:solidFill>
            <a:srgbClr val="DCE6F2">
              <a:alpha val="4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5536" y="2048767"/>
            <a:ext cx="8697766" cy="1692771"/>
          </a:xfrm>
          <a:prstGeom prst="rect">
            <a:avLst/>
          </a:prstGeom>
          <a:noFill/>
        </p:spPr>
        <p:txBody>
          <a:bodyPr wrap="none" rtlCol="0">
            <a:spAutoFit/>
          </a:bodyPr>
          <a:lstStyle/>
          <a:p>
            <a:pPr marL="457200" indent="-457200">
              <a:buFont typeface="Wingdings" pitchFamily="2" charset="2"/>
              <a:buChar char="v"/>
            </a:pPr>
            <a:r>
              <a:rPr lang="en-US" sz="2600" dirty="0" smtClean="0">
                <a:latin typeface="Candara" pitchFamily="34" charset="0"/>
              </a:rPr>
              <a:t>Operational </a:t>
            </a:r>
            <a:r>
              <a:rPr lang="en-US" sz="2600" dirty="0">
                <a:latin typeface="Candara" pitchFamily="34" charset="0"/>
              </a:rPr>
              <a:t>focus (but public goods).</a:t>
            </a:r>
          </a:p>
          <a:p>
            <a:pPr marL="457200" indent="-457200">
              <a:buFont typeface="Wingdings" pitchFamily="2" charset="2"/>
              <a:buChar char="v"/>
            </a:pPr>
            <a:endParaRPr lang="en-US" sz="2600" dirty="0" smtClean="0">
              <a:latin typeface="Candara" pitchFamily="34" charset="0"/>
            </a:endParaRPr>
          </a:p>
          <a:p>
            <a:pPr marL="457200" indent="-457200">
              <a:buFont typeface="Wingdings" pitchFamily="2" charset="2"/>
              <a:buChar char="v"/>
            </a:pPr>
            <a:r>
              <a:rPr lang="en-US" sz="2600" dirty="0" smtClean="0">
                <a:latin typeface="Candara" pitchFamily="34" charset="0"/>
              </a:rPr>
              <a:t>Wrap around integrated programs (but wider lens).</a:t>
            </a:r>
          </a:p>
          <a:p>
            <a:pPr marL="457200" indent="-457200">
              <a:buFont typeface="Wingdings" pitchFamily="2" charset="2"/>
              <a:buChar char="v"/>
            </a:pPr>
            <a:r>
              <a:rPr lang="en-US" sz="2600" dirty="0" smtClean="0">
                <a:latin typeface="Candara" pitchFamily="34" charset="0"/>
              </a:rPr>
              <a:t>Not RCTs, but randomized sites/counterfactuals/pre-post.</a:t>
            </a:r>
          </a:p>
        </p:txBody>
      </p:sp>
      <p:sp>
        <p:nvSpPr>
          <p:cNvPr id="3" name="Rectangle 2"/>
          <p:cNvSpPr/>
          <p:nvPr/>
        </p:nvSpPr>
        <p:spPr>
          <a:xfrm>
            <a:off x="395536" y="4005064"/>
            <a:ext cx="8280920" cy="1292662"/>
          </a:xfrm>
          <a:prstGeom prst="rect">
            <a:avLst/>
          </a:prstGeom>
        </p:spPr>
        <p:txBody>
          <a:bodyPr wrap="square">
            <a:spAutoFit/>
          </a:bodyPr>
          <a:lstStyle/>
          <a:p>
            <a:pPr marL="457200" indent="-457200">
              <a:buFont typeface="Wingdings" pitchFamily="2" charset="2"/>
              <a:buChar char="v"/>
            </a:pPr>
            <a:r>
              <a:rPr lang="en-US" sz="2600" dirty="0" smtClean="0">
                <a:latin typeface="Candara" pitchFamily="34" charset="0"/>
              </a:rPr>
              <a:t>Focus </a:t>
            </a:r>
            <a:r>
              <a:rPr lang="en-US" sz="2600" dirty="0">
                <a:latin typeface="Candara" pitchFamily="34" charset="0"/>
              </a:rPr>
              <a:t>on country-ownership (supporting research that informs local priorities </a:t>
            </a:r>
            <a:r>
              <a:rPr lang="en-US" sz="2600" dirty="0" smtClean="0">
                <a:latin typeface="Candara" pitchFamily="34" charset="0"/>
              </a:rPr>
              <a:t>AND policy decisions). </a:t>
            </a:r>
          </a:p>
          <a:p>
            <a:pPr marL="457200" indent="-457200">
              <a:buFont typeface="Wingdings" pitchFamily="2" charset="2"/>
              <a:buChar char="v"/>
            </a:pPr>
            <a:r>
              <a:rPr lang="en-US" sz="2600" dirty="0" smtClean="0">
                <a:latin typeface="Candara" pitchFamily="34" charset="0"/>
              </a:rPr>
              <a:t>Larger </a:t>
            </a:r>
            <a:r>
              <a:rPr lang="en-US" sz="2600" dirty="0">
                <a:latin typeface="Candara" pitchFamily="34" charset="0"/>
              </a:rPr>
              <a:t>grants at </a:t>
            </a:r>
            <a:r>
              <a:rPr lang="en-US" sz="2600" dirty="0" smtClean="0">
                <a:latin typeface="Candara" pitchFamily="34" charset="0"/>
              </a:rPr>
              <a:t>scale (not myriad small grants).</a:t>
            </a:r>
          </a:p>
        </p:txBody>
      </p:sp>
    </p:spTree>
    <p:extLst>
      <p:ext uri="{BB962C8B-B14F-4D97-AF65-F5344CB8AC3E}">
        <p14:creationId xmlns:p14="http://schemas.microsoft.com/office/powerpoint/2010/main" val="172921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pt 3"/>
          <p:cNvPicPr>
            <a:picLocks noChangeAspect="1" noChangeArrowheads="1"/>
          </p:cNvPicPr>
          <p:nvPr/>
        </p:nvPicPr>
        <p:blipFill>
          <a:blip r:embed="rId2" cstate="print"/>
          <a:srcRect/>
          <a:stretch>
            <a:fillRect/>
          </a:stretch>
        </p:blipFill>
        <p:spPr bwMode="auto">
          <a:xfrm>
            <a:off x="0" y="0"/>
            <a:ext cx="9144000" cy="6867525"/>
          </a:xfrm>
          <a:prstGeom prst="rect">
            <a:avLst/>
          </a:prstGeom>
          <a:noFill/>
        </p:spPr>
      </p:pic>
      <p:sp>
        <p:nvSpPr>
          <p:cNvPr id="3" name="TextBox 2"/>
          <p:cNvSpPr txBox="1"/>
          <p:nvPr/>
        </p:nvSpPr>
        <p:spPr>
          <a:xfrm>
            <a:off x="2267744" y="2355232"/>
            <a:ext cx="5339923" cy="584775"/>
          </a:xfrm>
          <a:prstGeom prst="rect">
            <a:avLst/>
          </a:prstGeom>
          <a:noFill/>
        </p:spPr>
        <p:txBody>
          <a:bodyPr wrap="none" rtlCol="0">
            <a:spAutoFit/>
          </a:bodyPr>
          <a:lstStyle/>
          <a:p>
            <a:r>
              <a:rPr lang="en-US" sz="3200" dirty="0" smtClean="0"/>
              <a:t>Agriculture-Nutrition Pathways</a:t>
            </a:r>
            <a:endParaRPr lang="en-US" sz="3200" dirty="0"/>
          </a:p>
        </p:txBody>
      </p:sp>
      <p:sp>
        <p:nvSpPr>
          <p:cNvPr id="4" name="TextBox 3"/>
          <p:cNvSpPr txBox="1"/>
          <p:nvPr/>
        </p:nvSpPr>
        <p:spPr>
          <a:xfrm>
            <a:off x="539552" y="1065046"/>
            <a:ext cx="4453463" cy="646331"/>
          </a:xfrm>
          <a:prstGeom prst="rect">
            <a:avLst/>
          </a:prstGeom>
          <a:noFill/>
        </p:spPr>
        <p:txBody>
          <a:bodyPr wrap="none" rtlCol="0">
            <a:spAutoFit/>
          </a:bodyPr>
          <a:lstStyle/>
          <a:p>
            <a:r>
              <a:rPr lang="en-US" sz="3600" b="1" dirty="0" smtClean="0"/>
              <a:t>N/CRSP Research Foci</a:t>
            </a:r>
            <a:endParaRPr lang="en-US" sz="3600" b="1" dirty="0"/>
          </a:p>
        </p:txBody>
      </p:sp>
      <p:sp>
        <p:nvSpPr>
          <p:cNvPr id="5" name="TextBox 4"/>
          <p:cNvSpPr txBox="1"/>
          <p:nvPr/>
        </p:nvSpPr>
        <p:spPr>
          <a:xfrm>
            <a:off x="2267744" y="3433761"/>
            <a:ext cx="4514377" cy="584775"/>
          </a:xfrm>
          <a:prstGeom prst="rect">
            <a:avLst/>
          </a:prstGeom>
          <a:noFill/>
        </p:spPr>
        <p:txBody>
          <a:bodyPr wrap="none" rtlCol="0">
            <a:spAutoFit/>
          </a:bodyPr>
          <a:lstStyle/>
          <a:p>
            <a:r>
              <a:rPr lang="en-US" sz="3200" dirty="0" smtClean="0"/>
              <a:t>Program Impact Pathways</a:t>
            </a:r>
            <a:endParaRPr lang="en-US" sz="3200" dirty="0"/>
          </a:p>
        </p:txBody>
      </p:sp>
      <p:sp>
        <p:nvSpPr>
          <p:cNvPr id="6" name="TextBox 5"/>
          <p:cNvSpPr txBox="1"/>
          <p:nvPr/>
        </p:nvSpPr>
        <p:spPr>
          <a:xfrm>
            <a:off x="2319817" y="4497243"/>
            <a:ext cx="5919441" cy="584775"/>
          </a:xfrm>
          <a:prstGeom prst="rect">
            <a:avLst/>
          </a:prstGeom>
          <a:noFill/>
        </p:spPr>
        <p:txBody>
          <a:bodyPr wrap="none" rtlCol="0">
            <a:spAutoFit/>
          </a:bodyPr>
          <a:lstStyle/>
          <a:p>
            <a:r>
              <a:rPr lang="en-US" sz="3200" dirty="0" smtClean="0"/>
              <a:t>Integrated Programming Pathways</a:t>
            </a:r>
            <a:endParaRPr lang="en-US" sz="3200" dirty="0"/>
          </a:p>
        </p:txBody>
      </p:sp>
      <p:sp>
        <p:nvSpPr>
          <p:cNvPr id="2" name="Rectangle 1"/>
          <p:cNvSpPr/>
          <p:nvPr/>
        </p:nvSpPr>
        <p:spPr>
          <a:xfrm>
            <a:off x="388369" y="997120"/>
            <a:ext cx="5040560" cy="779778"/>
          </a:xfrm>
          <a:prstGeom prst="rect">
            <a:avLst/>
          </a:prstGeom>
          <a:solidFill>
            <a:srgbClr val="DCE6F2">
              <a:alpha val="4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99592" y="2228519"/>
            <a:ext cx="1143000" cy="8382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rPr>
              <a:t>1</a:t>
            </a:r>
            <a:endParaRPr lang="en-US" sz="3600" dirty="0">
              <a:solidFill>
                <a:srgbClr val="C00000"/>
              </a:solidFill>
            </a:endParaRPr>
          </a:p>
        </p:txBody>
      </p:sp>
      <p:sp>
        <p:nvSpPr>
          <p:cNvPr id="9" name="Oval 8"/>
          <p:cNvSpPr/>
          <p:nvPr/>
        </p:nvSpPr>
        <p:spPr>
          <a:xfrm>
            <a:off x="899592" y="3307049"/>
            <a:ext cx="1143000" cy="8382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rPr>
              <a:t>2</a:t>
            </a:r>
            <a:endParaRPr lang="en-US" sz="3600" dirty="0">
              <a:solidFill>
                <a:srgbClr val="C00000"/>
              </a:solidFill>
            </a:endParaRPr>
          </a:p>
        </p:txBody>
      </p:sp>
      <p:sp>
        <p:nvSpPr>
          <p:cNvPr id="10" name="Oval 9"/>
          <p:cNvSpPr/>
          <p:nvPr/>
        </p:nvSpPr>
        <p:spPr>
          <a:xfrm>
            <a:off x="911449" y="4370531"/>
            <a:ext cx="1143000" cy="8382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rPr>
              <a:t>3</a:t>
            </a:r>
            <a:endParaRPr lang="en-US" sz="3600" dirty="0">
              <a:solidFill>
                <a:srgbClr val="C00000"/>
              </a:solidFill>
            </a:endParaRPr>
          </a:p>
        </p:txBody>
      </p:sp>
      <p:sp>
        <p:nvSpPr>
          <p:cNvPr id="7" name="Rectangle 6"/>
          <p:cNvSpPr/>
          <p:nvPr/>
        </p:nvSpPr>
        <p:spPr>
          <a:xfrm>
            <a:off x="2494237" y="2940007"/>
            <a:ext cx="6246440" cy="400110"/>
          </a:xfrm>
          <a:prstGeom prst="rect">
            <a:avLst/>
          </a:prstGeom>
        </p:spPr>
        <p:txBody>
          <a:bodyPr wrap="square">
            <a:spAutoFit/>
          </a:bodyPr>
          <a:lstStyle/>
          <a:p>
            <a:pPr marL="457200" indent="-457200">
              <a:buFont typeface="Wingdings" pitchFamily="2" charset="2"/>
              <a:buChar char="Ø"/>
            </a:pPr>
            <a:r>
              <a:rPr lang="en-US" sz="2000" dirty="0" smtClean="0"/>
              <a:t>Greater clarity on cause-and-effect (agric.-nutrition)</a:t>
            </a:r>
          </a:p>
        </p:txBody>
      </p:sp>
      <p:sp>
        <p:nvSpPr>
          <p:cNvPr id="11" name="Rectangle 10"/>
          <p:cNvSpPr/>
          <p:nvPr/>
        </p:nvSpPr>
        <p:spPr>
          <a:xfrm>
            <a:off x="2494237" y="4048495"/>
            <a:ext cx="6495901" cy="400110"/>
          </a:xfrm>
          <a:prstGeom prst="rect">
            <a:avLst/>
          </a:prstGeom>
        </p:spPr>
        <p:txBody>
          <a:bodyPr wrap="square">
            <a:spAutoFit/>
          </a:bodyPr>
          <a:lstStyle/>
          <a:p>
            <a:pPr marL="457200" indent="-457200">
              <a:buFont typeface="Wingdings" pitchFamily="2" charset="2"/>
              <a:buChar char="Ø"/>
            </a:pPr>
            <a:r>
              <a:rPr lang="en-US" sz="2000" dirty="0" smtClean="0"/>
              <a:t>What design/processes support success at scale? How?</a:t>
            </a:r>
            <a:endParaRPr lang="en-US" sz="2000" dirty="0"/>
          </a:p>
        </p:txBody>
      </p:sp>
      <p:sp>
        <p:nvSpPr>
          <p:cNvPr id="12" name="Rectangle 11"/>
          <p:cNvSpPr/>
          <p:nvPr/>
        </p:nvSpPr>
        <p:spPr>
          <a:xfrm>
            <a:off x="2516776" y="5107935"/>
            <a:ext cx="6133789" cy="707886"/>
          </a:xfrm>
          <a:prstGeom prst="rect">
            <a:avLst/>
          </a:prstGeom>
        </p:spPr>
        <p:txBody>
          <a:bodyPr wrap="square">
            <a:spAutoFit/>
          </a:bodyPr>
          <a:lstStyle/>
          <a:p>
            <a:pPr marL="285750" indent="-285750">
              <a:buFont typeface="Wingdings" pitchFamily="2" charset="2"/>
              <a:buChar char="Ø"/>
            </a:pPr>
            <a:r>
              <a:rPr lang="en-US" sz="2000" dirty="0" smtClean="0"/>
              <a:t>   What combinations work best, in what context?      </a:t>
            </a:r>
          </a:p>
          <a:p>
            <a:r>
              <a:rPr lang="en-US" sz="2000" dirty="0"/>
              <a:t> </a:t>
            </a:r>
            <a:r>
              <a:rPr lang="en-US" sz="2000" dirty="0" smtClean="0"/>
              <a:t>       What efficiency gains of integration (and costs)?</a:t>
            </a:r>
            <a:endParaRPr lang="en-US" sz="2000" dirty="0"/>
          </a:p>
        </p:txBody>
      </p:sp>
    </p:spTree>
    <p:extLst>
      <p:ext uri="{BB962C8B-B14F-4D97-AF65-F5344CB8AC3E}">
        <p14:creationId xmlns:p14="http://schemas.microsoft.com/office/powerpoint/2010/main" val="157860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3"/>
          <p:cNvPicPr>
            <a:picLocks noChangeAspect="1" noChangeArrowheads="1"/>
          </p:cNvPicPr>
          <p:nvPr/>
        </p:nvPicPr>
        <p:blipFill>
          <a:blip r:embed="rId2" cstate="print"/>
          <a:srcRect/>
          <a:stretch>
            <a:fillRect/>
          </a:stretch>
        </p:blipFill>
        <p:spPr bwMode="auto">
          <a:xfrm>
            <a:off x="0" y="3313"/>
            <a:ext cx="9144000" cy="6867525"/>
          </a:xfrm>
          <a:prstGeom prst="rect">
            <a:avLst/>
          </a:prstGeom>
          <a:noFill/>
          <a:ln w="9525">
            <a:noFill/>
            <a:miter lim="800000"/>
            <a:headEnd/>
            <a:tailEnd/>
          </a:ln>
        </p:spPr>
      </p:pic>
      <p:sp>
        <p:nvSpPr>
          <p:cNvPr id="5" name="TextBox 4"/>
          <p:cNvSpPr txBox="1"/>
          <p:nvPr/>
        </p:nvSpPr>
        <p:spPr>
          <a:xfrm>
            <a:off x="326639" y="1268760"/>
            <a:ext cx="8610600" cy="4524315"/>
          </a:xfrm>
          <a:prstGeom prst="rect">
            <a:avLst/>
          </a:prstGeom>
          <a:solidFill>
            <a:schemeClr val="bg1"/>
          </a:solidFill>
        </p:spPr>
        <p:txBody>
          <a:bodyPr wrap="square" rtlCol="0">
            <a:spAutoFit/>
          </a:bodyPr>
          <a:lstStyle/>
          <a:p>
            <a:r>
              <a:rPr lang="en-US" sz="3200" b="1" dirty="0" smtClean="0"/>
              <a:t>    World Bank</a:t>
            </a:r>
          </a:p>
          <a:p>
            <a:endParaRPr lang="en-US" sz="3200" dirty="0"/>
          </a:p>
          <a:p>
            <a:r>
              <a:rPr lang="en-US" sz="3200" dirty="0" smtClean="0"/>
              <a:t>   “The </a:t>
            </a:r>
            <a:r>
              <a:rPr lang="en-US" sz="3200" dirty="0"/>
              <a:t>logic of the transmission mechanisms </a:t>
            </a:r>
            <a:endParaRPr lang="en-US" sz="3200" dirty="0" smtClean="0"/>
          </a:p>
          <a:p>
            <a:r>
              <a:rPr lang="en-US" sz="3200" dirty="0"/>
              <a:t> </a:t>
            </a:r>
            <a:r>
              <a:rPr lang="en-US" sz="3200" dirty="0" smtClean="0"/>
              <a:t>  between agricultural </a:t>
            </a:r>
            <a:r>
              <a:rPr lang="en-US" sz="3200" dirty="0"/>
              <a:t>production and </a:t>
            </a:r>
            <a:endParaRPr lang="en-US" sz="3200" dirty="0" smtClean="0"/>
          </a:p>
          <a:p>
            <a:r>
              <a:rPr lang="en-US" sz="3200" dirty="0"/>
              <a:t> </a:t>
            </a:r>
            <a:r>
              <a:rPr lang="en-US" sz="3200" dirty="0" smtClean="0"/>
              <a:t>  nutritional </a:t>
            </a:r>
            <a:r>
              <a:rPr lang="en-US" sz="3200" dirty="0"/>
              <a:t>outcomes is </a:t>
            </a:r>
            <a:r>
              <a:rPr lang="en-US" sz="3200" dirty="0" smtClean="0"/>
              <a:t>not…clear.”</a:t>
            </a:r>
            <a:endParaRPr lang="en-US" sz="3200" dirty="0"/>
          </a:p>
          <a:p>
            <a:pPr marL="285750" indent="-285750">
              <a:buFont typeface="Wingdings" pitchFamily="2" charset="2"/>
              <a:buChar char="Ø"/>
            </a:pPr>
            <a:endParaRPr lang="en-US" sz="2800" dirty="0" smtClean="0"/>
          </a:p>
          <a:p>
            <a:endParaRPr lang="en-US" sz="2800" dirty="0"/>
          </a:p>
          <a:p>
            <a:pPr algn="r"/>
            <a:r>
              <a:rPr lang="en-US" dirty="0"/>
              <a:t>John Newman, World Bank</a:t>
            </a:r>
          </a:p>
          <a:p>
            <a:pPr algn="r"/>
            <a:r>
              <a:rPr lang="en-US" dirty="0"/>
              <a:t>Patrick Johnson, Booz | Allen |</a:t>
            </a:r>
            <a:r>
              <a:rPr lang="en-US" dirty="0" smtClean="0"/>
              <a:t>Hamilton</a:t>
            </a:r>
          </a:p>
          <a:p>
            <a:pPr algn="r"/>
            <a:r>
              <a:rPr lang="en-US" i="1" dirty="0" smtClean="0"/>
              <a:t>South Asia Food and Nutrition Security Initiative</a:t>
            </a:r>
          </a:p>
          <a:p>
            <a:pPr algn="r"/>
            <a:r>
              <a:rPr lang="en-US" dirty="0" smtClean="0"/>
              <a:t>May 2011</a:t>
            </a:r>
            <a:endParaRPr lang="en-US" sz="2400" dirty="0"/>
          </a:p>
        </p:txBody>
      </p:sp>
      <p:sp>
        <p:nvSpPr>
          <p:cNvPr id="4" name="Rectangle 3"/>
          <p:cNvSpPr/>
          <p:nvPr/>
        </p:nvSpPr>
        <p:spPr>
          <a:xfrm>
            <a:off x="683568" y="1248278"/>
            <a:ext cx="2151745" cy="668553"/>
          </a:xfrm>
          <a:prstGeom prst="rect">
            <a:avLst/>
          </a:prstGeom>
          <a:solidFill>
            <a:srgbClr val="4F81BD">
              <a:alpha val="25098"/>
            </a:srgb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553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pt 3"/>
          <p:cNvPicPr>
            <a:picLocks noChangeAspect="1" noChangeArrowheads="1"/>
          </p:cNvPicPr>
          <p:nvPr/>
        </p:nvPicPr>
        <p:blipFill>
          <a:blip r:embed="rId3" cstate="print"/>
          <a:srcRect/>
          <a:stretch>
            <a:fillRect/>
          </a:stretch>
        </p:blipFill>
        <p:spPr bwMode="auto">
          <a:xfrm>
            <a:off x="0" y="0"/>
            <a:ext cx="9144000" cy="6867525"/>
          </a:xfrm>
          <a:prstGeom prst="rect">
            <a:avLst/>
          </a:prstGeom>
          <a:noFill/>
        </p:spPr>
      </p:pic>
      <p:pic>
        <p:nvPicPr>
          <p:cNvPr id="267265" name="Picture 1"/>
          <p:cNvPicPr>
            <a:picLocks noChangeAspect="1" noChangeArrowheads="1"/>
          </p:cNvPicPr>
          <p:nvPr/>
        </p:nvPicPr>
        <p:blipFill>
          <a:blip r:embed="rId4" cstate="print"/>
          <a:srcRect/>
          <a:stretch>
            <a:fillRect/>
          </a:stretch>
        </p:blipFill>
        <p:spPr bwMode="auto">
          <a:xfrm>
            <a:off x="2590800" y="0"/>
            <a:ext cx="6553200" cy="6858000"/>
          </a:xfrm>
          <a:prstGeom prst="rect">
            <a:avLst/>
          </a:prstGeom>
          <a:noFill/>
          <a:ln w="9525">
            <a:noFill/>
            <a:miter lim="800000"/>
            <a:headEnd/>
            <a:tailEnd/>
          </a:ln>
        </p:spPr>
      </p:pic>
      <p:sp>
        <p:nvSpPr>
          <p:cNvPr id="7" name="Oval 6"/>
          <p:cNvSpPr/>
          <p:nvPr/>
        </p:nvSpPr>
        <p:spPr>
          <a:xfrm>
            <a:off x="3419872" y="2632552"/>
            <a:ext cx="914400" cy="762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rPr>
              <a:t>1</a:t>
            </a:r>
            <a:endParaRPr lang="en-US" sz="3600" dirty="0">
              <a:solidFill>
                <a:srgbClr val="C00000"/>
              </a:solidFill>
            </a:endParaRPr>
          </a:p>
        </p:txBody>
      </p:sp>
      <p:sp>
        <p:nvSpPr>
          <p:cNvPr id="8" name="Oval 7"/>
          <p:cNvSpPr/>
          <p:nvPr/>
        </p:nvSpPr>
        <p:spPr>
          <a:xfrm>
            <a:off x="7515572" y="3549936"/>
            <a:ext cx="990600" cy="762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rPr>
              <a:t>2</a:t>
            </a:r>
            <a:endParaRPr lang="en-US" sz="3600" dirty="0">
              <a:solidFill>
                <a:srgbClr val="C00000"/>
              </a:solidFill>
            </a:endParaRPr>
          </a:p>
        </p:txBody>
      </p:sp>
      <p:sp>
        <p:nvSpPr>
          <p:cNvPr id="3" name="Bent Arrow 2"/>
          <p:cNvSpPr/>
          <p:nvPr/>
        </p:nvSpPr>
        <p:spPr>
          <a:xfrm>
            <a:off x="3664503" y="1109006"/>
            <a:ext cx="2594747" cy="1368846"/>
          </a:xfrm>
          <a:prstGeom prst="bentArrow">
            <a:avLst>
              <a:gd name="adj1" fmla="val 25000"/>
              <a:gd name="adj2" fmla="val 25294"/>
              <a:gd name="adj3" fmla="val 25000"/>
              <a:gd name="adj4" fmla="val 4375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ent Arrow 4"/>
          <p:cNvSpPr/>
          <p:nvPr/>
        </p:nvSpPr>
        <p:spPr>
          <a:xfrm rot="16200000">
            <a:off x="5897101" y="2420824"/>
            <a:ext cx="2285122" cy="1334925"/>
          </a:xfrm>
          <a:prstGeom prst="bentArrow">
            <a:avLst>
              <a:gd name="adj1" fmla="val 27348"/>
              <a:gd name="adj2" fmla="val 25000"/>
              <a:gd name="adj3" fmla="val 25000"/>
              <a:gd name="adj4" fmla="val 43750"/>
            </a:avLst>
          </a:prstGeom>
          <a:solidFill>
            <a:srgbClr val="3E4C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ent-Up Arrow 15"/>
          <p:cNvSpPr/>
          <p:nvPr/>
        </p:nvSpPr>
        <p:spPr>
          <a:xfrm>
            <a:off x="3703460" y="1945726"/>
            <a:ext cx="1554340" cy="2135652"/>
          </a:xfrm>
          <a:prstGeom prst="bent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12604" y="3549936"/>
            <a:ext cx="990600" cy="762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rPr>
              <a:t>2</a:t>
            </a:r>
            <a:endParaRPr lang="en-US" sz="3600" dirty="0">
              <a:solidFill>
                <a:srgbClr val="C00000"/>
              </a:solidFill>
            </a:endParaRPr>
          </a:p>
        </p:txBody>
      </p:sp>
      <p:sp>
        <p:nvSpPr>
          <p:cNvPr id="17" name="Left-Right Arrow Callout 16"/>
          <p:cNvSpPr/>
          <p:nvPr/>
        </p:nvSpPr>
        <p:spPr>
          <a:xfrm>
            <a:off x="4734399" y="1109006"/>
            <a:ext cx="2037401" cy="845097"/>
          </a:xfrm>
          <a:prstGeom prst="leftRightArrowCallout">
            <a:avLst/>
          </a:prstGeom>
          <a:solidFill>
            <a:srgbClr val="DCE6F2">
              <a:alpha val="3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riped Right Arrow 19"/>
          <p:cNvSpPr/>
          <p:nvPr/>
        </p:nvSpPr>
        <p:spPr>
          <a:xfrm rot="16200000">
            <a:off x="5294535" y="458909"/>
            <a:ext cx="917131" cy="99060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57800" y="1340768"/>
            <a:ext cx="990600" cy="762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rPr>
              <a:t>3</a:t>
            </a:r>
            <a:endParaRPr lang="en-US" sz="3600" dirty="0">
              <a:solidFill>
                <a:srgbClr val="C00000"/>
              </a:solidFill>
            </a:endParaRPr>
          </a:p>
        </p:txBody>
      </p:sp>
    </p:spTree>
    <p:extLst>
      <p:ext uri="{BB962C8B-B14F-4D97-AF65-F5344CB8AC3E}">
        <p14:creationId xmlns:p14="http://schemas.microsoft.com/office/powerpoint/2010/main" val="25275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1000"/>
                                        <p:tgtEl>
                                          <p:spTgt spid="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 presetClass="exit" presetSubtype="0" fill="hold" grpId="1" nodeType="withEffect">
                                  <p:stCondLst>
                                    <p:cond delay="500"/>
                                  </p:stCondLst>
                                  <p:childTnLst>
                                    <p:set>
                                      <p:cBhvr>
                                        <p:cTn id="38" dur="1" fill="hold">
                                          <p:stCondLst>
                                            <p:cond delay="249"/>
                                          </p:stCondLst>
                                        </p:cTn>
                                        <p:tgtEl>
                                          <p:spTgt spid="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3" grpId="1" animBg="1"/>
      <p:bldP spid="5" grpId="0" animBg="1"/>
      <p:bldP spid="16" grpId="0" animBg="1"/>
      <p:bldP spid="19" grpId="0" animBg="1"/>
      <p:bldP spid="17" grpId="0" animBg="1"/>
      <p:bldP spid="20"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3"/>
          <p:cNvPicPr>
            <a:picLocks noChangeAspect="1" noChangeArrowheads="1"/>
          </p:cNvPicPr>
          <p:nvPr/>
        </p:nvPicPr>
        <p:blipFill>
          <a:blip r:embed="rId3" cstate="print"/>
          <a:srcRect/>
          <a:stretch>
            <a:fillRect/>
          </a:stretch>
        </p:blipFill>
        <p:spPr bwMode="auto">
          <a:xfrm>
            <a:off x="0" y="-9525"/>
            <a:ext cx="9144000" cy="6867525"/>
          </a:xfrm>
          <a:prstGeom prst="rect">
            <a:avLst/>
          </a:prstGeom>
          <a:noFill/>
        </p:spPr>
      </p:pic>
      <p:sp>
        <p:nvSpPr>
          <p:cNvPr id="2" name="TextBox 1"/>
          <p:cNvSpPr txBox="1"/>
          <p:nvPr/>
        </p:nvSpPr>
        <p:spPr>
          <a:xfrm>
            <a:off x="467545" y="1593128"/>
            <a:ext cx="8496943" cy="4154984"/>
          </a:xfrm>
          <a:prstGeom prst="rect">
            <a:avLst/>
          </a:prstGeom>
          <a:noFill/>
        </p:spPr>
        <p:txBody>
          <a:bodyPr wrap="square" rtlCol="0">
            <a:spAutoFit/>
          </a:bodyPr>
          <a:lstStyle/>
          <a:p>
            <a:r>
              <a:rPr lang="en-US" sz="2400" dirty="0" smtClean="0"/>
              <a:t>1. Rapid productivity growth (income, maybe staples supply)</a:t>
            </a:r>
          </a:p>
          <a:p>
            <a:endParaRPr lang="en-US" sz="2400" dirty="0" smtClean="0"/>
          </a:p>
          <a:p>
            <a:r>
              <a:rPr lang="en-US" sz="2400" dirty="0" smtClean="0"/>
              <a:t>2. Enhanced consumption of nutrient-rich or animal source foods</a:t>
            </a:r>
          </a:p>
          <a:p>
            <a:pPr marL="285750" indent="-285750">
              <a:buFont typeface="Wingdings" pitchFamily="2" charset="2"/>
              <a:buChar char="Ø"/>
            </a:pPr>
            <a:endParaRPr lang="en-US" sz="2400" dirty="0"/>
          </a:p>
          <a:p>
            <a:r>
              <a:rPr lang="en-US" sz="2400" dirty="0" smtClean="0"/>
              <a:t>3. Entry point for women’s empowerment (knowledge, exposure     </a:t>
            </a:r>
          </a:p>
          <a:p>
            <a:r>
              <a:rPr lang="en-US" sz="2400" dirty="0"/>
              <a:t> </a:t>
            </a:r>
            <a:r>
              <a:rPr lang="en-US" sz="2400" dirty="0" smtClean="0"/>
              <a:t>    to ideas, control over resources, management responsibilities)</a:t>
            </a:r>
          </a:p>
          <a:p>
            <a:endParaRPr lang="en-US" sz="2400" dirty="0"/>
          </a:p>
          <a:p>
            <a:r>
              <a:rPr lang="en-US" sz="2400" dirty="0" smtClean="0"/>
              <a:t>4. Reduced exposure to toxins/diseases (enhanced storage, food </a:t>
            </a:r>
          </a:p>
          <a:p>
            <a:r>
              <a:rPr lang="en-US" sz="2400" dirty="0"/>
              <a:t> </a:t>
            </a:r>
            <a:r>
              <a:rPr lang="en-US" sz="2400" dirty="0" smtClean="0"/>
              <a:t>    safety, vector control, environmental </a:t>
            </a:r>
            <a:r>
              <a:rPr lang="en-US" sz="2400" dirty="0" err="1" smtClean="0"/>
              <a:t>enteropathy</a:t>
            </a:r>
            <a:r>
              <a:rPr lang="en-US" sz="2400" dirty="0" smtClean="0"/>
              <a:t>)</a:t>
            </a:r>
          </a:p>
          <a:p>
            <a:endParaRPr lang="en-US" sz="2400" dirty="0"/>
          </a:p>
          <a:p>
            <a:r>
              <a:rPr lang="en-US" sz="2400" dirty="0" smtClean="0"/>
              <a:t>5. Platform for nutrition/health services or resource delivery</a:t>
            </a:r>
            <a:endParaRPr lang="en-US" sz="2400" dirty="0"/>
          </a:p>
        </p:txBody>
      </p:sp>
      <p:sp>
        <p:nvSpPr>
          <p:cNvPr id="3" name="TextBox 2"/>
          <p:cNvSpPr txBox="1"/>
          <p:nvPr/>
        </p:nvSpPr>
        <p:spPr>
          <a:xfrm>
            <a:off x="467544" y="947218"/>
            <a:ext cx="7102970" cy="492443"/>
          </a:xfrm>
          <a:prstGeom prst="rect">
            <a:avLst/>
          </a:prstGeom>
          <a:noFill/>
        </p:spPr>
        <p:txBody>
          <a:bodyPr wrap="none" rtlCol="0">
            <a:spAutoFit/>
          </a:bodyPr>
          <a:lstStyle/>
          <a:p>
            <a:r>
              <a:rPr lang="en-US" sz="2600" b="1" dirty="0" smtClean="0"/>
              <a:t>How agriculture (interventions) impact nutrition…</a:t>
            </a:r>
            <a:endParaRPr lang="en-US" sz="2600" b="1" dirty="0"/>
          </a:p>
        </p:txBody>
      </p:sp>
      <p:sp>
        <p:nvSpPr>
          <p:cNvPr id="5" name="Rectangle 4"/>
          <p:cNvSpPr/>
          <p:nvPr/>
        </p:nvSpPr>
        <p:spPr>
          <a:xfrm>
            <a:off x="1619672" y="1593128"/>
            <a:ext cx="1584176" cy="467720"/>
          </a:xfrm>
          <a:prstGeom prst="rect">
            <a:avLst/>
          </a:prstGeom>
          <a:solidFill>
            <a:srgbClr val="4F81BD">
              <a:alpha val="25098"/>
            </a:srgb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5096" y="2301292"/>
            <a:ext cx="2509352" cy="562000"/>
          </a:xfrm>
          <a:prstGeom prst="rect">
            <a:avLst/>
          </a:prstGeom>
          <a:solidFill>
            <a:srgbClr val="4F81BD">
              <a:alpha val="25098"/>
            </a:srgb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96757" y="3461628"/>
            <a:ext cx="2863275" cy="417984"/>
          </a:xfrm>
          <a:prstGeom prst="rect">
            <a:avLst/>
          </a:prstGeom>
          <a:solidFill>
            <a:srgbClr val="4F81BD">
              <a:alpha val="25098"/>
            </a:srgb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79712" y="4149080"/>
            <a:ext cx="2376264" cy="489992"/>
          </a:xfrm>
          <a:prstGeom prst="rect">
            <a:avLst/>
          </a:prstGeom>
          <a:solidFill>
            <a:srgbClr val="4F81BD">
              <a:alpha val="25098"/>
            </a:srgb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15800" y="5301208"/>
            <a:ext cx="1163912" cy="446904"/>
          </a:xfrm>
          <a:prstGeom prst="rect">
            <a:avLst/>
          </a:prstGeom>
          <a:solidFill>
            <a:srgbClr val="4F81BD">
              <a:alpha val="25098"/>
            </a:srgb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967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3"/>
          <p:cNvPicPr>
            <a:picLocks noChangeAspect="1" noChangeArrowheads="1"/>
          </p:cNvPicPr>
          <p:nvPr/>
        </p:nvPicPr>
        <p:blipFill>
          <a:blip r:embed="rId3" cstate="print"/>
          <a:srcRect/>
          <a:stretch>
            <a:fillRect/>
          </a:stretch>
        </p:blipFill>
        <p:spPr bwMode="auto">
          <a:xfrm>
            <a:off x="0" y="0"/>
            <a:ext cx="9144000" cy="6867525"/>
          </a:xfrm>
          <a:prstGeom prst="rect">
            <a:avLst/>
          </a:prstGeom>
          <a:noFill/>
        </p:spPr>
      </p:pic>
      <p:graphicFrame>
        <p:nvGraphicFramePr>
          <p:cNvPr id="3" name="Diagram 2"/>
          <p:cNvGraphicFramePr/>
          <p:nvPr>
            <p:extLst>
              <p:ext uri="{D42A27DB-BD31-4B8C-83A1-F6EECF244321}">
                <p14:modId xmlns:p14="http://schemas.microsoft.com/office/powerpoint/2010/main" val="2324149699"/>
              </p:ext>
            </p:extLst>
          </p:nvPr>
        </p:nvGraphicFramePr>
        <p:xfrm>
          <a:off x="533400" y="914400"/>
          <a:ext cx="8458200"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4283968" y="2138586"/>
            <a:ext cx="648072" cy="923330"/>
          </a:xfrm>
          <a:prstGeom prst="rect">
            <a:avLst/>
          </a:prstGeom>
          <a:solidFill>
            <a:schemeClr val="accent1">
              <a:lumMod val="40000"/>
              <a:lumOff val="60000"/>
            </a:schemeClr>
          </a:solidFill>
        </p:spPr>
        <p:txBody>
          <a:bodyPr wrap="square" rtlCol="0">
            <a:spAutoFit/>
          </a:bodyPr>
          <a:lstStyle/>
          <a:p>
            <a:pPr algn="ctr"/>
            <a:r>
              <a:rPr lang="en-US" sz="5400" dirty="0" smtClean="0">
                <a:latin typeface="Candara" pitchFamily="34" charset="0"/>
              </a:rPr>
              <a:t>?</a:t>
            </a:r>
            <a:endParaRPr lang="en-US" sz="5400" dirty="0">
              <a:latin typeface="Candara" pitchFamily="34" charset="0"/>
            </a:endParaRPr>
          </a:p>
        </p:txBody>
      </p:sp>
      <p:sp>
        <p:nvSpPr>
          <p:cNvPr id="5" name="Rectangle 4"/>
          <p:cNvSpPr/>
          <p:nvPr/>
        </p:nvSpPr>
        <p:spPr>
          <a:xfrm>
            <a:off x="4283968" y="2138586"/>
            <a:ext cx="648072" cy="9233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08004" y="3356992"/>
            <a:ext cx="648072" cy="923330"/>
          </a:xfrm>
          <a:prstGeom prst="rect">
            <a:avLst/>
          </a:prstGeom>
          <a:solidFill>
            <a:schemeClr val="accent1">
              <a:lumMod val="40000"/>
              <a:lumOff val="60000"/>
            </a:schemeClr>
          </a:solidFill>
        </p:spPr>
        <p:txBody>
          <a:bodyPr wrap="square" rtlCol="0">
            <a:spAutoFit/>
          </a:bodyPr>
          <a:lstStyle/>
          <a:p>
            <a:pPr algn="ctr"/>
            <a:r>
              <a:rPr lang="en-US" sz="5400" dirty="0" smtClean="0">
                <a:latin typeface="Candara" pitchFamily="34" charset="0"/>
              </a:rPr>
              <a:t>?</a:t>
            </a:r>
            <a:endParaRPr lang="en-US" sz="5400" dirty="0">
              <a:latin typeface="Candara" pitchFamily="34" charset="0"/>
            </a:endParaRPr>
          </a:p>
        </p:txBody>
      </p:sp>
      <p:sp>
        <p:nvSpPr>
          <p:cNvPr id="8" name="Rectangle 7"/>
          <p:cNvSpPr/>
          <p:nvPr/>
        </p:nvSpPr>
        <p:spPr>
          <a:xfrm>
            <a:off x="4608004" y="3370908"/>
            <a:ext cx="648072" cy="9233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139952" y="4657328"/>
            <a:ext cx="648072" cy="923330"/>
          </a:xfrm>
          <a:prstGeom prst="rect">
            <a:avLst/>
          </a:prstGeom>
          <a:solidFill>
            <a:schemeClr val="accent1">
              <a:lumMod val="40000"/>
              <a:lumOff val="60000"/>
            </a:schemeClr>
          </a:solidFill>
        </p:spPr>
        <p:txBody>
          <a:bodyPr wrap="square" rtlCol="0">
            <a:spAutoFit/>
          </a:bodyPr>
          <a:lstStyle/>
          <a:p>
            <a:pPr algn="ctr"/>
            <a:r>
              <a:rPr lang="en-US" sz="5400" dirty="0" smtClean="0">
                <a:latin typeface="Candara" pitchFamily="34" charset="0"/>
              </a:rPr>
              <a:t>?</a:t>
            </a:r>
            <a:endParaRPr lang="en-US" sz="5400" dirty="0">
              <a:latin typeface="Candara" pitchFamily="34" charset="0"/>
            </a:endParaRPr>
          </a:p>
        </p:txBody>
      </p:sp>
      <p:sp>
        <p:nvSpPr>
          <p:cNvPr id="11" name="Rectangle 10"/>
          <p:cNvSpPr/>
          <p:nvPr/>
        </p:nvSpPr>
        <p:spPr>
          <a:xfrm>
            <a:off x="4139952" y="4650829"/>
            <a:ext cx="648072" cy="9233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55238" y="1106794"/>
            <a:ext cx="1207382" cy="1015663"/>
          </a:xfrm>
          <a:prstGeom prst="rect">
            <a:avLst/>
          </a:prstGeom>
          <a:solidFill>
            <a:schemeClr val="accent1">
              <a:lumMod val="20000"/>
              <a:lumOff val="80000"/>
            </a:schemeClr>
          </a:solidFill>
        </p:spPr>
        <p:txBody>
          <a:bodyPr wrap="none">
            <a:spAutoFit/>
          </a:bodyPr>
          <a:lstStyle/>
          <a:p>
            <a:r>
              <a:rPr lang="en-US" sz="3000" dirty="0" smtClean="0">
                <a:latin typeface="Candara" pitchFamily="34" charset="0"/>
              </a:rPr>
              <a:t>Staple</a:t>
            </a:r>
          </a:p>
          <a:p>
            <a:r>
              <a:rPr lang="en-US" sz="3000" dirty="0" smtClean="0">
                <a:latin typeface="Candara" pitchFamily="34" charset="0"/>
              </a:rPr>
              <a:t>foods</a:t>
            </a:r>
            <a:endParaRPr lang="en-US" sz="3000" dirty="0"/>
          </a:p>
        </p:txBody>
      </p:sp>
      <p:sp>
        <p:nvSpPr>
          <p:cNvPr id="12" name="Rectangle 11"/>
          <p:cNvSpPr/>
          <p:nvPr/>
        </p:nvSpPr>
        <p:spPr>
          <a:xfrm>
            <a:off x="3923928" y="802386"/>
            <a:ext cx="4785284" cy="523220"/>
          </a:xfrm>
          <a:prstGeom prst="rect">
            <a:avLst/>
          </a:prstGeom>
          <a:solidFill>
            <a:schemeClr val="accent1">
              <a:lumMod val="20000"/>
              <a:lumOff val="80000"/>
            </a:schemeClr>
          </a:solidFill>
        </p:spPr>
        <p:txBody>
          <a:bodyPr wrap="none">
            <a:spAutoFit/>
          </a:bodyPr>
          <a:lstStyle/>
          <a:p>
            <a:r>
              <a:rPr lang="en-US" sz="2800" dirty="0" smtClean="0">
                <a:latin typeface="Candara" pitchFamily="34" charset="0"/>
              </a:rPr>
              <a:t>Commercialization/value chain</a:t>
            </a:r>
            <a:endParaRPr lang="en-US" sz="2800" dirty="0"/>
          </a:p>
        </p:txBody>
      </p:sp>
      <p:sp>
        <p:nvSpPr>
          <p:cNvPr id="13" name="Rectangle 12"/>
          <p:cNvSpPr/>
          <p:nvPr/>
        </p:nvSpPr>
        <p:spPr>
          <a:xfrm>
            <a:off x="251520" y="2600916"/>
            <a:ext cx="2614818" cy="954107"/>
          </a:xfrm>
          <a:prstGeom prst="rect">
            <a:avLst/>
          </a:prstGeom>
          <a:solidFill>
            <a:schemeClr val="accent1">
              <a:lumMod val="20000"/>
              <a:lumOff val="80000"/>
            </a:schemeClr>
          </a:solidFill>
        </p:spPr>
        <p:txBody>
          <a:bodyPr wrap="none">
            <a:spAutoFit/>
          </a:bodyPr>
          <a:lstStyle/>
          <a:p>
            <a:r>
              <a:rPr lang="en-US" sz="2800" dirty="0" smtClean="0">
                <a:latin typeface="Candara" pitchFamily="34" charset="0"/>
              </a:rPr>
              <a:t>Home gardens/</a:t>
            </a:r>
          </a:p>
          <a:p>
            <a:r>
              <a:rPr lang="en-US" sz="2800" dirty="0" smtClean="0">
                <a:latin typeface="Candara" pitchFamily="34" charset="0"/>
              </a:rPr>
              <a:t>Small ruminants</a:t>
            </a:r>
            <a:endParaRPr lang="en-US" sz="2800" dirty="0"/>
          </a:p>
        </p:txBody>
      </p:sp>
      <p:sp>
        <p:nvSpPr>
          <p:cNvPr id="14" name="Rectangle 13"/>
          <p:cNvSpPr/>
          <p:nvPr/>
        </p:nvSpPr>
        <p:spPr>
          <a:xfrm>
            <a:off x="6057455" y="4265454"/>
            <a:ext cx="2398413" cy="523220"/>
          </a:xfrm>
          <a:prstGeom prst="rect">
            <a:avLst/>
          </a:prstGeom>
          <a:solidFill>
            <a:schemeClr val="accent1">
              <a:lumMod val="20000"/>
              <a:lumOff val="80000"/>
            </a:schemeClr>
          </a:solidFill>
        </p:spPr>
        <p:txBody>
          <a:bodyPr wrap="none">
            <a:spAutoFit/>
          </a:bodyPr>
          <a:lstStyle/>
          <a:p>
            <a:r>
              <a:rPr lang="en-US" sz="2800" dirty="0" smtClean="0">
                <a:latin typeface="Candara" pitchFamily="34" charset="0"/>
              </a:rPr>
              <a:t>Protein quality</a:t>
            </a:r>
            <a:endParaRPr lang="en-US" sz="2800" dirty="0"/>
          </a:p>
        </p:txBody>
      </p:sp>
      <p:sp>
        <p:nvSpPr>
          <p:cNvPr id="15" name="Rectangle 14"/>
          <p:cNvSpPr/>
          <p:nvPr/>
        </p:nvSpPr>
        <p:spPr>
          <a:xfrm>
            <a:off x="264525" y="4857383"/>
            <a:ext cx="3336170" cy="954107"/>
          </a:xfrm>
          <a:prstGeom prst="rect">
            <a:avLst/>
          </a:prstGeom>
          <a:solidFill>
            <a:schemeClr val="accent1">
              <a:lumMod val="20000"/>
              <a:lumOff val="80000"/>
            </a:schemeClr>
          </a:solidFill>
        </p:spPr>
        <p:txBody>
          <a:bodyPr wrap="none">
            <a:spAutoFit/>
          </a:bodyPr>
          <a:lstStyle/>
          <a:p>
            <a:r>
              <a:rPr lang="en-US" sz="2800" dirty="0" smtClean="0">
                <a:latin typeface="Candara" pitchFamily="34" charset="0"/>
              </a:rPr>
              <a:t>Nutrient density/</a:t>
            </a:r>
          </a:p>
          <a:p>
            <a:r>
              <a:rPr lang="en-US" sz="2800" dirty="0">
                <a:latin typeface="Candara" pitchFamily="34" charset="0"/>
              </a:rPr>
              <a:t>d</a:t>
            </a:r>
            <a:r>
              <a:rPr lang="en-US" sz="2800" dirty="0" smtClean="0">
                <a:latin typeface="Candara" pitchFamily="34" charset="0"/>
              </a:rPr>
              <a:t>isease environment</a:t>
            </a:r>
            <a:endParaRPr lang="en-US" sz="2800" dirty="0"/>
          </a:p>
        </p:txBody>
      </p:sp>
      <p:sp>
        <p:nvSpPr>
          <p:cNvPr id="16" name="Rectangle 15"/>
          <p:cNvSpPr/>
          <p:nvPr/>
        </p:nvSpPr>
        <p:spPr>
          <a:xfrm>
            <a:off x="5675939" y="6112349"/>
            <a:ext cx="3161443" cy="523220"/>
          </a:xfrm>
          <a:prstGeom prst="rect">
            <a:avLst/>
          </a:prstGeom>
          <a:solidFill>
            <a:schemeClr val="accent1">
              <a:lumMod val="20000"/>
              <a:lumOff val="80000"/>
            </a:schemeClr>
          </a:solidFill>
        </p:spPr>
        <p:txBody>
          <a:bodyPr wrap="none">
            <a:spAutoFit/>
          </a:bodyPr>
          <a:lstStyle/>
          <a:p>
            <a:r>
              <a:rPr lang="en-US" sz="2800" dirty="0" err="1" smtClean="0">
                <a:latin typeface="Candara" pitchFamily="34" charset="0"/>
              </a:rPr>
              <a:t>Aflatoxin</a:t>
            </a:r>
            <a:r>
              <a:rPr lang="en-US" sz="2800" dirty="0" smtClean="0">
                <a:latin typeface="Candara" pitchFamily="34" charset="0"/>
              </a:rPr>
              <a:t> exposure</a:t>
            </a:r>
            <a:endParaRPr lang="en-US" sz="2800" dirty="0"/>
          </a:p>
        </p:txBody>
      </p:sp>
    </p:spTree>
    <p:extLst>
      <p:ext uri="{BB962C8B-B14F-4D97-AF65-F5344CB8AC3E}">
        <p14:creationId xmlns:p14="http://schemas.microsoft.com/office/powerpoint/2010/main" val="20983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10" grpId="0" animBg="1"/>
      <p:bldP spid="11" grpId="0" animBg="1"/>
      <p:bldP spid="6" grpId="0" animBg="1"/>
      <p:bldP spid="12" grpId="0" animBg="1"/>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3"/>
          <p:cNvPicPr>
            <a:picLocks noChangeAspect="1" noChangeArrowheads="1"/>
          </p:cNvPicPr>
          <p:nvPr/>
        </p:nvPicPr>
        <p:blipFill>
          <a:blip r:embed="rId3" cstate="print"/>
          <a:srcRect/>
          <a:stretch>
            <a:fillRect/>
          </a:stretch>
        </p:blipFill>
        <p:spPr bwMode="auto">
          <a:xfrm>
            <a:off x="0" y="-46194"/>
            <a:ext cx="9144000" cy="6867525"/>
          </a:xfrm>
          <a:prstGeom prst="rect">
            <a:avLst/>
          </a:prstGeom>
          <a:noFill/>
        </p:spPr>
      </p:pic>
      <p:sp>
        <p:nvSpPr>
          <p:cNvPr id="2" name="Oval 1"/>
          <p:cNvSpPr/>
          <p:nvPr/>
        </p:nvSpPr>
        <p:spPr>
          <a:xfrm>
            <a:off x="3679538" y="381000"/>
            <a:ext cx="2109371" cy="10287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Micronutrient deficiency</a:t>
            </a:r>
            <a:endParaRPr lang="en-US" dirty="0">
              <a:solidFill>
                <a:schemeClr val="tx1"/>
              </a:solidFill>
            </a:endParaRPr>
          </a:p>
        </p:txBody>
      </p:sp>
      <p:sp>
        <p:nvSpPr>
          <p:cNvPr id="3" name="Rounded Rectangle 2"/>
          <p:cNvSpPr/>
          <p:nvPr/>
        </p:nvSpPr>
        <p:spPr>
          <a:xfrm>
            <a:off x="1799346" y="2994733"/>
            <a:ext cx="16002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Low bioavailability</a:t>
            </a:r>
            <a:endParaRPr lang="en-US" dirty="0">
              <a:solidFill>
                <a:schemeClr val="tx1"/>
              </a:solidFill>
            </a:endParaRPr>
          </a:p>
        </p:txBody>
      </p:sp>
      <p:sp>
        <p:nvSpPr>
          <p:cNvPr id="8" name="Rounded Rectangle 7"/>
          <p:cNvSpPr/>
          <p:nvPr/>
        </p:nvSpPr>
        <p:spPr>
          <a:xfrm>
            <a:off x="3944713" y="2994733"/>
            <a:ext cx="1591184"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Binding/ adverse interactions</a:t>
            </a:r>
            <a:endParaRPr lang="en-US" dirty="0">
              <a:solidFill>
                <a:schemeClr val="tx1"/>
              </a:solidFill>
            </a:endParaRPr>
          </a:p>
        </p:txBody>
      </p:sp>
      <p:sp>
        <p:nvSpPr>
          <p:cNvPr id="9" name="Rounded Rectangle 8"/>
          <p:cNvSpPr/>
          <p:nvPr/>
        </p:nvSpPr>
        <p:spPr>
          <a:xfrm>
            <a:off x="6053601" y="3006569"/>
            <a:ext cx="1447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Toxins/    Parasites/ diseases</a:t>
            </a:r>
            <a:endParaRPr lang="en-US" dirty="0">
              <a:solidFill>
                <a:schemeClr val="tx1"/>
              </a:solidFill>
            </a:endParaRPr>
          </a:p>
        </p:txBody>
      </p:sp>
      <p:sp>
        <p:nvSpPr>
          <p:cNvPr id="7" name="Rectangle 6"/>
          <p:cNvSpPr/>
          <p:nvPr/>
        </p:nvSpPr>
        <p:spPr>
          <a:xfrm>
            <a:off x="1691680" y="1684434"/>
            <a:ext cx="1631666" cy="84079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Nutrient </a:t>
            </a:r>
            <a:r>
              <a:rPr lang="en-US" b="1" dirty="0">
                <a:solidFill>
                  <a:schemeClr val="tx1"/>
                </a:solidFill>
              </a:rPr>
              <a:t>deficiencies</a:t>
            </a:r>
          </a:p>
        </p:txBody>
      </p:sp>
      <p:sp>
        <p:nvSpPr>
          <p:cNvPr id="11" name="Rectangle 10"/>
          <p:cNvSpPr/>
          <p:nvPr/>
        </p:nvSpPr>
        <p:spPr>
          <a:xfrm>
            <a:off x="6019800" y="1676400"/>
            <a:ext cx="1660818" cy="84882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Nutrient </a:t>
            </a:r>
            <a:r>
              <a:rPr lang="en-US" b="1" dirty="0" err="1">
                <a:solidFill>
                  <a:schemeClr val="tx1"/>
                </a:solidFill>
              </a:rPr>
              <a:t>malabsorption</a:t>
            </a:r>
            <a:endParaRPr lang="en-US" b="1" dirty="0">
              <a:solidFill>
                <a:schemeClr val="tx1"/>
              </a:solidFill>
            </a:endParaRPr>
          </a:p>
        </p:txBody>
      </p:sp>
      <p:cxnSp>
        <p:nvCxnSpPr>
          <p:cNvPr id="12" name="Straight Arrow Connector 11"/>
          <p:cNvCxnSpPr>
            <a:stCxn id="7" idx="0"/>
            <a:endCxn id="2" idx="2"/>
          </p:cNvCxnSpPr>
          <p:nvPr/>
        </p:nvCxnSpPr>
        <p:spPr>
          <a:xfrm flipV="1">
            <a:off x="2507513" y="895350"/>
            <a:ext cx="1172025" cy="789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0"/>
            <a:endCxn id="2" idx="6"/>
          </p:cNvCxnSpPr>
          <p:nvPr/>
        </p:nvCxnSpPr>
        <p:spPr>
          <a:xfrm flipH="1" flipV="1">
            <a:off x="5788909" y="895350"/>
            <a:ext cx="1061300" cy="781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6" idx="3"/>
            <a:endCxn id="11" idx="1"/>
          </p:cNvCxnSpPr>
          <p:nvPr/>
        </p:nvCxnSpPr>
        <p:spPr>
          <a:xfrm flipV="1">
            <a:off x="5581602" y="2100812"/>
            <a:ext cx="438198" cy="4017"/>
          </a:xfrm>
          <a:prstGeom prst="line">
            <a:avLst/>
          </a:prstGeom>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601656" y="4287911"/>
            <a:ext cx="1995579" cy="91735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Few nutrient dense foods consumed</a:t>
            </a:r>
            <a:endParaRPr lang="en-US" dirty="0">
              <a:solidFill>
                <a:schemeClr val="tx1"/>
              </a:solidFill>
            </a:endParaRPr>
          </a:p>
        </p:txBody>
      </p:sp>
      <p:cxnSp>
        <p:nvCxnSpPr>
          <p:cNvPr id="23" name="Straight Arrow Connector 22"/>
          <p:cNvCxnSpPr>
            <a:stCxn id="21" idx="0"/>
            <a:endCxn id="3" idx="2"/>
          </p:cNvCxnSpPr>
          <p:nvPr/>
        </p:nvCxnSpPr>
        <p:spPr>
          <a:xfrm flipV="1">
            <a:off x="2599446" y="3756733"/>
            <a:ext cx="0" cy="531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3" idx="0"/>
            <a:endCxn id="9" idx="2"/>
          </p:cNvCxnSpPr>
          <p:nvPr/>
        </p:nvCxnSpPr>
        <p:spPr>
          <a:xfrm flipV="1">
            <a:off x="4740305" y="3768569"/>
            <a:ext cx="2037196" cy="520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3" idx="0"/>
            <a:endCxn id="3" idx="2"/>
          </p:cNvCxnSpPr>
          <p:nvPr/>
        </p:nvCxnSpPr>
        <p:spPr>
          <a:xfrm flipH="1" flipV="1">
            <a:off x="2599446" y="3756733"/>
            <a:ext cx="2140859" cy="532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 idx="0"/>
            <a:endCxn id="7" idx="2"/>
          </p:cNvCxnSpPr>
          <p:nvPr/>
        </p:nvCxnSpPr>
        <p:spPr>
          <a:xfrm flipH="1" flipV="1">
            <a:off x="2507513" y="2525224"/>
            <a:ext cx="91933" cy="469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 idx="0"/>
            <a:endCxn id="11" idx="2"/>
          </p:cNvCxnSpPr>
          <p:nvPr/>
        </p:nvCxnSpPr>
        <p:spPr>
          <a:xfrm flipV="1">
            <a:off x="6777501" y="2525224"/>
            <a:ext cx="72708" cy="48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 idx="0"/>
            <a:endCxn id="66" idx="2"/>
          </p:cNvCxnSpPr>
          <p:nvPr/>
        </p:nvCxnSpPr>
        <p:spPr>
          <a:xfrm flipV="1">
            <a:off x="2599446" y="2525224"/>
            <a:ext cx="2140859" cy="469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3718494" y="5659514"/>
            <a:ext cx="2019300" cy="9144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Poor diet quality</a:t>
            </a:r>
            <a:endParaRPr lang="en-US" dirty="0">
              <a:solidFill>
                <a:schemeClr val="tx1"/>
              </a:solidFill>
            </a:endParaRPr>
          </a:p>
        </p:txBody>
      </p:sp>
      <p:cxnSp>
        <p:nvCxnSpPr>
          <p:cNvPr id="54" name="Straight Arrow Connector 53"/>
          <p:cNvCxnSpPr>
            <a:stCxn id="53" idx="0"/>
            <a:endCxn id="21" idx="4"/>
          </p:cNvCxnSpPr>
          <p:nvPr/>
        </p:nvCxnSpPr>
        <p:spPr>
          <a:xfrm flipH="1" flipV="1">
            <a:off x="2599446" y="5205270"/>
            <a:ext cx="2128698" cy="4542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3899007" y="1684434"/>
            <a:ext cx="1682595" cy="84079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Nutrient </a:t>
            </a:r>
            <a:r>
              <a:rPr lang="en-US" b="1" dirty="0">
                <a:solidFill>
                  <a:schemeClr val="tx1"/>
                </a:solidFill>
              </a:rPr>
              <a:t>imbalances</a:t>
            </a:r>
          </a:p>
        </p:txBody>
      </p:sp>
      <p:cxnSp>
        <p:nvCxnSpPr>
          <p:cNvPr id="138" name="Straight Arrow Connector 137"/>
          <p:cNvCxnSpPr>
            <a:stCxn id="9" idx="0"/>
            <a:endCxn id="66" idx="2"/>
          </p:cNvCxnSpPr>
          <p:nvPr/>
        </p:nvCxnSpPr>
        <p:spPr>
          <a:xfrm flipH="1" flipV="1">
            <a:off x="4740305" y="2525224"/>
            <a:ext cx="2037196" cy="481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8" idx="0"/>
            <a:endCxn id="66" idx="2"/>
          </p:cNvCxnSpPr>
          <p:nvPr/>
        </p:nvCxnSpPr>
        <p:spPr>
          <a:xfrm flipV="1">
            <a:off x="4740305" y="2525224"/>
            <a:ext cx="0" cy="469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3" name="Oval 212"/>
          <p:cNvSpPr/>
          <p:nvPr/>
        </p:nvSpPr>
        <p:spPr>
          <a:xfrm>
            <a:off x="3742815" y="4289393"/>
            <a:ext cx="1994979" cy="91735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Antinutrients</a:t>
            </a:r>
            <a:r>
              <a:rPr lang="en-US" dirty="0" smtClean="0">
                <a:solidFill>
                  <a:schemeClr val="tx1"/>
                </a:solidFill>
              </a:rPr>
              <a:t> in diet</a:t>
            </a:r>
            <a:endParaRPr lang="en-US" dirty="0">
              <a:solidFill>
                <a:schemeClr val="tx1"/>
              </a:solidFill>
            </a:endParaRPr>
          </a:p>
        </p:txBody>
      </p:sp>
      <p:cxnSp>
        <p:nvCxnSpPr>
          <p:cNvPr id="218" name="Straight Arrow Connector 217"/>
          <p:cNvCxnSpPr>
            <a:stCxn id="213" idx="0"/>
            <a:endCxn id="8" idx="2"/>
          </p:cNvCxnSpPr>
          <p:nvPr/>
        </p:nvCxnSpPr>
        <p:spPr>
          <a:xfrm flipV="1">
            <a:off x="4740305" y="3756733"/>
            <a:ext cx="0" cy="532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3" name="Oval 222"/>
          <p:cNvSpPr/>
          <p:nvPr/>
        </p:nvSpPr>
        <p:spPr>
          <a:xfrm>
            <a:off x="5882982" y="4290868"/>
            <a:ext cx="1797636" cy="91735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Unsafe foods consumed</a:t>
            </a:r>
            <a:endParaRPr lang="en-US" dirty="0">
              <a:solidFill>
                <a:schemeClr val="tx1"/>
              </a:solidFill>
            </a:endParaRPr>
          </a:p>
        </p:txBody>
      </p:sp>
      <p:cxnSp>
        <p:nvCxnSpPr>
          <p:cNvPr id="243" name="Straight Arrow Connector 242"/>
          <p:cNvCxnSpPr>
            <a:stCxn id="53" idx="0"/>
            <a:endCxn id="213" idx="4"/>
          </p:cNvCxnSpPr>
          <p:nvPr/>
        </p:nvCxnSpPr>
        <p:spPr>
          <a:xfrm flipV="1">
            <a:off x="4728144" y="5206752"/>
            <a:ext cx="12161" cy="45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a:stCxn id="223" idx="0"/>
            <a:endCxn id="9" idx="2"/>
          </p:cNvCxnSpPr>
          <p:nvPr/>
        </p:nvCxnSpPr>
        <p:spPr>
          <a:xfrm flipH="1" flipV="1">
            <a:off x="6777501" y="3768569"/>
            <a:ext cx="4299" cy="522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53" idx="0"/>
            <a:endCxn id="223" idx="4"/>
          </p:cNvCxnSpPr>
          <p:nvPr/>
        </p:nvCxnSpPr>
        <p:spPr>
          <a:xfrm flipV="1">
            <a:off x="4728144" y="5208227"/>
            <a:ext cx="2053656" cy="451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7" idx="3"/>
            <a:endCxn id="66" idx="1"/>
          </p:cNvCxnSpPr>
          <p:nvPr/>
        </p:nvCxnSpPr>
        <p:spPr>
          <a:xfrm>
            <a:off x="3323346" y="2104829"/>
            <a:ext cx="575661"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663844" y="5493184"/>
            <a:ext cx="2128599" cy="12470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323528" y="4259935"/>
            <a:ext cx="2275918" cy="11459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Pigeon pea?</a:t>
            </a:r>
            <a:endParaRPr lang="en-US" b="1" dirty="0"/>
          </a:p>
        </p:txBody>
      </p:sp>
      <p:sp>
        <p:nvSpPr>
          <p:cNvPr id="33" name="Isosceles Triangle 32"/>
          <p:cNvSpPr/>
          <p:nvPr/>
        </p:nvSpPr>
        <p:spPr>
          <a:xfrm>
            <a:off x="3916648" y="3246771"/>
            <a:ext cx="2701393" cy="12813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Food Processing?</a:t>
            </a:r>
            <a:endParaRPr lang="en-US" b="1" dirty="0"/>
          </a:p>
        </p:txBody>
      </p:sp>
      <p:sp>
        <p:nvSpPr>
          <p:cNvPr id="34" name="Isosceles Triangle 33"/>
          <p:cNvSpPr/>
          <p:nvPr/>
        </p:nvSpPr>
        <p:spPr>
          <a:xfrm>
            <a:off x="6252375" y="2100812"/>
            <a:ext cx="2917552" cy="11459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Deworming?</a:t>
            </a:r>
          </a:p>
          <a:p>
            <a:pPr algn="ctr"/>
            <a:r>
              <a:rPr lang="en-US" b="1" dirty="0" err="1" smtClean="0"/>
              <a:t>Bednets</a:t>
            </a:r>
            <a:r>
              <a:rPr lang="en-US" b="1" dirty="0" smtClean="0"/>
              <a:t>?</a:t>
            </a:r>
            <a:endParaRPr lang="en-US" b="1" dirty="0"/>
          </a:p>
        </p:txBody>
      </p:sp>
      <p:sp>
        <p:nvSpPr>
          <p:cNvPr id="35" name="Isosceles Triangle 34"/>
          <p:cNvSpPr/>
          <p:nvPr/>
        </p:nvSpPr>
        <p:spPr>
          <a:xfrm>
            <a:off x="2699793" y="1745654"/>
            <a:ext cx="2368548" cy="11459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Vitamin C?</a:t>
            </a:r>
            <a:endParaRPr lang="en-US" b="1" dirty="0"/>
          </a:p>
        </p:txBody>
      </p:sp>
      <p:sp>
        <p:nvSpPr>
          <p:cNvPr id="36" name="Isosceles Triangle 35"/>
          <p:cNvSpPr/>
          <p:nvPr/>
        </p:nvSpPr>
        <p:spPr>
          <a:xfrm>
            <a:off x="269776" y="836720"/>
            <a:ext cx="2383422" cy="11459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Maternal diet?</a:t>
            </a:r>
            <a:endParaRPr lang="en-US" b="1" dirty="0"/>
          </a:p>
        </p:txBody>
      </p:sp>
      <p:sp>
        <p:nvSpPr>
          <p:cNvPr id="37" name="Oval 36"/>
          <p:cNvSpPr/>
          <p:nvPr/>
        </p:nvSpPr>
        <p:spPr>
          <a:xfrm>
            <a:off x="3691330" y="381000"/>
            <a:ext cx="2109371" cy="10287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iron deficiency anemia</a:t>
            </a:r>
            <a:endParaRPr lang="en-US" dirty="0">
              <a:solidFill>
                <a:schemeClr val="tx1"/>
              </a:solidFill>
            </a:endParaRPr>
          </a:p>
        </p:txBody>
      </p:sp>
    </p:spTree>
    <p:extLst>
      <p:ext uri="{BB962C8B-B14F-4D97-AF65-F5344CB8AC3E}">
        <p14:creationId xmlns:p14="http://schemas.microsoft.com/office/powerpoint/2010/main" val="107218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animBg="1"/>
      <p:bldP spid="33" grpId="0" animBg="1"/>
      <p:bldP spid="34" grpId="0" animBg="1"/>
      <p:bldP spid="35" grpId="0" animBg="1"/>
      <p:bldP spid="36" grpId="0" animBg="1"/>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3"/>
          <p:cNvPicPr>
            <a:picLocks noChangeAspect="1" noChangeArrowheads="1"/>
          </p:cNvPicPr>
          <p:nvPr/>
        </p:nvPicPr>
        <p:blipFill>
          <a:blip r:embed="rId3" cstate="print"/>
          <a:srcRect/>
          <a:stretch>
            <a:fillRect/>
          </a:stretch>
        </p:blipFill>
        <p:spPr bwMode="auto">
          <a:xfrm>
            <a:off x="0" y="0"/>
            <a:ext cx="9144000" cy="6867525"/>
          </a:xfrm>
          <a:prstGeom prst="rect">
            <a:avLst/>
          </a:prstGeom>
          <a:noFill/>
        </p:spPr>
      </p:pic>
      <p:sp>
        <p:nvSpPr>
          <p:cNvPr id="2" name="Oval 1"/>
          <p:cNvSpPr/>
          <p:nvPr/>
        </p:nvSpPr>
        <p:spPr>
          <a:xfrm>
            <a:off x="3771900" y="571500"/>
            <a:ext cx="1600200" cy="838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Stunted child</a:t>
            </a:r>
            <a:endParaRPr lang="en-US" dirty="0">
              <a:solidFill>
                <a:schemeClr val="tx1"/>
              </a:solidFill>
            </a:endParaRPr>
          </a:p>
        </p:txBody>
      </p:sp>
      <p:sp>
        <p:nvSpPr>
          <p:cNvPr id="3" name="Rounded Rectangle 2"/>
          <p:cNvSpPr/>
          <p:nvPr/>
        </p:nvSpPr>
        <p:spPr>
          <a:xfrm>
            <a:off x="1724270" y="3122865"/>
            <a:ext cx="1585912"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Inadequate breastfeeding</a:t>
            </a:r>
            <a:endParaRPr lang="en-US" dirty="0">
              <a:solidFill>
                <a:schemeClr val="tx1"/>
              </a:solidFill>
            </a:endParaRPr>
          </a:p>
        </p:txBody>
      </p:sp>
      <p:sp>
        <p:nvSpPr>
          <p:cNvPr id="8" name="Rounded Rectangle 7"/>
          <p:cNvSpPr/>
          <p:nvPr/>
        </p:nvSpPr>
        <p:spPr>
          <a:xfrm>
            <a:off x="3734170" y="3122865"/>
            <a:ext cx="1743075"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Inadequate care and stimulation</a:t>
            </a:r>
            <a:endParaRPr lang="en-US" dirty="0">
              <a:solidFill>
                <a:schemeClr val="tx1"/>
              </a:solidFill>
            </a:endParaRPr>
          </a:p>
        </p:txBody>
      </p:sp>
      <p:sp>
        <p:nvSpPr>
          <p:cNvPr id="9" name="Rounded Rectangle 8"/>
          <p:cNvSpPr/>
          <p:nvPr/>
        </p:nvSpPr>
        <p:spPr>
          <a:xfrm>
            <a:off x="5915025" y="3117627"/>
            <a:ext cx="1447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Diseases/ infections</a:t>
            </a:r>
            <a:endParaRPr lang="en-US" dirty="0">
              <a:solidFill>
                <a:schemeClr val="tx1"/>
              </a:solidFill>
            </a:endParaRPr>
          </a:p>
        </p:txBody>
      </p:sp>
      <p:cxnSp>
        <p:nvCxnSpPr>
          <p:cNvPr id="12" name="Straight Arrow Connector 11"/>
          <p:cNvCxnSpPr>
            <a:stCxn id="87" idx="0"/>
            <a:endCxn id="2" idx="2"/>
          </p:cNvCxnSpPr>
          <p:nvPr/>
        </p:nvCxnSpPr>
        <p:spPr>
          <a:xfrm flipV="1">
            <a:off x="2162172" y="990600"/>
            <a:ext cx="1609728" cy="5388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7" idx="0"/>
            <a:endCxn id="2" idx="6"/>
          </p:cNvCxnSpPr>
          <p:nvPr/>
        </p:nvCxnSpPr>
        <p:spPr>
          <a:xfrm flipH="1" flipV="1">
            <a:off x="5372100" y="990600"/>
            <a:ext cx="2215530" cy="527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703926" y="4168133"/>
            <a:ext cx="1851272" cy="77309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Low Birth Weight</a:t>
            </a:r>
            <a:endParaRPr lang="en-US" dirty="0">
              <a:solidFill>
                <a:schemeClr val="tx1"/>
              </a:solidFill>
            </a:endParaRPr>
          </a:p>
        </p:txBody>
      </p:sp>
      <p:cxnSp>
        <p:nvCxnSpPr>
          <p:cNvPr id="23" name="Straight Arrow Connector 22"/>
          <p:cNvCxnSpPr>
            <a:stCxn id="21" idx="0"/>
            <a:endCxn id="3" idx="2"/>
          </p:cNvCxnSpPr>
          <p:nvPr/>
        </p:nvCxnSpPr>
        <p:spPr>
          <a:xfrm flipH="1" flipV="1">
            <a:off x="2517226" y="3884865"/>
            <a:ext cx="2112336" cy="283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0"/>
            <a:endCxn id="9" idx="2"/>
          </p:cNvCxnSpPr>
          <p:nvPr/>
        </p:nvCxnSpPr>
        <p:spPr>
          <a:xfrm flipV="1">
            <a:off x="4629562" y="3879627"/>
            <a:ext cx="2009363" cy="288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0"/>
            <a:endCxn id="8" idx="2"/>
          </p:cNvCxnSpPr>
          <p:nvPr/>
        </p:nvCxnSpPr>
        <p:spPr>
          <a:xfrm flipH="1" flipV="1">
            <a:off x="4605708" y="3884865"/>
            <a:ext cx="23854" cy="283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 idx="0"/>
            <a:endCxn id="87" idx="2"/>
          </p:cNvCxnSpPr>
          <p:nvPr/>
        </p:nvCxnSpPr>
        <p:spPr>
          <a:xfrm flipH="1" flipV="1">
            <a:off x="2162172" y="1910483"/>
            <a:ext cx="355054" cy="1212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 idx="0"/>
            <a:endCxn id="97" idx="2"/>
          </p:cNvCxnSpPr>
          <p:nvPr/>
        </p:nvCxnSpPr>
        <p:spPr>
          <a:xfrm flipV="1">
            <a:off x="6638925" y="1899486"/>
            <a:ext cx="948705" cy="12181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8" idx="0"/>
            <a:endCxn id="87" idx="2"/>
          </p:cNvCxnSpPr>
          <p:nvPr/>
        </p:nvCxnSpPr>
        <p:spPr>
          <a:xfrm flipH="1" flipV="1">
            <a:off x="2162172" y="1910483"/>
            <a:ext cx="2443536" cy="1212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8" idx="0"/>
            <a:endCxn id="97" idx="2"/>
          </p:cNvCxnSpPr>
          <p:nvPr/>
        </p:nvCxnSpPr>
        <p:spPr>
          <a:xfrm flipV="1">
            <a:off x="4605708" y="1899486"/>
            <a:ext cx="2981922" cy="12233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00" idx="0"/>
            <a:endCxn id="21" idx="4"/>
          </p:cNvCxnSpPr>
          <p:nvPr/>
        </p:nvCxnSpPr>
        <p:spPr>
          <a:xfrm flipV="1">
            <a:off x="4629562" y="4941230"/>
            <a:ext cx="0" cy="209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 idx="3"/>
            <a:endCxn id="9" idx="1"/>
          </p:cNvCxnSpPr>
          <p:nvPr/>
        </p:nvCxnSpPr>
        <p:spPr>
          <a:xfrm flipV="1">
            <a:off x="5477245" y="3498627"/>
            <a:ext cx="437780" cy="5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3" idx="3"/>
            <a:endCxn id="8" idx="1"/>
          </p:cNvCxnSpPr>
          <p:nvPr/>
        </p:nvCxnSpPr>
        <p:spPr>
          <a:xfrm>
            <a:off x="3310182" y="3503865"/>
            <a:ext cx="423988" cy="0"/>
          </a:xfrm>
          <a:prstGeom prst="line">
            <a:avLst/>
          </a:prstGeom>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2241217" y="5767526"/>
            <a:ext cx="1447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Maternal workload</a:t>
            </a:r>
            <a:endParaRPr lang="en-US" dirty="0">
              <a:solidFill>
                <a:schemeClr val="tx1"/>
              </a:solidFill>
            </a:endParaRPr>
          </a:p>
        </p:txBody>
      </p:sp>
      <p:sp>
        <p:nvSpPr>
          <p:cNvPr id="100" name="Rectangle 99"/>
          <p:cNvSpPr/>
          <p:nvPr/>
        </p:nvSpPr>
        <p:spPr>
          <a:xfrm>
            <a:off x="3543712" y="5150713"/>
            <a:ext cx="2171700" cy="381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IUGR</a:t>
            </a:r>
            <a:endParaRPr lang="en-US" dirty="0">
              <a:solidFill>
                <a:schemeClr val="tx1"/>
              </a:solidFill>
            </a:endParaRPr>
          </a:p>
        </p:txBody>
      </p:sp>
      <p:sp>
        <p:nvSpPr>
          <p:cNvPr id="102" name="Rounded Rectangle 101"/>
          <p:cNvSpPr/>
          <p:nvPr/>
        </p:nvSpPr>
        <p:spPr>
          <a:xfrm>
            <a:off x="3905662" y="5767526"/>
            <a:ext cx="1447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Low maternal BMI</a:t>
            </a:r>
            <a:endParaRPr lang="en-US" dirty="0">
              <a:solidFill>
                <a:schemeClr val="tx1"/>
              </a:solidFill>
            </a:endParaRPr>
          </a:p>
        </p:txBody>
      </p:sp>
      <p:sp>
        <p:nvSpPr>
          <p:cNvPr id="120" name="Rounded Rectangle 119"/>
          <p:cNvSpPr/>
          <p:nvPr/>
        </p:nvSpPr>
        <p:spPr>
          <a:xfrm>
            <a:off x="5555198" y="5767526"/>
            <a:ext cx="1447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Inadequate care</a:t>
            </a:r>
            <a:endParaRPr lang="en-US" dirty="0">
              <a:solidFill>
                <a:schemeClr val="tx1"/>
              </a:solidFill>
            </a:endParaRPr>
          </a:p>
        </p:txBody>
      </p:sp>
      <p:cxnSp>
        <p:nvCxnSpPr>
          <p:cNvPr id="135" name="Straight Arrow Connector 134"/>
          <p:cNvCxnSpPr>
            <a:stCxn id="99" idx="0"/>
            <a:endCxn id="100" idx="1"/>
          </p:cNvCxnSpPr>
          <p:nvPr/>
        </p:nvCxnSpPr>
        <p:spPr>
          <a:xfrm flipV="1">
            <a:off x="2965117" y="5341213"/>
            <a:ext cx="578595" cy="426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20" idx="0"/>
            <a:endCxn id="100" idx="3"/>
          </p:cNvCxnSpPr>
          <p:nvPr/>
        </p:nvCxnSpPr>
        <p:spPr>
          <a:xfrm flipH="1" flipV="1">
            <a:off x="5715412" y="5341213"/>
            <a:ext cx="563686" cy="426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02" idx="0"/>
            <a:endCxn id="100" idx="2"/>
          </p:cNvCxnSpPr>
          <p:nvPr/>
        </p:nvCxnSpPr>
        <p:spPr>
          <a:xfrm flipV="1">
            <a:off x="4629562" y="5531713"/>
            <a:ext cx="0" cy="23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99" idx="3"/>
            <a:endCxn id="102" idx="1"/>
          </p:cNvCxnSpPr>
          <p:nvPr/>
        </p:nvCxnSpPr>
        <p:spPr>
          <a:xfrm>
            <a:off x="3689017" y="6148526"/>
            <a:ext cx="2166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02" idx="3"/>
            <a:endCxn id="120" idx="1"/>
          </p:cNvCxnSpPr>
          <p:nvPr/>
        </p:nvCxnSpPr>
        <p:spPr>
          <a:xfrm>
            <a:off x="5353462" y="6148526"/>
            <a:ext cx="201736"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2517226" y="2091801"/>
            <a:ext cx="1805050" cy="838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Wasting</a:t>
            </a:r>
            <a:endParaRPr lang="en-US" dirty="0">
              <a:solidFill>
                <a:schemeClr val="tx1"/>
              </a:solidFill>
            </a:endParaRPr>
          </a:p>
        </p:txBody>
      </p:sp>
      <p:sp>
        <p:nvSpPr>
          <p:cNvPr id="76" name="Oval 75"/>
          <p:cNvSpPr/>
          <p:nvPr/>
        </p:nvSpPr>
        <p:spPr>
          <a:xfrm>
            <a:off x="4716016" y="2097574"/>
            <a:ext cx="2286982" cy="838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Micronutrient deficiencies</a:t>
            </a:r>
            <a:endParaRPr lang="en-US" dirty="0">
              <a:solidFill>
                <a:schemeClr val="tx1"/>
              </a:solidFill>
            </a:endParaRPr>
          </a:p>
        </p:txBody>
      </p:sp>
      <p:sp>
        <p:nvSpPr>
          <p:cNvPr id="87" name="Rectangle 86"/>
          <p:cNvSpPr/>
          <p:nvPr/>
        </p:nvSpPr>
        <p:spPr>
          <a:xfrm>
            <a:off x="885822" y="1529483"/>
            <a:ext cx="2552700" cy="381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Nutrient </a:t>
            </a:r>
            <a:r>
              <a:rPr lang="en-US" b="1" dirty="0" smtClean="0">
                <a:solidFill>
                  <a:schemeClr val="tx1"/>
                </a:solidFill>
              </a:rPr>
              <a:t>deficiencies</a:t>
            </a:r>
            <a:endParaRPr lang="en-US" b="1" dirty="0">
              <a:solidFill>
                <a:schemeClr val="tx1"/>
              </a:solidFill>
            </a:endParaRPr>
          </a:p>
        </p:txBody>
      </p:sp>
      <p:sp>
        <p:nvSpPr>
          <p:cNvPr id="92" name="Rectangle 91"/>
          <p:cNvSpPr/>
          <p:nvPr/>
        </p:nvSpPr>
        <p:spPr>
          <a:xfrm>
            <a:off x="3617423" y="1529483"/>
            <a:ext cx="2552700" cy="381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Nutrient </a:t>
            </a:r>
            <a:r>
              <a:rPr lang="en-US" b="1" dirty="0" smtClean="0">
                <a:solidFill>
                  <a:schemeClr val="tx1"/>
                </a:solidFill>
              </a:rPr>
              <a:t>imbalances</a:t>
            </a:r>
            <a:endParaRPr lang="en-US" b="1" dirty="0">
              <a:solidFill>
                <a:schemeClr val="tx1"/>
              </a:solidFill>
            </a:endParaRPr>
          </a:p>
        </p:txBody>
      </p:sp>
      <p:sp>
        <p:nvSpPr>
          <p:cNvPr id="97" name="Rectangle 96"/>
          <p:cNvSpPr/>
          <p:nvPr/>
        </p:nvSpPr>
        <p:spPr>
          <a:xfrm>
            <a:off x="6311280" y="1518486"/>
            <a:ext cx="2552700" cy="381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Nutrient </a:t>
            </a:r>
            <a:r>
              <a:rPr lang="en-US" b="1" dirty="0" err="1" smtClean="0">
                <a:solidFill>
                  <a:schemeClr val="tx1"/>
                </a:solidFill>
              </a:rPr>
              <a:t>malabsorption</a:t>
            </a:r>
            <a:endParaRPr lang="en-US" b="1" dirty="0">
              <a:solidFill>
                <a:schemeClr val="tx1"/>
              </a:solidFill>
            </a:endParaRPr>
          </a:p>
        </p:txBody>
      </p:sp>
      <p:sp>
        <p:nvSpPr>
          <p:cNvPr id="35" name="Oval 34"/>
          <p:cNvSpPr/>
          <p:nvPr/>
        </p:nvSpPr>
        <p:spPr>
          <a:xfrm>
            <a:off x="1097872" y="1096453"/>
            <a:ext cx="2128599" cy="12470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98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3"/>
          <p:cNvPicPr>
            <a:picLocks noChangeAspect="1" noChangeArrowheads="1"/>
          </p:cNvPicPr>
          <p:nvPr/>
        </p:nvPicPr>
        <p:blipFill>
          <a:blip r:embed="rId2" cstate="print"/>
          <a:srcRect/>
          <a:stretch>
            <a:fillRect/>
          </a:stretch>
        </p:blipFill>
        <p:spPr bwMode="auto">
          <a:xfrm>
            <a:off x="-6927" y="0"/>
            <a:ext cx="9144000" cy="6867525"/>
          </a:xfrm>
          <a:prstGeom prst="rect">
            <a:avLst/>
          </a:prstGeom>
          <a:noFill/>
          <a:ln w="9525">
            <a:noFill/>
            <a:miter lim="800000"/>
            <a:headEnd/>
            <a:tailEnd/>
          </a:ln>
        </p:spPr>
      </p:pic>
      <p:sp>
        <p:nvSpPr>
          <p:cNvPr id="7" name="TextBox 6"/>
          <p:cNvSpPr txBox="1"/>
          <p:nvPr/>
        </p:nvSpPr>
        <p:spPr>
          <a:xfrm>
            <a:off x="476364" y="1233159"/>
            <a:ext cx="8640960" cy="4401205"/>
          </a:xfrm>
          <a:prstGeom prst="rect">
            <a:avLst/>
          </a:prstGeom>
          <a:noFill/>
        </p:spPr>
        <p:txBody>
          <a:bodyPr wrap="square" rtlCol="0">
            <a:spAutoFit/>
          </a:bodyPr>
          <a:lstStyle/>
          <a:p>
            <a:r>
              <a:rPr lang="en-US" sz="2800" i="1" dirty="0" smtClean="0"/>
              <a:t>“Data are not disaggregated enough to tell if it’s working”</a:t>
            </a:r>
          </a:p>
          <a:p>
            <a:endParaRPr lang="en-US" sz="2800" i="1" dirty="0"/>
          </a:p>
          <a:p>
            <a:r>
              <a:rPr lang="en-US" sz="2800" i="1" dirty="0" smtClean="0"/>
              <a:t>“We need a common language (agriculture and nutrition)”</a:t>
            </a:r>
          </a:p>
          <a:p>
            <a:endParaRPr lang="en-US" sz="2800" i="1" dirty="0"/>
          </a:p>
          <a:p>
            <a:r>
              <a:rPr lang="en-US" sz="2800" i="1" dirty="0" smtClean="0"/>
              <a:t>“We need to think about the economics”</a:t>
            </a:r>
          </a:p>
          <a:p>
            <a:endParaRPr lang="en-US" sz="2800" i="1" dirty="0"/>
          </a:p>
          <a:p>
            <a:r>
              <a:rPr lang="en-US" sz="2800" i="1" dirty="0" smtClean="0"/>
              <a:t>“Are we promoting the most cost-effective decision?”</a:t>
            </a:r>
          </a:p>
          <a:p>
            <a:endParaRPr lang="en-US" sz="2800" dirty="0" smtClean="0"/>
          </a:p>
          <a:p>
            <a:r>
              <a:rPr lang="en-US" sz="2800" i="1" dirty="0" smtClean="0"/>
              <a:t>“What are the basics that have to be done?”</a:t>
            </a:r>
            <a:endParaRPr lang="en-US" sz="2800" i="1" dirty="0"/>
          </a:p>
          <a:p>
            <a:endParaRPr lang="en-US" sz="2800" dirty="0" smtClean="0"/>
          </a:p>
        </p:txBody>
      </p:sp>
    </p:spTree>
    <p:extLst>
      <p:ext uri="{BB962C8B-B14F-4D97-AF65-F5344CB8AC3E}">
        <p14:creationId xmlns:p14="http://schemas.microsoft.com/office/powerpoint/2010/main" val="1751291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pt 3"/>
          <p:cNvPicPr>
            <a:picLocks noChangeAspect="1" noChangeArrowheads="1"/>
          </p:cNvPicPr>
          <p:nvPr/>
        </p:nvPicPr>
        <p:blipFill>
          <a:blip r:embed="rId2" cstate="print"/>
          <a:srcRect/>
          <a:stretch>
            <a:fillRect/>
          </a:stretch>
        </p:blipFill>
        <p:spPr bwMode="auto">
          <a:xfrm>
            <a:off x="0" y="0"/>
            <a:ext cx="9144000" cy="6867525"/>
          </a:xfrm>
          <a:prstGeom prst="rect">
            <a:avLst/>
          </a:prstGeom>
          <a:noFill/>
        </p:spPr>
      </p:pic>
      <p:sp>
        <p:nvSpPr>
          <p:cNvPr id="2" name="TextBox 1"/>
          <p:cNvSpPr txBox="1"/>
          <p:nvPr/>
        </p:nvSpPr>
        <p:spPr>
          <a:xfrm>
            <a:off x="1691680" y="1157109"/>
            <a:ext cx="5172378" cy="646331"/>
          </a:xfrm>
          <a:prstGeom prst="rect">
            <a:avLst/>
          </a:prstGeom>
          <a:noFill/>
        </p:spPr>
        <p:txBody>
          <a:bodyPr wrap="none" rtlCol="0">
            <a:spAutoFit/>
          </a:bodyPr>
          <a:lstStyle/>
          <a:p>
            <a:r>
              <a:rPr lang="en-US" sz="3600" b="1" dirty="0" smtClean="0"/>
              <a:t>Program Impact Pathways</a:t>
            </a:r>
            <a:endParaRPr lang="en-US" sz="3600" b="1" dirty="0"/>
          </a:p>
        </p:txBody>
      </p:sp>
      <p:sp>
        <p:nvSpPr>
          <p:cNvPr id="7" name="Rectangle 6"/>
          <p:cNvSpPr/>
          <p:nvPr/>
        </p:nvSpPr>
        <p:spPr>
          <a:xfrm>
            <a:off x="595049" y="2132856"/>
            <a:ext cx="7924800" cy="1785104"/>
          </a:xfrm>
          <a:prstGeom prst="rect">
            <a:avLst/>
          </a:prstGeom>
        </p:spPr>
        <p:txBody>
          <a:bodyPr wrap="square">
            <a:spAutoFit/>
          </a:bodyPr>
          <a:lstStyle/>
          <a:p>
            <a:r>
              <a:rPr lang="en-US" sz="2600" dirty="0"/>
              <a:t> </a:t>
            </a:r>
            <a:r>
              <a:rPr lang="en-US" sz="2600" dirty="0" smtClean="0"/>
              <a:t>“A </a:t>
            </a:r>
            <a:r>
              <a:rPr lang="en-US" sz="2600" dirty="0"/>
              <a:t>major obstacle to program success is the nearly complete lack of information on the cost, effectiveness and process of scaling up </a:t>
            </a:r>
            <a:r>
              <a:rPr lang="en-US" sz="2600" dirty="0" smtClean="0"/>
              <a:t>interventions.” </a:t>
            </a:r>
            <a:endParaRPr lang="en-US" i="1" dirty="0"/>
          </a:p>
          <a:p>
            <a:pPr algn="r"/>
            <a:r>
              <a:rPr lang="en-US" sz="1600" dirty="0" smtClean="0"/>
              <a:t>Darmstadt, et al. (2008) </a:t>
            </a:r>
          </a:p>
          <a:p>
            <a:pPr algn="r"/>
            <a:r>
              <a:rPr lang="en-US" sz="1600" i="1" dirty="0" smtClean="0"/>
              <a:t>Health </a:t>
            </a:r>
            <a:r>
              <a:rPr lang="en-US" sz="1600" i="1" dirty="0"/>
              <a:t>Policy and Planning.</a:t>
            </a:r>
            <a:r>
              <a:rPr lang="en-US" sz="1600" dirty="0"/>
              <a:t> 23:101–117.</a:t>
            </a:r>
          </a:p>
        </p:txBody>
      </p:sp>
      <p:sp>
        <p:nvSpPr>
          <p:cNvPr id="8" name="TextBox 7"/>
          <p:cNvSpPr txBox="1"/>
          <p:nvPr/>
        </p:nvSpPr>
        <p:spPr>
          <a:xfrm>
            <a:off x="755575" y="4194959"/>
            <a:ext cx="7920879" cy="1969770"/>
          </a:xfrm>
          <a:prstGeom prst="rect">
            <a:avLst/>
          </a:prstGeom>
          <a:noFill/>
        </p:spPr>
        <p:txBody>
          <a:bodyPr wrap="square" rtlCol="0">
            <a:spAutoFit/>
          </a:bodyPr>
          <a:lstStyle/>
          <a:p>
            <a:r>
              <a:rPr lang="en-US" sz="2600" dirty="0" smtClean="0"/>
              <a:t>The shortcomings of cross-country regressions in explaining ‘how’ to achieve rapid stunting reductions at scale lie in their inability to disentangle “experiences within a relationship.”</a:t>
            </a:r>
          </a:p>
          <a:p>
            <a:pPr algn="r"/>
            <a:r>
              <a:rPr lang="en-US" sz="1600" dirty="0" err="1" smtClean="0"/>
              <a:t>Headey</a:t>
            </a:r>
            <a:r>
              <a:rPr lang="en-US" sz="1600" dirty="0" smtClean="0"/>
              <a:t> (2012) </a:t>
            </a:r>
            <a:r>
              <a:rPr lang="en-US" sz="1600" i="1" dirty="0" smtClean="0"/>
              <a:t>IFPRI 2020</a:t>
            </a:r>
            <a:endParaRPr lang="en-US" sz="1600" i="1" dirty="0"/>
          </a:p>
        </p:txBody>
      </p:sp>
      <p:sp>
        <p:nvSpPr>
          <p:cNvPr id="9" name="Oval 8"/>
          <p:cNvSpPr/>
          <p:nvPr/>
        </p:nvSpPr>
        <p:spPr>
          <a:xfrm>
            <a:off x="400100" y="1057907"/>
            <a:ext cx="1143000" cy="8382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rPr>
              <a:t>2</a:t>
            </a:r>
            <a:endParaRPr lang="en-US" sz="3600" dirty="0">
              <a:solidFill>
                <a:srgbClr val="C00000"/>
              </a:solidFill>
            </a:endParaRPr>
          </a:p>
        </p:txBody>
      </p:sp>
    </p:spTree>
    <p:extLst>
      <p:ext uri="{BB962C8B-B14F-4D97-AF65-F5344CB8AC3E}">
        <p14:creationId xmlns:p14="http://schemas.microsoft.com/office/powerpoint/2010/main" val="88284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pt 3"/>
          <p:cNvPicPr>
            <a:picLocks noChangeAspect="1" noChangeArrowheads="1"/>
          </p:cNvPicPr>
          <p:nvPr/>
        </p:nvPicPr>
        <p:blipFill>
          <a:blip r:embed="rId2" cstate="print"/>
          <a:srcRect/>
          <a:stretch>
            <a:fillRect/>
          </a:stretch>
        </p:blipFill>
        <p:spPr bwMode="auto">
          <a:xfrm>
            <a:off x="0" y="0"/>
            <a:ext cx="9144000" cy="6867525"/>
          </a:xfrm>
          <a:prstGeom prst="rect">
            <a:avLst/>
          </a:prstGeom>
          <a:noFill/>
        </p:spPr>
      </p:pic>
      <p:sp>
        <p:nvSpPr>
          <p:cNvPr id="3" name="Rectangle 2"/>
          <p:cNvSpPr/>
          <p:nvPr/>
        </p:nvSpPr>
        <p:spPr>
          <a:xfrm>
            <a:off x="467544" y="1484784"/>
            <a:ext cx="8064895" cy="3877985"/>
          </a:xfrm>
          <a:prstGeom prst="rect">
            <a:avLst/>
          </a:prstGeom>
        </p:spPr>
        <p:txBody>
          <a:bodyPr wrap="square">
            <a:spAutoFit/>
          </a:bodyPr>
          <a:lstStyle/>
          <a:p>
            <a:r>
              <a:rPr lang="en-US" sz="2600" dirty="0" smtClean="0"/>
              <a:t>“The </a:t>
            </a:r>
            <a:r>
              <a:rPr lang="en-US" sz="2600" dirty="0"/>
              <a:t>lack of </a:t>
            </a:r>
            <a:r>
              <a:rPr lang="en-US" sz="2600" dirty="0" smtClean="0"/>
              <a:t>‘pathway’ </a:t>
            </a:r>
            <a:r>
              <a:rPr lang="en-US" sz="2600" dirty="0"/>
              <a:t>thinking is associated with the general problem that </a:t>
            </a:r>
            <a:r>
              <a:rPr lang="en-US" sz="2600" dirty="0" smtClean="0"/>
              <a:t>programs have </a:t>
            </a:r>
            <a:r>
              <a:rPr lang="en-US" sz="2600" dirty="0"/>
              <a:t>not used an explicit program theory framework to plan the intervention components. </a:t>
            </a:r>
            <a:endParaRPr lang="en-US" sz="2600" dirty="0" smtClean="0"/>
          </a:p>
          <a:p>
            <a:endParaRPr lang="en-US" sz="2600" dirty="0"/>
          </a:p>
          <a:p>
            <a:r>
              <a:rPr lang="en-US" sz="2600" dirty="0" smtClean="0"/>
              <a:t>[Such thinking]  is largely absent from the evaluations of the types of programs reviewed.” </a:t>
            </a:r>
          </a:p>
          <a:p>
            <a:endParaRPr lang="en-US" sz="2400" dirty="0"/>
          </a:p>
          <a:p>
            <a:pPr algn="r"/>
            <a:r>
              <a:rPr lang="en-US" sz="1600" dirty="0" err="1" smtClean="0"/>
              <a:t>LeRoy</a:t>
            </a:r>
            <a:r>
              <a:rPr lang="en-US" sz="1600" dirty="0" smtClean="0"/>
              <a:t> et al. (2008)</a:t>
            </a:r>
            <a:endParaRPr lang="en-US" sz="1600" dirty="0"/>
          </a:p>
          <a:p>
            <a:endParaRPr lang="en-US" sz="2400" dirty="0"/>
          </a:p>
        </p:txBody>
      </p:sp>
    </p:spTree>
    <p:extLst>
      <p:ext uri="{BB962C8B-B14F-4D97-AF65-F5344CB8AC3E}">
        <p14:creationId xmlns:p14="http://schemas.microsoft.com/office/powerpoint/2010/main" val="2327571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pt 3"/>
          <p:cNvPicPr>
            <a:picLocks noChangeAspect="1" noChangeArrowheads="1"/>
          </p:cNvPicPr>
          <p:nvPr/>
        </p:nvPicPr>
        <p:blipFill>
          <a:blip r:embed="rId3" cstate="print"/>
          <a:srcRect/>
          <a:stretch>
            <a:fillRect/>
          </a:stretch>
        </p:blipFill>
        <p:spPr bwMode="auto">
          <a:xfrm>
            <a:off x="0" y="-10804"/>
            <a:ext cx="9144000" cy="6867525"/>
          </a:xfrm>
          <a:prstGeom prst="rect">
            <a:avLst/>
          </a:prstGeom>
          <a:noFill/>
        </p:spPr>
      </p:pic>
      <p:sp>
        <p:nvSpPr>
          <p:cNvPr id="130" name="Rectangle 129"/>
          <p:cNvSpPr/>
          <p:nvPr/>
        </p:nvSpPr>
        <p:spPr>
          <a:xfrm>
            <a:off x="0" y="5708768"/>
            <a:ext cx="1084003" cy="114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063016543"/>
              </p:ext>
            </p:extLst>
          </p:nvPr>
        </p:nvGraphicFramePr>
        <p:xfrm>
          <a:off x="1017296" y="1126106"/>
          <a:ext cx="7088396" cy="4593704"/>
        </p:xfrm>
        <a:graphic>
          <a:graphicData uri="http://schemas.openxmlformats.org/drawingml/2006/table">
            <a:tbl>
              <a:tblPr firstRow="1" firstCol="1" lastRow="1" lastCol="1" bandRow="1" bandCol="1"/>
              <a:tblGrid>
                <a:gridCol w="1559447"/>
                <a:gridCol w="1842983"/>
                <a:gridCol w="1842983"/>
                <a:gridCol w="1842983"/>
              </a:tblGrid>
              <a:tr h="765617">
                <a:tc gridSpan="4">
                  <a:txBody>
                    <a:bodyPr/>
                    <a:lstStyle/>
                    <a:p>
                      <a:pPr algn="ctr">
                        <a:spcAft>
                          <a:spcPts val="0"/>
                        </a:spcAft>
                      </a:pPr>
                      <a:r>
                        <a:rPr lang="en-US" sz="2000" b="1" dirty="0" smtClean="0">
                          <a:effectLst/>
                          <a:latin typeface="Calibri" pitchFamily="34" charset="0"/>
                          <a:ea typeface="Times New Roman"/>
                          <a:cs typeface="Calibri" pitchFamily="34" charset="0"/>
                        </a:rPr>
                        <a:t>Defined Goal</a:t>
                      </a:r>
                      <a:r>
                        <a:rPr lang="en-US" sz="2000" dirty="0" smtClean="0">
                          <a:effectLst/>
                          <a:latin typeface="Calibri" pitchFamily="34" charset="0"/>
                          <a:ea typeface="Times New Roman"/>
                          <a:cs typeface="Calibri" pitchFamily="34" charset="0"/>
                        </a:rPr>
                        <a:t>: </a:t>
                      </a:r>
                    </a:p>
                    <a:p>
                      <a:pPr algn="ctr">
                        <a:spcAft>
                          <a:spcPts val="0"/>
                        </a:spcAft>
                      </a:pPr>
                      <a:r>
                        <a:rPr lang="en-US" sz="2000" dirty="0" smtClean="0">
                          <a:effectLst/>
                          <a:latin typeface="Calibri" pitchFamily="34" charset="0"/>
                          <a:ea typeface="Times New Roman"/>
                          <a:cs typeface="Calibri" pitchFamily="34" charset="0"/>
                        </a:rPr>
                        <a:t>Health </a:t>
                      </a:r>
                      <a:r>
                        <a:rPr lang="en-US" sz="2000" dirty="0">
                          <a:effectLst/>
                          <a:latin typeface="Calibri" pitchFamily="34" charset="0"/>
                          <a:ea typeface="Times New Roman"/>
                          <a:cs typeface="Calibri" pitchFamily="34" charset="0"/>
                        </a:rPr>
                        <a:t>and Well-being of </a:t>
                      </a:r>
                      <a:r>
                        <a:rPr lang="en-US" sz="2000" dirty="0" err="1">
                          <a:effectLst/>
                          <a:latin typeface="Calibri" pitchFamily="34" charset="0"/>
                          <a:ea typeface="Times New Roman"/>
                          <a:cs typeface="Calibri" pitchFamily="34" charset="0"/>
                        </a:rPr>
                        <a:t>Nepalis</a:t>
                      </a:r>
                      <a:r>
                        <a:rPr lang="en-US" sz="2000" dirty="0">
                          <a:effectLst/>
                          <a:latin typeface="Calibri" pitchFamily="34" charset="0"/>
                          <a:ea typeface="Times New Roman"/>
                          <a:cs typeface="Calibri" pitchFamily="34" charset="0"/>
                        </a:rPr>
                        <a:t> Improved and Sustained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65617">
                <a:tc gridSpan="4">
                  <a:txBody>
                    <a:bodyPr/>
                    <a:lstStyle/>
                    <a:p>
                      <a:pPr algn="ctr">
                        <a:spcAft>
                          <a:spcPts val="0"/>
                        </a:spcAft>
                      </a:pPr>
                      <a:r>
                        <a:rPr lang="en-US" sz="2000" b="1" dirty="0" smtClean="0">
                          <a:effectLst/>
                          <a:latin typeface="Calibri" pitchFamily="34" charset="0"/>
                          <a:ea typeface="Times New Roman"/>
                          <a:cs typeface="Calibri" pitchFamily="34" charset="0"/>
                        </a:rPr>
                        <a:t>Strategic Objective</a:t>
                      </a:r>
                      <a:r>
                        <a:rPr lang="en-US" sz="2000" dirty="0" smtClean="0">
                          <a:effectLst/>
                          <a:latin typeface="Calibri" pitchFamily="34" charset="0"/>
                          <a:ea typeface="Times New Roman"/>
                          <a:cs typeface="Calibri" pitchFamily="34" charset="0"/>
                        </a:rPr>
                        <a:t>: </a:t>
                      </a:r>
                      <a:r>
                        <a:rPr lang="en-US" sz="2000" dirty="0">
                          <a:effectLst/>
                          <a:latin typeface="Calibri" pitchFamily="34" charset="0"/>
                          <a:ea typeface="Times New Roman"/>
                          <a:cs typeface="Calibri" pitchFamily="34" charset="0"/>
                        </a:rPr>
                        <a:t>To Improve the Nutritional Status of Women and Children Under Two Years of 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062470">
                <a:tc>
                  <a:txBody>
                    <a:bodyPr/>
                    <a:lstStyle/>
                    <a:p>
                      <a:pPr>
                        <a:spcAft>
                          <a:spcPts val="0"/>
                        </a:spcAft>
                      </a:pPr>
                      <a:r>
                        <a:rPr lang="en-US" sz="2000" b="1" dirty="0" err="1" smtClean="0">
                          <a:effectLst/>
                          <a:latin typeface="Calibri" pitchFamily="34" charset="0"/>
                          <a:ea typeface="Times New Roman"/>
                          <a:cs typeface="Calibri" pitchFamily="34" charset="0"/>
                        </a:rPr>
                        <a:t>IntermediateResult</a:t>
                      </a:r>
                      <a:r>
                        <a:rPr lang="en-US" sz="2000" b="1" dirty="0" smtClean="0">
                          <a:effectLst/>
                          <a:latin typeface="Calibri" pitchFamily="34" charset="0"/>
                          <a:ea typeface="Times New Roman"/>
                          <a:cs typeface="Calibri" pitchFamily="34" charset="0"/>
                        </a:rPr>
                        <a:t> 1</a:t>
                      </a:r>
                      <a:r>
                        <a:rPr lang="en-US" sz="2000" dirty="0">
                          <a:effectLst/>
                          <a:latin typeface="Calibri" pitchFamily="34" charset="0"/>
                          <a:ea typeface="Times New Roman"/>
                          <a:cs typeface="Calibri" pitchFamily="34" charset="0"/>
                        </a:rPr>
                        <a:t>: Household (HH) health and nutrition behaviors are improved.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err="1" smtClean="0">
                          <a:effectLst/>
                          <a:latin typeface="Calibri" pitchFamily="34" charset="0"/>
                          <a:ea typeface="Times New Roman"/>
                          <a:cs typeface="Calibri" pitchFamily="34" charset="0"/>
                        </a:rPr>
                        <a:t>Internmediate</a:t>
                      </a:r>
                      <a:r>
                        <a:rPr lang="en-US" sz="2000" b="1" dirty="0" smtClean="0">
                          <a:effectLst/>
                          <a:latin typeface="Calibri" pitchFamily="34" charset="0"/>
                          <a:ea typeface="Times New Roman"/>
                          <a:cs typeface="Calibri" pitchFamily="34" charset="0"/>
                        </a:rPr>
                        <a:t> Result 2</a:t>
                      </a:r>
                      <a:r>
                        <a:rPr lang="en-US" sz="2000" dirty="0">
                          <a:effectLst/>
                          <a:latin typeface="Calibri" pitchFamily="34" charset="0"/>
                          <a:ea typeface="Times New Roman"/>
                          <a:cs typeface="Calibri" pitchFamily="34" charset="0"/>
                        </a:rPr>
                        <a:t>: Women and children increase use of quality nutrition and health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err="1" smtClean="0">
                          <a:effectLst/>
                          <a:latin typeface="Calibri" pitchFamily="34" charset="0"/>
                          <a:ea typeface="Times New Roman"/>
                          <a:cs typeface="Calibri" pitchFamily="34" charset="0"/>
                        </a:rPr>
                        <a:t>Internmediate</a:t>
                      </a:r>
                      <a:r>
                        <a:rPr lang="en-US" sz="2000" b="1" dirty="0" smtClean="0">
                          <a:effectLst/>
                          <a:latin typeface="Calibri" pitchFamily="34" charset="0"/>
                          <a:ea typeface="Times New Roman"/>
                          <a:cs typeface="Calibri" pitchFamily="34" charset="0"/>
                        </a:rPr>
                        <a:t> Result 3</a:t>
                      </a:r>
                      <a:r>
                        <a:rPr lang="en-US" sz="2000" dirty="0">
                          <a:effectLst/>
                          <a:latin typeface="Calibri" pitchFamily="34" charset="0"/>
                          <a:ea typeface="Times New Roman"/>
                          <a:cs typeface="Calibri" pitchFamily="34" charset="0"/>
                        </a:rPr>
                        <a:t>: Women and their families increase consumption of diverse and nutritious foods.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err="1" smtClean="0">
                          <a:effectLst/>
                          <a:latin typeface="Calibri" pitchFamily="34" charset="0"/>
                          <a:ea typeface="Times New Roman"/>
                          <a:cs typeface="Calibri" pitchFamily="34" charset="0"/>
                        </a:rPr>
                        <a:t>Internmediate</a:t>
                      </a:r>
                      <a:r>
                        <a:rPr lang="en-US" sz="2000" b="1" dirty="0" smtClean="0">
                          <a:effectLst/>
                          <a:latin typeface="Calibri" pitchFamily="34" charset="0"/>
                          <a:ea typeface="Times New Roman"/>
                          <a:cs typeface="Calibri" pitchFamily="34" charset="0"/>
                        </a:rPr>
                        <a:t> Result 4</a:t>
                      </a:r>
                      <a:r>
                        <a:rPr lang="en-US" sz="2000" dirty="0">
                          <a:effectLst/>
                          <a:latin typeface="Calibri" pitchFamily="34" charset="0"/>
                          <a:ea typeface="Times New Roman"/>
                          <a:cs typeface="Calibri" pitchFamily="34" charset="0"/>
                        </a:rPr>
                        <a:t>: Coordination on nutrition between government and other actors is strengthened.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Oval 3"/>
          <p:cNvSpPr/>
          <p:nvPr/>
        </p:nvSpPr>
        <p:spPr>
          <a:xfrm>
            <a:off x="903318" y="4213641"/>
            <a:ext cx="1440160"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60087" y="4469783"/>
            <a:ext cx="1506254" cy="6777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11960" y="4374963"/>
            <a:ext cx="2088232" cy="907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28184" y="3134926"/>
            <a:ext cx="1584176"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88024" y="1772816"/>
            <a:ext cx="2088232"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00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99" y="76200"/>
            <a:ext cx="7692653"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49357" y="259378"/>
            <a:ext cx="1219200" cy="338554"/>
          </a:xfrm>
          <a:prstGeom prst="rect">
            <a:avLst/>
          </a:prstGeom>
          <a:solidFill>
            <a:schemeClr val="bg1"/>
          </a:solidFill>
        </p:spPr>
        <p:txBody>
          <a:bodyPr wrap="square" rtlCol="0">
            <a:spAutoFit/>
          </a:bodyPr>
          <a:lstStyle/>
          <a:p>
            <a:r>
              <a:rPr lang="en-US" sz="1600" dirty="0" smtClean="0"/>
              <a:t>ENA/EHA</a:t>
            </a:r>
            <a:endParaRPr lang="en-US" sz="1600" dirty="0"/>
          </a:p>
        </p:txBody>
      </p:sp>
      <p:sp>
        <p:nvSpPr>
          <p:cNvPr id="6" name="TextBox 5"/>
          <p:cNvSpPr txBox="1"/>
          <p:nvPr/>
        </p:nvSpPr>
        <p:spPr>
          <a:xfrm>
            <a:off x="6096000" y="228600"/>
            <a:ext cx="1219200" cy="369332"/>
          </a:xfrm>
          <a:prstGeom prst="rect">
            <a:avLst/>
          </a:prstGeom>
          <a:solidFill>
            <a:schemeClr val="bg1"/>
          </a:solidFill>
        </p:spPr>
        <p:txBody>
          <a:bodyPr wrap="square" rtlCol="0">
            <a:spAutoFit/>
          </a:bodyPr>
          <a:lstStyle/>
          <a:p>
            <a:r>
              <a:rPr lang="en-US" dirty="0" smtClean="0"/>
              <a:t>Agriculture</a:t>
            </a:r>
            <a:endParaRPr lang="en-US" dirty="0"/>
          </a:p>
        </p:txBody>
      </p:sp>
      <p:sp>
        <p:nvSpPr>
          <p:cNvPr id="7" name="TextBox 6"/>
          <p:cNvSpPr txBox="1"/>
          <p:nvPr/>
        </p:nvSpPr>
        <p:spPr>
          <a:xfrm>
            <a:off x="2514599" y="1020633"/>
            <a:ext cx="1371601" cy="307777"/>
          </a:xfrm>
          <a:prstGeom prst="rect">
            <a:avLst/>
          </a:prstGeom>
          <a:solidFill>
            <a:schemeClr val="bg1"/>
          </a:solidFill>
        </p:spPr>
        <p:txBody>
          <a:bodyPr wrap="square" rtlCol="0">
            <a:spAutoFit/>
          </a:bodyPr>
          <a:lstStyle/>
          <a:p>
            <a:r>
              <a:rPr lang="en-US" sz="1400" dirty="0" smtClean="0"/>
              <a:t>Health Delivery</a:t>
            </a:r>
            <a:endParaRPr lang="en-US" sz="1400" dirty="0"/>
          </a:p>
        </p:txBody>
      </p:sp>
      <p:sp>
        <p:nvSpPr>
          <p:cNvPr id="8" name="TextBox 7"/>
          <p:cNvSpPr txBox="1"/>
          <p:nvPr/>
        </p:nvSpPr>
        <p:spPr>
          <a:xfrm>
            <a:off x="838199" y="1066800"/>
            <a:ext cx="1219200" cy="646331"/>
          </a:xfrm>
          <a:prstGeom prst="rect">
            <a:avLst/>
          </a:prstGeom>
          <a:solidFill>
            <a:schemeClr val="bg1"/>
          </a:solidFill>
        </p:spPr>
        <p:txBody>
          <a:bodyPr wrap="square" rtlCol="0">
            <a:spAutoFit/>
          </a:bodyPr>
          <a:lstStyle/>
          <a:p>
            <a:r>
              <a:rPr lang="en-US" dirty="0" smtClean="0"/>
              <a:t>Training</a:t>
            </a:r>
          </a:p>
          <a:p>
            <a:r>
              <a:rPr lang="en-US" dirty="0" smtClean="0"/>
              <a:t>Activities</a:t>
            </a:r>
            <a:endParaRPr lang="en-US" dirty="0"/>
          </a:p>
        </p:txBody>
      </p:sp>
      <p:sp>
        <p:nvSpPr>
          <p:cNvPr id="9" name="TextBox 8"/>
          <p:cNvSpPr txBox="1"/>
          <p:nvPr/>
        </p:nvSpPr>
        <p:spPr>
          <a:xfrm>
            <a:off x="6104466" y="1020633"/>
            <a:ext cx="1363134" cy="323165"/>
          </a:xfrm>
          <a:prstGeom prst="rect">
            <a:avLst/>
          </a:prstGeom>
          <a:solidFill>
            <a:schemeClr val="bg1"/>
          </a:solidFill>
        </p:spPr>
        <p:txBody>
          <a:bodyPr wrap="square" rtlCol="0">
            <a:spAutoFit/>
          </a:bodyPr>
          <a:lstStyle/>
          <a:p>
            <a:r>
              <a:rPr lang="en-US" sz="1500" dirty="0" smtClean="0"/>
              <a:t>Model Farms</a:t>
            </a:r>
            <a:endParaRPr lang="en-US" sz="1500" dirty="0"/>
          </a:p>
        </p:txBody>
      </p:sp>
      <p:sp>
        <p:nvSpPr>
          <p:cNvPr id="10" name="TextBox 9"/>
          <p:cNvSpPr txBox="1"/>
          <p:nvPr/>
        </p:nvSpPr>
        <p:spPr>
          <a:xfrm>
            <a:off x="4114800" y="943689"/>
            <a:ext cx="1752600" cy="523220"/>
          </a:xfrm>
          <a:prstGeom prst="rect">
            <a:avLst/>
          </a:prstGeom>
          <a:solidFill>
            <a:schemeClr val="bg1"/>
          </a:solidFill>
        </p:spPr>
        <p:txBody>
          <a:bodyPr wrap="square" rtlCol="0">
            <a:spAutoFit/>
          </a:bodyPr>
          <a:lstStyle/>
          <a:p>
            <a:r>
              <a:rPr lang="en-US" sz="1400" dirty="0" smtClean="0"/>
              <a:t>Project Management</a:t>
            </a:r>
          </a:p>
          <a:p>
            <a:endParaRPr lang="en-US" sz="1400" dirty="0"/>
          </a:p>
        </p:txBody>
      </p:sp>
      <p:sp>
        <p:nvSpPr>
          <p:cNvPr id="5" name="Rectangle 4"/>
          <p:cNvSpPr/>
          <p:nvPr/>
        </p:nvSpPr>
        <p:spPr>
          <a:xfrm>
            <a:off x="4123267" y="943689"/>
            <a:ext cx="1752600"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651499" y="3328600"/>
            <a:ext cx="1143001" cy="461665"/>
          </a:xfrm>
          <a:prstGeom prst="rect">
            <a:avLst/>
          </a:prstGeom>
          <a:solidFill>
            <a:schemeClr val="bg1"/>
          </a:solidFill>
        </p:spPr>
        <p:txBody>
          <a:bodyPr wrap="square" rtlCol="0">
            <a:spAutoFit/>
          </a:bodyPr>
          <a:lstStyle/>
          <a:p>
            <a:r>
              <a:rPr lang="en-US" sz="1200" dirty="0" smtClean="0"/>
              <a:t>Income growth</a:t>
            </a:r>
          </a:p>
          <a:p>
            <a:endParaRPr lang="en-US" sz="1200" dirty="0"/>
          </a:p>
        </p:txBody>
      </p:sp>
      <p:sp>
        <p:nvSpPr>
          <p:cNvPr id="14" name="TextBox 13"/>
          <p:cNvSpPr txBox="1"/>
          <p:nvPr/>
        </p:nvSpPr>
        <p:spPr>
          <a:xfrm>
            <a:off x="838199" y="2050449"/>
            <a:ext cx="1219200" cy="646331"/>
          </a:xfrm>
          <a:prstGeom prst="rect">
            <a:avLst/>
          </a:prstGeom>
          <a:solidFill>
            <a:schemeClr val="bg1"/>
          </a:solidFill>
        </p:spPr>
        <p:txBody>
          <a:bodyPr wrap="square" rtlCol="0">
            <a:spAutoFit/>
          </a:bodyPr>
          <a:lstStyle/>
          <a:p>
            <a:r>
              <a:rPr lang="en-US" dirty="0" smtClean="0"/>
              <a:t>Inputs and </a:t>
            </a:r>
          </a:p>
          <a:p>
            <a:r>
              <a:rPr lang="en-US" dirty="0" smtClean="0"/>
              <a:t>Activities</a:t>
            </a:r>
            <a:endParaRPr lang="en-US" dirty="0"/>
          </a:p>
        </p:txBody>
      </p:sp>
      <p:sp>
        <p:nvSpPr>
          <p:cNvPr id="15" name="TextBox 14"/>
          <p:cNvSpPr txBox="1"/>
          <p:nvPr/>
        </p:nvSpPr>
        <p:spPr>
          <a:xfrm>
            <a:off x="5558366" y="2142782"/>
            <a:ext cx="1909234" cy="553998"/>
          </a:xfrm>
          <a:prstGeom prst="rect">
            <a:avLst/>
          </a:prstGeom>
          <a:solidFill>
            <a:schemeClr val="bg1"/>
          </a:solidFill>
        </p:spPr>
        <p:txBody>
          <a:bodyPr wrap="square" rtlCol="0">
            <a:spAutoFit/>
          </a:bodyPr>
          <a:lstStyle/>
          <a:p>
            <a:r>
              <a:rPr lang="en-US" sz="1500" dirty="0" smtClean="0"/>
              <a:t>Seeds, fertilizer, model farms (IR4)</a:t>
            </a:r>
            <a:endParaRPr lang="en-US" sz="1500" dirty="0"/>
          </a:p>
        </p:txBody>
      </p:sp>
      <p:sp>
        <p:nvSpPr>
          <p:cNvPr id="16" name="TextBox 15"/>
          <p:cNvSpPr txBox="1"/>
          <p:nvPr/>
        </p:nvSpPr>
        <p:spPr>
          <a:xfrm>
            <a:off x="2548466" y="2126858"/>
            <a:ext cx="1909234" cy="553998"/>
          </a:xfrm>
          <a:prstGeom prst="rect">
            <a:avLst/>
          </a:prstGeom>
          <a:solidFill>
            <a:schemeClr val="bg1"/>
          </a:solidFill>
        </p:spPr>
        <p:txBody>
          <a:bodyPr wrap="square" rtlCol="0">
            <a:spAutoFit/>
          </a:bodyPr>
          <a:lstStyle/>
          <a:p>
            <a:r>
              <a:rPr lang="en-US" sz="1500" dirty="0" smtClean="0"/>
              <a:t>BCC, health service delivery (IR4)</a:t>
            </a:r>
            <a:endParaRPr lang="en-US" sz="1500" dirty="0"/>
          </a:p>
        </p:txBody>
      </p:sp>
      <p:sp>
        <p:nvSpPr>
          <p:cNvPr id="17" name="TextBox 16"/>
          <p:cNvSpPr txBox="1"/>
          <p:nvPr/>
        </p:nvSpPr>
        <p:spPr>
          <a:xfrm>
            <a:off x="4123267" y="3329799"/>
            <a:ext cx="1143001" cy="461665"/>
          </a:xfrm>
          <a:prstGeom prst="rect">
            <a:avLst/>
          </a:prstGeom>
          <a:solidFill>
            <a:schemeClr val="bg1"/>
          </a:solidFill>
        </p:spPr>
        <p:txBody>
          <a:bodyPr wrap="square" rtlCol="0">
            <a:spAutoFit/>
          </a:bodyPr>
          <a:lstStyle/>
          <a:p>
            <a:r>
              <a:rPr lang="en-US" sz="1200" dirty="0" smtClean="0"/>
              <a:t>Service usage</a:t>
            </a:r>
          </a:p>
          <a:p>
            <a:r>
              <a:rPr lang="en-US" sz="1200" dirty="0" smtClean="0"/>
              <a:t>(IR2)</a:t>
            </a:r>
            <a:endParaRPr lang="en-US" sz="1200" dirty="0"/>
          </a:p>
        </p:txBody>
      </p:sp>
      <p:sp>
        <p:nvSpPr>
          <p:cNvPr id="18" name="TextBox 17"/>
          <p:cNvSpPr txBox="1"/>
          <p:nvPr/>
        </p:nvSpPr>
        <p:spPr>
          <a:xfrm>
            <a:off x="838199" y="3190099"/>
            <a:ext cx="1219200" cy="369332"/>
          </a:xfrm>
          <a:prstGeom prst="rect">
            <a:avLst/>
          </a:prstGeom>
          <a:solidFill>
            <a:schemeClr val="bg1"/>
          </a:solidFill>
        </p:spPr>
        <p:txBody>
          <a:bodyPr wrap="square" rtlCol="0">
            <a:spAutoFit/>
          </a:bodyPr>
          <a:lstStyle/>
          <a:p>
            <a:r>
              <a:rPr lang="en-US" dirty="0" smtClean="0"/>
              <a:t>Outputs</a:t>
            </a:r>
            <a:endParaRPr lang="en-US" dirty="0"/>
          </a:p>
        </p:txBody>
      </p:sp>
      <p:sp>
        <p:nvSpPr>
          <p:cNvPr id="19" name="TextBox 18"/>
          <p:cNvSpPr txBox="1"/>
          <p:nvPr/>
        </p:nvSpPr>
        <p:spPr>
          <a:xfrm>
            <a:off x="838199" y="5181600"/>
            <a:ext cx="1219200" cy="369332"/>
          </a:xfrm>
          <a:prstGeom prst="rect">
            <a:avLst/>
          </a:prstGeom>
          <a:solidFill>
            <a:schemeClr val="bg1"/>
          </a:solidFill>
        </p:spPr>
        <p:txBody>
          <a:bodyPr wrap="square" rtlCol="0">
            <a:spAutoFit/>
          </a:bodyPr>
          <a:lstStyle/>
          <a:p>
            <a:r>
              <a:rPr lang="en-US" dirty="0" smtClean="0"/>
              <a:t>Impacts</a:t>
            </a:r>
            <a:endParaRPr lang="en-US" dirty="0"/>
          </a:p>
        </p:txBody>
      </p:sp>
      <p:sp>
        <p:nvSpPr>
          <p:cNvPr id="20" name="TextBox 19"/>
          <p:cNvSpPr txBox="1"/>
          <p:nvPr/>
        </p:nvSpPr>
        <p:spPr>
          <a:xfrm>
            <a:off x="838199" y="4267200"/>
            <a:ext cx="1219200" cy="369332"/>
          </a:xfrm>
          <a:prstGeom prst="rect">
            <a:avLst/>
          </a:prstGeom>
          <a:solidFill>
            <a:schemeClr val="bg1"/>
          </a:solidFill>
        </p:spPr>
        <p:txBody>
          <a:bodyPr wrap="square" rtlCol="0">
            <a:spAutoFit/>
          </a:bodyPr>
          <a:lstStyle/>
          <a:p>
            <a:r>
              <a:rPr lang="en-US" dirty="0" smtClean="0"/>
              <a:t>Outcomes</a:t>
            </a:r>
            <a:endParaRPr lang="en-US" dirty="0"/>
          </a:p>
        </p:txBody>
      </p:sp>
      <p:sp>
        <p:nvSpPr>
          <p:cNvPr id="21" name="TextBox 20"/>
          <p:cNvSpPr txBox="1"/>
          <p:nvPr/>
        </p:nvSpPr>
        <p:spPr>
          <a:xfrm>
            <a:off x="7239000" y="3341460"/>
            <a:ext cx="1142999" cy="461665"/>
          </a:xfrm>
          <a:prstGeom prst="rect">
            <a:avLst/>
          </a:prstGeom>
          <a:solidFill>
            <a:schemeClr val="bg1"/>
          </a:solidFill>
        </p:spPr>
        <p:txBody>
          <a:bodyPr wrap="square" rtlCol="0">
            <a:spAutoFit/>
          </a:bodyPr>
          <a:lstStyle/>
          <a:p>
            <a:r>
              <a:rPr lang="en-US" sz="1200" dirty="0" smtClean="0"/>
              <a:t>Crop diversity</a:t>
            </a:r>
          </a:p>
          <a:p>
            <a:endParaRPr lang="en-US" sz="1200" dirty="0"/>
          </a:p>
        </p:txBody>
      </p:sp>
      <p:cxnSp>
        <p:nvCxnSpPr>
          <p:cNvPr id="22" name="Straight Connector 21"/>
          <p:cNvCxnSpPr/>
          <p:nvPr/>
        </p:nvCxnSpPr>
        <p:spPr>
          <a:xfrm>
            <a:off x="7239000" y="3791464"/>
            <a:ext cx="11429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43034" y="3791464"/>
            <a:ext cx="11429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13025" y="3803125"/>
            <a:ext cx="11429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73866" y="3341459"/>
            <a:ext cx="1143001" cy="461665"/>
          </a:xfrm>
          <a:prstGeom prst="rect">
            <a:avLst/>
          </a:prstGeom>
          <a:solidFill>
            <a:schemeClr val="bg1"/>
          </a:solidFill>
        </p:spPr>
        <p:txBody>
          <a:bodyPr wrap="square" rtlCol="0">
            <a:spAutoFit/>
          </a:bodyPr>
          <a:lstStyle/>
          <a:p>
            <a:r>
              <a:rPr lang="en-US" sz="1200" dirty="0" smtClean="0"/>
              <a:t>Changed behaviors (IR1)</a:t>
            </a:r>
            <a:endParaRPr lang="en-US" sz="1200" dirty="0"/>
          </a:p>
        </p:txBody>
      </p:sp>
      <p:cxnSp>
        <p:nvCxnSpPr>
          <p:cNvPr id="27" name="Straight Connector 26"/>
          <p:cNvCxnSpPr/>
          <p:nvPr/>
        </p:nvCxnSpPr>
        <p:spPr>
          <a:xfrm>
            <a:off x="2548466" y="3783390"/>
            <a:ext cx="11429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347583" y="4461933"/>
            <a:ext cx="1910075" cy="369332"/>
          </a:xfrm>
          <a:prstGeom prst="rect">
            <a:avLst/>
          </a:prstGeom>
          <a:solidFill>
            <a:schemeClr val="bg1"/>
          </a:solidFill>
        </p:spPr>
        <p:txBody>
          <a:bodyPr wrap="none">
            <a:spAutoFit/>
          </a:bodyPr>
          <a:lstStyle/>
          <a:p>
            <a:r>
              <a:rPr lang="en-US" dirty="0"/>
              <a:t>Diet </a:t>
            </a:r>
            <a:r>
              <a:rPr lang="en-US" dirty="0" smtClean="0"/>
              <a:t>diversity (IR3)</a:t>
            </a:r>
            <a:endParaRPr lang="en-US" dirty="0"/>
          </a:p>
        </p:txBody>
      </p:sp>
      <p:sp>
        <p:nvSpPr>
          <p:cNvPr id="29" name="Rectangle 28"/>
          <p:cNvSpPr/>
          <p:nvPr/>
        </p:nvSpPr>
        <p:spPr>
          <a:xfrm>
            <a:off x="2548466" y="4450266"/>
            <a:ext cx="2328334" cy="461665"/>
          </a:xfrm>
          <a:prstGeom prst="rect">
            <a:avLst/>
          </a:prstGeom>
          <a:solidFill>
            <a:schemeClr val="bg1"/>
          </a:solidFill>
        </p:spPr>
        <p:txBody>
          <a:bodyPr wrap="square">
            <a:spAutoFit/>
          </a:bodyPr>
          <a:lstStyle/>
          <a:p>
            <a:r>
              <a:rPr lang="en-US" sz="1200" dirty="0" smtClean="0"/>
              <a:t>Better birth outcomes, health status, micronutrient status</a:t>
            </a:r>
            <a:endParaRPr lang="en-US" sz="1200" dirty="0"/>
          </a:p>
        </p:txBody>
      </p:sp>
      <p:cxnSp>
        <p:nvCxnSpPr>
          <p:cNvPr id="30" name="Straight Connector 29"/>
          <p:cNvCxnSpPr/>
          <p:nvPr/>
        </p:nvCxnSpPr>
        <p:spPr>
          <a:xfrm>
            <a:off x="2514599" y="4911931"/>
            <a:ext cx="23622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Straight Arrow Connector 1023"/>
          <p:cNvCxnSpPr/>
          <p:nvPr/>
        </p:nvCxnSpPr>
        <p:spPr>
          <a:xfrm flipH="1">
            <a:off x="4991101" y="4572000"/>
            <a:ext cx="66039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208583" y="5283832"/>
            <a:ext cx="2053254" cy="369332"/>
          </a:xfrm>
          <a:prstGeom prst="rect">
            <a:avLst/>
          </a:prstGeom>
          <a:solidFill>
            <a:schemeClr val="bg1"/>
          </a:solidFill>
        </p:spPr>
        <p:txBody>
          <a:bodyPr wrap="none">
            <a:spAutoFit/>
          </a:bodyPr>
          <a:lstStyle/>
          <a:p>
            <a:r>
              <a:rPr lang="en-US" dirty="0" smtClean="0"/>
              <a:t>Child Stunting (SO)  </a:t>
            </a:r>
            <a:endParaRPr lang="en-US" dirty="0"/>
          </a:p>
        </p:txBody>
      </p:sp>
      <p:sp>
        <p:nvSpPr>
          <p:cNvPr id="38" name="Rectangle 37"/>
          <p:cNvSpPr/>
          <p:nvPr/>
        </p:nvSpPr>
        <p:spPr>
          <a:xfrm>
            <a:off x="2514599" y="6025065"/>
            <a:ext cx="2400850" cy="369332"/>
          </a:xfrm>
          <a:prstGeom prst="rect">
            <a:avLst/>
          </a:prstGeom>
          <a:solidFill>
            <a:schemeClr val="bg1"/>
          </a:solidFill>
        </p:spPr>
        <p:txBody>
          <a:bodyPr wrap="none">
            <a:spAutoFit/>
          </a:bodyPr>
          <a:lstStyle/>
          <a:p>
            <a:r>
              <a:rPr lang="en-US" dirty="0" smtClean="0"/>
              <a:t>Mothers’ Nutrition (SO)</a:t>
            </a:r>
            <a:endParaRPr lang="en-US" dirty="0"/>
          </a:p>
        </p:txBody>
      </p:sp>
      <p:cxnSp>
        <p:nvCxnSpPr>
          <p:cNvPr id="31" name="Straight Connector 30"/>
          <p:cNvCxnSpPr/>
          <p:nvPr/>
        </p:nvCxnSpPr>
        <p:spPr>
          <a:xfrm>
            <a:off x="6464139" y="5195332"/>
            <a:ext cx="11429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746539" y="4911931"/>
            <a:ext cx="0" cy="1113134"/>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355976" y="1466909"/>
            <a:ext cx="0" cy="65994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187451" y="784496"/>
            <a:ext cx="5447621" cy="1678940"/>
          </a:xfrm>
          <a:prstGeom prst="ellipse">
            <a:avLst/>
          </a:prstGeom>
          <a:solidFill>
            <a:srgbClr val="E6B9B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2822" y="374302"/>
            <a:ext cx="2065245" cy="1015663"/>
          </a:xfrm>
          <a:prstGeom prst="rect">
            <a:avLst/>
          </a:prstGeom>
          <a:solidFill>
            <a:schemeClr val="bg1"/>
          </a:solidFill>
          <a:ln w="19050">
            <a:solidFill>
              <a:schemeClr val="tx2"/>
            </a:solidFill>
          </a:ln>
        </p:spPr>
        <p:txBody>
          <a:bodyPr wrap="none" rtlCol="0">
            <a:spAutoFit/>
          </a:bodyPr>
          <a:lstStyle/>
          <a:p>
            <a:r>
              <a:rPr lang="en-US" sz="2000" b="1" dirty="0" smtClean="0">
                <a:solidFill>
                  <a:schemeClr val="tx2"/>
                </a:solidFill>
              </a:rPr>
              <a:t>Data collection </a:t>
            </a:r>
          </a:p>
          <a:p>
            <a:r>
              <a:rPr lang="en-US" sz="2000" b="1" dirty="0">
                <a:solidFill>
                  <a:schemeClr val="tx2"/>
                </a:solidFill>
              </a:rPr>
              <a:t>f</a:t>
            </a:r>
            <a:r>
              <a:rPr lang="en-US" sz="2000" b="1" dirty="0" smtClean="0">
                <a:solidFill>
                  <a:schemeClr val="tx2"/>
                </a:solidFill>
              </a:rPr>
              <a:t>oci on Integrated</a:t>
            </a:r>
          </a:p>
          <a:p>
            <a:r>
              <a:rPr lang="en-US" sz="2000" b="1" dirty="0" smtClean="0">
                <a:solidFill>
                  <a:schemeClr val="tx2"/>
                </a:solidFill>
              </a:rPr>
              <a:t>Programming</a:t>
            </a:r>
            <a:endParaRPr lang="en-US" sz="2000" b="1" dirty="0">
              <a:solidFill>
                <a:schemeClr val="tx2"/>
              </a:solidFill>
            </a:endParaRPr>
          </a:p>
        </p:txBody>
      </p:sp>
      <p:sp>
        <p:nvSpPr>
          <p:cNvPr id="46" name="Oval 45"/>
          <p:cNvSpPr/>
          <p:nvPr/>
        </p:nvSpPr>
        <p:spPr>
          <a:xfrm>
            <a:off x="2057399" y="116632"/>
            <a:ext cx="5774117" cy="3211968"/>
          </a:xfrm>
          <a:prstGeom prst="ellipse">
            <a:avLst/>
          </a:prstGeom>
          <a:solidFill>
            <a:schemeClr val="tx2">
              <a:lumMod val="20000"/>
              <a:lumOff val="80000"/>
              <a:alpha val="3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607138" y="2126858"/>
            <a:ext cx="1219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Tufts</a:t>
            </a:r>
            <a:endParaRPr lang="en-US" sz="2400" dirty="0">
              <a:solidFill>
                <a:schemeClr val="bg1"/>
              </a:solidFill>
            </a:endParaRPr>
          </a:p>
        </p:txBody>
      </p:sp>
      <p:sp>
        <p:nvSpPr>
          <p:cNvPr id="48" name="Oval 47"/>
          <p:cNvSpPr/>
          <p:nvPr/>
        </p:nvSpPr>
        <p:spPr>
          <a:xfrm>
            <a:off x="2178066" y="2986617"/>
            <a:ext cx="5850317" cy="3038448"/>
          </a:xfrm>
          <a:prstGeom prst="ellipse">
            <a:avLst/>
          </a:prstGeom>
          <a:solidFill>
            <a:schemeClr val="accent3">
              <a:lumMod val="75000"/>
              <a:alpha val="3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345171" y="4622775"/>
            <a:ext cx="1163331" cy="57831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JHU</a:t>
            </a:r>
            <a:endParaRPr lang="en-US" sz="2400" b="1" dirty="0">
              <a:solidFill>
                <a:schemeClr val="tx1"/>
              </a:solidFill>
            </a:endParaRPr>
          </a:p>
        </p:txBody>
      </p:sp>
      <p:sp>
        <p:nvSpPr>
          <p:cNvPr id="50" name="Oval 49"/>
          <p:cNvSpPr/>
          <p:nvPr/>
        </p:nvSpPr>
        <p:spPr>
          <a:xfrm>
            <a:off x="2315072" y="5150303"/>
            <a:ext cx="5754885" cy="1519056"/>
          </a:xfrm>
          <a:prstGeom prst="ellipse">
            <a:avLst/>
          </a:prstGeom>
          <a:solidFill>
            <a:schemeClr val="accent6">
              <a:lumMod val="20000"/>
              <a:lumOff val="80000"/>
              <a:alpha val="30196"/>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7530938" y="5653164"/>
            <a:ext cx="1371600" cy="573733"/>
          </a:xfrm>
          <a:prstGeom prst="roundRect">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IFPRI</a:t>
            </a:r>
          </a:p>
        </p:txBody>
      </p:sp>
      <p:sp>
        <p:nvSpPr>
          <p:cNvPr id="2" name="Oval 1"/>
          <p:cNvSpPr/>
          <p:nvPr/>
        </p:nvSpPr>
        <p:spPr>
          <a:xfrm>
            <a:off x="2395177" y="3038490"/>
            <a:ext cx="2592575" cy="2111813"/>
          </a:xfrm>
          <a:prstGeom prst="ellipse">
            <a:avLst/>
          </a:prstGeom>
          <a:solidFill>
            <a:schemeClr val="accent2">
              <a:lumMod val="75000"/>
              <a:alpha val="10196"/>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589169" y="2141240"/>
            <a:ext cx="2592575" cy="2111813"/>
          </a:xfrm>
          <a:prstGeom prst="ellipse">
            <a:avLst/>
          </a:prstGeom>
          <a:solidFill>
            <a:schemeClr val="accent4">
              <a:lumMod val="75000"/>
              <a:alpha val="10196"/>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233669" y="3572292"/>
            <a:ext cx="1306435" cy="578312"/>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Harvard</a:t>
            </a:r>
            <a:endParaRPr lang="en-US" sz="2400" b="1" dirty="0">
              <a:solidFill>
                <a:schemeClr val="tx1"/>
              </a:solidFill>
            </a:endParaRPr>
          </a:p>
        </p:txBody>
      </p:sp>
      <p:sp>
        <p:nvSpPr>
          <p:cNvPr id="53" name="Oval 52"/>
          <p:cNvSpPr/>
          <p:nvPr/>
        </p:nvSpPr>
        <p:spPr>
          <a:xfrm>
            <a:off x="6705600" y="775649"/>
            <a:ext cx="2438401" cy="79774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Implementation team M&amp;E</a:t>
            </a:r>
            <a:endParaRPr lang="en-US" dirty="0"/>
          </a:p>
        </p:txBody>
      </p:sp>
      <p:sp>
        <p:nvSpPr>
          <p:cNvPr id="54" name="Rounded Rectangle 53"/>
          <p:cNvSpPr/>
          <p:nvPr/>
        </p:nvSpPr>
        <p:spPr>
          <a:xfrm>
            <a:off x="7635072" y="3688888"/>
            <a:ext cx="1163331" cy="57831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Purdue</a:t>
            </a:r>
            <a:endParaRPr lang="en-US" sz="2400" b="1" dirty="0">
              <a:solidFill>
                <a:schemeClr val="tx1"/>
              </a:solidFill>
            </a:endParaRPr>
          </a:p>
        </p:txBody>
      </p:sp>
    </p:spTree>
    <p:extLst>
      <p:ext uri="{BB962C8B-B14F-4D97-AF65-F5344CB8AC3E}">
        <p14:creationId xmlns:p14="http://schemas.microsoft.com/office/powerpoint/2010/main" val="206473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P spid="2" grpId="0" animBg="1"/>
      <p:bldP spid="44"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pt 3"/>
          <p:cNvPicPr>
            <a:picLocks noChangeAspect="1" noChangeArrowheads="1"/>
          </p:cNvPicPr>
          <p:nvPr/>
        </p:nvPicPr>
        <p:blipFill>
          <a:blip r:embed="rId3" cstate="print"/>
          <a:srcRect/>
          <a:stretch>
            <a:fillRect/>
          </a:stretch>
        </p:blipFill>
        <p:spPr bwMode="auto">
          <a:xfrm>
            <a:off x="0" y="-9525"/>
            <a:ext cx="9144000" cy="6867525"/>
          </a:xfrm>
          <a:prstGeom prst="rect">
            <a:avLst/>
          </a:prstGeom>
          <a:noFill/>
        </p:spPr>
      </p:pic>
      <p:sp>
        <p:nvSpPr>
          <p:cNvPr id="130" name="Rectangle 129"/>
          <p:cNvSpPr/>
          <p:nvPr/>
        </p:nvSpPr>
        <p:spPr>
          <a:xfrm>
            <a:off x="0" y="5708768"/>
            <a:ext cx="1084003" cy="114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32763" y="908720"/>
            <a:ext cx="8531725" cy="5693866"/>
          </a:xfrm>
          <a:prstGeom prst="rect">
            <a:avLst/>
          </a:prstGeom>
        </p:spPr>
        <p:txBody>
          <a:bodyPr wrap="square">
            <a:spAutoFit/>
          </a:bodyPr>
          <a:lstStyle/>
          <a:p>
            <a:r>
              <a:rPr lang="en-US" sz="2400" b="1" dirty="0" smtClean="0"/>
              <a:t>CRSP </a:t>
            </a:r>
            <a:r>
              <a:rPr lang="en-US" sz="2400" b="1" u="sng" dirty="0" smtClean="0"/>
              <a:t>program impact </a:t>
            </a:r>
            <a:r>
              <a:rPr lang="en-US" sz="2400" b="1" dirty="0" smtClean="0"/>
              <a:t>pathways research</a:t>
            </a:r>
            <a:endParaRPr lang="en-US" sz="2400" dirty="0"/>
          </a:p>
          <a:p>
            <a:pPr marL="457200" indent="-457200">
              <a:buAutoNum type="arabicPeriod"/>
            </a:pPr>
            <a:endParaRPr lang="en-US" sz="2000" dirty="0" smtClean="0"/>
          </a:p>
          <a:p>
            <a:pPr marL="457200" indent="-457200">
              <a:buAutoNum type="arabicPeriod"/>
            </a:pPr>
            <a:r>
              <a:rPr lang="en-US" sz="2000" dirty="0" smtClean="0">
                <a:solidFill>
                  <a:schemeClr val="tx2"/>
                </a:solidFill>
              </a:rPr>
              <a:t>Central </a:t>
            </a:r>
            <a:r>
              <a:rPr lang="en-US" sz="2000" b="1" dirty="0" smtClean="0">
                <a:solidFill>
                  <a:schemeClr val="tx2"/>
                </a:solidFill>
              </a:rPr>
              <a:t>policy level </a:t>
            </a:r>
            <a:r>
              <a:rPr lang="en-US" sz="2000" dirty="0" smtClean="0"/>
              <a:t>(government policy decision process, donor processes, implementing partner management).</a:t>
            </a:r>
          </a:p>
          <a:p>
            <a:pPr marL="457200" indent="-457200">
              <a:buAutoNum type="arabicPeriod"/>
            </a:pPr>
            <a:endParaRPr lang="en-US" sz="2000" dirty="0" smtClean="0"/>
          </a:p>
          <a:p>
            <a:pPr marL="457200" indent="-457200">
              <a:buAutoNum type="arabicPeriod"/>
            </a:pPr>
            <a:r>
              <a:rPr lang="en-US" sz="2000" b="1" dirty="0" smtClean="0">
                <a:solidFill>
                  <a:schemeClr val="tx2"/>
                </a:solidFill>
              </a:rPr>
              <a:t>District level</a:t>
            </a:r>
            <a:r>
              <a:rPr lang="en-US" sz="2000" b="1" dirty="0" smtClean="0"/>
              <a:t> </a:t>
            </a:r>
            <a:r>
              <a:rPr lang="en-US" sz="2000" dirty="0" smtClean="0"/>
              <a:t>(fidelity of program implementation, incentives for inter-ministry cooperation, value-added of </a:t>
            </a:r>
            <a:r>
              <a:rPr lang="en-US" sz="2000" dirty="0" err="1" smtClean="0"/>
              <a:t>multisector</a:t>
            </a:r>
            <a:r>
              <a:rPr lang="en-US" sz="2000" dirty="0" smtClean="0"/>
              <a:t> investment).</a:t>
            </a:r>
          </a:p>
          <a:p>
            <a:pPr marL="457200" indent="-457200">
              <a:buAutoNum type="arabicPeriod"/>
            </a:pPr>
            <a:endParaRPr lang="en-US" sz="2000" dirty="0" smtClean="0"/>
          </a:p>
          <a:p>
            <a:pPr marL="457200" indent="-457200">
              <a:buAutoNum type="arabicPeriod"/>
            </a:pPr>
            <a:r>
              <a:rPr lang="en-US" sz="2000" b="1" dirty="0" smtClean="0">
                <a:solidFill>
                  <a:schemeClr val="tx2"/>
                </a:solidFill>
              </a:rPr>
              <a:t>Facility level </a:t>
            </a:r>
            <a:r>
              <a:rPr lang="en-US" sz="2000" dirty="0" smtClean="0">
                <a:solidFill>
                  <a:schemeClr val="tx2"/>
                </a:solidFill>
              </a:rPr>
              <a:t>(</a:t>
            </a:r>
            <a:r>
              <a:rPr lang="en-US" sz="2000" dirty="0" smtClean="0"/>
              <a:t>enhanced quality and fidelity of service delivery, best practices and protocols, new products).</a:t>
            </a:r>
          </a:p>
          <a:p>
            <a:pPr marL="457200" indent="-457200">
              <a:buAutoNum type="arabicPeriod"/>
            </a:pPr>
            <a:endParaRPr lang="en-US" sz="2000" dirty="0" smtClean="0"/>
          </a:p>
          <a:p>
            <a:pPr marL="457200" indent="-457200">
              <a:buFontTx/>
              <a:buAutoNum type="arabicPeriod"/>
            </a:pPr>
            <a:r>
              <a:rPr lang="en-US" sz="2000" b="1" dirty="0">
                <a:solidFill>
                  <a:schemeClr val="tx2"/>
                </a:solidFill>
              </a:rPr>
              <a:t>Community level </a:t>
            </a:r>
            <a:r>
              <a:rPr lang="en-US" sz="2000" dirty="0" smtClean="0">
                <a:solidFill>
                  <a:schemeClr val="tx2"/>
                </a:solidFill>
              </a:rPr>
              <a:t>(</a:t>
            </a:r>
            <a:r>
              <a:rPr lang="en-US" sz="2000" dirty="0" smtClean="0"/>
              <a:t>effectiveness </a:t>
            </a:r>
            <a:r>
              <a:rPr lang="en-US" sz="2000" dirty="0"/>
              <a:t>and coverage of health/nutrition </a:t>
            </a:r>
            <a:r>
              <a:rPr lang="en-US" sz="2000" dirty="0" smtClean="0"/>
              <a:t>services; reduced discrimination </a:t>
            </a:r>
            <a:r>
              <a:rPr lang="en-US" sz="2000" dirty="0"/>
              <a:t>and </a:t>
            </a:r>
            <a:r>
              <a:rPr lang="en-US" sz="2000" dirty="0" smtClean="0"/>
              <a:t>inequity by gender</a:t>
            </a:r>
            <a:r>
              <a:rPr lang="en-US" sz="2000" dirty="0"/>
              <a:t>, caste, ethnicity</a:t>
            </a:r>
            <a:r>
              <a:rPr lang="en-US" sz="2000" dirty="0" smtClean="0"/>
              <a:t>).</a:t>
            </a:r>
          </a:p>
          <a:p>
            <a:pPr marL="457200" indent="-457200">
              <a:buFontTx/>
              <a:buAutoNum type="arabicPeriod"/>
            </a:pPr>
            <a:endParaRPr lang="en-US" sz="2000" dirty="0"/>
          </a:p>
          <a:p>
            <a:pPr marL="457200" indent="-457200">
              <a:buFontTx/>
              <a:buAutoNum type="arabicPeriod"/>
            </a:pPr>
            <a:r>
              <a:rPr lang="en-US" sz="2000" b="1" dirty="0" smtClean="0">
                <a:solidFill>
                  <a:schemeClr val="tx2"/>
                </a:solidFill>
              </a:rPr>
              <a:t>Household </a:t>
            </a:r>
            <a:r>
              <a:rPr lang="en-US" sz="2000" b="1" dirty="0">
                <a:solidFill>
                  <a:schemeClr val="tx2"/>
                </a:solidFill>
              </a:rPr>
              <a:t>level </a:t>
            </a:r>
            <a:r>
              <a:rPr lang="en-US" sz="2000" dirty="0" smtClean="0"/>
              <a:t>(exposure to/uptake of program </a:t>
            </a:r>
            <a:r>
              <a:rPr lang="en-US" sz="2000" dirty="0"/>
              <a:t>elements, </a:t>
            </a:r>
            <a:r>
              <a:rPr lang="en-US" sz="2000" dirty="0" smtClean="0"/>
              <a:t>intensity of program interaction, </a:t>
            </a:r>
            <a:r>
              <a:rPr lang="en-US" sz="2000" dirty="0"/>
              <a:t>frequency of </a:t>
            </a:r>
            <a:r>
              <a:rPr lang="en-US" sz="2000" dirty="0" smtClean="0"/>
              <a:t>program </a:t>
            </a:r>
            <a:r>
              <a:rPr lang="en-US" sz="2000" dirty="0"/>
              <a:t>engagement, </a:t>
            </a:r>
            <a:r>
              <a:rPr lang="en-US" sz="2000" dirty="0" err="1"/>
              <a:t>intrahousehold</a:t>
            </a:r>
            <a:r>
              <a:rPr lang="en-US" sz="2000" dirty="0"/>
              <a:t> </a:t>
            </a:r>
            <a:r>
              <a:rPr lang="en-US" sz="2000" dirty="0" smtClean="0"/>
              <a:t>dynamics around </a:t>
            </a:r>
            <a:r>
              <a:rPr lang="en-US" sz="2000" dirty="0" err="1" smtClean="0"/>
              <a:t>behaviou</a:t>
            </a:r>
            <a:r>
              <a:rPr lang="en-US" sz="2000" dirty="0" smtClean="0"/>
              <a:t> change, </a:t>
            </a:r>
            <a:r>
              <a:rPr lang="en-US" sz="2000" dirty="0"/>
              <a:t>demand </a:t>
            </a:r>
            <a:r>
              <a:rPr lang="en-US" sz="2000" dirty="0" smtClean="0"/>
              <a:t>for services</a:t>
            </a:r>
            <a:r>
              <a:rPr lang="en-US" sz="2000" dirty="0"/>
              <a:t>, </a:t>
            </a:r>
            <a:r>
              <a:rPr lang="en-US" sz="2000" dirty="0" smtClean="0"/>
              <a:t>resource use).</a:t>
            </a:r>
            <a:endParaRPr lang="en-US" sz="2000" dirty="0"/>
          </a:p>
          <a:p>
            <a:pPr marL="457200" indent="-457200">
              <a:buAutoNum type="arabicPeriod"/>
            </a:pPr>
            <a:endParaRPr lang="en-US" sz="2000" dirty="0"/>
          </a:p>
        </p:txBody>
      </p:sp>
    </p:spTree>
    <p:extLst>
      <p:ext uri="{BB962C8B-B14F-4D97-AF65-F5344CB8AC3E}">
        <p14:creationId xmlns:p14="http://schemas.microsoft.com/office/powerpoint/2010/main" val="303187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pt 3"/>
          <p:cNvPicPr>
            <a:picLocks noChangeAspect="1" noChangeArrowheads="1"/>
          </p:cNvPicPr>
          <p:nvPr/>
        </p:nvPicPr>
        <p:blipFill>
          <a:blip r:embed="rId3" cstate="print"/>
          <a:srcRect/>
          <a:stretch>
            <a:fillRect/>
          </a:stretch>
        </p:blipFill>
        <p:spPr bwMode="auto">
          <a:xfrm>
            <a:off x="0" y="0"/>
            <a:ext cx="9162969" cy="6881772"/>
          </a:xfrm>
          <a:prstGeom prst="rect">
            <a:avLst/>
          </a:prstGeom>
          <a:noFill/>
        </p:spPr>
      </p:pic>
      <p:sp>
        <p:nvSpPr>
          <p:cNvPr id="130" name="Rectangle 129"/>
          <p:cNvSpPr/>
          <p:nvPr/>
        </p:nvSpPr>
        <p:spPr>
          <a:xfrm>
            <a:off x="0" y="5708768"/>
            <a:ext cx="1084003" cy="114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19514"/>
            <a:ext cx="5681011" cy="6932824"/>
          </a:xfrm>
          <a:prstGeom prst="rect">
            <a:avLst/>
          </a:prstGeom>
          <a:solidFill>
            <a:schemeClr val="bg1"/>
          </a:solidFill>
          <a:ln>
            <a:noFill/>
          </a:ln>
          <a:effectLst/>
        </p:spPr>
      </p:pic>
      <p:cxnSp>
        <p:nvCxnSpPr>
          <p:cNvPr id="3" name="Straight Arrow Connector 2"/>
          <p:cNvCxnSpPr>
            <a:stCxn id="4" idx="6"/>
          </p:cNvCxnSpPr>
          <p:nvPr/>
        </p:nvCxnSpPr>
        <p:spPr>
          <a:xfrm flipV="1">
            <a:off x="2177066" y="908720"/>
            <a:ext cx="2528664"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32850" y="908720"/>
            <a:ext cx="1944216" cy="64807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was learned?</a:t>
            </a:r>
            <a:endParaRPr lang="en-US" dirty="0"/>
          </a:p>
        </p:txBody>
      </p:sp>
      <p:cxnSp>
        <p:nvCxnSpPr>
          <p:cNvPr id="10" name="Straight Arrow Connector 9"/>
          <p:cNvCxnSpPr>
            <a:stCxn id="4" idx="6"/>
          </p:cNvCxnSpPr>
          <p:nvPr/>
        </p:nvCxnSpPr>
        <p:spPr>
          <a:xfrm>
            <a:off x="2177066" y="1232756"/>
            <a:ext cx="2528664"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32850" y="1672444"/>
            <a:ext cx="2125572" cy="64807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Effective transmission?</a:t>
            </a:r>
            <a:endParaRPr lang="en-US" dirty="0"/>
          </a:p>
        </p:txBody>
      </p:sp>
      <p:cxnSp>
        <p:nvCxnSpPr>
          <p:cNvPr id="16" name="Straight Arrow Connector 15"/>
          <p:cNvCxnSpPr>
            <a:stCxn id="14" idx="6"/>
          </p:cNvCxnSpPr>
          <p:nvPr/>
        </p:nvCxnSpPr>
        <p:spPr>
          <a:xfrm>
            <a:off x="2358422" y="1996480"/>
            <a:ext cx="3365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32850" y="2467539"/>
            <a:ext cx="2125572" cy="64807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Fidelity of transmission?</a:t>
            </a:r>
            <a:endParaRPr lang="en-US" dirty="0"/>
          </a:p>
        </p:txBody>
      </p:sp>
      <p:cxnSp>
        <p:nvCxnSpPr>
          <p:cNvPr id="20" name="Straight Arrow Connector 19"/>
          <p:cNvCxnSpPr>
            <a:stCxn id="19" idx="6"/>
          </p:cNvCxnSpPr>
          <p:nvPr/>
        </p:nvCxnSpPr>
        <p:spPr>
          <a:xfrm>
            <a:off x="2358422" y="2791575"/>
            <a:ext cx="3365706"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32850" y="3261890"/>
            <a:ext cx="2125572" cy="64807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Effective integration?</a:t>
            </a:r>
            <a:endParaRPr lang="en-US" dirty="0"/>
          </a:p>
        </p:txBody>
      </p:sp>
      <p:cxnSp>
        <p:nvCxnSpPr>
          <p:cNvPr id="26" name="Straight Arrow Connector 25"/>
          <p:cNvCxnSpPr>
            <a:stCxn id="25" idx="6"/>
          </p:cNvCxnSpPr>
          <p:nvPr/>
        </p:nvCxnSpPr>
        <p:spPr>
          <a:xfrm>
            <a:off x="2358422" y="3585926"/>
            <a:ext cx="4949882" cy="491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32850" y="4214771"/>
            <a:ext cx="2125572" cy="648072"/>
          </a:xfrm>
          <a:prstGeom prst="ellipse">
            <a:avLst/>
          </a:prstGeom>
          <a:solidFill>
            <a:srgbClr val="C3D6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Effective transmission?</a:t>
            </a:r>
            <a:endParaRPr lang="en-US" dirty="0"/>
          </a:p>
        </p:txBody>
      </p:sp>
      <p:cxnSp>
        <p:nvCxnSpPr>
          <p:cNvPr id="32" name="Straight Arrow Connector 31"/>
          <p:cNvCxnSpPr>
            <a:stCxn id="31" idx="6"/>
          </p:cNvCxnSpPr>
          <p:nvPr/>
        </p:nvCxnSpPr>
        <p:spPr>
          <a:xfrm flipV="1">
            <a:off x="2358422" y="4437112"/>
            <a:ext cx="3365706" cy="101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1" idx="6"/>
          </p:cNvCxnSpPr>
          <p:nvPr/>
        </p:nvCxnSpPr>
        <p:spPr>
          <a:xfrm>
            <a:off x="2358422" y="4538807"/>
            <a:ext cx="3365706" cy="834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32850" y="5060696"/>
            <a:ext cx="1944216" cy="64807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was learned?</a:t>
            </a:r>
            <a:endParaRPr lang="en-US" dirty="0"/>
          </a:p>
        </p:txBody>
      </p:sp>
      <p:cxnSp>
        <p:nvCxnSpPr>
          <p:cNvPr id="43" name="Straight Arrow Connector 42"/>
          <p:cNvCxnSpPr>
            <a:stCxn id="41" idx="6"/>
          </p:cNvCxnSpPr>
          <p:nvPr/>
        </p:nvCxnSpPr>
        <p:spPr>
          <a:xfrm>
            <a:off x="2177066" y="5384732"/>
            <a:ext cx="3043006" cy="5645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232850" y="5949280"/>
            <a:ext cx="1944216" cy="64807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Effectively applied?</a:t>
            </a:r>
            <a:endParaRPr lang="en-US" dirty="0"/>
          </a:p>
        </p:txBody>
      </p:sp>
      <p:cxnSp>
        <p:nvCxnSpPr>
          <p:cNvPr id="54" name="Straight Arrow Connector 53"/>
          <p:cNvCxnSpPr>
            <a:stCxn id="53" idx="6"/>
          </p:cNvCxnSpPr>
          <p:nvPr/>
        </p:nvCxnSpPr>
        <p:spPr>
          <a:xfrm flipV="1">
            <a:off x="2177066" y="5949280"/>
            <a:ext cx="505923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7308304" y="5667006"/>
            <a:ext cx="1432539" cy="61637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7261254" y="3397418"/>
            <a:ext cx="1432539" cy="100958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62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500"/>
                                        <p:tgtEl>
                                          <p:spTgt spid="5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9" grpId="0" animBg="1"/>
      <p:bldP spid="25" grpId="0" animBg="1"/>
      <p:bldP spid="31" grpId="0" animBg="1"/>
      <p:bldP spid="41" grpId="0" animBg="1"/>
      <p:bldP spid="53" grpId="0" animBg="1"/>
      <p:bldP spid="51" grpId="0" animBg="1"/>
      <p:bldP spid="6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 name="Rounded Rectangle 1438"/>
          <p:cNvSpPr/>
          <p:nvPr/>
        </p:nvSpPr>
        <p:spPr>
          <a:xfrm>
            <a:off x="93663" y="215900"/>
            <a:ext cx="8890000" cy="6324600"/>
          </a:xfrm>
          <a:prstGeom prst="roundRect">
            <a:avLst/>
          </a:prstGeom>
          <a:solidFill>
            <a:schemeClr val="accent1">
              <a:lumMod val="20000"/>
              <a:lumOff val="8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051" name="Group 1442"/>
          <p:cNvGrpSpPr>
            <a:grpSpLocks/>
          </p:cNvGrpSpPr>
          <p:nvPr/>
        </p:nvGrpSpPr>
        <p:grpSpPr bwMode="auto">
          <a:xfrm>
            <a:off x="152400" y="1041400"/>
            <a:ext cx="8763000" cy="4978400"/>
            <a:chOff x="49428" y="1042086"/>
            <a:chExt cx="8980831" cy="4977714"/>
          </a:xfrm>
        </p:grpSpPr>
        <p:sp>
          <p:nvSpPr>
            <p:cNvPr id="2085" name="Freeform 453"/>
            <p:cNvSpPr>
              <a:spLocks/>
            </p:cNvSpPr>
            <p:nvPr/>
          </p:nvSpPr>
          <p:spPr bwMode="auto">
            <a:xfrm>
              <a:off x="5644442" y="4281091"/>
              <a:ext cx="322073" cy="306530"/>
            </a:xfrm>
            <a:custGeom>
              <a:avLst/>
              <a:gdLst>
                <a:gd name="T0" fmla="*/ 2147483647 w 184"/>
                <a:gd name="T1" fmla="*/ 2147483647 h 180"/>
                <a:gd name="T2" fmla="*/ 2147483647 w 184"/>
                <a:gd name="T3" fmla="*/ 2147483647 h 180"/>
                <a:gd name="T4" fmla="*/ 2147483647 w 184"/>
                <a:gd name="T5" fmla="*/ 2147483647 h 180"/>
                <a:gd name="T6" fmla="*/ 2147483647 w 184"/>
                <a:gd name="T7" fmla="*/ 2147483647 h 180"/>
                <a:gd name="T8" fmla="*/ 2147483647 w 184"/>
                <a:gd name="T9" fmla="*/ 2147483647 h 180"/>
                <a:gd name="T10" fmla="*/ 2147483647 w 184"/>
                <a:gd name="T11" fmla="*/ 2147483647 h 180"/>
                <a:gd name="T12" fmla="*/ 2147483647 w 184"/>
                <a:gd name="T13" fmla="*/ 2147483647 h 180"/>
                <a:gd name="T14" fmla="*/ 2147483647 w 184"/>
                <a:gd name="T15" fmla="*/ 2147483647 h 180"/>
                <a:gd name="T16" fmla="*/ 2147483647 w 184"/>
                <a:gd name="T17" fmla="*/ 0 h 180"/>
                <a:gd name="T18" fmla="*/ 2147483647 w 184"/>
                <a:gd name="T19" fmla="*/ 2147483647 h 180"/>
                <a:gd name="T20" fmla="*/ 2147483647 w 184"/>
                <a:gd name="T21" fmla="*/ 2147483647 h 180"/>
                <a:gd name="T22" fmla="*/ 2147483647 w 184"/>
                <a:gd name="T23" fmla="*/ 2147483647 h 180"/>
                <a:gd name="T24" fmla="*/ 0 w 184"/>
                <a:gd name="T25" fmla="*/ 2147483647 h 180"/>
                <a:gd name="T26" fmla="*/ 2147483647 w 184"/>
                <a:gd name="T27" fmla="*/ 2147483647 h 180"/>
                <a:gd name="T28" fmla="*/ 2147483647 w 184"/>
                <a:gd name="T29" fmla="*/ 2147483647 h 180"/>
                <a:gd name="T30" fmla="*/ 2147483647 w 184"/>
                <a:gd name="T31" fmla="*/ 2147483647 h 1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80"/>
                <a:gd name="T50" fmla="*/ 184 w 184"/>
                <a:gd name="T51" fmla="*/ 180 h 1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80">
                  <a:moveTo>
                    <a:pt x="26" y="180"/>
                  </a:moveTo>
                  <a:lnTo>
                    <a:pt x="54" y="166"/>
                  </a:lnTo>
                  <a:lnTo>
                    <a:pt x="60" y="106"/>
                  </a:lnTo>
                  <a:lnTo>
                    <a:pt x="83" y="88"/>
                  </a:lnTo>
                  <a:lnTo>
                    <a:pt x="130" y="69"/>
                  </a:lnTo>
                  <a:lnTo>
                    <a:pt x="175" y="60"/>
                  </a:lnTo>
                  <a:lnTo>
                    <a:pt x="184" y="20"/>
                  </a:lnTo>
                  <a:lnTo>
                    <a:pt x="177" y="7"/>
                  </a:lnTo>
                  <a:lnTo>
                    <a:pt x="159" y="0"/>
                  </a:lnTo>
                  <a:lnTo>
                    <a:pt x="62" y="4"/>
                  </a:lnTo>
                  <a:lnTo>
                    <a:pt x="18" y="27"/>
                  </a:lnTo>
                  <a:lnTo>
                    <a:pt x="8" y="58"/>
                  </a:lnTo>
                  <a:lnTo>
                    <a:pt x="0" y="97"/>
                  </a:lnTo>
                  <a:lnTo>
                    <a:pt x="8" y="112"/>
                  </a:lnTo>
                  <a:lnTo>
                    <a:pt x="15" y="133"/>
                  </a:lnTo>
                  <a:lnTo>
                    <a:pt x="26" y="180"/>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6" name="Freeform 481"/>
            <p:cNvSpPr>
              <a:spLocks/>
            </p:cNvSpPr>
            <p:nvPr/>
          </p:nvSpPr>
          <p:spPr bwMode="auto">
            <a:xfrm>
              <a:off x="6876089" y="5045714"/>
              <a:ext cx="1058472" cy="544943"/>
            </a:xfrm>
            <a:custGeom>
              <a:avLst/>
              <a:gdLst>
                <a:gd name="T0" fmla="*/ 2147483647 w 604"/>
                <a:gd name="T1" fmla="*/ 2147483647 h 320"/>
                <a:gd name="T2" fmla="*/ 2147483647 w 604"/>
                <a:gd name="T3" fmla="*/ 2147483647 h 320"/>
                <a:gd name="T4" fmla="*/ 2147483647 w 604"/>
                <a:gd name="T5" fmla="*/ 2147483647 h 320"/>
                <a:gd name="T6" fmla="*/ 2147483647 w 604"/>
                <a:gd name="T7" fmla="*/ 2147483647 h 320"/>
                <a:gd name="T8" fmla="*/ 2147483647 w 604"/>
                <a:gd name="T9" fmla="*/ 2147483647 h 320"/>
                <a:gd name="T10" fmla="*/ 2147483647 w 604"/>
                <a:gd name="T11" fmla="*/ 2147483647 h 320"/>
                <a:gd name="T12" fmla="*/ 2147483647 w 604"/>
                <a:gd name="T13" fmla="*/ 2147483647 h 320"/>
                <a:gd name="T14" fmla="*/ 2147483647 w 604"/>
                <a:gd name="T15" fmla="*/ 2147483647 h 320"/>
                <a:gd name="T16" fmla="*/ 2147483647 w 604"/>
                <a:gd name="T17" fmla="*/ 2147483647 h 320"/>
                <a:gd name="T18" fmla="*/ 2147483647 w 604"/>
                <a:gd name="T19" fmla="*/ 2147483647 h 320"/>
                <a:gd name="T20" fmla="*/ 2147483647 w 604"/>
                <a:gd name="T21" fmla="*/ 2147483647 h 320"/>
                <a:gd name="T22" fmla="*/ 2147483647 w 604"/>
                <a:gd name="T23" fmla="*/ 2147483647 h 320"/>
                <a:gd name="T24" fmla="*/ 2147483647 w 604"/>
                <a:gd name="T25" fmla="*/ 2147483647 h 320"/>
                <a:gd name="T26" fmla="*/ 2147483647 w 604"/>
                <a:gd name="T27" fmla="*/ 2147483647 h 320"/>
                <a:gd name="T28" fmla="*/ 2147483647 w 604"/>
                <a:gd name="T29" fmla="*/ 2147483647 h 320"/>
                <a:gd name="T30" fmla="*/ 2147483647 w 604"/>
                <a:gd name="T31" fmla="*/ 2147483647 h 320"/>
                <a:gd name="T32" fmla="*/ 2147483647 w 604"/>
                <a:gd name="T33" fmla="*/ 2147483647 h 320"/>
                <a:gd name="T34" fmla="*/ 2147483647 w 604"/>
                <a:gd name="T35" fmla="*/ 2147483647 h 320"/>
                <a:gd name="T36" fmla="*/ 2147483647 w 604"/>
                <a:gd name="T37" fmla="*/ 2147483647 h 320"/>
                <a:gd name="T38" fmla="*/ 2147483647 w 604"/>
                <a:gd name="T39" fmla="*/ 2147483647 h 320"/>
                <a:gd name="T40" fmla="*/ 2147483647 w 604"/>
                <a:gd name="T41" fmla="*/ 2147483647 h 320"/>
                <a:gd name="T42" fmla="*/ 0 w 604"/>
                <a:gd name="T43" fmla="*/ 2147483647 h 320"/>
                <a:gd name="T44" fmla="*/ 2147483647 w 604"/>
                <a:gd name="T45" fmla="*/ 2147483647 h 320"/>
                <a:gd name="T46" fmla="*/ 2147483647 w 604"/>
                <a:gd name="T47" fmla="*/ 0 h 320"/>
                <a:gd name="T48" fmla="*/ 2147483647 w 604"/>
                <a:gd name="T49" fmla="*/ 2147483647 h 320"/>
                <a:gd name="T50" fmla="*/ 2147483647 w 604"/>
                <a:gd name="T51" fmla="*/ 2147483647 h 320"/>
                <a:gd name="T52" fmla="*/ 2147483647 w 604"/>
                <a:gd name="T53" fmla="*/ 2147483647 h 320"/>
                <a:gd name="T54" fmla="*/ 2147483647 w 604"/>
                <a:gd name="T55" fmla="*/ 2147483647 h 320"/>
                <a:gd name="T56" fmla="*/ 2147483647 w 604"/>
                <a:gd name="T57" fmla="*/ 2147483647 h 320"/>
                <a:gd name="T58" fmla="*/ 2147483647 w 604"/>
                <a:gd name="T59" fmla="*/ 2147483647 h 320"/>
                <a:gd name="T60" fmla="*/ 2147483647 w 604"/>
                <a:gd name="T61" fmla="*/ 2147483647 h 320"/>
                <a:gd name="T62" fmla="*/ 2147483647 w 604"/>
                <a:gd name="T63" fmla="*/ 2147483647 h 320"/>
                <a:gd name="T64" fmla="*/ 2147483647 w 604"/>
                <a:gd name="T65" fmla="*/ 2147483647 h 320"/>
                <a:gd name="T66" fmla="*/ 2147483647 w 604"/>
                <a:gd name="T67" fmla="*/ 2147483647 h 320"/>
                <a:gd name="T68" fmla="*/ 2147483647 w 604"/>
                <a:gd name="T69" fmla="*/ 2147483647 h 320"/>
                <a:gd name="T70" fmla="*/ 2147483647 w 604"/>
                <a:gd name="T71" fmla="*/ 2147483647 h 320"/>
                <a:gd name="T72" fmla="*/ 2147483647 w 604"/>
                <a:gd name="T73" fmla="*/ 2147483647 h 3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4"/>
                <a:gd name="T112" fmla="*/ 0 h 320"/>
                <a:gd name="T113" fmla="*/ 604 w 604"/>
                <a:gd name="T114" fmla="*/ 320 h 3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4" h="320">
                  <a:moveTo>
                    <a:pt x="604" y="192"/>
                  </a:moveTo>
                  <a:lnTo>
                    <a:pt x="580" y="234"/>
                  </a:lnTo>
                  <a:lnTo>
                    <a:pt x="539" y="273"/>
                  </a:lnTo>
                  <a:lnTo>
                    <a:pt x="517" y="309"/>
                  </a:lnTo>
                  <a:lnTo>
                    <a:pt x="486" y="300"/>
                  </a:lnTo>
                  <a:lnTo>
                    <a:pt x="472" y="290"/>
                  </a:lnTo>
                  <a:lnTo>
                    <a:pt x="452" y="284"/>
                  </a:lnTo>
                  <a:lnTo>
                    <a:pt x="427" y="306"/>
                  </a:lnTo>
                  <a:lnTo>
                    <a:pt x="389" y="315"/>
                  </a:lnTo>
                  <a:lnTo>
                    <a:pt x="351" y="320"/>
                  </a:lnTo>
                  <a:lnTo>
                    <a:pt x="290" y="317"/>
                  </a:lnTo>
                  <a:lnTo>
                    <a:pt x="285" y="284"/>
                  </a:lnTo>
                  <a:lnTo>
                    <a:pt x="258" y="272"/>
                  </a:lnTo>
                  <a:lnTo>
                    <a:pt x="222" y="203"/>
                  </a:lnTo>
                  <a:lnTo>
                    <a:pt x="196" y="194"/>
                  </a:lnTo>
                  <a:lnTo>
                    <a:pt x="106" y="183"/>
                  </a:lnTo>
                  <a:lnTo>
                    <a:pt x="56" y="173"/>
                  </a:lnTo>
                  <a:lnTo>
                    <a:pt x="14" y="147"/>
                  </a:lnTo>
                  <a:lnTo>
                    <a:pt x="18" y="100"/>
                  </a:lnTo>
                  <a:lnTo>
                    <a:pt x="14" y="73"/>
                  </a:lnTo>
                  <a:lnTo>
                    <a:pt x="4" y="45"/>
                  </a:lnTo>
                  <a:lnTo>
                    <a:pt x="0" y="27"/>
                  </a:lnTo>
                  <a:lnTo>
                    <a:pt x="18" y="19"/>
                  </a:lnTo>
                  <a:lnTo>
                    <a:pt x="27" y="0"/>
                  </a:lnTo>
                  <a:lnTo>
                    <a:pt x="121" y="3"/>
                  </a:lnTo>
                  <a:lnTo>
                    <a:pt x="135" y="30"/>
                  </a:lnTo>
                  <a:lnTo>
                    <a:pt x="175" y="34"/>
                  </a:lnTo>
                  <a:lnTo>
                    <a:pt x="198" y="16"/>
                  </a:lnTo>
                  <a:lnTo>
                    <a:pt x="256" y="16"/>
                  </a:lnTo>
                  <a:lnTo>
                    <a:pt x="297" y="55"/>
                  </a:lnTo>
                  <a:lnTo>
                    <a:pt x="312" y="79"/>
                  </a:lnTo>
                  <a:lnTo>
                    <a:pt x="339" y="126"/>
                  </a:lnTo>
                  <a:lnTo>
                    <a:pt x="357" y="196"/>
                  </a:lnTo>
                  <a:lnTo>
                    <a:pt x="479" y="178"/>
                  </a:lnTo>
                  <a:lnTo>
                    <a:pt x="535" y="180"/>
                  </a:lnTo>
                  <a:lnTo>
                    <a:pt x="587" y="164"/>
                  </a:lnTo>
                  <a:lnTo>
                    <a:pt x="604" y="192"/>
                  </a:lnTo>
                </a:path>
              </a:pathLst>
            </a:custGeom>
            <a:noFill/>
            <a:ln w="11176">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87" name="Group 2"/>
            <p:cNvGrpSpPr>
              <a:grpSpLocks/>
            </p:cNvGrpSpPr>
            <p:nvPr/>
          </p:nvGrpSpPr>
          <p:grpSpPr bwMode="auto">
            <a:xfrm>
              <a:off x="49428" y="2627529"/>
              <a:ext cx="8980831" cy="3392271"/>
              <a:chOff x="182" y="1622"/>
              <a:chExt cx="5124" cy="1992"/>
            </a:xfrm>
          </p:grpSpPr>
          <p:sp>
            <p:nvSpPr>
              <p:cNvPr id="3005" name="Freeform 3"/>
              <p:cNvSpPr>
                <a:spLocks/>
              </p:cNvSpPr>
              <p:nvPr/>
            </p:nvSpPr>
            <p:spPr bwMode="auto">
              <a:xfrm>
                <a:off x="241" y="1622"/>
                <a:ext cx="42" cy="29"/>
              </a:xfrm>
              <a:custGeom>
                <a:avLst/>
                <a:gdLst>
                  <a:gd name="T0" fmla="*/ 18 w 42"/>
                  <a:gd name="T1" fmla="*/ 22 h 29"/>
                  <a:gd name="T2" fmla="*/ 13 w 42"/>
                  <a:gd name="T3" fmla="*/ 29 h 29"/>
                  <a:gd name="T4" fmla="*/ 42 w 42"/>
                  <a:gd name="T5" fmla="*/ 18 h 29"/>
                  <a:gd name="T6" fmla="*/ 35 w 42"/>
                  <a:gd name="T7" fmla="*/ 0 h 29"/>
                  <a:gd name="T8" fmla="*/ 6 w 42"/>
                  <a:gd name="T9" fmla="*/ 11 h 29"/>
                  <a:gd name="T10" fmla="*/ 0 w 42"/>
                  <a:gd name="T11" fmla="*/ 18 h 29"/>
                  <a:gd name="T12" fmla="*/ 6 w 42"/>
                  <a:gd name="T13" fmla="*/ 11 h 29"/>
                  <a:gd name="T14" fmla="*/ 2 w 42"/>
                  <a:gd name="T15" fmla="*/ 13 h 29"/>
                  <a:gd name="T16" fmla="*/ 0 w 42"/>
                  <a:gd name="T17" fmla="*/ 18 h 29"/>
                  <a:gd name="T18" fmla="*/ 18 w 42"/>
                  <a:gd name="T19" fmla="*/ 2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29"/>
                  <a:gd name="T32" fmla="*/ 42 w 42"/>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29">
                    <a:moveTo>
                      <a:pt x="18" y="22"/>
                    </a:moveTo>
                    <a:lnTo>
                      <a:pt x="13" y="29"/>
                    </a:lnTo>
                    <a:lnTo>
                      <a:pt x="42" y="18"/>
                    </a:lnTo>
                    <a:lnTo>
                      <a:pt x="35" y="0"/>
                    </a:lnTo>
                    <a:lnTo>
                      <a:pt x="6" y="11"/>
                    </a:lnTo>
                    <a:lnTo>
                      <a:pt x="0" y="18"/>
                    </a:lnTo>
                    <a:lnTo>
                      <a:pt x="6" y="11"/>
                    </a:lnTo>
                    <a:lnTo>
                      <a:pt x="2" y="13"/>
                    </a:lnTo>
                    <a:lnTo>
                      <a:pt x="0" y="18"/>
                    </a:lnTo>
                    <a:lnTo>
                      <a:pt x="18"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6" name="Freeform 4"/>
              <p:cNvSpPr>
                <a:spLocks/>
              </p:cNvSpPr>
              <p:nvPr/>
            </p:nvSpPr>
            <p:spPr bwMode="auto">
              <a:xfrm>
                <a:off x="232" y="1640"/>
                <a:ext cx="27" cy="40"/>
              </a:xfrm>
              <a:custGeom>
                <a:avLst/>
                <a:gdLst>
                  <a:gd name="T0" fmla="*/ 20 w 27"/>
                  <a:gd name="T1" fmla="*/ 38 h 40"/>
                  <a:gd name="T2" fmla="*/ 20 w 27"/>
                  <a:gd name="T3" fmla="*/ 40 h 40"/>
                  <a:gd name="T4" fmla="*/ 27 w 27"/>
                  <a:gd name="T5" fmla="*/ 4 h 40"/>
                  <a:gd name="T6" fmla="*/ 9 w 27"/>
                  <a:gd name="T7" fmla="*/ 0 h 40"/>
                  <a:gd name="T8" fmla="*/ 0 w 27"/>
                  <a:gd name="T9" fmla="*/ 34 h 40"/>
                  <a:gd name="T10" fmla="*/ 0 w 27"/>
                  <a:gd name="T11" fmla="*/ 36 h 40"/>
                  <a:gd name="T12" fmla="*/ 20 w 27"/>
                  <a:gd name="T13" fmla="*/ 38 h 40"/>
                  <a:gd name="T14" fmla="*/ 0 60000 65536"/>
                  <a:gd name="T15" fmla="*/ 0 60000 65536"/>
                  <a:gd name="T16" fmla="*/ 0 60000 65536"/>
                  <a:gd name="T17" fmla="*/ 0 60000 65536"/>
                  <a:gd name="T18" fmla="*/ 0 60000 65536"/>
                  <a:gd name="T19" fmla="*/ 0 60000 65536"/>
                  <a:gd name="T20" fmla="*/ 0 60000 65536"/>
                  <a:gd name="T21" fmla="*/ 0 w 27"/>
                  <a:gd name="T22" fmla="*/ 0 h 40"/>
                  <a:gd name="T23" fmla="*/ 27 w 27"/>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0">
                    <a:moveTo>
                      <a:pt x="20" y="38"/>
                    </a:moveTo>
                    <a:lnTo>
                      <a:pt x="20" y="40"/>
                    </a:lnTo>
                    <a:lnTo>
                      <a:pt x="27" y="4"/>
                    </a:lnTo>
                    <a:lnTo>
                      <a:pt x="9" y="0"/>
                    </a:lnTo>
                    <a:lnTo>
                      <a:pt x="0" y="34"/>
                    </a:lnTo>
                    <a:lnTo>
                      <a:pt x="0" y="36"/>
                    </a:lnTo>
                    <a:lnTo>
                      <a:pt x="20"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7" name="Freeform 5"/>
              <p:cNvSpPr>
                <a:spLocks/>
              </p:cNvSpPr>
              <p:nvPr/>
            </p:nvSpPr>
            <p:spPr bwMode="auto">
              <a:xfrm>
                <a:off x="229" y="1676"/>
                <a:ext cx="23" cy="52"/>
              </a:xfrm>
              <a:custGeom>
                <a:avLst/>
                <a:gdLst>
                  <a:gd name="T0" fmla="*/ 16 w 23"/>
                  <a:gd name="T1" fmla="*/ 52 h 52"/>
                  <a:gd name="T2" fmla="*/ 20 w 23"/>
                  <a:gd name="T3" fmla="*/ 47 h 52"/>
                  <a:gd name="T4" fmla="*/ 23 w 23"/>
                  <a:gd name="T5" fmla="*/ 2 h 52"/>
                  <a:gd name="T6" fmla="*/ 3 w 23"/>
                  <a:gd name="T7" fmla="*/ 0 h 52"/>
                  <a:gd name="T8" fmla="*/ 0 w 23"/>
                  <a:gd name="T9" fmla="*/ 45 h 52"/>
                  <a:gd name="T10" fmla="*/ 3 w 23"/>
                  <a:gd name="T11" fmla="*/ 40 h 52"/>
                  <a:gd name="T12" fmla="*/ 16 w 23"/>
                  <a:gd name="T13" fmla="*/ 52 h 52"/>
                  <a:gd name="T14" fmla="*/ 0 60000 65536"/>
                  <a:gd name="T15" fmla="*/ 0 60000 65536"/>
                  <a:gd name="T16" fmla="*/ 0 60000 65536"/>
                  <a:gd name="T17" fmla="*/ 0 60000 65536"/>
                  <a:gd name="T18" fmla="*/ 0 60000 65536"/>
                  <a:gd name="T19" fmla="*/ 0 60000 65536"/>
                  <a:gd name="T20" fmla="*/ 0 60000 65536"/>
                  <a:gd name="T21" fmla="*/ 0 w 23"/>
                  <a:gd name="T22" fmla="*/ 0 h 52"/>
                  <a:gd name="T23" fmla="*/ 23 w 23"/>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52">
                    <a:moveTo>
                      <a:pt x="16" y="52"/>
                    </a:moveTo>
                    <a:lnTo>
                      <a:pt x="20" y="47"/>
                    </a:lnTo>
                    <a:lnTo>
                      <a:pt x="23" y="2"/>
                    </a:lnTo>
                    <a:lnTo>
                      <a:pt x="3" y="0"/>
                    </a:lnTo>
                    <a:lnTo>
                      <a:pt x="0" y="45"/>
                    </a:lnTo>
                    <a:lnTo>
                      <a:pt x="3" y="40"/>
                    </a:lnTo>
                    <a:lnTo>
                      <a:pt x="16"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8" name="Freeform 6"/>
              <p:cNvSpPr>
                <a:spLocks/>
              </p:cNvSpPr>
              <p:nvPr/>
            </p:nvSpPr>
            <p:spPr bwMode="auto">
              <a:xfrm>
                <a:off x="204" y="1716"/>
                <a:ext cx="41" cy="39"/>
              </a:xfrm>
              <a:custGeom>
                <a:avLst/>
                <a:gdLst>
                  <a:gd name="T0" fmla="*/ 16 w 41"/>
                  <a:gd name="T1" fmla="*/ 38 h 39"/>
                  <a:gd name="T2" fmla="*/ 14 w 41"/>
                  <a:gd name="T3" fmla="*/ 39 h 39"/>
                  <a:gd name="T4" fmla="*/ 41 w 41"/>
                  <a:gd name="T5" fmla="*/ 12 h 39"/>
                  <a:gd name="T6" fmla="*/ 28 w 41"/>
                  <a:gd name="T7" fmla="*/ 0 h 39"/>
                  <a:gd name="T8" fmla="*/ 1 w 41"/>
                  <a:gd name="T9" fmla="*/ 27 h 39"/>
                  <a:gd name="T10" fmla="*/ 0 w 41"/>
                  <a:gd name="T11" fmla="*/ 29 h 39"/>
                  <a:gd name="T12" fmla="*/ 16 w 41"/>
                  <a:gd name="T13" fmla="*/ 38 h 39"/>
                  <a:gd name="T14" fmla="*/ 0 60000 65536"/>
                  <a:gd name="T15" fmla="*/ 0 60000 65536"/>
                  <a:gd name="T16" fmla="*/ 0 60000 65536"/>
                  <a:gd name="T17" fmla="*/ 0 60000 65536"/>
                  <a:gd name="T18" fmla="*/ 0 60000 65536"/>
                  <a:gd name="T19" fmla="*/ 0 60000 65536"/>
                  <a:gd name="T20" fmla="*/ 0 60000 65536"/>
                  <a:gd name="T21" fmla="*/ 0 w 41"/>
                  <a:gd name="T22" fmla="*/ 0 h 39"/>
                  <a:gd name="T23" fmla="*/ 41 w 41"/>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9">
                    <a:moveTo>
                      <a:pt x="16" y="38"/>
                    </a:moveTo>
                    <a:lnTo>
                      <a:pt x="14" y="39"/>
                    </a:lnTo>
                    <a:lnTo>
                      <a:pt x="41" y="12"/>
                    </a:lnTo>
                    <a:lnTo>
                      <a:pt x="28" y="0"/>
                    </a:lnTo>
                    <a:lnTo>
                      <a:pt x="1" y="27"/>
                    </a:lnTo>
                    <a:lnTo>
                      <a:pt x="0" y="29"/>
                    </a:lnTo>
                    <a:lnTo>
                      <a:pt x="16"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9" name="Freeform 7"/>
              <p:cNvSpPr>
                <a:spLocks/>
              </p:cNvSpPr>
              <p:nvPr/>
            </p:nvSpPr>
            <p:spPr bwMode="auto">
              <a:xfrm>
                <a:off x="182" y="1745"/>
                <a:ext cx="38" cy="48"/>
              </a:xfrm>
              <a:custGeom>
                <a:avLst/>
                <a:gdLst>
                  <a:gd name="T0" fmla="*/ 18 w 38"/>
                  <a:gd name="T1" fmla="*/ 43 h 48"/>
                  <a:gd name="T2" fmla="*/ 16 w 38"/>
                  <a:gd name="T3" fmla="*/ 48 h 48"/>
                  <a:gd name="T4" fmla="*/ 38 w 38"/>
                  <a:gd name="T5" fmla="*/ 9 h 48"/>
                  <a:gd name="T6" fmla="*/ 22 w 38"/>
                  <a:gd name="T7" fmla="*/ 0 h 48"/>
                  <a:gd name="T8" fmla="*/ 0 w 38"/>
                  <a:gd name="T9" fmla="*/ 37 h 48"/>
                  <a:gd name="T10" fmla="*/ 0 w 38"/>
                  <a:gd name="T11" fmla="*/ 45 h 48"/>
                  <a:gd name="T12" fmla="*/ 18 w 38"/>
                  <a:gd name="T13" fmla="*/ 43 h 48"/>
                  <a:gd name="T14" fmla="*/ 0 60000 65536"/>
                  <a:gd name="T15" fmla="*/ 0 60000 65536"/>
                  <a:gd name="T16" fmla="*/ 0 60000 65536"/>
                  <a:gd name="T17" fmla="*/ 0 60000 65536"/>
                  <a:gd name="T18" fmla="*/ 0 60000 65536"/>
                  <a:gd name="T19" fmla="*/ 0 60000 65536"/>
                  <a:gd name="T20" fmla="*/ 0 60000 65536"/>
                  <a:gd name="T21" fmla="*/ 0 w 38"/>
                  <a:gd name="T22" fmla="*/ 0 h 48"/>
                  <a:gd name="T23" fmla="*/ 38 w 3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8">
                    <a:moveTo>
                      <a:pt x="18" y="43"/>
                    </a:moveTo>
                    <a:lnTo>
                      <a:pt x="16" y="48"/>
                    </a:lnTo>
                    <a:lnTo>
                      <a:pt x="38" y="9"/>
                    </a:lnTo>
                    <a:lnTo>
                      <a:pt x="22" y="0"/>
                    </a:lnTo>
                    <a:lnTo>
                      <a:pt x="0" y="37"/>
                    </a:lnTo>
                    <a:lnTo>
                      <a:pt x="0" y="45"/>
                    </a:lnTo>
                    <a:lnTo>
                      <a:pt x="18"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 name="Freeform 8"/>
              <p:cNvSpPr>
                <a:spLocks/>
              </p:cNvSpPr>
              <p:nvPr/>
            </p:nvSpPr>
            <p:spPr bwMode="auto">
              <a:xfrm>
                <a:off x="182" y="1788"/>
                <a:ext cx="22" cy="40"/>
              </a:xfrm>
              <a:custGeom>
                <a:avLst/>
                <a:gdLst>
                  <a:gd name="T0" fmla="*/ 22 w 22"/>
                  <a:gd name="T1" fmla="*/ 32 h 40"/>
                  <a:gd name="T2" fmla="*/ 22 w 22"/>
                  <a:gd name="T3" fmla="*/ 36 h 40"/>
                  <a:gd name="T4" fmla="*/ 18 w 22"/>
                  <a:gd name="T5" fmla="*/ 0 h 40"/>
                  <a:gd name="T6" fmla="*/ 0 w 22"/>
                  <a:gd name="T7" fmla="*/ 2 h 40"/>
                  <a:gd name="T8" fmla="*/ 2 w 22"/>
                  <a:gd name="T9" fmla="*/ 38 h 40"/>
                  <a:gd name="T10" fmla="*/ 4 w 22"/>
                  <a:gd name="T11" fmla="*/ 40 h 40"/>
                  <a:gd name="T12" fmla="*/ 22 w 22"/>
                  <a:gd name="T13" fmla="*/ 32 h 40"/>
                  <a:gd name="T14" fmla="*/ 0 60000 65536"/>
                  <a:gd name="T15" fmla="*/ 0 60000 65536"/>
                  <a:gd name="T16" fmla="*/ 0 60000 65536"/>
                  <a:gd name="T17" fmla="*/ 0 60000 65536"/>
                  <a:gd name="T18" fmla="*/ 0 60000 65536"/>
                  <a:gd name="T19" fmla="*/ 0 60000 65536"/>
                  <a:gd name="T20" fmla="*/ 0 60000 65536"/>
                  <a:gd name="T21" fmla="*/ 0 w 22"/>
                  <a:gd name="T22" fmla="*/ 0 h 40"/>
                  <a:gd name="T23" fmla="*/ 22 w 22"/>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40">
                    <a:moveTo>
                      <a:pt x="22" y="32"/>
                    </a:moveTo>
                    <a:lnTo>
                      <a:pt x="22" y="36"/>
                    </a:lnTo>
                    <a:lnTo>
                      <a:pt x="18" y="0"/>
                    </a:lnTo>
                    <a:lnTo>
                      <a:pt x="0" y="2"/>
                    </a:lnTo>
                    <a:lnTo>
                      <a:pt x="2" y="38"/>
                    </a:lnTo>
                    <a:lnTo>
                      <a:pt x="4" y="40"/>
                    </a:lnTo>
                    <a:lnTo>
                      <a:pt x="22"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 name="Freeform 9"/>
              <p:cNvSpPr>
                <a:spLocks/>
              </p:cNvSpPr>
              <p:nvPr/>
            </p:nvSpPr>
            <p:spPr bwMode="auto">
              <a:xfrm>
                <a:off x="186" y="1820"/>
                <a:ext cx="27" cy="36"/>
              </a:xfrm>
              <a:custGeom>
                <a:avLst/>
                <a:gdLst>
                  <a:gd name="T0" fmla="*/ 19 w 27"/>
                  <a:gd name="T1" fmla="*/ 17 h 36"/>
                  <a:gd name="T2" fmla="*/ 27 w 27"/>
                  <a:gd name="T3" fmla="*/ 22 h 36"/>
                  <a:gd name="T4" fmla="*/ 18 w 27"/>
                  <a:gd name="T5" fmla="*/ 0 h 36"/>
                  <a:gd name="T6" fmla="*/ 0 w 27"/>
                  <a:gd name="T7" fmla="*/ 8 h 36"/>
                  <a:gd name="T8" fmla="*/ 10 w 27"/>
                  <a:gd name="T9" fmla="*/ 31 h 36"/>
                  <a:gd name="T10" fmla="*/ 18 w 27"/>
                  <a:gd name="T11" fmla="*/ 36 h 36"/>
                  <a:gd name="T12" fmla="*/ 10 w 27"/>
                  <a:gd name="T13" fmla="*/ 31 h 36"/>
                  <a:gd name="T14" fmla="*/ 12 w 27"/>
                  <a:gd name="T15" fmla="*/ 35 h 36"/>
                  <a:gd name="T16" fmla="*/ 18 w 27"/>
                  <a:gd name="T17" fmla="*/ 36 h 36"/>
                  <a:gd name="T18" fmla="*/ 19 w 27"/>
                  <a:gd name="T19" fmla="*/ 1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6"/>
                  <a:gd name="T32" fmla="*/ 27 w 27"/>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6">
                    <a:moveTo>
                      <a:pt x="19" y="17"/>
                    </a:moveTo>
                    <a:lnTo>
                      <a:pt x="27" y="22"/>
                    </a:lnTo>
                    <a:lnTo>
                      <a:pt x="18" y="0"/>
                    </a:lnTo>
                    <a:lnTo>
                      <a:pt x="0" y="8"/>
                    </a:lnTo>
                    <a:lnTo>
                      <a:pt x="10" y="31"/>
                    </a:lnTo>
                    <a:lnTo>
                      <a:pt x="18" y="36"/>
                    </a:lnTo>
                    <a:lnTo>
                      <a:pt x="10" y="31"/>
                    </a:lnTo>
                    <a:lnTo>
                      <a:pt x="12" y="35"/>
                    </a:lnTo>
                    <a:lnTo>
                      <a:pt x="18" y="36"/>
                    </a:lnTo>
                    <a:lnTo>
                      <a:pt x="19"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2" name="Freeform 10"/>
              <p:cNvSpPr>
                <a:spLocks/>
              </p:cNvSpPr>
              <p:nvPr/>
            </p:nvSpPr>
            <p:spPr bwMode="auto">
              <a:xfrm>
                <a:off x="204" y="1837"/>
                <a:ext cx="30" cy="21"/>
              </a:xfrm>
              <a:custGeom>
                <a:avLst/>
                <a:gdLst>
                  <a:gd name="T0" fmla="*/ 30 w 30"/>
                  <a:gd name="T1" fmla="*/ 5 h 21"/>
                  <a:gd name="T2" fmla="*/ 23 w 30"/>
                  <a:gd name="T3" fmla="*/ 1 h 21"/>
                  <a:gd name="T4" fmla="*/ 1 w 30"/>
                  <a:gd name="T5" fmla="*/ 0 h 21"/>
                  <a:gd name="T6" fmla="*/ 0 w 30"/>
                  <a:gd name="T7" fmla="*/ 19 h 21"/>
                  <a:gd name="T8" fmla="*/ 21 w 30"/>
                  <a:gd name="T9" fmla="*/ 21 h 21"/>
                  <a:gd name="T10" fmla="*/ 14 w 30"/>
                  <a:gd name="T11" fmla="*/ 18 h 21"/>
                  <a:gd name="T12" fmla="*/ 30 w 30"/>
                  <a:gd name="T13" fmla="*/ 5 h 21"/>
                  <a:gd name="T14" fmla="*/ 27 w 30"/>
                  <a:gd name="T15" fmla="*/ 3 h 21"/>
                  <a:gd name="T16" fmla="*/ 23 w 30"/>
                  <a:gd name="T17" fmla="*/ 1 h 21"/>
                  <a:gd name="T18" fmla="*/ 30 w 30"/>
                  <a:gd name="T19" fmla="*/ 5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1"/>
                  <a:gd name="T32" fmla="*/ 30 w 3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1">
                    <a:moveTo>
                      <a:pt x="30" y="5"/>
                    </a:moveTo>
                    <a:lnTo>
                      <a:pt x="23" y="1"/>
                    </a:lnTo>
                    <a:lnTo>
                      <a:pt x="1" y="0"/>
                    </a:lnTo>
                    <a:lnTo>
                      <a:pt x="0" y="19"/>
                    </a:lnTo>
                    <a:lnTo>
                      <a:pt x="21" y="21"/>
                    </a:lnTo>
                    <a:lnTo>
                      <a:pt x="14" y="18"/>
                    </a:lnTo>
                    <a:lnTo>
                      <a:pt x="30" y="5"/>
                    </a:lnTo>
                    <a:lnTo>
                      <a:pt x="27" y="3"/>
                    </a:lnTo>
                    <a:lnTo>
                      <a:pt x="23" y="1"/>
                    </a:lnTo>
                    <a:lnTo>
                      <a:pt x="3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3" name="Freeform 11"/>
              <p:cNvSpPr>
                <a:spLocks/>
              </p:cNvSpPr>
              <p:nvPr/>
            </p:nvSpPr>
            <p:spPr bwMode="auto">
              <a:xfrm>
                <a:off x="218" y="1842"/>
                <a:ext cx="36" cy="41"/>
              </a:xfrm>
              <a:custGeom>
                <a:avLst/>
                <a:gdLst>
                  <a:gd name="T0" fmla="*/ 32 w 36"/>
                  <a:gd name="T1" fmla="*/ 25 h 41"/>
                  <a:gd name="T2" fmla="*/ 36 w 36"/>
                  <a:gd name="T3" fmla="*/ 27 h 41"/>
                  <a:gd name="T4" fmla="*/ 16 w 36"/>
                  <a:gd name="T5" fmla="*/ 0 h 41"/>
                  <a:gd name="T6" fmla="*/ 0 w 36"/>
                  <a:gd name="T7" fmla="*/ 13 h 41"/>
                  <a:gd name="T8" fmla="*/ 22 w 36"/>
                  <a:gd name="T9" fmla="*/ 40 h 41"/>
                  <a:gd name="T10" fmla="*/ 25 w 36"/>
                  <a:gd name="T11" fmla="*/ 41 h 41"/>
                  <a:gd name="T12" fmla="*/ 32 w 36"/>
                  <a:gd name="T13" fmla="*/ 25 h 41"/>
                  <a:gd name="T14" fmla="*/ 0 60000 65536"/>
                  <a:gd name="T15" fmla="*/ 0 60000 65536"/>
                  <a:gd name="T16" fmla="*/ 0 60000 65536"/>
                  <a:gd name="T17" fmla="*/ 0 60000 65536"/>
                  <a:gd name="T18" fmla="*/ 0 60000 65536"/>
                  <a:gd name="T19" fmla="*/ 0 60000 65536"/>
                  <a:gd name="T20" fmla="*/ 0 60000 65536"/>
                  <a:gd name="T21" fmla="*/ 0 w 36"/>
                  <a:gd name="T22" fmla="*/ 0 h 41"/>
                  <a:gd name="T23" fmla="*/ 36 w 3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1">
                    <a:moveTo>
                      <a:pt x="32" y="25"/>
                    </a:moveTo>
                    <a:lnTo>
                      <a:pt x="36" y="27"/>
                    </a:lnTo>
                    <a:lnTo>
                      <a:pt x="16" y="0"/>
                    </a:lnTo>
                    <a:lnTo>
                      <a:pt x="0" y="13"/>
                    </a:lnTo>
                    <a:lnTo>
                      <a:pt x="22" y="40"/>
                    </a:lnTo>
                    <a:lnTo>
                      <a:pt x="25" y="41"/>
                    </a:lnTo>
                    <a:lnTo>
                      <a:pt x="32"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4" name="Freeform 12"/>
              <p:cNvSpPr>
                <a:spLocks/>
              </p:cNvSpPr>
              <p:nvPr/>
            </p:nvSpPr>
            <p:spPr bwMode="auto">
              <a:xfrm>
                <a:off x="243" y="1867"/>
                <a:ext cx="45" cy="34"/>
              </a:xfrm>
              <a:custGeom>
                <a:avLst/>
                <a:gdLst>
                  <a:gd name="T0" fmla="*/ 43 w 45"/>
                  <a:gd name="T1" fmla="*/ 16 h 34"/>
                  <a:gd name="T2" fmla="*/ 45 w 45"/>
                  <a:gd name="T3" fmla="*/ 16 h 34"/>
                  <a:gd name="T4" fmla="*/ 7 w 45"/>
                  <a:gd name="T5" fmla="*/ 0 h 34"/>
                  <a:gd name="T6" fmla="*/ 0 w 45"/>
                  <a:gd name="T7" fmla="*/ 16 h 34"/>
                  <a:gd name="T8" fmla="*/ 38 w 45"/>
                  <a:gd name="T9" fmla="*/ 34 h 34"/>
                  <a:gd name="T10" fmla="*/ 38 w 45"/>
                  <a:gd name="T11" fmla="*/ 34 h 34"/>
                  <a:gd name="T12" fmla="*/ 43 w 45"/>
                  <a:gd name="T13" fmla="*/ 16 h 34"/>
                  <a:gd name="T14" fmla="*/ 0 60000 65536"/>
                  <a:gd name="T15" fmla="*/ 0 60000 65536"/>
                  <a:gd name="T16" fmla="*/ 0 60000 65536"/>
                  <a:gd name="T17" fmla="*/ 0 60000 65536"/>
                  <a:gd name="T18" fmla="*/ 0 60000 65536"/>
                  <a:gd name="T19" fmla="*/ 0 60000 65536"/>
                  <a:gd name="T20" fmla="*/ 0 60000 65536"/>
                  <a:gd name="T21" fmla="*/ 0 w 45"/>
                  <a:gd name="T22" fmla="*/ 0 h 34"/>
                  <a:gd name="T23" fmla="*/ 45 w 4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4">
                    <a:moveTo>
                      <a:pt x="43" y="16"/>
                    </a:moveTo>
                    <a:lnTo>
                      <a:pt x="45" y="16"/>
                    </a:lnTo>
                    <a:lnTo>
                      <a:pt x="7" y="0"/>
                    </a:lnTo>
                    <a:lnTo>
                      <a:pt x="0" y="16"/>
                    </a:lnTo>
                    <a:lnTo>
                      <a:pt x="38" y="34"/>
                    </a:lnTo>
                    <a:lnTo>
                      <a:pt x="4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5" name="Freeform 13"/>
              <p:cNvSpPr>
                <a:spLocks/>
              </p:cNvSpPr>
              <p:nvPr/>
            </p:nvSpPr>
            <p:spPr bwMode="auto">
              <a:xfrm>
                <a:off x="281" y="1883"/>
                <a:ext cx="41" cy="27"/>
              </a:xfrm>
              <a:custGeom>
                <a:avLst/>
                <a:gdLst>
                  <a:gd name="T0" fmla="*/ 41 w 41"/>
                  <a:gd name="T1" fmla="*/ 15 h 27"/>
                  <a:gd name="T2" fmla="*/ 36 w 41"/>
                  <a:gd name="T3" fmla="*/ 9 h 27"/>
                  <a:gd name="T4" fmla="*/ 5 w 41"/>
                  <a:gd name="T5" fmla="*/ 0 h 27"/>
                  <a:gd name="T6" fmla="*/ 0 w 41"/>
                  <a:gd name="T7" fmla="*/ 18 h 27"/>
                  <a:gd name="T8" fmla="*/ 31 w 41"/>
                  <a:gd name="T9" fmla="*/ 27 h 27"/>
                  <a:gd name="T10" fmla="*/ 23 w 41"/>
                  <a:gd name="T11" fmla="*/ 22 h 27"/>
                  <a:gd name="T12" fmla="*/ 41 w 41"/>
                  <a:gd name="T13" fmla="*/ 15 h 27"/>
                  <a:gd name="T14" fmla="*/ 40 w 41"/>
                  <a:gd name="T15" fmla="*/ 11 h 27"/>
                  <a:gd name="T16" fmla="*/ 36 w 41"/>
                  <a:gd name="T17" fmla="*/ 9 h 27"/>
                  <a:gd name="T18" fmla="*/ 41 w 41"/>
                  <a:gd name="T19" fmla="*/ 1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7"/>
                  <a:gd name="T32" fmla="*/ 41 w 4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7">
                    <a:moveTo>
                      <a:pt x="41" y="15"/>
                    </a:moveTo>
                    <a:lnTo>
                      <a:pt x="36" y="9"/>
                    </a:lnTo>
                    <a:lnTo>
                      <a:pt x="5" y="0"/>
                    </a:lnTo>
                    <a:lnTo>
                      <a:pt x="0" y="18"/>
                    </a:lnTo>
                    <a:lnTo>
                      <a:pt x="31" y="27"/>
                    </a:lnTo>
                    <a:lnTo>
                      <a:pt x="23" y="22"/>
                    </a:lnTo>
                    <a:lnTo>
                      <a:pt x="41" y="15"/>
                    </a:lnTo>
                    <a:lnTo>
                      <a:pt x="40" y="11"/>
                    </a:lnTo>
                    <a:lnTo>
                      <a:pt x="36" y="9"/>
                    </a:lnTo>
                    <a:lnTo>
                      <a:pt x="41"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6" name="Freeform 14"/>
              <p:cNvSpPr>
                <a:spLocks/>
              </p:cNvSpPr>
              <p:nvPr/>
            </p:nvSpPr>
            <p:spPr bwMode="auto">
              <a:xfrm>
                <a:off x="304" y="1898"/>
                <a:ext cx="27" cy="38"/>
              </a:xfrm>
              <a:custGeom>
                <a:avLst/>
                <a:gdLst>
                  <a:gd name="T0" fmla="*/ 20 w 27"/>
                  <a:gd name="T1" fmla="*/ 20 h 38"/>
                  <a:gd name="T2" fmla="*/ 27 w 27"/>
                  <a:gd name="T3" fmla="*/ 25 h 38"/>
                  <a:gd name="T4" fmla="*/ 18 w 27"/>
                  <a:gd name="T5" fmla="*/ 0 h 38"/>
                  <a:gd name="T6" fmla="*/ 0 w 27"/>
                  <a:gd name="T7" fmla="*/ 7 h 38"/>
                  <a:gd name="T8" fmla="*/ 9 w 27"/>
                  <a:gd name="T9" fmla="*/ 30 h 38"/>
                  <a:gd name="T10" fmla="*/ 15 w 27"/>
                  <a:gd name="T11" fmla="*/ 38 h 38"/>
                  <a:gd name="T12" fmla="*/ 9 w 27"/>
                  <a:gd name="T13" fmla="*/ 30 h 38"/>
                  <a:gd name="T14" fmla="*/ 11 w 27"/>
                  <a:gd name="T15" fmla="*/ 36 h 38"/>
                  <a:gd name="T16" fmla="*/ 15 w 27"/>
                  <a:gd name="T17" fmla="*/ 38 h 38"/>
                  <a:gd name="T18" fmla="*/ 20 w 27"/>
                  <a:gd name="T19" fmla="*/ 2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8"/>
                  <a:gd name="T32" fmla="*/ 27 w 2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8">
                    <a:moveTo>
                      <a:pt x="20" y="20"/>
                    </a:moveTo>
                    <a:lnTo>
                      <a:pt x="27" y="25"/>
                    </a:lnTo>
                    <a:lnTo>
                      <a:pt x="18" y="0"/>
                    </a:lnTo>
                    <a:lnTo>
                      <a:pt x="0" y="7"/>
                    </a:lnTo>
                    <a:lnTo>
                      <a:pt x="9" y="30"/>
                    </a:lnTo>
                    <a:lnTo>
                      <a:pt x="15" y="38"/>
                    </a:lnTo>
                    <a:lnTo>
                      <a:pt x="9" y="30"/>
                    </a:lnTo>
                    <a:lnTo>
                      <a:pt x="11" y="36"/>
                    </a:lnTo>
                    <a:lnTo>
                      <a:pt x="15" y="38"/>
                    </a:lnTo>
                    <a:lnTo>
                      <a:pt x="2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7" name="Freeform 15"/>
              <p:cNvSpPr>
                <a:spLocks/>
              </p:cNvSpPr>
              <p:nvPr/>
            </p:nvSpPr>
            <p:spPr bwMode="auto">
              <a:xfrm>
                <a:off x="319" y="1918"/>
                <a:ext cx="32" cy="23"/>
              </a:xfrm>
              <a:custGeom>
                <a:avLst/>
                <a:gdLst>
                  <a:gd name="T0" fmla="*/ 32 w 32"/>
                  <a:gd name="T1" fmla="*/ 10 h 23"/>
                  <a:gd name="T2" fmla="*/ 27 w 32"/>
                  <a:gd name="T3" fmla="*/ 5 h 23"/>
                  <a:gd name="T4" fmla="*/ 5 w 32"/>
                  <a:gd name="T5" fmla="*/ 0 h 23"/>
                  <a:gd name="T6" fmla="*/ 0 w 32"/>
                  <a:gd name="T7" fmla="*/ 18 h 23"/>
                  <a:gd name="T8" fmla="*/ 22 w 32"/>
                  <a:gd name="T9" fmla="*/ 23 h 23"/>
                  <a:gd name="T10" fmla="*/ 16 w 32"/>
                  <a:gd name="T11" fmla="*/ 18 h 23"/>
                  <a:gd name="T12" fmla="*/ 32 w 32"/>
                  <a:gd name="T13" fmla="*/ 10 h 23"/>
                  <a:gd name="T14" fmla="*/ 31 w 32"/>
                  <a:gd name="T15" fmla="*/ 7 h 23"/>
                  <a:gd name="T16" fmla="*/ 27 w 32"/>
                  <a:gd name="T17" fmla="*/ 5 h 23"/>
                  <a:gd name="T18" fmla="*/ 32 w 32"/>
                  <a:gd name="T19" fmla="*/ 1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3"/>
                  <a:gd name="T32" fmla="*/ 32 w 32"/>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3">
                    <a:moveTo>
                      <a:pt x="32" y="10"/>
                    </a:moveTo>
                    <a:lnTo>
                      <a:pt x="27" y="5"/>
                    </a:lnTo>
                    <a:lnTo>
                      <a:pt x="5" y="0"/>
                    </a:lnTo>
                    <a:lnTo>
                      <a:pt x="0" y="18"/>
                    </a:lnTo>
                    <a:lnTo>
                      <a:pt x="22" y="23"/>
                    </a:lnTo>
                    <a:lnTo>
                      <a:pt x="16" y="18"/>
                    </a:lnTo>
                    <a:lnTo>
                      <a:pt x="32" y="10"/>
                    </a:lnTo>
                    <a:lnTo>
                      <a:pt x="31" y="7"/>
                    </a:lnTo>
                    <a:lnTo>
                      <a:pt x="27" y="5"/>
                    </a:lnTo>
                    <a:lnTo>
                      <a:pt x="32"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8" name="Freeform 16"/>
              <p:cNvSpPr>
                <a:spLocks/>
              </p:cNvSpPr>
              <p:nvPr/>
            </p:nvSpPr>
            <p:spPr bwMode="auto">
              <a:xfrm>
                <a:off x="335" y="1928"/>
                <a:ext cx="33" cy="45"/>
              </a:xfrm>
              <a:custGeom>
                <a:avLst/>
                <a:gdLst>
                  <a:gd name="T0" fmla="*/ 29 w 33"/>
                  <a:gd name="T1" fmla="*/ 29 h 45"/>
                  <a:gd name="T2" fmla="*/ 33 w 33"/>
                  <a:gd name="T3" fmla="*/ 33 h 45"/>
                  <a:gd name="T4" fmla="*/ 16 w 33"/>
                  <a:gd name="T5" fmla="*/ 0 h 45"/>
                  <a:gd name="T6" fmla="*/ 0 w 33"/>
                  <a:gd name="T7" fmla="*/ 8 h 45"/>
                  <a:gd name="T8" fmla="*/ 15 w 33"/>
                  <a:gd name="T9" fmla="*/ 40 h 45"/>
                  <a:gd name="T10" fmla="*/ 18 w 33"/>
                  <a:gd name="T11" fmla="*/ 45 h 45"/>
                  <a:gd name="T12" fmla="*/ 29 w 33"/>
                  <a:gd name="T13" fmla="*/ 29 h 45"/>
                  <a:gd name="T14" fmla="*/ 0 60000 65536"/>
                  <a:gd name="T15" fmla="*/ 0 60000 65536"/>
                  <a:gd name="T16" fmla="*/ 0 60000 65536"/>
                  <a:gd name="T17" fmla="*/ 0 60000 65536"/>
                  <a:gd name="T18" fmla="*/ 0 60000 65536"/>
                  <a:gd name="T19" fmla="*/ 0 60000 65536"/>
                  <a:gd name="T20" fmla="*/ 0 60000 65536"/>
                  <a:gd name="T21" fmla="*/ 0 w 33"/>
                  <a:gd name="T22" fmla="*/ 0 h 45"/>
                  <a:gd name="T23" fmla="*/ 33 w 33"/>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5">
                    <a:moveTo>
                      <a:pt x="29" y="29"/>
                    </a:moveTo>
                    <a:lnTo>
                      <a:pt x="33" y="33"/>
                    </a:lnTo>
                    <a:lnTo>
                      <a:pt x="16" y="0"/>
                    </a:lnTo>
                    <a:lnTo>
                      <a:pt x="0" y="8"/>
                    </a:lnTo>
                    <a:lnTo>
                      <a:pt x="15" y="40"/>
                    </a:lnTo>
                    <a:lnTo>
                      <a:pt x="18" y="45"/>
                    </a:lnTo>
                    <a:lnTo>
                      <a:pt x="29"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9" name="Freeform 17"/>
              <p:cNvSpPr>
                <a:spLocks/>
              </p:cNvSpPr>
              <p:nvPr/>
            </p:nvSpPr>
            <p:spPr bwMode="auto">
              <a:xfrm>
                <a:off x="353" y="1957"/>
                <a:ext cx="36" cy="34"/>
              </a:xfrm>
              <a:custGeom>
                <a:avLst/>
                <a:gdLst>
                  <a:gd name="T0" fmla="*/ 31 w 36"/>
                  <a:gd name="T1" fmla="*/ 15 h 34"/>
                  <a:gd name="T2" fmla="*/ 36 w 36"/>
                  <a:gd name="T3" fmla="*/ 16 h 34"/>
                  <a:gd name="T4" fmla="*/ 11 w 36"/>
                  <a:gd name="T5" fmla="*/ 0 h 34"/>
                  <a:gd name="T6" fmla="*/ 0 w 36"/>
                  <a:gd name="T7" fmla="*/ 16 h 34"/>
                  <a:gd name="T8" fmla="*/ 25 w 36"/>
                  <a:gd name="T9" fmla="*/ 33 h 34"/>
                  <a:gd name="T10" fmla="*/ 31 w 36"/>
                  <a:gd name="T11" fmla="*/ 34 h 34"/>
                  <a:gd name="T12" fmla="*/ 31 w 36"/>
                  <a:gd name="T13" fmla="*/ 15 h 34"/>
                  <a:gd name="T14" fmla="*/ 0 60000 65536"/>
                  <a:gd name="T15" fmla="*/ 0 60000 65536"/>
                  <a:gd name="T16" fmla="*/ 0 60000 65536"/>
                  <a:gd name="T17" fmla="*/ 0 60000 65536"/>
                  <a:gd name="T18" fmla="*/ 0 60000 65536"/>
                  <a:gd name="T19" fmla="*/ 0 60000 65536"/>
                  <a:gd name="T20" fmla="*/ 0 60000 65536"/>
                  <a:gd name="T21" fmla="*/ 0 w 36"/>
                  <a:gd name="T22" fmla="*/ 0 h 34"/>
                  <a:gd name="T23" fmla="*/ 36 w 36"/>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4">
                    <a:moveTo>
                      <a:pt x="31" y="15"/>
                    </a:moveTo>
                    <a:lnTo>
                      <a:pt x="36" y="16"/>
                    </a:lnTo>
                    <a:lnTo>
                      <a:pt x="11" y="0"/>
                    </a:lnTo>
                    <a:lnTo>
                      <a:pt x="0" y="16"/>
                    </a:lnTo>
                    <a:lnTo>
                      <a:pt x="25" y="33"/>
                    </a:lnTo>
                    <a:lnTo>
                      <a:pt x="31" y="34"/>
                    </a:lnTo>
                    <a:lnTo>
                      <a:pt x="31"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0" name="Freeform 18"/>
              <p:cNvSpPr>
                <a:spLocks/>
              </p:cNvSpPr>
              <p:nvPr/>
            </p:nvSpPr>
            <p:spPr bwMode="auto">
              <a:xfrm>
                <a:off x="384" y="1972"/>
                <a:ext cx="59" cy="23"/>
              </a:xfrm>
              <a:custGeom>
                <a:avLst/>
                <a:gdLst>
                  <a:gd name="T0" fmla="*/ 59 w 59"/>
                  <a:gd name="T1" fmla="*/ 9 h 23"/>
                  <a:gd name="T2" fmla="*/ 50 w 59"/>
                  <a:gd name="T3" fmla="*/ 5 h 23"/>
                  <a:gd name="T4" fmla="*/ 0 w 59"/>
                  <a:gd name="T5" fmla="*/ 0 h 23"/>
                  <a:gd name="T6" fmla="*/ 0 w 59"/>
                  <a:gd name="T7" fmla="*/ 19 h 23"/>
                  <a:gd name="T8" fmla="*/ 48 w 59"/>
                  <a:gd name="T9" fmla="*/ 23 h 23"/>
                  <a:gd name="T10" fmla="*/ 41 w 59"/>
                  <a:gd name="T11" fmla="*/ 18 h 23"/>
                  <a:gd name="T12" fmla="*/ 59 w 59"/>
                  <a:gd name="T13" fmla="*/ 9 h 23"/>
                  <a:gd name="T14" fmla="*/ 56 w 59"/>
                  <a:gd name="T15" fmla="*/ 5 h 23"/>
                  <a:gd name="T16" fmla="*/ 50 w 59"/>
                  <a:gd name="T17" fmla="*/ 5 h 23"/>
                  <a:gd name="T18" fmla="*/ 59 w 59"/>
                  <a:gd name="T19" fmla="*/ 9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3"/>
                  <a:gd name="T32" fmla="*/ 59 w 59"/>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3">
                    <a:moveTo>
                      <a:pt x="59" y="9"/>
                    </a:moveTo>
                    <a:lnTo>
                      <a:pt x="50" y="5"/>
                    </a:lnTo>
                    <a:lnTo>
                      <a:pt x="0" y="0"/>
                    </a:lnTo>
                    <a:lnTo>
                      <a:pt x="0" y="19"/>
                    </a:lnTo>
                    <a:lnTo>
                      <a:pt x="48" y="23"/>
                    </a:lnTo>
                    <a:lnTo>
                      <a:pt x="41" y="18"/>
                    </a:lnTo>
                    <a:lnTo>
                      <a:pt x="59" y="9"/>
                    </a:lnTo>
                    <a:lnTo>
                      <a:pt x="56" y="5"/>
                    </a:lnTo>
                    <a:lnTo>
                      <a:pt x="50" y="5"/>
                    </a:lnTo>
                    <a:lnTo>
                      <a:pt x="59"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1" name="Freeform 19"/>
              <p:cNvSpPr>
                <a:spLocks/>
              </p:cNvSpPr>
              <p:nvPr/>
            </p:nvSpPr>
            <p:spPr bwMode="auto">
              <a:xfrm>
                <a:off x="425" y="1981"/>
                <a:ext cx="31" cy="36"/>
              </a:xfrm>
              <a:custGeom>
                <a:avLst/>
                <a:gdLst>
                  <a:gd name="T0" fmla="*/ 31 w 31"/>
                  <a:gd name="T1" fmla="*/ 25 h 36"/>
                  <a:gd name="T2" fmla="*/ 31 w 31"/>
                  <a:gd name="T3" fmla="*/ 27 h 36"/>
                  <a:gd name="T4" fmla="*/ 18 w 31"/>
                  <a:gd name="T5" fmla="*/ 0 h 36"/>
                  <a:gd name="T6" fmla="*/ 0 w 31"/>
                  <a:gd name="T7" fmla="*/ 9 h 36"/>
                  <a:gd name="T8" fmla="*/ 15 w 31"/>
                  <a:gd name="T9" fmla="*/ 36 h 36"/>
                  <a:gd name="T10" fmla="*/ 15 w 31"/>
                  <a:gd name="T11" fmla="*/ 36 h 36"/>
                  <a:gd name="T12" fmla="*/ 31 w 31"/>
                  <a:gd name="T13" fmla="*/ 25 h 36"/>
                  <a:gd name="T14" fmla="*/ 0 60000 65536"/>
                  <a:gd name="T15" fmla="*/ 0 60000 65536"/>
                  <a:gd name="T16" fmla="*/ 0 60000 65536"/>
                  <a:gd name="T17" fmla="*/ 0 60000 65536"/>
                  <a:gd name="T18" fmla="*/ 0 60000 65536"/>
                  <a:gd name="T19" fmla="*/ 0 60000 65536"/>
                  <a:gd name="T20" fmla="*/ 0 60000 65536"/>
                  <a:gd name="T21" fmla="*/ 0 w 31"/>
                  <a:gd name="T22" fmla="*/ 0 h 36"/>
                  <a:gd name="T23" fmla="*/ 31 w 3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6">
                    <a:moveTo>
                      <a:pt x="31" y="25"/>
                    </a:moveTo>
                    <a:lnTo>
                      <a:pt x="31" y="27"/>
                    </a:lnTo>
                    <a:lnTo>
                      <a:pt x="18" y="0"/>
                    </a:lnTo>
                    <a:lnTo>
                      <a:pt x="0" y="9"/>
                    </a:lnTo>
                    <a:lnTo>
                      <a:pt x="15" y="36"/>
                    </a:lnTo>
                    <a:lnTo>
                      <a:pt x="31"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2" name="Freeform 20"/>
              <p:cNvSpPr>
                <a:spLocks/>
              </p:cNvSpPr>
              <p:nvPr/>
            </p:nvSpPr>
            <p:spPr bwMode="auto">
              <a:xfrm>
                <a:off x="440" y="2006"/>
                <a:ext cx="32" cy="39"/>
              </a:xfrm>
              <a:custGeom>
                <a:avLst/>
                <a:gdLst>
                  <a:gd name="T0" fmla="*/ 28 w 32"/>
                  <a:gd name="T1" fmla="*/ 21 h 39"/>
                  <a:gd name="T2" fmla="*/ 32 w 32"/>
                  <a:gd name="T3" fmla="*/ 25 h 39"/>
                  <a:gd name="T4" fmla="*/ 16 w 32"/>
                  <a:gd name="T5" fmla="*/ 0 h 39"/>
                  <a:gd name="T6" fmla="*/ 0 w 32"/>
                  <a:gd name="T7" fmla="*/ 11 h 39"/>
                  <a:gd name="T8" fmla="*/ 18 w 32"/>
                  <a:gd name="T9" fmla="*/ 36 h 39"/>
                  <a:gd name="T10" fmla="*/ 23 w 32"/>
                  <a:gd name="T11" fmla="*/ 39 h 39"/>
                  <a:gd name="T12" fmla="*/ 28 w 32"/>
                  <a:gd name="T13" fmla="*/ 21 h 39"/>
                  <a:gd name="T14" fmla="*/ 0 60000 65536"/>
                  <a:gd name="T15" fmla="*/ 0 60000 65536"/>
                  <a:gd name="T16" fmla="*/ 0 60000 65536"/>
                  <a:gd name="T17" fmla="*/ 0 60000 65536"/>
                  <a:gd name="T18" fmla="*/ 0 60000 65536"/>
                  <a:gd name="T19" fmla="*/ 0 60000 65536"/>
                  <a:gd name="T20" fmla="*/ 0 60000 65536"/>
                  <a:gd name="T21" fmla="*/ 0 w 32"/>
                  <a:gd name="T22" fmla="*/ 0 h 39"/>
                  <a:gd name="T23" fmla="*/ 32 w 32"/>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9">
                    <a:moveTo>
                      <a:pt x="28" y="21"/>
                    </a:moveTo>
                    <a:lnTo>
                      <a:pt x="32" y="25"/>
                    </a:lnTo>
                    <a:lnTo>
                      <a:pt x="16" y="0"/>
                    </a:lnTo>
                    <a:lnTo>
                      <a:pt x="0" y="11"/>
                    </a:lnTo>
                    <a:lnTo>
                      <a:pt x="18" y="36"/>
                    </a:lnTo>
                    <a:lnTo>
                      <a:pt x="23" y="39"/>
                    </a:lnTo>
                    <a:lnTo>
                      <a:pt x="28"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3" name="Freeform 21"/>
              <p:cNvSpPr>
                <a:spLocks/>
              </p:cNvSpPr>
              <p:nvPr/>
            </p:nvSpPr>
            <p:spPr bwMode="auto">
              <a:xfrm>
                <a:off x="463" y="2027"/>
                <a:ext cx="20" cy="24"/>
              </a:xfrm>
              <a:custGeom>
                <a:avLst/>
                <a:gdLst>
                  <a:gd name="T0" fmla="*/ 9 w 20"/>
                  <a:gd name="T1" fmla="*/ 6 h 24"/>
                  <a:gd name="T2" fmla="*/ 18 w 20"/>
                  <a:gd name="T3" fmla="*/ 4 h 24"/>
                  <a:gd name="T4" fmla="*/ 5 w 20"/>
                  <a:gd name="T5" fmla="*/ 0 h 24"/>
                  <a:gd name="T6" fmla="*/ 0 w 20"/>
                  <a:gd name="T7" fmla="*/ 18 h 24"/>
                  <a:gd name="T8" fmla="*/ 13 w 20"/>
                  <a:gd name="T9" fmla="*/ 22 h 24"/>
                  <a:gd name="T10" fmla="*/ 20 w 20"/>
                  <a:gd name="T11" fmla="*/ 20 h 24"/>
                  <a:gd name="T12" fmla="*/ 13 w 20"/>
                  <a:gd name="T13" fmla="*/ 22 h 24"/>
                  <a:gd name="T14" fmla="*/ 16 w 20"/>
                  <a:gd name="T15" fmla="*/ 24 h 24"/>
                  <a:gd name="T16" fmla="*/ 20 w 20"/>
                  <a:gd name="T17" fmla="*/ 20 h 24"/>
                  <a:gd name="T18" fmla="*/ 9 w 20"/>
                  <a:gd name="T19" fmla="*/ 6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4"/>
                  <a:gd name="T32" fmla="*/ 20 w 2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4">
                    <a:moveTo>
                      <a:pt x="9" y="6"/>
                    </a:moveTo>
                    <a:lnTo>
                      <a:pt x="18" y="4"/>
                    </a:lnTo>
                    <a:lnTo>
                      <a:pt x="5" y="0"/>
                    </a:lnTo>
                    <a:lnTo>
                      <a:pt x="0" y="18"/>
                    </a:lnTo>
                    <a:lnTo>
                      <a:pt x="13" y="22"/>
                    </a:lnTo>
                    <a:lnTo>
                      <a:pt x="20" y="20"/>
                    </a:lnTo>
                    <a:lnTo>
                      <a:pt x="13" y="22"/>
                    </a:lnTo>
                    <a:lnTo>
                      <a:pt x="16" y="24"/>
                    </a:lnTo>
                    <a:lnTo>
                      <a:pt x="20" y="20"/>
                    </a:lnTo>
                    <a:lnTo>
                      <a:pt x="9"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4" name="Freeform 22"/>
              <p:cNvSpPr>
                <a:spLocks/>
              </p:cNvSpPr>
              <p:nvPr/>
            </p:nvSpPr>
            <p:spPr bwMode="auto">
              <a:xfrm>
                <a:off x="472" y="2026"/>
                <a:ext cx="25" cy="21"/>
              </a:xfrm>
              <a:custGeom>
                <a:avLst/>
                <a:gdLst>
                  <a:gd name="T0" fmla="*/ 5 w 25"/>
                  <a:gd name="T1" fmla="*/ 7 h 21"/>
                  <a:gd name="T2" fmla="*/ 9 w 25"/>
                  <a:gd name="T3" fmla="*/ 0 h 21"/>
                  <a:gd name="T4" fmla="*/ 0 w 25"/>
                  <a:gd name="T5" fmla="*/ 7 h 21"/>
                  <a:gd name="T6" fmla="*/ 11 w 25"/>
                  <a:gd name="T7" fmla="*/ 21 h 21"/>
                  <a:gd name="T8" fmla="*/ 20 w 25"/>
                  <a:gd name="T9" fmla="*/ 14 h 21"/>
                  <a:gd name="T10" fmla="*/ 23 w 25"/>
                  <a:gd name="T11" fmla="*/ 5 h 21"/>
                  <a:gd name="T12" fmla="*/ 20 w 25"/>
                  <a:gd name="T13" fmla="*/ 14 h 21"/>
                  <a:gd name="T14" fmla="*/ 25 w 25"/>
                  <a:gd name="T15" fmla="*/ 10 h 21"/>
                  <a:gd name="T16" fmla="*/ 23 w 25"/>
                  <a:gd name="T17" fmla="*/ 5 h 21"/>
                  <a:gd name="T18" fmla="*/ 5 w 25"/>
                  <a:gd name="T19" fmla="*/ 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1"/>
                  <a:gd name="T32" fmla="*/ 25 w 25"/>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1">
                    <a:moveTo>
                      <a:pt x="5" y="7"/>
                    </a:moveTo>
                    <a:lnTo>
                      <a:pt x="9" y="0"/>
                    </a:lnTo>
                    <a:lnTo>
                      <a:pt x="0" y="7"/>
                    </a:lnTo>
                    <a:lnTo>
                      <a:pt x="11" y="21"/>
                    </a:lnTo>
                    <a:lnTo>
                      <a:pt x="20" y="14"/>
                    </a:lnTo>
                    <a:lnTo>
                      <a:pt x="23" y="5"/>
                    </a:lnTo>
                    <a:lnTo>
                      <a:pt x="20" y="14"/>
                    </a:lnTo>
                    <a:lnTo>
                      <a:pt x="25" y="10"/>
                    </a:lnTo>
                    <a:lnTo>
                      <a:pt x="23" y="5"/>
                    </a:lnTo>
                    <a:lnTo>
                      <a:pt x="5"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5" name="Freeform 23"/>
              <p:cNvSpPr>
                <a:spLocks/>
              </p:cNvSpPr>
              <p:nvPr/>
            </p:nvSpPr>
            <p:spPr bwMode="auto">
              <a:xfrm>
                <a:off x="474" y="1997"/>
                <a:ext cx="21" cy="36"/>
              </a:xfrm>
              <a:custGeom>
                <a:avLst/>
                <a:gdLst>
                  <a:gd name="T0" fmla="*/ 0 w 21"/>
                  <a:gd name="T1" fmla="*/ 3 h 36"/>
                  <a:gd name="T2" fmla="*/ 0 w 21"/>
                  <a:gd name="T3" fmla="*/ 2 h 36"/>
                  <a:gd name="T4" fmla="*/ 3 w 21"/>
                  <a:gd name="T5" fmla="*/ 36 h 36"/>
                  <a:gd name="T6" fmla="*/ 21 w 21"/>
                  <a:gd name="T7" fmla="*/ 34 h 36"/>
                  <a:gd name="T8" fmla="*/ 18 w 21"/>
                  <a:gd name="T9" fmla="*/ 0 h 36"/>
                  <a:gd name="T10" fmla="*/ 18 w 21"/>
                  <a:gd name="T11" fmla="*/ 0 h 36"/>
                  <a:gd name="T12" fmla="*/ 0 w 21"/>
                  <a:gd name="T13" fmla="*/ 3 h 36"/>
                  <a:gd name="T14" fmla="*/ 0 60000 65536"/>
                  <a:gd name="T15" fmla="*/ 0 60000 65536"/>
                  <a:gd name="T16" fmla="*/ 0 60000 65536"/>
                  <a:gd name="T17" fmla="*/ 0 60000 65536"/>
                  <a:gd name="T18" fmla="*/ 0 60000 65536"/>
                  <a:gd name="T19" fmla="*/ 0 60000 65536"/>
                  <a:gd name="T20" fmla="*/ 0 60000 65536"/>
                  <a:gd name="T21" fmla="*/ 0 w 21"/>
                  <a:gd name="T22" fmla="*/ 0 h 36"/>
                  <a:gd name="T23" fmla="*/ 21 w 2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6">
                    <a:moveTo>
                      <a:pt x="0" y="3"/>
                    </a:moveTo>
                    <a:lnTo>
                      <a:pt x="0" y="2"/>
                    </a:lnTo>
                    <a:lnTo>
                      <a:pt x="3" y="36"/>
                    </a:lnTo>
                    <a:lnTo>
                      <a:pt x="21" y="34"/>
                    </a:lnTo>
                    <a:lnTo>
                      <a:pt x="18" y="0"/>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6" name="Freeform 24"/>
              <p:cNvSpPr>
                <a:spLocks/>
              </p:cNvSpPr>
              <p:nvPr/>
            </p:nvSpPr>
            <p:spPr bwMode="auto">
              <a:xfrm>
                <a:off x="465" y="1959"/>
                <a:ext cx="27" cy="41"/>
              </a:xfrm>
              <a:custGeom>
                <a:avLst/>
                <a:gdLst>
                  <a:gd name="T0" fmla="*/ 3 w 27"/>
                  <a:gd name="T1" fmla="*/ 0 h 41"/>
                  <a:gd name="T2" fmla="*/ 2 w 27"/>
                  <a:gd name="T3" fmla="*/ 9 h 41"/>
                  <a:gd name="T4" fmla="*/ 9 w 27"/>
                  <a:gd name="T5" fmla="*/ 41 h 41"/>
                  <a:gd name="T6" fmla="*/ 27 w 27"/>
                  <a:gd name="T7" fmla="*/ 38 h 41"/>
                  <a:gd name="T8" fmla="*/ 20 w 27"/>
                  <a:gd name="T9" fmla="*/ 4 h 41"/>
                  <a:gd name="T10" fmla="*/ 18 w 27"/>
                  <a:gd name="T11" fmla="*/ 13 h 41"/>
                  <a:gd name="T12" fmla="*/ 3 w 27"/>
                  <a:gd name="T13" fmla="*/ 0 h 41"/>
                  <a:gd name="T14" fmla="*/ 0 w 27"/>
                  <a:gd name="T15" fmla="*/ 4 h 41"/>
                  <a:gd name="T16" fmla="*/ 2 w 27"/>
                  <a:gd name="T17" fmla="*/ 9 h 41"/>
                  <a:gd name="T18" fmla="*/ 3 w 27"/>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41"/>
                  <a:gd name="T32" fmla="*/ 27 w 27"/>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41">
                    <a:moveTo>
                      <a:pt x="3" y="0"/>
                    </a:moveTo>
                    <a:lnTo>
                      <a:pt x="2" y="9"/>
                    </a:lnTo>
                    <a:lnTo>
                      <a:pt x="9" y="41"/>
                    </a:lnTo>
                    <a:lnTo>
                      <a:pt x="27" y="38"/>
                    </a:lnTo>
                    <a:lnTo>
                      <a:pt x="20" y="4"/>
                    </a:lnTo>
                    <a:lnTo>
                      <a:pt x="18" y="13"/>
                    </a:lnTo>
                    <a:lnTo>
                      <a:pt x="3" y="0"/>
                    </a:lnTo>
                    <a:lnTo>
                      <a:pt x="0" y="4"/>
                    </a:lnTo>
                    <a:lnTo>
                      <a:pt x="2" y="9"/>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7" name="Freeform 25"/>
              <p:cNvSpPr>
                <a:spLocks/>
              </p:cNvSpPr>
              <p:nvPr/>
            </p:nvSpPr>
            <p:spPr bwMode="auto">
              <a:xfrm>
                <a:off x="468" y="1936"/>
                <a:ext cx="33" cy="36"/>
              </a:xfrm>
              <a:custGeom>
                <a:avLst/>
                <a:gdLst>
                  <a:gd name="T0" fmla="*/ 26 w 33"/>
                  <a:gd name="T1" fmla="*/ 0 h 36"/>
                  <a:gd name="T2" fmla="*/ 18 w 33"/>
                  <a:gd name="T3" fmla="*/ 3 h 36"/>
                  <a:gd name="T4" fmla="*/ 0 w 33"/>
                  <a:gd name="T5" fmla="*/ 23 h 36"/>
                  <a:gd name="T6" fmla="*/ 15 w 33"/>
                  <a:gd name="T7" fmla="*/ 36 h 36"/>
                  <a:gd name="T8" fmla="*/ 33 w 33"/>
                  <a:gd name="T9" fmla="*/ 16 h 36"/>
                  <a:gd name="T10" fmla="*/ 26 w 33"/>
                  <a:gd name="T11" fmla="*/ 19 h 36"/>
                  <a:gd name="T12" fmla="*/ 26 w 33"/>
                  <a:gd name="T13" fmla="*/ 0 h 36"/>
                  <a:gd name="T14" fmla="*/ 20 w 33"/>
                  <a:gd name="T15" fmla="*/ 0 h 36"/>
                  <a:gd name="T16" fmla="*/ 18 w 33"/>
                  <a:gd name="T17" fmla="*/ 3 h 36"/>
                  <a:gd name="T18" fmla="*/ 26 w 33"/>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6"/>
                  <a:gd name="T32" fmla="*/ 33 w 33"/>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6">
                    <a:moveTo>
                      <a:pt x="26" y="0"/>
                    </a:moveTo>
                    <a:lnTo>
                      <a:pt x="18" y="3"/>
                    </a:lnTo>
                    <a:lnTo>
                      <a:pt x="0" y="23"/>
                    </a:lnTo>
                    <a:lnTo>
                      <a:pt x="15" y="36"/>
                    </a:lnTo>
                    <a:lnTo>
                      <a:pt x="33" y="16"/>
                    </a:lnTo>
                    <a:lnTo>
                      <a:pt x="26" y="19"/>
                    </a:lnTo>
                    <a:lnTo>
                      <a:pt x="26" y="0"/>
                    </a:lnTo>
                    <a:lnTo>
                      <a:pt x="20" y="0"/>
                    </a:lnTo>
                    <a:lnTo>
                      <a:pt x="18" y="3"/>
                    </a:lnTo>
                    <a:lnTo>
                      <a:pt x="2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8" name="Freeform 26"/>
              <p:cNvSpPr>
                <a:spLocks/>
              </p:cNvSpPr>
              <p:nvPr/>
            </p:nvSpPr>
            <p:spPr bwMode="auto">
              <a:xfrm>
                <a:off x="494" y="1936"/>
                <a:ext cx="36" cy="19"/>
              </a:xfrm>
              <a:custGeom>
                <a:avLst/>
                <a:gdLst>
                  <a:gd name="T0" fmla="*/ 36 w 36"/>
                  <a:gd name="T1" fmla="*/ 7 h 19"/>
                  <a:gd name="T2" fmla="*/ 27 w 36"/>
                  <a:gd name="T3" fmla="*/ 0 h 19"/>
                  <a:gd name="T4" fmla="*/ 0 w 36"/>
                  <a:gd name="T5" fmla="*/ 0 h 19"/>
                  <a:gd name="T6" fmla="*/ 0 w 36"/>
                  <a:gd name="T7" fmla="*/ 19 h 19"/>
                  <a:gd name="T8" fmla="*/ 27 w 36"/>
                  <a:gd name="T9" fmla="*/ 19 h 19"/>
                  <a:gd name="T10" fmla="*/ 18 w 36"/>
                  <a:gd name="T11" fmla="*/ 12 h 19"/>
                  <a:gd name="T12" fmla="*/ 36 w 36"/>
                  <a:gd name="T13" fmla="*/ 7 h 19"/>
                  <a:gd name="T14" fmla="*/ 34 w 36"/>
                  <a:gd name="T15" fmla="*/ 0 h 19"/>
                  <a:gd name="T16" fmla="*/ 27 w 36"/>
                  <a:gd name="T17" fmla="*/ 0 h 19"/>
                  <a:gd name="T18" fmla="*/ 36 w 36"/>
                  <a:gd name="T19" fmla="*/ 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9"/>
                  <a:gd name="T32" fmla="*/ 36 w 3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9">
                    <a:moveTo>
                      <a:pt x="36" y="7"/>
                    </a:moveTo>
                    <a:lnTo>
                      <a:pt x="27" y="0"/>
                    </a:lnTo>
                    <a:lnTo>
                      <a:pt x="0" y="0"/>
                    </a:lnTo>
                    <a:lnTo>
                      <a:pt x="0" y="19"/>
                    </a:lnTo>
                    <a:lnTo>
                      <a:pt x="27" y="19"/>
                    </a:lnTo>
                    <a:lnTo>
                      <a:pt x="18" y="12"/>
                    </a:lnTo>
                    <a:lnTo>
                      <a:pt x="36" y="7"/>
                    </a:lnTo>
                    <a:lnTo>
                      <a:pt x="34" y="0"/>
                    </a:lnTo>
                    <a:lnTo>
                      <a:pt x="27" y="0"/>
                    </a:lnTo>
                    <a:lnTo>
                      <a:pt x="36"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9" name="Freeform 27"/>
              <p:cNvSpPr>
                <a:spLocks/>
              </p:cNvSpPr>
              <p:nvPr/>
            </p:nvSpPr>
            <p:spPr bwMode="auto">
              <a:xfrm>
                <a:off x="512" y="1943"/>
                <a:ext cx="23" cy="32"/>
              </a:xfrm>
              <a:custGeom>
                <a:avLst/>
                <a:gdLst>
                  <a:gd name="T0" fmla="*/ 18 w 23"/>
                  <a:gd name="T1" fmla="*/ 16 h 32"/>
                  <a:gd name="T2" fmla="*/ 23 w 23"/>
                  <a:gd name="T3" fmla="*/ 21 h 32"/>
                  <a:gd name="T4" fmla="*/ 18 w 23"/>
                  <a:gd name="T5" fmla="*/ 0 h 32"/>
                  <a:gd name="T6" fmla="*/ 0 w 23"/>
                  <a:gd name="T7" fmla="*/ 5 h 32"/>
                  <a:gd name="T8" fmla="*/ 3 w 23"/>
                  <a:gd name="T9" fmla="*/ 25 h 32"/>
                  <a:gd name="T10" fmla="*/ 9 w 23"/>
                  <a:gd name="T11" fmla="*/ 32 h 32"/>
                  <a:gd name="T12" fmla="*/ 3 w 23"/>
                  <a:gd name="T13" fmla="*/ 25 h 32"/>
                  <a:gd name="T14" fmla="*/ 5 w 23"/>
                  <a:gd name="T15" fmla="*/ 30 h 32"/>
                  <a:gd name="T16" fmla="*/ 9 w 23"/>
                  <a:gd name="T17" fmla="*/ 32 h 32"/>
                  <a:gd name="T18" fmla="*/ 18 w 23"/>
                  <a:gd name="T19" fmla="*/ 16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2"/>
                  <a:gd name="T32" fmla="*/ 23 w 23"/>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2">
                    <a:moveTo>
                      <a:pt x="18" y="16"/>
                    </a:moveTo>
                    <a:lnTo>
                      <a:pt x="23" y="21"/>
                    </a:lnTo>
                    <a:lnTo>
                      <a:pt x="18" y="0"/>
                    </a:lnTo>
                    <a:lnTo>
                      <a:pt x="0" y="5"/>
                    </a:lnTo>
                    <a:lnTo>
                      <a:pt x="3" y="25"/>
                    </a:lnTo>
                    <a:lnTo>
                      <a:pt x="9" y="32"/>
                    </a:lnTo>
                    <a:lnTo>
                      <a:pt x="3" y="25"/>
                    </a:lnTo>
                    <a:lnTo>
                      <a:pt x="5" y="30"/>
                    </a:lnTo>
                    <a:lnTo>
                      <a:pt x="9" y="32"/>
                    </a:lnTo>
                    <a:lnTo>
                      <a:pt x="18"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0" name="Freeform 28"/>
              <p:cNvSpPr>
                <a:spLocks/>
              </p:cNvSpPr>
              <p:nvPr/>
            </p:nvSpPr>
            <p:spPr bwMode="auto">
              <a:xfrm>
                <a:off x="521" y="1959"/>
                <a:ext cx="28" cy="29"/>
              </a:xfrm>
              <a:custGeom>
                <a:avLst/>
                <a:gdLst>
                  <a:gd name="T0" fmla="*/ 25 w 28"/>
                  <a:gd name="T1" fmla="*/ 9 h 29"/>
                  <a:gd name="T2" fmla="*/ 28 w 28"/>
                  <a:gd name="T3" fmla="*/ 11 h 29"/>
                  <a:gd name="T4" fmla="*/ 9 w 28"/>
                  <a:gd name="T5" fmla="*/ 0 h 29"/>
                  <a:gd name="T6" fmla="*/ 0 w 28"/>
                  <a:gd name="T7" fmla="*/ 16 h 29"/>
                  <a:gd name="T8" fmla="*/ 18 w 28"/>
                  <a:gd name="T9" fmla="*/ 27 h 29"/>
                  <a:gd name="T10" fmla="*/ 21 w 28"/>
                  <a:gd name="T11" fmla="*/ 29 h 29"/>
                  <a:gd name="T12" fmla="*/ 25 w 28"/>
                  <a:gd name="T13" fmla="*/ 9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25" y="9"/>
                    </a:moveTo>
                    <a:lnTo>
                      <a:pt x="28" y="11"/>
                    </a:lnTo>
                    <a:lnTo>
                      <a:pt x="9" y="0"/>
                    </a:lnTo>
                    <a:lnTo>
                      <a:pt x="0" y="16"/>
                    </a:lnTo>
                    <a:lnTo>
                      <a:pt x="18" y="27"/>
                    </a:lnTo>
                    <a:lnTo>
                      <a:pt x="21" y="29"/>
                    </a:lnTo>
                    <a:lnTo>
                      <a:pt x="2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1" name="Freeform 29"/>
              <p:cNvSpPr>
                <a:spLocks/>
              </p:cNvSpPr>
              <p:nvPr/>
            </p:nvSpPr>
            <p:spPr bwMode="auto">
              <a:xfrm>
                <a:off x="542" y="1968"/>
                <a:ext cx="31" cy="23"/>
              </a:xfrm>
              <a:custGeom>
                <a:avLst/>
                <a:gdLst>
                  <a:gd name="T0" fmla="*/ 31 w 31"/>
                  <a:gd name="T1" fmla="*/ 5 h 23"/>
                  <a:gd name="T2" fmla="*/ 26 w 31"/>
                  <a:gd name="T3" fmla="*/ 4 h 23"/>
                  <a:gd name="T4" fmla="*/ 4 w 31"/>
                  <a:gd name="T5" fmla="*/ 0 h 23"/>
                  <a:gd name="T6" fmla="*/ 0 w 31"/>
                  <a:gd name="T7" fmla="*/ 20 h 23"/>
                  <a:gd name="T8" fmla="*/ 24 w 31"/>
                  <a:gd name="T9" fmla="*/ 23 h 23"/>
                  <a:gd name="T10" fmla="*/ 18 w 31"/>
                  <a:gd name="T11" fmla="*/ 20 h 23"/>
                  <a:gd name="T12" fmla="*/ 31 w 31"/>
                  <a:gd name="T13" fmla="*/ 5 h 23"/>
                  <a:gd name="T14" fmla="*/ 0 60000 65536"/>
                  <a:gd name="T15" fmla="*/ 0 60000 65536"/>
                  <a:gd name="T16" fmla="*/ 0 60000 65536"/>
                  <a:gd name="T17" fmla="*/ 0 60000 65536"/>
                  <a:gd name="T18" fmla="*/ 0 60000 65536"/>
                  <a:gd name="T19" fmla="*/ 0 60000 65536"/>
                  <a:gd name="T20" fmla="*/ 0 60000 65536"/>
                  <a:gd name="T21" fmla="*/ 0 w 31"/>
                  <a:gd name="T22" fmla="*/ 0 h 23"/>
                  <a:gd name="T23" fmla="*/ 31 w 3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3">
                    <a:moveTo>
                      <a:pt x="31" y="5"/>
                    </a:moveTo>
                    <a:lnTo>
                      <a:pt x="26" y="4"/>
                    </a:lnTo>
                    <a:lnTo>
                      <a:pt x="4" y="0"/>
                    </a:lnTo>
                    <a:lnTo>
                      <a:pt x="0" y="20"/>
                    </a:lnTo>
                    <a:lnTo>
                      <a:pt x="24" y="23"/>
                    </a:lnTo>
                    <a:lnTo>
                      <a:pt x="18" y="20"/>
                    </a:lnTo>
                    <a:lnTo>
                      <a:pt x="31"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2" name="Freeform 30"/>
              <p:cNvSpPr>
                <a:spLocks/>
              </p:cNvSpPr>
              <p:nvPr/>
            </p:nvSpPr>
            <p:spPr bwMode="auto">
              <a:xfrm>
                <a:off x="560" y="1973"/>
                <a:ext cx="27" cy="26"/>
              </a:xfrm>
              <a:custGeom>
                <a:avLst/>
                <a:gdLst>
                  <a:gd name="T0" fmla="*/ 27 w 27"/>
                  <a:gd name="T1" fmla="*/ 17 h 26"/>
                  <a:gd name="T2" fmla="*/ 26 w 27"/>
                  <a:gd name="T3" fmla="*/ 11 h 26"/>
                  <a:gd name="T4" fmla="*/ 13 w 27"/>
                  <a:gd name="T5" fmla="*/ 0 h 26"/>
                  <a:gd name="T6" fmla="*/ 0 w 27"/>
                  <a:gd name="T7" fmla="*/ 15 h 26"/>
                  <a:gd name="T8" fmla="*/ 13 w 27"/>
                  <a:gd name="T9" fmla="*/ 26 h 26"/>
                  <a:gd name="T10" fmla="*/ 9 w 27"/>
                  <a:gd name="T11" fmla="*/ 20 h 26"/>
                  <a:gd name="T12" fmla="*/ 27 w 27"/>
                  <a:gd name="T13" fmla="*/ 17 h 26"/>
                  <a:gd name="T14" fmla="*/ 0 60000 65536"/>
                  <a:gd name="T15" fmla="*/ 0 60000 65536"/>
                  <a:gd name="T16" fmla="*/ 0 60000 65536"/>
                  <a:gd name="T17" fmla="*/ 0 60000 65536"/>
                  <a:gd name="T18" fmla="*/ 0 60000 65536"/>
                  <a:gd name="T19" fmla="*/ 0 60000 65536"/>
                  <a:gd name="T20" fmla="*/ 0 60000 65536"/>
                  <a:gd name="T21" fmla="*/ 0 w 27"/>
                  <a:gd name="T22" fmla="*/ 0 h 26"/>
                  <a:gd name="T23" fmla="*/ 27 w 27"/>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6">
                    <a:moveTo>
                      <a:pt x="27" y="17"/>
                    </a:moveTo>
                    <a:lnTo>
                      <a:pt x="26" y="11"/>
                    </a:lnTo>
                    <a:lnTo>
                      <a:pt x="13" y="0"/>
                    </a:lnTo>
                    <a:lnTo>
                      <a:pt x="0" y="15"/>
                    </a:lnTo>
                    <a:lnTo>
                      <a:pt x="13" y="26"/>
                    </a:lnTo>
                    <a:lnTo>
                      <a:pt x="9" y="20"/>
                    </a:lnTo>
                    <a:lnTo>
                      <a:pt x="27"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3" name="Freeform 31"/>
              <p:cNvSpPr>
                <a:spLocks/>
              </p:cNvSpPr>
              <p:nvPr/>
            </p:nvSpPr>
            <p:spPr bwMode="auto">
              <a:xfrm>
                <a:off x="569" y="1990"/>
                <a:ext cx="27" cy="45"/>
              </a:xfrm>
              <a:custGeom>
                <a:avLst/>
                <a:gdLst>
                  <a:gd name="T0" fmla="*/ 22 w 27"/>
                  <a:gd name="T1" fmla="*/ 27 h 45"/>
                  <a:gd name="T2" fmla="*/ 27 w 27"/>
                  <a:gd name="T3" fmla="*/ 34 h 45"/>
                  <a:gd name="T4" fmla="*/ 18 w 27"/>
                  <a:gd name="T5" fmla="*/ 0 h 45"/>
                  <a:gd name="T6" fmla="*/ 0 w 27"/>
                  <a:gd name="T7" fmla="*/ 3 h 45"/>
                  <a:gd name="T8" fmla="*/ 9 w 27"/>
                  <a:gd name="T9" fmla="*/ 39 h 45"/>
                  <a:gd name="T10" fmla="*/ 17 w 27"/>
                  <a:gd name="T11" fmla="*/ 45 h 45"/>
                  <a:gd name="T12" fmla="*/ 9 w 27"/>
                  <a:gd name="T13" fmla="*/ 39 h 45"/>
                  <a:gd name="T14" fmla="*/ 11 w 27"/>
                  <a:gd name="T15" fmla="*/ 43 h 45"/>
                  <a:gd name="T16" fmla="*/ 17 w 27"/>
                  <a:gd name="T17" fmla="*/ 45 h 45"/>
                  <a:gd name="T18" fmla="*/ 22 w 27"/>
                  <a:gd name="T19" fmla="*/ 2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45"/>
                  <a:gd name="T32" fmla="*/ 27 w 27"/>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45">
                    <a:moveTo>
                      <a:pt x="22" y="27"/>
                    </a:moveTo>
                    <a:lnTo>
                      <a:pt x="27" y="34"/>
                    </a:lnTo>
                    <a:lnTo>
                      <a:pt x="18" y="0"/>
                    </a:lnTo>
                    <a:lnTo>
                      <a:pt x="0" y="3"/>
                    </a:lnTo>
                    <a:lnTo>
                      <a:pt x="9" y="39"/>
                    </a:lnTo>
                    <a:lnTo>
                      <a:pt x="17" y="45"/>
                    </a:lnTo>
                    <a:lnTo>
                      <a:pt x="9" y="39"/>
                    </a:lnTo>
                    <a:lnTo>
                      <a:pt x="11" y="43"/>
                    </a:lnTo>
                    <a:lnTo>
                      <a:pt x="17" y="45"/>
                    </a:lnTo>
                    <a:lnTo>
                      <a:pt x="22"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 name="Freeform 32"/>
              <p:cNvSpPr>
                <a:spLocks/>
              </p:cNvSpPr>
              <p:nvPr/>
            </p:nvSpPr>
            <p:spPr bwMode="auto">
              <a:xfrm>
                <a:off x="586" y="2017"/>
                <a:ext cx="41" cy="30"/>
              </a:xfrm>
              <a:custGeom>
                <a:avLst/>
                <a:gdLst>
                  <a:gd name="T0" fmla="*/ 41 w 41"/>
                  <a:gd name="T1" fmla="*/ 12 h 30"/>
                  <a:gd name="T2" fmla="*/ 41 w 41"/>
                  <a:gd name="T3" fmla="*/ 10 h 30"/>
                  <a:gd name="T4" fmla="*/ 5 w 41"/>
                  <a:gd name="T5" fmla="*/ 0 h 30"/>
                  <a:gd name="T6" fmla="*/ 0 w 41"/>
                  <a:gd name="T7" fmla="*/ 18 h 30"/>
                  <a:gd name="T8" fmla="*/ 36 w 41"/>
                  <a:gd name="T9" fmla="*/ 30 h 30"/>
                  <a:gd name="T10" fmla="*/ 34 w 41"/>
                  <a:gd name="T11" fmla="*/ 28 h 30"/>
                  <a:gd name="T12" fmla="*/ 41 w 41"/>
                  <a:gd name="T13" fmla="*/ 12 h 30"/>
                  <a:gd name="T14" fmla="*/ 0 60000 65536"/>
                  <a:gd name="T15" fmla="*/ 0 60000 65536"/>
                  <a:gd name="T16" fmla="*/ 0 60000 65536"/>
                  <a:gd name="T17" fmla="*/ 0 60000 65536"/>
                  <a:gd name="T18" fmla="*/ 0 60000 65536"/>
                  <a:gd name="T19" fmla="*/ 0 60000 65536"/>
                  <a:gd name="T20" fmla="*/ 0 60000 65536"/>
                  <a:gd name="T21" fmla="*/ 0 w 41"/>
                  <a:gd name="T22" fmla="*/ 0 h 30"/>
                  <a:gd name="T23" fmla="*/ 41 w 41"/>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0">
                    <a:moveTo>
                      <a:pt x="41" y="12"/>
                    </a:moveTo>
                    <a:lnTo>
                      <a:pt x="41" y="10"/>
                    </a:lnTo>
                    <a:lnTo>
                      <a:pt x="5" y="0"/>
                    </a:lnTo>
                    <a:lnTo>
                      <a:pt x="0" y="18"/>
                    </a:lnTo>
                    <a:lnTo>
                      <a:pt x="36" y="30"/>
                    </a:lnTo>
                    <a:lnTo>
                      <a:pt x="34" y="28"/>
                    </a:lnTo>
                    <a:lnTo>
                      <a:pt x="41"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5" name="Freeform 33"/>
              <p:cNvSpPr>
                <a:spLocks/>
              </p:cNvSpPr>
              <p:nvPr/>
            </p:nvSpPr>
            <p:spPr bwMode="auto">
              <a:xfrm>
                <a:off x="620" y="2029"/>
                <a:ext cx="41" cy="31"/>
              </a:xfrm>
              <a:custGeom>
                <a:avLst/>
                <a:gdLst>
                  <a:gd name="T0" fmla="*/ 41 w 41"/>
                  <a:gd name="T1" fmla="*/ 18 h 31"/>
                  <a:gd name="T2" fmla="*/ 36 w 41"/>
                  <a:gd name="T3" fmla="*/ 13 h 31"/>
                  <a:gd name="T4" fmla="*/ 7 w 41"/>
                  <a:gd name="T5" fmla="*/ 0 h 31"/>
                  <a:gd name="T6" fmla="*/ 0 w 41"/>
                  <a:gd name="T7" fmla="*/ 16 h 31"/>
                  <a:gd name="T8" fmla="*/ 29 w 41"/>
                  <a:gd name="T9" fmla="*/ 31 h 31"/>
                  <a:gd name="T10" fmla="*/ 23 w 41"/>
                  <a:gd name="T11" fmla="*/ 25 h 31"/>
                  <a:gd name="T12" fmla="*/ 41 w 41"/>
                  <a:gd name="T13" fmla="*/ 18 h 31"/>
                  <a:gd name="T14" fmla="*/ 0 60000 65536"/>
                  <a:gd name="T15" fmla="*/ 0 60000 65536"/>
                  <a:gd name="T16" fmla="*/ 0 60000 65536"/>
                  <a:gd name="T17" fmla="*/ 0 60000 65536"/>
                  <a:gd name="T18" fmla="*/ 0 60000 65536"/>
                  <a:gd name="T19" fmla="*/ 0 60000 65536"/>
                  <a:gd name="T20" fmla="*/ 0 60000 65536"/>
                  <a:gd name="T21" fmla="*/ 0 w 41"/>
                  <a:gd name="T22" fmla="*/ 0 h 31"/>
                  <a:gd name="T23" fmla="*/ 41 w 4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1">
                    <a:moveTo>
                      <a:pt x="41" y="18"/>
                    </a:moveTo>
                    <a:lnTo>
                      <a:pt x="36" y="13"/>
                    </a:lnTo>
                    <a:lnTo>
                      <a:pt x="7" y="0"/>
                    </a:lnTo>
                    <a:lnTo>
                      <a:pt x="0" y="16"/>
                    </a:lnTo>
                    <a:lnTo>
                      <a:pt x="29" y="31"/>
                    </a:lnTo>
                    <a:lnTo>
                      <a:pt x="23" y="25"/>
                    </a:lnTo>
                    <a:lnTo>
                      <a:pt x="41"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6" name="Freeform 34"/>
              <p:cNvSpPr>
                <a:spLocks/>
              </p:cNvSpPr>
              <p:nvPr/>
            </p:nvSpPr>
            <p:spPr bwMode="auto">
              <a:xfrm>
                <a:off x="643" y="2047"/>
                <a:ext cx="27" cy="31"/>
              </a:xfrm>
              <a:custGeom>
                <a:avLst/>
                <a:gdLst>
                  <a:gd name="T0" fmla="*/ 22 w 27"/>
                  <a:gd name="T1" fmla="*/ 15 h 31"/>
                  <a:gd name="T2" fmla="*/ 27 w 27"/>
                  <a:gd name="T3" fmla="*/ 18 h 31"/>
                  <a:gd name="T4" fmla="*/ 18 w 27"/>
                  <a:gd name="T5" fmla="*/ 0 h 31"/>
                  <a:gd name="T6" fmla="*/ 0 w 27"/>
                  <a:gd name="T7" fmla="*/ 7 h 31"/>
                  <a:gd name="T8" fmla="*/ 9 w 27"/>
                  <a:gd name="T9" fmla="*/ 25 h 31"/>
                  <a:gd name="T10" fmla="*/ 13 w 27"/>
                  <a:gd name="T11" fmla="*/ 31 h 31"/>
                  <a:gd name="T12" fmla="*/ 22 w 27"/>
                  <a:gd name="T13" fmla="*/ 15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22" y="15"/>
                    </a:moveTo>
                    <a:lnTo>
                      <a:pt x="27" y="18"/>
                    </a:lnTo>
                    <a:lnTo>
                      <a:pt x="18" y="0"/>
                    </a:lnTo>
                    <a:lnTo>
                      <a:pt x="0" y="7"/>
                    </a:lnTo>
                    <a:lnTo>
                      <a:pt x="9" y="25"/>
                    </a:lnTo>
                    <a:lnTo>
                      <a:pt x="13" y="31"/>
                    </a:lnTo>
                    <a:lnTo>
                      <a:pt x="22"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 name="Freeform 35"/>
              <p:cNvSpPr>
                <a:spLocks/>
              </p:cNvSpPr>
              <p:nvPr/>
            </p:nvSpPr>
            <p:spPr bwMode="auto">
              <a:xfrm>
                <a:off x="656" y="2062"/>
                <a:ext cx="36" cy="34"/>
              </a:xfrm>
              <a:custGeom>
                <a:avLst/>
                <a:gdLst>
                  <a:gd name="T0" fmla="*/ 27 w 36"/>
                  <a:gd name="T1" fmla="*/ 14 h 34"/>
                  <a:gd name="T2" fmla="*/ 36 w 36"/>
                  <a:gd name="T3" fmla="*/ 14 h 34"/>
                  <a:gd name="T4" fmla="*/ 9 w 36"/>
                  <a:gd name="T5" fmla="*/ 0 h 34"/>
                  <a:gd name="T6" fmla="*/ 0 w 36"/>
                  <a:gd name="T7" fmla="*/ 16 h 34"/>
                  <a:gd name="T8" fmla="*/ 27 w 36"/>
                  <a:gd name="T9" fmla="*/ 30 h 34"/>
                  <a:gd name="T10" fmla="*/ 36 w 36"/>
                  <a:gd name="T11" fmla="*/ 30 h 34"/>
                  <a:gd name="T12" fmla="*/ 27 w 36"/>
                  <a:gd name="T13" fmla="*/ 30 h 34"/>
                  <a:gd name="T14" fmla="*/ 30 w 36"/>
                  <a:gd name="T15" fmla="*/ 34 h 34"/>
                  <a:gd name="T16" fmla="*/ 36 w 36"/>
                  <a:gd name="T17" fmla="*/ 30 h 34"/>
                  <a:gd name="T18" fmla="*/ 27 w 36"/>
                  <a:gd name="T19" fmla="*/ 14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4"/>
                  <a:gd name="T32" fmla="*/ 36 w 36"/>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34">
                    <a:moveTo>
                      <a:pt x="27" y="14"/>
                    </a:moveTo>
                    <a:lnTo>
                      <a:pt x="36" y="14"/>
                    </a:lnTo>
                    <a:lnTo>
                      <a:pt x="9" y="0"/>
                    </a:lnTo>
                    <a:lnTo>
                      <a:pt x="0" y="16"/>
                    </a:lnTo>
                    <a:lnTo>
                      <a:pt x="27" y="30"/>
                    </a:lnTo>
                    <a:lnTo>
                      <a:pt x="36" y="30"/>
                    </a:lnTo>
                    <a:lnTo>
                      <a:pt x="27" y="30"/>
                    </a:lnTo>
                    <a:lnTo>
                      <a:pt x="30" y="34"/>
                    </a:lnTo>
                    <a:lnTo>
                      <a:pt x="36" y="30"/>
                    </a:lnTo>
                    <a:lnTo>
                      <a:pt x="27"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8" name="Freeform 36"/>
              <p:cNvSpPr>
                <a:spLocks/>
              </p:cNvSpPr>
              <p:nvPr/>
            </p:nvSpPr>
            <p:spPr bwMode="auto">
              <a:xfrm>
                <a:off x="683" y="2062"/>
                <a:ext cx="29" cy="30"/>
              </a:xfrm>
              <a:custGeom>
                <a:avLst/>
                <a:gdLst>
                  <a:gd name="T0" fmla="*/ 29 w 29"/>
                  <a:gd name="T1" fmla="*/ 1 h 30"/>
                  <a:gd name="T2" fmla="*/ 20 w 29"/>
                  <a:gd name="T3" fmla="*/ 1 h 30"/>
                  <a:gd name="T4" fmla="*/ 0 w 29"/>
                  <a:gd name="T5" fmla="*/ 14 h 30"/>
                  <a:gd name="T6" fmla="*/ 9 w 29"/>
                  <a:gd name="T7" fmla="*/ 30 h 30"/>
                  <a:gd name="T8" fmla="*/ 29 w 29"/>
                  <a:gd name="T9" fmla="*/ 19 h 30"/>
                  <a:gd name="T10" fmla="*/ 20 w 29"/>
                  <a:gd name="T11" fmla="*/ 19 h 30"/>
                  <a:gd name="T12" fmla="*/ 29 w 29"/>
                  <a:gd name="T13" fmla="*/ 1 h 30"/>
                  <a:gd name="T14" fmla="*/ 23 w 29"/>
                  <a:gd name="T15" fmla="*/ 0 h 30"/>
                  <a:gd name="T16" fmla="*/ 20 w 29"/>
                  <a:gd name="T17" fmla="*/ 1 h 30"/>
                  <a:gd name="T18" fmla="*/ 29 w 29"/>
                  <a:gd name="T19" fmla="*/ 1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0"/>
                  <a:gd name="T32" fmla="*/ 29 w 29"/>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0">
                    <a:moveTo>
                      <a:pt x="29" y="1"/>
                    </a:moveTo>
                    <a:lnTo>
                      <a:pt x="20" y="1"/>
                    </a:lnTo>
                    <a:lnTo>
                      <a:pt x="0" y="14"/>
                    </a:lnTo>
                    <a:lnTo>
                      <a:pt x="9" y="30"/>
                    </a:lnTo>
                    <a:lnTo>
                      <a:pt x="29" y="19"/>
                    </a:lnTo>
                    <a:lnTo>
                      <a:pt x="20" y="19"/>
                    </a:lnTo>
                    <a:lnTo>
                      <a:pt x="29" y="1"/>
                    </a:lnTo>
                    <a:lnTo>
                      <a:pt x="23" y="0"/>
                    </a:lnTo>
                    <a:lnTo>
                      <a:pt x="20" y="1"/>
                    </a:lnTo>
                    <a:lnTo>
                      <a:pt x="29"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9" name="Freeform 37"/>
              <p:cNvSpPr>
                <a:spLocks/>
              </p:cNvSpPr>
              <p:nvPr/>
            </p:nvSpPr>
            <p:spPr bwMode="auto">
              <a:xfrm>
                <a:off x="703" y="2063"/>
                <a:ext cx="28" cy="26"/>
              </a:xfrm>
              <a:custGeom>
                <a:avLst/>
                <a:gdLst>
                  <a:gd name="T0" fmla="*/ 28 w 28"/>
                  <a:gd name="T1" fmla="*/ 17 h 26"/>
                  <a:gd name="T2" fmla="*/ 23 w 28"/>
                  <a:gd name="T3" fmla="*/ 9 h 26"/>
                  <a:gd name="T4" fmla="*/ 9 w 28"/>
                  <a:gd name="T5" fmla="*/ 0 h 26"/>
                  <a:gd name="T6" fmla="*/ 0 w 28"/>
                  <a:gd name="T7" fmla="*/ 18 h 26"/>
                  <a:gd name="T8" fmla="*/ 14 w 28"/>
                  <a:gd name="T9" fmla="*/ 26 h 26"/>
                  <a:gd name="T10" fmla="*/ 9 w 28"/>
                  <a:gd name="T11" fmla="*/ 18 h 26"/>
                  <a:gd name="T12" fmla="*/ 28 w 28"/>
                  <a:gd name="T13" fmla="*/ 17 h 26"/>
                  <a:gd name="T14" fmla="*/ 27 w 28"/>
                  <a:gd name="T15" fmla="*/ 11 h 26"/>
                  <a:gd name="T16" fmla="*/ 23 w 28"/>
                  <a:gd name="T17" fmla="*/ 9 h 26"/>
                  <a:gd name="T18" fmla="*/ 28 w 28"/>
                  <a:gd name="T19" fmla="*/ 1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6"/>
                  <a:gd name="T32" fmla="*/ 28 w 28"/>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6">
                    <a:moveTo>
                      <a:pt x="28" y="17"/>
                    </a:moveTo>
                    <a:lnTo>
                      <a:pt x="23" y="9"/>
                    </a:lnTo>
                    <a:lnTo>
                      <a:pt x="9" y="0"/>
                    </a:lnTo>
                    <a:lnTo>
                      <a:pt x="0" y="18"/>
                    </a:lnTo>
                    <a:lnTo>
                      <a:pt x="14" y="26"/>
                    </a:lnTo>
                    <a:lnTo>
                      <a:pt x="9" y="18"/>
                    </a:lnTo>
                    <a:lnTo>
                      <a:pt x="28" y="17"/>
                    </a:lnTo>
                    <a:lnTo>
                      <a:pt x="27" y="11"/>
                    </a:lnTo>
                    <a:lnTo>
                      <a:pt x="23" y="9"/>
                    </a:lnTo>
                    <a:lnTo>
                      <a:pt x="28"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 name="Freeform 38"/>
              <p:cNvSpPr>
                <a:spLocks/>
              </p:cNvSpPr>
              <p:nvPr/>
            </p:nvSpPr>
            <p:spPr bwMode="auto">
              <a:xfrm>
                <a:off x="712" y="2080"/>
                <a:ext cx="23" cy="34"/>
              </a:xfrm>
              <a:custGeom>
                <a:avLst/>
                <a:gdLst>
                  <a:gd name="T0" fmla="*/ 14 w 23"/>
                  <a:gd name="T1" fmla="*/ 14 h 34"/>
                  <a:gd name="T2" fmla="*/ 23 w 23"/>
                  <a:gd name="T3" fmla="*/ 23 h 34"/>
                  <a:gd name="T4" fmla="*/ 19 w 23"/>
                  <a:gd name="T5" fmla="*/ 0 h 34"/>
                  <a:gd name="T6" fmla="*/ 0 w 23"/>
                  <a:gd name="T7" fmla="*/ 1 h 34"/>
                  <a:gd name="T8" fmla="*/ 3 w 23"/>
                  <a:gd name="T9" fmla="*/ 25 h 34"/>
                  <a:gd name="T10" fmla="*/ 10 w 23"/>
                  <a:gd name="T11" fmla="*/ 34 h 34"/>
                  <a:gd name="T12" fmla="*/ 3 w 23"/>
                  <a:gd name="T13" fmla="*/ 25 h 34"/>
                  <a:gd name="T14" fmla="*/ 3 w 23"/>
                  <a:gd name="T15" fmla="*/ 32 h 34"/>
                  <a:gd name="T16" fmla="*/ 10 w 23"/>
                  <a:gd name="T17" fmla="*/ 34 h 34"/>
                  <a:gd name="T18" fmla="*/ 14 w 23"/>
                  <a:gd name="T19" fmla="*/ 14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4"/>
                  <a:gd name="T32" fmla="*/ 23 w 23"/>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4">
                    <a:moveTo>
                      <a:pt x="14" y="14"/>
                    </a:moveTo>
                    <a:lnTo>
                      <a:pt x="23" y="23"/>
                    </a:lnTo>
                    <a:lnTo>
                      <a:pt x="19" y="0"/>
                    </a:lnTo>
                    <a:lnTo>
                      <a:pt x="0" y="1"/>
                    </a:lnTo>
                    <a:lnTo>
                      <a:pt x="3" y="25"/>
                    </a:lnTo>
                    <a:lnTo>
                      <a:pt x="10" y="34"/>
                    </a:lnTo>
                    <a:lnTo>
                      <a:pt x="3" y="25"/>
                    </a:lnTo>
                    <a:lnTo>
                      <a:pt x="3" y="32"/>
                    </a:lnTo>
                    <a:lnTo>
                      <a:pt x="10" y="34"/>
                    </a:lnTo>
                    <a:lnTo>
                      <a:pt x="14"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1" name="Freeform 39"/>
              <p:cNvSpPr>
                <a:spLocks/>
              </p:cNvSpPr>
              <p:nvPr/>
            </p:nvSpPr>
            <p:spPr bwMode="auto">
              <a:xfrm>
                <a:off x="722" y="2094"/>
                <a:ext cx="63" cy="33"/>
              </a:xfrm>
              <a:custGeom>
                <a:avLst/>
                <a:gdLst>
                  <a:gd name="T0" fmla="*/ 63 w 63"/>
                  <a:gd name="T1" fmla="*/ 16 h 33"/>
                  <a:gd name="T2" fmla="*/ 60 w 63"/>
                  <a:gd name="T3" fmla="*/ 13 h 33"/>
                  <a:gd name="T4" fmla="*/ 4 w 63"/>
                  <a:gd name="T5" fmla="*/ 0 h 33"/>
                  <a:gd name="T6" fmla="*/ 0 w 63"/>
                  <a:gd name="T7" fmla="*/ 20 h 33"/>
                  <a:gd name="T8" fmla="*/ 56 w 63"/>
                  <a:gd name="T9" fmla="*/ 33 h 33"/>
                  <a:gd name="T10" fmla="*/ 51 w 63"/>
                  <a:gd name="T11" fmla="*/ 29 h 33"/>
                  <a:gd name="T12" fmla="*/ 63 w 63"/>
                  <a:gd name="T13" fmla="*/ 16 h 33"/>
                  <a:gd name="T14" fmla="*/ 0 60000 65536"/>
                  <a:gd name="T15" fmla="*/ 0 60000 65536"/>
                  <a:gd name="T16" fmla="*/ 0 60000 65536"/>
                  <a:gd name="T17" fmla="*/ 0 60000 65536"/>
                  <a:gd name="T18" fmla="*/ 0 60000 65536"/>
                  <a:gd name="T19" fmla="*/ 0 60000 65536"/>
                  <a:gd name="T20" fmla="*/ 0 60000 65536"/>
                  <a:gd name="T21" fmla="*/ 0 w 63"/>
                  <a:gd name="T22" fmla="*/ 0 h 33"/>
                  <a:gd name="T23" fmla="*/ 63 w 6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3">
                    <a:moveTo>
                      <a:pt x="63" y="16"/>
                    </a:moveTo>
                    <a:lnTo>
                      <a:pt x="60" y="13"/>
                    </a:lnTo>
                    <a:lnTo>
                      <a:pt x="4" y="0"/>
                    </a:lnTo>
                    <a:lnTo>
                      <a:pt x="0" y="20"/>
                    </a:lnTo>
                    <a:lnTo>
                      <a:pt x="56" y="33"/>
                    </a:lnTo>
                    <a:lnTo>
                      <a:pt x="51" y="29"/>
                    </a:lnTo>
                    <a:lnTo>
                      <a:pt x="6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2" name="Freeform 40"/>
              <p:cNvSpPr>
                <a:spLocks/>
              </p:cNvSpPr>
              <p:nvPr/>
            </p:nvSpPr>
            <p:spPr bwMode="auto">
              <a:xfrm>
                <a:off x="773" y="2110"/>
                <a:ext cx="43" cy="45"/>
              </a:xfrm>
              <a:custGeom>
                <a:avLst/>
                <a:gdLst>
                  <a:gd name="T0" fmla="*/ 40 w 43"/>
                  <a:gd name="T1" fmla="*/ 26 h 45"/>
                  <a:gd name="T2" fmla="*/ 43 w 43"/>
                  <a:gd name="T3" fmla="*/ 29 h 45"/>
                  <a:gd name="T4" fmla="*/ 12 w 43"/>
                  <a:gd name="T5" fmla="*/ 0 h 45"/>
                  <a:gd name="T6" fmla="*/ 0 w 43"/>
                  <a:gd name="T7" fmla="*/ 13 h 45"/>
                  <a:gd name="T8" fmla="*/ 29 w 43"/>
                  <a:gd name="T9" fmla="*/ 42 h 45"/>
                  <a:gd name="T10" fmla="*/ 32 w 43"/>
                  <a:gd name="T11" fmla="*/ 45 h 45"/>
                  <a:gd name="T12" fmla="*/ 40 w 43"/>
                  <a:gd name="T13" fmla="*/ 26 h 45"/>
                  <a:gd name="T14" fmla="*/ 0 60000 65536"/>
                  <a:gd name="T15" fmla="*/ 0 60000 65536"/>
                  <a:gd name="T16" fmla="*/ 0 60000 65536"/>
                  <a:gd name="T17" fmla="*/ 0 60000 65536"/>
                  <a:gd name="T18" fmla="*/ 0 60000 65536"/>
                  <a:gd name="T19" fmla="*/ 0 60000 65536"/>
                  <a:gd name="T20" fmla="*/ 0 60000 65536"/>
                  <a:gd name="T21" fmla="*/ 0 w 43"/>
                  <a:gd name="T22" fmla="*/ 0 h 45"/>
                  <a:gd name="T23" fmla="*/ 43 w 43"/>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5">
                    <a:moveTo>
                      <a:pt x="40" y="26"/>
                    </a:moveTo>
                    <a:lnTo>
                      <a:pt x="43" y="29"/>
                    </a:lnTo>
                    <a:lnTo>
                      <a:pt x="12" y="0"/>
                    </a:lnTo>
                    <a:lnTo>
                      <a:pt x="0" y="13"/>
                    </a:lnTo>
                    <a:lnTo>
                      <a:pt x="29" y="42"/>
                    </a:lnTo>
                    <a:lnTo>
                      <a:pt x="32" y="45"/>
                    </a:lnTo>
                    <a:lnTo>
                      <a:pt x="40"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3" name="Freeform 41"/>
              <p:cNvSpPr>
                <a:spLocks/>
              </p:cNvSpPr>
              <p:nvPr/>
            </p:nvSpPr>
            <p:spPr bwMode="auto">
              <a:xfrm>
                <a:off x="805" y="2136"/>
                <a:ext cx="49" cy="32"/>
              </a:xfrm>
              <a:custGeom>
                <a:avLst/>
                <a:gdLst>
                  <a:gd name="T0" fmla="*/ 49 w 49"/>
                  <a:gd name="T1" fmla="*/ 12 h 32"/>
                  <a:gd name="T2" fmla="*/ 49 w 49"/>
                  <a:gd name="T3" fmla="*/ 14 h 32"/>
                  <a:gd name="T4" fmla="*/ 8 w 49"/>
                  <a:gd name="T5" fmla="*/ 0 h 32"/>
                  <a:gd name="T6" fmla="*/ 0 w 49"/>
                  <a:gd name="T7" fmla="*/ 19 h 32"/>
                  <a:gd name="T8" fmla="*/ 44 w 49"/>
                  <a:gd name="T9" fmla="*/ 32 h 32"/>
                  <a:gd name="T10" fmla="*/ 45 w 49"/>
                  <a:gd name="T11" fmla="*/ 32 h 32"/>
                  <a:gd name="T12" fmla="*/ 49 w 49"/>
                  <a:gd name="T13" fmla="*/ 12 h 32"/>
                  <a:gd name="T14" fmla="*/ 0 60000 65536"/>
                  <a:gd name="T15" fmla="*/ 0 60000 65536"/>
                  <a:gd name="T16" fmla="*/ 0 60000 65536"/>
                  <a:gd name="T17" fmla="*/ 0 60000 65536"/>
                  <a:gd name="T18" fmla="*/ 0 60000 65536"/>
                  <a:gd name="T19" fmla="*/ 0 60000 65536"/>
                  <a:gd name="T20" fmla="*/ 0 60000 65536"/>
                  <a:gd name="T21" fmla="*/ 0 w 49"/>
                  <a:gd name="T22" fmla="*/ 0 h 32"/>
                  <a:gd name="T23" fmla="*/ 49 w 4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2">
                    <a:moveTo>
                      <a:pt x="49" y="12"/>
                    </a:moveTo>
                    <a:lnTo>
                      <a:pt x="49" y="14"/>
                    </a:lnTo>
                    <a:lnTo>
                      <a:pt x="8" y="0"/>
                    </a:lnTo>
                    <a:lnTo>
                      <a:pt x="0" y="19"/>
                    </a:lnTo>
                    <a:lnTo>
                      <a:pt x="44" y="32"/>
                    </a:lnTo>
                    <a:lnTo>
                      <a:pt x="45" y="32"/>
                    </a:lnTo>
                    <a:lnTo>
                      <a:pt x="49"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4" name="Freeform 42"/>
              <p:cNvSpPr>
                <a:spLocks/>
              </p:cNvSpPr>
              <p:nvPr/>
            </p:nvSpPr>
            <p:spPr bwMode="auto">
              <a:xfrm>
                <a:off x="850" y="2148"/>
                <a:ext cx="49" cy="29"/>
              </a:xfrm>
              <a:custGeom>
                <a:avLst/>
                <a:gdLst>
                  <a:gd name="T0" fmla="*/ 49 w 49"/>
                  <a:gd name="T1" fmla="*/ 11 h 29"/>
                  <a:gd name="T2" fmla="*/ 45 w 49"/>
                  <a:gd name="T3" fmla="*/ 9 h 29"/>
                  <a:gd name="T4" fmla="*/ 4 w 49"/>
                  <a:gd name="T5" fmla="*/ 0 h 29"/>
                  <a:gd name="T6" fmla="*/ 0 w 49"/>
                  <a:gd name="T7" fmla="*/ 20 h 29"/>
                  <a:gd name="T8" fmla="*/ 42 w 49"/>
                  <a:gd name="T9" fmla="*/ 29 h 29"/>
                  <a:gd name="T10" fmla="*/ 38 w 49"/>
                  <a:gd name="T11" fmla="*/ 27 h 29"/>
                  <a:gd name="T12" fmla="*/ 49 w 49"/>
                  <a:gd name="T13" fmla="*/ 11 h 29"/>
                  <a:gd name="T14" fmla="*/ 0 60000 65536"/>
                  <a:gd name="T15" fmla="*/ 0 60000 65536"/>
                  <a:gd name="T16" fmla="*/ 0 60000 65536"/>
                  <a:gd name="T17" fmla="*/ 0 60000 65536"/>
                  <a:gd name="T18" fmla="*/ 0 60000 65536"/>
                  <a:gd name="T19" fmla="*/ 0 60000 65536"/>
                  <a:gd name="T20" fmla="*/ 0 60000 65536"/>
                  <a:gd name="T21" fmla="*/ 0 w 49"/>
                  <a:gd name="T22" fmla="*/ 0 h 29"/>
                  <a:gd name="T23" fmla="*/ 49 w 4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29">
                    <a:moveTo>
                      <a:pt x="49" y="11"/>
                    </a:moveTo>
                    <a:lnTo>
                      <a:pt x="45" y="9"/>
                    </a:lnTo>
                    <a:lnTo>
                      <a:pt x="4" y="0"/>
                    </a:lnTo>
                    <a:lnTo>
                      <a:pt x="0" y="20"/>
                    </a:lnTo>
                    <a:lnTo>
                      <a:pt x="42" y="29"/>
                    </a:lnTo>
                    <a:lnTo>
                      <a:pt x="38" y="27"/>
                    </a:lnTo>
                    <a:lnTo>
                      <a:pt x="49"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5" name="Freeform 43"/>
              <p:cNvSpPr>
                <a:spLocks/>
              </p:cNvSpPr>
              <p:nvPr/>
            </p:nvSpPr>
            <p:spPr bwMode="auto">
              <a:xfrm>
                <a:off x="888" y="2159"/>
                <a:ext cx="45" cy="40"/>
              </a:xfrm>
              <a:custGeom>
                <a:avLst/>
                <a:gdLst>
                  <a:gd name="T0" fmla="*/ 45 w 45"/>
                  <a:gd name="T1" fmla="*/ 31 h 40"/>
                  <a:gd name="T2" fmla="*/ 42 w 45"/>
                  <a:gd name="T3" fmla="*/ 23 h 40"/>
                  <a:gd name="T4" fmla="*/ 11 w 45"/>
                  <a:gd name="T5" fmla="*/ 0 h 40"/>
                  <a:gd name="T6" fmla="*/ 0 w 45"/>
                  <a:gd name="T7" fmla="*/ 16 h 40"/>
                  <a:gd name="T8" fmla="*/ 29 w 45"/>
                  <a:gd name="T9" fmla="*/ 40 h 40"/>
                  <a:gd name="T10" fmla="*/ 25 w 45"/>
                  <a:gd name="T11" fmla="*/ 32 h 40"/>
                  <a:gd name="T12" fmla="*/ 45 w 45"/>
                  <a:gd name="T13" fmla="*/ 31 h 40"/>
                  <a:gd name="T14" fmla="*/ 43 w 45"/>
                  <a:gd name="T15" fmla="*/ 27 h 40"/>
                  <a:gd name="T16" fmla="*/ 42 w 45"/>
                  <a:gd name="T17" fmla="*/ 23 h 40"/>
                  <a:gd name="T18" fmla="*/ 45 w 45"/>
                  <a:gd name="T19" fmla="*/ 3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0"/>
                  <a:gd name="T32" fmla="*/ 45 w 45"/>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0">
                    <a:moveTo>
                      <a:pt x="45" y="31"/>
                    </a:moveTo>
                    <a:lnTo>
                      <a:pt x="42" y="23"/>
                    </a:lnTo>
                    <a:lnTo>
                      <a:pt x="11" y="0"/>
                    </a:lnTo>
                    <a:lnTo>
                      <a:pt x="0" y="16"/>
                    </a:lnTo>
                    <a:lnTo>
                      <a:pt x="29" y="40"/>
                    </a:lnTo>
                    <a:lnTo>
                      <a:pt x="25" y="32"/>
                    </a:lnTo>
                    <a:lnTo>
                      <a:pt x="45" y="31"/>
                    </a:lnTo>
                    <a:lnTo>
                      <a:pt x="43" y="27"/>
                    </a:lnTo>
                    <a:lnTo>
                      <a:pt x="42" y="23"/>
                    </a:lnTo>
                    <a:lnTo>
                      <a:pt x="45"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6" name="Freeform 44"/>
              <p:cNvSpPr>
                <a:spLocks/>
              </p:cNvSpPr>
              <p:nvPr/>
            </p:nvSpPr>
            <p:spPr bwMode="auto">
              <a:xfrm>
                <a:off x="913" y="2190"/>
                <a:ext cx="26" cy="61"/>
              </a:xfrm>
              <a:custGeom>
                <a:avLst/>
                <a:gdLst>
                  <a:gd name="T0" fmla="*/ 24 w 26"/>
                  <a:gd name="T1" fmla="*/ 50 h 61"/>
                  <a:gd name="T2" fmla="*/ 26 w 26"/>
                  <a:gd name="T3" fmla="*/ 54 h 61"/>
                  <a:gd name="T4" fmla="*/ 20 w 26"/>
                  <a:gd name="T5" fmla="*/ 0 h 61"/>
                  <a:gd name="T6" fmla="*/ 0 w 26"/>
                  <a:gd name="T7" fmla="*/ 1 h 61"/>
                  <a:gd name="T8" fmla="*/ 6 w 26"/>
                  <a:gd name="T9" fmla="*/ 55 h 61"/>
                  <a:gd name="T10" fmla="*/ 8 w 26"/>
                  <a:gd name="T11" fmla="*/ 61 h 61"/>
                  <a:gd name="T12" fmla="*/ 24 w 26"/>
                  <a:gd name="T13" fmla="*/ 50 h 61"/>
                  <a:gd name="T14" fmla="*/ 0 60000 65536"/>
                  <a:gd name="T15" fmla="*/ 0 60000 65536"/>
                  <a:gd name="T16" fmla="*/ 0 60000 65536"/>
                  <a:gd name="T17" fmla="*/ 0 60000 65536"/>
                  <a:gd name="T18" fmla="*/ 0 60000 65536"/>
                  <a:gd name="T19" fmla="*/ 0 60000 65536"/>
                  <a:gd name="T20" fmla="*/ 0 60000 65536"/>
                  <a:gd name="T21" fmla="*/ 0 w 26"/>
                  <a:gd name="T22" fmla="*/ 0 h 61"/>
                  <a:gd name="T23" fmla="*/ 26 w 2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61">
                    <a:moveTo>
                      <a:pt x="24" y="50"/>
                    </a:moveTo>
                    <a:lnTo>
                      <a:pt x="26" y="54"/>
                    </a:lnTo>
                    <a:lnTo>
                      <a:pt x="20" y="0"/>
                    </a:lnTo>
                    <a:lnTo>
                      <a:pt x="0" y="1"/>
                    </a:lnTo>
                    <a:lnTo>
                      <a:pt x="6" y="55"/>
                    </a:lnTo>
                    <a:lnTo>
                      <a:pt x="8" y="61"/>
                    </a:lnTo>
                    <a:lnTo>
                      <a:pt x="24" y="5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7" name="Freeform 45"/>
              <p:cNvSpPr>
                <a:spLocks/>
              </p:cNvSpPr>
              <p:nvPr/>
            </p:nvSpPr>
            <p:spPr bwMode="auto">
              <a:xfrm>
                <a:off x="921" y="2240"/>
                <a:ext cx="48" cy="58"/>
              </a:xfrm>
              <a:custGeom>
                <a:avLst/>
                <a:gdLst>
                  <a:gd name="T0" fmla="*/ 46 w 48"/>
                  <a:gd name="T1" fmla="*/ 43 h 58"/>
                  <a:gd name="T2" fmla="*/ 48 w 48"/>
                  <a:gd name="T3" fmla="*/ 45 h 58"/>
                  <a:gd name="T4" fmla="*/ 16 w 48"/>
                  <a:gd name="T5" fmla="*/ 0 h 58"/>
                  <a:gd name="T6" fmla="*/ 0 w 48"/>
                  <a:gd name="T7" fmla="*/ 11 h 58"/>
                  <a:gd name="T8" fmla="*/ 34 w 48"/>
                  <a:gd name="T9" fmla="*/ 56 h 58"/>
                  <a:gd name="T10" fmla="*/ 36 w 48"/>
                  <a:gd name="T11" fmla="*/ 58 h 58"/>
                  <a:gd name="T12" fmla="*/ 46 w 48"/>
                  <a:gd name="T13" fmla="*/ 43 h 58"/>
                  <a:gd name="T14" fmla="*/ 0 60000 65536"/>
                  <a:gd name="T15" fmla="*/ 0 60000 65536"/>
                  <a:gd name="T16" fmla="*/ 0 60000 65536"/>
                  <a:gd name="T17" fmla="*/ 0 60000 65536"/>
                  <a:gd name="T18" fmla="*/ 0 60000 65536"/>
                  <a:gd name="T19" fmla="*/ 0 60000 65536"/>
                  <a:gd name="T20" fmla="*/ 0 60000 65536"/>
                  <a:gd name="T21" fmla="*/ 0 w 48"/>
                  <a:gd name="T22" fmla="*/ 0 h 58"/>
                  <a:gd name="T23" fmla="*/ 48 w 4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8">
                    <a:moveTo>
                      <a:pt x="46" y="43"/>
                    </a:moveTo>
                    <a:lnTo>
                      <a:pt x="48" y="45"/>
                    </a:lnTo>
                    <a:lnTo>
                      <a:pt x="16" y="0"/>
                    </a:lnTo>
                    <a:lnTo>
                      <a:pt x="0" y="11"/>
                    </a:lnTo>
                    <a:lnTo>
                      <a:pt x="34" y="56"/>
                    </a:lnTo>
                    <a:lnTo>
                      <a:pt x="36" y="58"/>
                    </a:lnTo>
                    <a:lnTo>
                      <a:pt x="46"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8" name="Freeform 46"/>
              <p:cNvSpPr>
                <a:spLocks/>
              </p:cNvSpPr>
              <p:nvPr/>
            </p:nvSpPr>
            <p:spPr bwMode="auto">
              <a:xfrm>
                <a:off x="957" y="2283"/>
                <a:ext cx="39" cy="40"/>
              </a:xfrm>
              <a:custGeom>
                <a:avLst/>
                <a:gdLst>
                  <a:gd name="T0" fmla="*/ 36 w 39"/>
                  <a:gd name="T1" fmla="*/ 20 h 40"/>
                  <a:gd name="T2" fmla="*/ 39 w 39"/>
                  <a:gd name="T3" fmla="*/ 22 h 40"/>
                  <a:gd name="T4" fmla="*/ 10 w 39"/>
                  <a:gd name="T5" fmla="*/ 0 h 40"/>
                  <a:gd name="T6" fmla="*/ 0 w 39"/>
                  <a:gd name="T7" fmla="*/ 15 h 40"/>
                  <a:gd name="T8" fmla="*/ 28 w 39"/>
                  <a:gd name="T9" fmla="*/ 38 h 40"/>
                  <a:gd name="T10" fmla="*/ 34 w 39"/>
                  <a:gd name="T11" fmla="*/ 40 h 40"/>
                  <a:gd name="T12" fmla="*/ 36 w 39"/>
                  <a:gd name="T13" fmla="*/ 20 h 40"/>
                  <a:gd name="T14" fmla="*/ 0 60000 65536"/>
                  <a:gd name="T15" fmla="*/ 0 60000 65536"/>
                  <a:gd name="T16" fmla="*/ 0 60000 65536"/>
                  <a:gd name="T17" fmla="*/ 0 60000 65536"/>
                  <a:gd name="T18" fmla="*/ 0 60000 65536"/>
                  <a:gd name="T19" fmla="*/ 0 60000 65536"/>
                  <a:gd name="T20" fmla="*/ 0 60000 65536"/>
                  <a:gd name="T21" fmla="*/ 0 w 39"/>
                  <a:gd name="T22" fmla="*/ 0 h 40"/>
                  <a:gd name="T23" fmla="*/ 39 w 3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0">
                    <a:moveTo>
                      <a:pt x="36" y="20"/>
                    </a:moveTo>
                    <a:lnTo>
                      <a:pt x="39" y="22"/>
                    </a:lnTo>
                    <a:lnTo>
                      <a:pt x="10" y="0"/>
                    </a:lnTo>
                    <a:lnTo>
                      <a:pt x="0" y="15"/>
                    </a:lnTo>
                    <a:lnTo>
                      <a:pt x="28" y="38"/>
                    </a:lnTo>
                    <a:lnTo>
                      <a:pt x="34" y="40"/>
                    </a:lnTo>
                    <a:lnTo>
                      <a:pt x="36"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9" name="Freeform 47"/>
              <p:cNvSpPr>
                <a:spLocks/>
              </p:cNvSpPr>
              <p:nvPr/>
            </p:nvSpPr>
            <p:spPr bwMode="auto">
              <a:xfrm>
                <a:off x="991" y="2303"/>
                <a:ext cx="77" cy="25"/>
              </a:xfrm>
              <a:custGeom>
                <a:avLst/>
                <a:gdLst>
                  <a:gd name="T0" fmla="*/ 77 w 77"/>
                  <a:gd name="T1" fmla="*/ 9 h 25"/>
                  <a:gd name="T2" fmla="*/ 70 w 77"/>
                  <a:gd name="T3" fmla="*/ 5 h 25"/>
                  <a:gd name="T4" fmla="*/ 2 w 77"/>
                  <a:gd name="T5" fmla="*/ 0 h 25"/>
                  <a:gd name="T6" fmla="*/ 0 w 77"/>
                  <a:gd name="T7" fmla="*/ 20 h 25"/>
                  <a:gd name="T8" fmla="*/ 70 w 77"/>
                  <a:gd name="T9" fmla="*/ 25 h 25"/>
                  <a:gd name="T10" fmla="*/ 63 w 77"/>
                  <a:gd name="T11" fmla="*/ 20 h 25"/>
                  <a:gd name="T12" fmla="*/ 77 w 77"/>
                  <a:gd name="T13" fmla="*/ 9 h 25"/>
                  <a:gd name="T14" fmla="*/ 76 w 77"/>
                  <a:gd name="T15" fmla="*/ 5 h 25"/>
                  <a:gd name="T16" fmla="*/ 70 w 77"/>
                  <a:gd name="T17" fmla="*/ 5 h 25"/>
                  <a:gd name="T18" fmla="*/ 77 w 77"/>
                  <a:gd name="T19" fmla="*/ 9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25"/>
                  <a:gd name="T32" fmla="*/ 77 w 77"/>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25">
                    <a:moveTo>
                      <a:pt x="77" y="9"/>
                    </a:moveTo>
                    <a:lnTo>
                      <a:pt x="70" y="5"/>
                    </a:lnTo>
                    <a:lnTo>
                      <a:pt x="2" y="0"/>
                    </a:lnTo>
                    <a:lnTo>
                      <a:pt x="0" y="20"/>
                    </a:lnTo>
                    <a:lnTo>
                      <a:pt x="70" y="25"/>
                    </a:lnTo>
                    <a:lnTo>
                      <a:pt x="63" y="20"/>
                    </a:lnTo>
                    <a:lnTo>
                      <a:pt x="77" y="9"/>
                    </a:lnTo>
                    <a:lnTo>
                      <a:pt x="76" y="5"/>
                    </a:lnTo>
                    <a:lnTo>
                      <a:pt x="70" y="5"/>
                    </a:lnTo>
                    <a:lnTo>
                      <a:pt x="77"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0" name="Freeform 48"/>
              <p:cNvSpPr>
                <a:spLocks/>
              </p:cNvSpPr>
              <p:nvPr/>
            </p:nvSpPr>
            <p:spPr bwMode="auto">
              <a:xfrm>
                <a:off x="1054" y="2312"/>
                <a:ext cx="34" cy="38"/>
              </a:xfrm>
              <a:custGeom>
                <a:avLst/>
                <a:gdLst>
                  <a:gd name="T0" fmla="*/ 34 w 34"/>
                  <a:gd name="T1" fmla="*/ 32 h 38"/>
                  <a:gd name="T2" fmla="*/ 32 w 34"/>
                  <a:gd name="T3" fmla="*/ 27 h 38"/>
                  <a:gd name="T4" fmla="*/ 14 w 34"/>
                  <a:gd name="T5" fmla="*/ 0 h 38"/>
                  <a:gd name="T6" fmla="*/ 0 w 34"/>
                  <a:gd name="T7" fmla="*/ 11 h 38"/>
                  <a:gd name="T8" fmla="*/ 18 w 34"/>
                  <a:gd name="T9" fmla="*/ 38 h 38"/>
                  <a:gd name="T10" fmla="*/ 16 w 34"/>
                  <a:gd name="T11" fmla="*/ 34 h 38"/>
                  <a:gd name="T12" fmla="*/ 34 w 34"/>
                  <a:gd name="T13" fmla="*/ 32 h 38"/>
                  <a:gd name="T14" fmla="*/ 0 60000 65536"/>
                  <a:gd name="T15" fmla="*/ 0 60000 65536"/>
                  <a:gd name="T16" fmla="*/ 0 60000 65536"/>
                  <a:gd name="T17" fmla="*/ 0 60000 65536"/>
                  <a:gd name="T18" fmla="*/ 0 60000 65536"/>
                  <a:gd name="T19" fmla="*/ 0 60000 65536"/>
                  <a:gd name="T20" fmla="*/ 0 60000 65536"/>
                  <a:gd name="T21" fmla="*/ 0 w 34"/>
                  <a:gd name="T22" fmla="*/ 0 h 38"/>
                  <a:gd name="T23" fmla="*/ 34 w 3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8">
                    <a:moveTo>
                      <a:pt x="34" y="32"/>
                    </a:moveTo>
                    <a:lnTo>
                      <a:pt x="32" y="27"/>
                    </a:lnTo>
                    <a:lnTo>
                      <a:pt x="14" y="0"/>
                    </a:lnTo>
                    <a:lnTo>
                      <a:pt x="0" y="11"/>
                    </a:lnTo>
                    <a:lnTo>
                      <a:pt x="18" y="38"/>
                    </a:lnTo>
                    <a:lnTo>
                      <a:pt x="16" y="34"/>
                    </a:lnTo>
                    <a:lnTo>
                      <a:pt x="34"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1" name="Freeform 49"/>
              <p:cNvSpPr>
                <a:spLocks/>
              </p:cNvSpPr>
              <p:nvPr/>
            </p:nvSpPr>
            <p:spPr bwMode="auto">
              <a:xfrm>
                <a:off x="1070" y="2344"/>
                <a:ext cx="25" cy="53"/>
              </a:xfrm>
              <a:custGeom>
                <a:avLst/>
                <a:gdLst>
                  <a:gd name="T0" fmla="*/ 18 w 25"/>
                  <a:gd name="T1" fmla="*/ 35 h 53"/>
                  <a:gd name="T2" fmla="*/ 25 w 25"/>
                  <a:gd name="T3" fmla="*/ 42 h 53"/>
                  <a:gd name="T4" fmla="*/ 18 w 25"/>
                  <a:gd name="T5" fmla="*/ 0 h 53"/>
                  <a:gd name="T6" fmla="*/ 0 w 25"/>
                  <a:gd name="T7" fmla="*/ 2 h 53"/>
                  <a:gd name="T8" fmla="*/ 6 w 25"/>
                  <a:gd name="T9" fmla="*/ 46 h 53"/>
                  <a:gd name="T10" fmla="*/ 13 w 25"/>
                  <a:gd name="T11" fmla="*/ 53 h 53"/>
                  <a:gd name="T12" fmla="*/ 6 w 25"/>
                  <a:gd name="T13" fmla="*/ 46 h 53"/>
                  <a:gd name="T14" fmla="*/ 7 w 25"/>
                  <a:gd name="T15" fmla="*/ 51 h 53"/>
                  <a:gd name="T16" fmla="*/ 13 w 25"/>
                  <a:gd name="T17" fmla="*/ 53 h 53"/>
                  <a:gd name="T18" fmla="*/ 18 w 25"/>
                  <a:gd name="T19" fmla="*/ 35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3"/>
                  <a:gd name="T32" fmla="*/ 25 w 25"/>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3">
                    <a:moveTo>
                      <a:pt x="18" y="35"/>
                    </a:moveTo>
                    <a:lnTo>
                      <a:pt x="25" y="42"/>
                    </a:lnTo>
                    <a:lnTo>
                      <a:pt x="18" y="0"/>
                    </a:lnTo>
                    <a:lnTo>
                      <a:pt x="0" y="2"/>
                    </a:lnTo>
                    <a:lnTo>
                      <a:pt x="6" y="46"/>
                    </a:lnTo>
                    <a:lnTo>
                      <a:pt x="13" y="53"/>
                    </a:lnTo>
                    <a:lnTo>
                      <a:pt x="6" y="46"/>
                    </a:lnTo>
                    <a:lnTo>
                      <a:pt x="7" y="51"/>
                    </a:lnTo>
                    <a:lnTo>
                      <a:pt x="13" y="53"/>
                    </a:lnTo>
                    <a:lnTo>
                      <a:pt x="18"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2" name="Freeform 50"/>
              <p:cNvSpPr>
                <a:spLocks/>
              </p:cNvSpPr>
              <p:nvPr/>
            </p:nvSpPr>
            <p:spPr bwMode="auto">
              <a:xfrm>
                <a:off x="1083" y="2379"/>
                <a:ext cx="54" cy="30"/>
              </a:xfrm>
              <a:custGeom>
                <a:avLst/>
                <a:gdLst>
                  <a:gd name="T0" fmla="*/ 54 w 54"/>
                  <a:gd name="T1" fmla="*/ 14 h 30"/>
                  <a:gd name="T2" fmla="*/ 50 w 54"/>
                  <a:gd name="T3" fmla="*/ 12 h 30"/>
                  <a:gd name="T4" fmla="*/ 5 w 54"/>
                  <a:gd name="T5" fmla="*/ 0 h 30"/>
                  <a:gd name="T6" fmla="*/ 0 w 54"/>
                  <a:gd name="T7" fmla="*/ 18 h 30"/>
                  <a:gd name="T8" fmla="*/ 45 w 54"/>
                  <a:gd name="T9" fmla="*/ 30 h 30"/>
                  <a:gd name="T10" fmla="*/ 41 w 54"/>
                  <a:gd name="T11" fmla="*/ 29 h 30"/>
                  <a:gd name="T12" fmla="*/ 54 w 54"/>
                  <a:gd name="T13" fmla="*/ 14 h 30"/>
                  <a:gd name="T14" fmla="*/ 0 60000 65536"/>
                  <a:gd name="T15" fmla="*/ 0 60000 65536"/>
                  <a:gd name="T16" fmla="*/ 0 60000 65536"/>
                  <a:gd name="T17" fmla="*/ 0 60000 65536"/>
                  <a:gd name="T18" fmla="*/ 0 60000 65536"/>
                  <a:gd name="T19" fmla="*/ 0 60000 65536"/>
                  <a:gd name="T20" fmla="*/ 0 60000 65536"/>
                  <a:gd name="T21" fmla="*/ 0 w 54"/>
                  <a:gd name="T22" fmla="*/ 0 h 30"/>
                  <a:gd name="T23" fmla="*/ 54 w 54"/>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0">
                    <a:moveTo>
                      <a:pt x="54" y="14"/>
                    </a:moveTo>
                    <a:lnTo>
                      <a:pt x="50" y="12"/>
                    </a:lnTo>
                    <a:lnTo>
                      <a:pt x="5" y="0"/>
                    </a:lnTo>
                    <a:lnTo>
                      <a:pt x="0" y="18"/>
                    </a:lnTo>
                    <a:lnTo>
                      <a:pt x="45" y="30"/>
                    </a:lnTo>
                    <a:lnTo>
                      <a:pt x="41" y="29"/>
                    </a:lnTo>
                    <a:lnTo>
                      <a:pt x="54"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3" name="Freeform 51"/>
              <p:cNvSpPr>
                <a:spLocks/>
              </p:cNvSpPr>
              <p:nvPr/>
            </p:nvSpPr>
            <p:spPr bwMode="auto">
              <a:xfrm>
                <a:off x="1124" y="2393"/>
                <a:ext cx="34" cy="34"/>
              </a:xfrm>
              <a:custGeom>
                <a:avLst/>
                <a:gdLst>
                  <a:gd name="T0" fmla="*/ 33 w 34"/>
                  <a:gd name="T1" fmla="*/ 16 h 34"/>
                  <a:gd name="T2" fmla="*/ 34 w 34"/>
                  <a:gd name="T3" fmla="*/ 18 h 34"/>
                  <a:gd name="T4" fmla="*/ 13 w 34"/>
                  <a:gd name="T5" fmla="*/ 0 h 34"/>
                  <a:gd name="T6" fmla="*/ 0 w 34"/>
                  <a:gd name="T7" fmla="*/ 15 h 34"/>
                  <a:gd name="T8" fmla="*/ 22 w 34"/>
                  <a:gd name="T9" fmla="*/ 33 h 34"/>
                  <a:gd name="T10" fmla="*/ 24 w 34"/>
                  <a:gd name="T11" fmla="*/ 34 h 34"/>
                  <a:gd name="T12" fmla="*/ 33 w 34"/>
                  <a:gd name="T13" fmla="*/ 16 h 34"/>
                  <a:gd name="T14" fmla="*/ 0 60000 65536"/>
                  <a:gd name="T15" fmla="*/ 0 60000 65536"/>
                  <a:gd name="T16" fmla="*/ 0 60000 65536"/>
                  <a:gd name="T17" fmla="*/ 0 60000 65536"/>
                  <a:gd name="T18" fmla="*/ 0 60000 65536"/>
                  <a:gd name="T19" fmla="*/ 0 60000 65536"/>
                  <a:gd name="T20" fmla="*/ 0 60000 65536"/>
                  <a:gd name="T21" fmla="*/ 0 w 34"/>
                  <a:gd name="T22" fmla="*/ 0 h 34"/>
                  <a:gd name="T23" fmla="*/ 34 w 3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4">
                    <a:moveTo>
                      <a:pt x="33" y="16"/>
                    </a:moveTo>
                    <a:lnTo>
                      <a:pt x="34" y="18"/>
                    </a:lnTo>
                    <a:lnTo>
                      <a:pt x="13" y="0"/>
                    </a:lnTo>
                    <a:lnTo>
                      <a:pt x="0" y="15"/>
                    </a:lnTo>
                    <a:lnTo>
                      <a:pt x="22" y="33"/>
                    </a:lnTo>
                    <a:lnTo>
                      <a:pt x="24" y="34"/>
                    </a:lnTo>
                    <a:lnTo>
                      <a:pt x="3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4" name="Freeform 52"/>
              <p:cNvSpPr>
                <a:spLocks/>
              </p:cNvSpPr>
              <p:nvPr/>
            </p:nvSpPr>
            <p:spPr bwMode="auto">
              <a:xfrm>
                <a:off x="1148" y="2409"/>
                <a:ext cx="41" cy="36"/>
              </a:xfrm>
              <a:custGeom>
                <a:avLst/>
                <a:gdLst>
                  <a:gd name="T0" fmla="*/ 37 w 41"/>
                  <a:gd name="T1" fmla="*/ 17 h 36"/>
                  <a:gd name="T2" fmla="*/ 41 w 41"/>
                  <a:gd name="T3" fmla="*/ 18 h 36"/>
                  <a:gd name="T4" fmla="*/ 9 w 41"/>
                  <a:gd name="T5" fmla="*/ 0 h 36"/>
                  <a:gd name="T6" fmla="*/ 0 w 41"/>
                  <a:gd name="T7" fmla="*/ 18 h 36"/>
                  <a:gd name="T8" fmla="*/ 30 w 41"/>
                  <a:gd name="T9" fmla="*/ 35 h 36"/>
                  <a:gd name="T10" fmla="*/ 34 w 41"/>
                  <a:gd name="T11" fmla="*/ 36 h 36"/>
                  <a:gd name="T12" fmla="*/ 37 w 41"/>
                  <a:gd name="T13" fmla="*/ 17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37" y="17"/>
                    </a:moveTo>
                    <a:lnTo>
                      <a:pt x="41" y="18"/>
                    </a:lnTo>
                    <a:lnTo>
                      <a:pt x="9" y="0"/>
                    </a:lnTo>
                    <a:lnTo>
                      <a:pt x="0" y="18"/>
                    </a:lnTo>
                    <a:lnTo>
                      <a:pt x="30" y="35"/>
                    </a:lnTo>
                    <a:lnTo>
                      <a:pt x="34" y="36"/>
                    </a:lnTo>
                    <a:lnTo>
                      <a:pt x="37"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5" name="Freeform 53"/>
              <p:cNvSpPr>
                <a:spLocks/>
              </p:cNvSpPr>
              <p:nvPr/>
            </p:nvSpPr>
            <p:spPr bwMode="auto">
              <a:xfrm>
                <a:off x="1182" y="2426"/>
                <a:ext cx="48" cy="27"/>
              </a:xfrm>
              <a:custGeom>
                <a:avLst/>
                <a:gdLst>
                  <a:gd name="T0" fmla="*/ 48 w 48"/>
                  <a:gd name="T1" fmla="*/ 10 h 27"/>
                  <a:gd name="T2" fmla="*/ 43 w 48"/>
                  <a:gd name="T3" fmla="*/ 9 h 27"/>
                  <a:gd name="T4" fmla="*/ 3 w 48"/>
                  <a:gd name="T5" fmla="*/ 0 h 27"/>
                  <a:gd name="T6" fmla="*/ 0 w 48"/>
                  <a:gd name="T7" fmla="*/ 19 h 27"/>
                  <a:gd name="T8" fmla="*/ 39 w 48"/>
                  <a:gd name="T9" fmla="*/ 27 h 27"/>
                  <a:gd name="T10" fmla="*/ 34 w 48"/>
                  <a:gd name="T11" fmla="*/ 25 h 27"/>
                  <a:gd name="T12" fmla="*/ 48 w 48"/>
                  <a:gd name="T13" fmla="*/ 10 h 27"/>
                  <a:gd name="T14" fmla="*/ 0 60000 65536"/>
                  <a:gd name="T15" fmla="*/ 0 60000 65536"/>
                  <a:gd name="T16" fmla="*/ 0 60000 65536"/>
                  <a:gd name="T17" fmla="*/ 0 60000 65536"/>
                  <a:gd name="T18" fmla="*/ 0 60000 65536"/>
                  <a:gd name="T19" fmla="*/ 0 60000 65536"/>
                  <a:gd name="T20" fmla="*/ 0 60000 65536"/>
                  <a:gd name="T21" fmla="*/ 0 w 48"/>
                  <a:gd name="T22" fmla="*/ 0 h 27"/>
                  <a:gd name="T23" fmla="*/ 48 w 4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7">
                    <a:moveTo>
                      <a:pt x="48" y="10"/>
                    </a:moveTo>
                    <a:lnTo>
                      <a:pt x="43" y="9"/>
                    </a:lnTo>
                    <a:lnTo>
                      <a:pt x="3" y="0"/>
                    </a:lnTo>
                    <a:lnTo>
                      <a:pt x="0" y="19"/>
                    </a:lnTo>
                    <a:lnTo>
                      <a:pt x="39" y="27"/>
                    </a:lnTo>
                    <a:lnTo>
                      <a:pt x="34" y="25"/>
                    </a:lnTo>
                    <a:lnTo>
                      <a:pt x="48"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6" name="Freeform 54"/>
              <p:cNvSpPr>
                <a:spLocks/>
              </p:cNvSpPr>
              <p:nvPr/>
            </p:nvSpPr>
            <p:spPr bwMode="auto">
              <a:xfrm>
                <a:off x="1216" y="2436"/>
                <a:ext cx="40" cy="40"/>
              </a:xfrm>
              <a:custGeom>
                <a:avLst/>
                <a:gdLst>
                  <a:gd name="T0" fmla="*/ 38 w 40"/>
                  <a:gd name="T1" fmla="*/ 26 h 40"/>
                  <a:gd name="T2" fmla="*/ 40 w 40"/>
                  <a:gd name="T3" fmla="*/ 27 h 40"/>
                  <a:gd name="T4" fmla="*/ 14 w 40"/>
                  <a:gd name="T5" fmla="*/ 0 h 40"/>
                  <a:gd name="T6" fmla="*/ 0 w 40"/>
                  <a:gd name="T7" fmla="*/ 15 h 40"/>
                  <a:gd name="T8" fmla="*/ 25 w 40"/>
                  <a:gd name="T9" fmla="*/ 40 h 40"/>
                  <a:gd name="T10" fmla="*/ 25 w 40"/>
                  <a:gd name="T11" fmla="*/ 40 h 40"/>
                  <a:gd name="T12" fmla="*/ 38 w 40"/>
                  <a:gd name="T13" fmla="*/ 26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38" y="26"/>
                    </a:moveTo>
                    <a:lnTo>
                      <a:pt x="40" y="27"/>
                    </a:lnTo>
                    <a:lnTo>
                      <a:pt x="14" y="0"/>
                    </a:lnTo>
                    <a:lnTo>
                      <a:pt x="0" y="15"/>
                    </a:lnTo>
                    <a:lnTo>
                      <a:pt x="25" y="40"/>
                    </a:lnTo>
                    <a:lnTo>
                      <a:pt x="38"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7" name="Freeform 55"/>
              <p:cNvSpPr>
                <a:spLocks/>
              </p:cNvSpPr>
              <p:nvPr/>
            </p:nvSpPr>
            <p:spPr bwMode="auto">
              <a:xfrm>
                <a:off x="1241" y="2462"/>
                <a:ext cx="56" cy="52"/>
              </a:xfrm>
              <a:custGeom>
                <a:avLst/>
                <a:gdLst>
                  <a:gd name="T0" fmla="*/ 54 w 56"/>
                  <a:gd name="T1" fmla="*/ 36 h 52"/>
                  <a:gd name="T2" fmla="*/ 56 w 56"/>
                  <a:gd name="T3" fmla="*/ 36 h 52"/>
                  <a:gd name="T4" fmla="*/ 13 w 56"/>
                  <a:gd name="T5" fmla="*/ 0 h 52"/>
                  <a:gd name="T6" fmla="*/ 0 w 56"/>
                  <a:gd name="T7" fmla="*/ 14 h 52"/>
                  <a:gd name="T8" fmla="*/ 44 w 56"/>
                  <a:gd name="T9" fmla="*/ 50 h 52"/>
                  <a:gd name="T10" fmla="*/ 45 w 56"/>
                  <a:gd name="T11" fmla="*/ 52 h 52"/>
                  <a:gd name="T12" fmla="*/ 54 w 56"/>
                  <a:gd name="T13" fmla="*/ 36 h 52"/>
                  <a:gd name="T14" fmla="*/ 0 60000 65536"/>
                  <a:gd name="T15" fmla="*/ 0 60000 65536"/>
                  <a:gd name="T16" fmla="*/ 0 60000 65536"/>
                  <a:gd name="T17" fmla="*/ 0 60000 65536"/>
                  <a:gd name="T18" fmla="*/ 0 60000 65536"/>
                  <a:gd name="T19" fmla="*/ 0 60000 65536"/>
                  <a:gd name="T20" fmla="*/ 0 60000 65536"/>
                  <a:gd name="T21" fmla="*/ 0 w 56"/>
                  <a:gd name="T22" fmla="*/ 0 h 52"/>
                  <a:gd name="T23" fmla="*/ 56 w 5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52">
                    <a:moveTo>
                      <a:pt x="54" y="36"/>
                    </a:moveTo>
                    <a:lnTo>
                      <a:pt x="56" y="36"/>
                    </a:lnTo>
                    <a:lnTo>
                      <a:pt x="13" y="0"/>
                    </a:lnTo>
                    <a:lnTo>
                      <a:pt x="0" y="14"/>
                    </a:lnTo>
                    <a:lnTo>
                      <a:pt x="44" y="50"/>
                    </a:lnTo>
                    <a:lnTo>
                      <a:pt x="45" y="52"/>
                    </a:lnTo>
                    <a:lnTo>
                      <a:pt x="54"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8" name="Freeform 56"/>
              <p:cNvSpPr>
                <a:spLocks/>
              </p:cNvSpPr>
              <p:nvPr/>
            </p:nvSpPr>
            <p:spPr bwMode="auto">
              <a:xfrm>
                <a:off x="1286" y="2498"/>
                <a:ext cx="49" cy="39"/>
              </a:xfrm>
              <a:custGeom>
                <a:avLst/>
                <a:gdLst>
                  <a:gd name="T0" fmla="*/ 45 w 49"/>
                  <a:gd name="T1" fmla="*/ 19 h 39"/>
                  <a:gd name="T2" fmla="*/ 49 w 49"/>
                  <a:gd name="T3" fmla="*/ 21 h 39"/>
                  <a:gd name="T4" fmla="*/ 9 w 49"/>
                  <a:gd name="T5" fmla="*/ 0 h 39"/>
                  <a:gd name="T6" fmla="*/ 0 w 49"/>
                  <a:gd name="T7" fmla="*/ 16 h 39"/>
                  <a:gd name="T8" fmla="*/ 40 w 49"/>
                  <a:gd name="T9" fmla="*/ 37 h 39"/>
                  <a:gd name="T10" fmla="*/ 44 w 49"/>
                  <a:gd name="T11" fmla="*/ 39 h 39"/>
                  <a:gd name="T12" fmla="*/ 45 w 49"/>
                  <a:gd name="T13" fmla="*/ 19 h 39"/>
                  <a:gd name="T14" fmla="*/ 0 60000 65536"/>
                  <a:gd name="T15" fmla="*/ 0 60000 65536"/>
                  <a:gd name="T16" fmla="*/ 0 60000 65536"/>
                  <a:gd name="T17" fmla="*/ 0 60000 65536"/>
                  <a:gd name="T18" fmla="*/ 0 60000 65536"/>
                  <a:gd name="T19" fmla="*/ 0 60000 65536"/>
                  <a:gd name="T20" fmla="*/ 0 60000 65536"/>
                  <a:gd name="T21" fmla="*/ 0 w 49"/>
                  <a:gd name="T22" fmla="*/ 0 h 39"/>
                  <a:gd name="T23" fmla="*/ 49 w 4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9">
                    <a:moveTo>
                      <a:pt x="45" y="19"/>
                    </a:moveTo>
                    <a:lnTo>
                      <a:pt x="49" y="21"/>
                    </a:lnTo>
                    <a:lnTo>
                      <a:pt x="9" y="0"/>
                    </a:lnTo>
                    <a:lnTo>
                      <a:pt x="0" y="16"/>
                    </a:lnTo>
                    <a:lnTo>
                      <a:pt x="40" y="37"/>
                    </a:lnTo>
                    <a:lnTo>
                      <a:pt x="44" y="39"/>
                    </a:lnTo>
                    <a:lnTo>
                      <a:pt x="45"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9" name="Freeform 57"/>
              <p:cNvSpPr>
                <a:spLocks/>
              </p:cNvSpPr>
              <p:nvPr/>
            </p:nvSpPr>
            <p:spPr bwMode="auto">
              <a:xfrm>
                <a:off x="1330" y="2517"/>
                <a:ext cx="45" cy="22"/>
              </a:xfrm>
              <a:custGeom>
                <a:avLst/>
                <a:gdLst>
                  <a:gd name="T0" fmla="*/ 28 w 45"/>
                  <a:gd name="T1" fmla="*/ 8 h 22"/>
                  <a:gd name="T2" fmla="*/ 36 w 45"/>
                  <a:gd name="T3" fmla="*/ 2 h 22"/>
                  <a:gd name="T4" fmla="*/ 1 w 45"/>
                  <a:gd name="T5" fmla="*/ 0 h 22"/>
                  <a:gd name="T6" fmla="*/ 0 w 45"/>
                  <a:gd name="T7" fmla="*/ 20 h 22"/>
                  <a:gd name="T8" fmla="*/ 36 w 45"/>
                  <a:gd name="T9" fmla="*/ 22 h 22"/>
                  <a:gd name="T10" fmla="*/ 45 w 45"/>
                  <a:gd name="T11" fmla="*/ 17 h 22"/>
                  <a:gd name="T12" fmla="*/ 36 w 45"/>
                  <a:gd name="T13" fmla="*/ 22 h 22"/>
                  <a:gd name="T14" fmla="*/ 41 w 45"/>
                  <a:gd name="T15" fmla="*/ 22 h 22"/>
                  <a:gd name="T16" fmla="*/ 45 w 45"/>
                  <a:gd name="T17" fmla="*/ 17 h 22"/>
                  <a:gd name="T18" fmla="*/ 28 w 45"/>
                  <a:gd name="T19" fmla="*/ 8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22"/>
                  <a:gd name="T32" fmla="*/ 45 w 45"/>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22">
                    <a:moveTo>
                      <a:pt x="28" y="8"/>
                    </a:moveTo>
                    <a:lnTo>
                      <a:pt x="36" y="2"/>
                    </a:lnTo>
                    <a:lnTo>
                      <a:pt x="1" y="0"/>
                    </a:lnTo>
                    <a:lnTo>
                      <a:pt x="0" y="20"/>
                    </a:lnTo>
                    <a:lnTo>
                      <a:pt x="36" y="22"/>
                    </a:lnTo>
                    <a:lnTo>
                      <a:pt x="45" y="17"/>
                    </a:lnTo>
                    <a:lnTo>
                      <a:pt x="36" y="22"/>
                    </a:lnTo>
                    <a:lnTo>
                      <a:pt x="41" y="22"/>
                    </a:lnTo>
                    <a:lnTo>
                      <a:pt x="45" y="17"/>
                    </a:lnTo>
                    <a:lnTo>
                      <a:pt x="28"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0" name="Freeform 58"/>
              <p:cNvSpPr>
                <a:spLocks/>
              </p:cNvSpPr>
              <p:nvPr/>
            </p:nvSpPr>
            <p:spPr bwMode="auto">
              <a:xfrm>
                <a:off x="1358" y="2487"/>
                <a:ext cx="36" cy="47"/>
              </a:xfrm>
              <a:custGeom>
                <a:avLst/>
                <a:gdLst>
                  <a:gd name="T0" fmla="*/ 24 w 36"/>
                  <a:gd name="T1" fmla="*/ 0 h 47"/>
                  <a:gd name="T2" fmla="*/ 18 w 36"/>
                  <a:gd name="T3" fmla="*/ 3 h 47"/>
                  <a:gd name="T4" fmla="*/ 0 w 36"/>
                  <a:gd name="T5" fmla="*/ 38 h 47"/>
                  <a:gd name="T6" fmla="*/ 17 w 36"/>
                  <a:gd name="T7" fmla="*/ 47 h 47"/>
                  <a:gd name="T8" fmla="*/ 36 w 36"/>
                  <a:gd name="T9" fmla="*/ 12 h 47"/>
                  <a:gd name="T10" fmla="*/ 31 w 36"/>
                  <a:gd name="T11" fmla="*/ 18 h 47"/>
                  <a:gd name="T12" fmla="*/ 24 w 36"/>
                  <a:gd name="T13" fmla="*/ 0 h 47"/>
                  <a:gd name="T14" fmla="*/ 0 60000 65536"/>
                  <a:gd name="T15" fmla="*/ 0 60000 65536"/>
                  <a:gd name="T16" fmla="*/ 0 60000 65536"/>
                  <a:gd name="T17" fmla="*/ 0 60000 65536"/>
                  <a:gd name="T18" fmla="*/ 0 60000 65536"/>
                  <a:gd name="T19" fmla="*/ 0 60000 65536"/>
                  <a:gd name="T20" fmla="*/ 0 60000 65536"/>
                  <a:gd name="T21" fmla="*/ 0 w 36"/>
                  <a:gd name="T22" fmla="*/ 0 h 47"/>
                  <a:gd name="T23" fmla="*/ 36 w 36"/>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7">
                    <a:moveTo>
                      <a:pt x="24" y="0"/>
                    </a:moveTo>
                    <a:lnTo>
                      <a:pt x="18" y="3"/>
                    </a:lnTo>
                    <a:lnTo>
                      <a:pt x="0" y="38"/>
                    </a:lnTo>
                    <a:lnTo>
                      <a:pt x="17" y="47"/>
                    </a:lnTo>
                    <a:lnTo>
                      <a:pt x="36" y="12"/>
                    </a:lnTo>
                    <a:lnTo>
                      <a:pt x="31" y="18"/>
                    </a:lnTo>
                    <a:lnTo>
                      <a:pt x="2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1" name="Freeform 59"/>
              <p:cNvSpPr>
                <a:spLocks/>
              </p:cNvSpPr>
              <p:nvPr/>
            </p:nvSpPr>
            <p:spPr bwMode="auto">
              <a:xfrm>
                <a:off x="1382" y="2478"/>
                <a:ext cx="30" cy="27"/>
              </a:xfrm>
              <a:custGeom>
                <a:avLst/>
                <a:gdLst>
                  <a:gd name="T0" fmla="*/ 27 w 30"/>
                  <a:gd name="T1" fmla="*/ 0 h 27"/>
                  <a:gd name="T2" fmla="*/ 23 w 30"/>
                  <a:gd name="T3" fmla="*/ 0 h 27"/>
                  <a:gd name="T4" fmla="*/ 0 w 30"/>
                  <a:gd name="T5" fmla="*/ 9 h 27"/>
                  <a:gd name="T6" fmla="*/ 7 w 30"/>
                  <a:gd name="T7" fmla="*/ 27 h 27"/>
                  <a:gd name="T8" fmla="*/ 30 w 30"/>
                  <a:gd name="T9" fmla="*/ 18 h 27"/>
                  <a:gd name="T10" fmla="*/ 27 w 30"/>
                  <a:gd name="T11" fmla="*/ 18 h 27"/>
                  <a:gd name="T12" fmla="*/ 27 w 30"/>
                  <a:gd name="T13" fmla="*/ 0 h 27"/>
                  <a:gd name="T14" fmla="*/ 0 60000 65536"/>
                  <a:gd name="T15" fmla="*/ 0 60000 65536"/>
                  <a:gd name="T16" fmla="*/ 0 60000 65536"/>
                  <a:gd name="T17" fmla="*/ 0 60000 65536"/>
                  <a:gd name="T18" fmla="*/ 0 60000 65536"/>
                  <a:gd name="T19" fmla="*/ 0 60000 65536"/>
                  <a:gd name="T20" fmla="*/ 0 60000 65536"/>
                  <a:gd name="T21" fmla="*/ 0 w 30"/>
                  <a:gd name="T22" fmla="*/ 0 h 27"/>
                  <a:gd name="T23" fmla="*/ 30 w 3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7">
                    <a:moveTo>
                      <a:pt x="27" y="0"/>
                    </a:moveTo>
                    <a:lnTo>
                      <a:pt x="23" y="0"/>
                    </a:lnTo>
                    <a:lnTo>
                      <a:pt x="0" y="9"/>
                    </a:lnTo>
                    <a:lnTo>
                      <a:pt x="7" y="27"/>
                    </a:lnTo>
                    <a:lnTo>
                      <a:pt x="30" y="18"/>
                    </a:lnTo>
                    <a:lnTo>
                      <a:pt x="27" y="18"/>
                    </a:lnTo>
                    <a:lnTo>
                      <a:pt x="2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2" name="Freeform 60"/>
              <p:cNvSpPr>
                <a:spLocks/>
              </p:cNvSpPr>
              <p:nvPr/>
            </p:nvSpPr>
            <p:spPr bwMode="auto">
              <a:xfrm>
                <a:off x="1409" y="2476"/>
                <a:ext cx="61" cy="20"/>
              </a:xfrm>
              <a:custGeom>
                <a:avLst/>
                <a:gdLst>
                  <a:gd name="T0" fmla="*/ 61 w 61"/>
                  <a:gd name="T1" fmla="*/ 5 h 20"/>
                  <a:gd name="T2" fmla="*/ 54 w 61"/>
                  <a:gd name="T3" fmla="*/ 0 h 20"/>
                  <a:gd name="T4" fmla="*/ 0 w 61"/>
                  <a:gd name="T5" fmla="*/ 2 h 20"/>
                  <a:gd name="T6" fmla="*/ 0 w 61"/>
                  <a:gd name="T7" fmla="*/ 20 h 20"/>
                  <a:gd name="T8" fmla="*/ 54 w 61"/>
                  <a:gd name="T9" fmla="*/ 20 h 20"/>
                  <a:gd name="T10" fmla="*/ 45 w 61"/>
                  <a:gd name="T11" fmla="*/ 16 h 20"/>
                  <a:gd name="T12" fmla="*/ 61 w 61"/>
                  <a:gd name="T13" fmla="*/ 5 h 20"/>
                  <a:gd name="T14" fmla="*/ 59 w 61"/>
                  <a:gd name="T15" fmla="*/ 0 h 20"/>
                  <a:gd name="T16" fmla="*/ 54 w 61"/>
                  <a:gd name="T17" fmla="*/ 0 h 20"/>
                  <a:gd name="T18" fmla="*/ 61 w 61"/>
                  <a:gd name="T19" fmla="*/ 5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20"/>
                  <a:gd name="T32" fmla="*/ 61 w 6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20">
                    <a:moveTo>
                      <a:pt x="61" y="5"/>
                    </a:moveTo>
                    <a:lnTo>
                      <a:pt x="54" y="0"/>
                    </a:lnTo>
                    <a:lnTo>
                      <a:pt x="0" y="2"/>
                    </a:lnTo>
                    <a:lnTo>
                      <a:pt x="0" y="20"/>
                    </a:lnTo>
                    <a:lnTo>
                      <a:pt x="54" y="20"/>
                    </a:lnTo>
                    <a:lnTo>
                      <a:pt x="45" y="16"/>
                    </a:lnTo>
                    <a:lnTo>
                      <a:pt x="61" y="5"/>
                    </a:lnTo>
                    <a:lnTo>
                      <a:pt x="59" y="0"/>
                    </a:lnTo>
                    <a:lnTo>
                      <a:pt x="54" y="0"/>
                    </a:lnTo>
                    <a:lnTo>
                      <a:pt x="61"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3" name="Freeform 61"/>
              <p:cNvSpPr>
                <a:spLocks/>
              </p:cNvSpPr>
              <p:nvPr/>
            </p:nvSpPr>
            <p:spPr bwMode="auto">
              <a:xfrm>
                <a:off x="1454" y="2481"/>
                <a:ext cx="47" cy="63"/>
              </a:xfrm>
              <a:custGeom>
                <a:avLst/>
                <a:gdLst>
                  <a:gd name="T0" fmla="*/ 38 w 47"/>
                  <a:gd name="T1" fmla="*/ 45 h 63"/>
                  <a:gd name="T2" fmla="*/ 47 w 47"/>
                  <a:gd name="T3" fmla="*/ 49 h 63"/>
                  <a:gd name="T4" fmla="*/ 16 w 47"/>
                  <a:gd name="T5" fmla="*/ 0 h 63"/>
                  <a:gd name="T6" fmla="*/ 0 w 47"/>
                  <a:gd name="T7" fmla="*/ 11 h 63"/>
                  <a:gd name="T8" fmla="*/ 29 w 47"/>
                  <a:gd name="T9" fmla="*/ 60 h 63"/>
                  <a:gd name="T10" fmla="*/ 38 w 47"/>
                  <a:gd name="T11" fmla="*/ 63 h 63"/>
                  <a:gd name="T12" fmla="*/ 29 w 47"/>
                  <a:gd name="T13" fmla="*/ 60 h 63"/>
                  <a:gd name="T14" fmla="*/ 32 w 47"/>
                  <a:gd name="T15" fmla="*/ 63 h 63"/>
                  <a:gd name="T16" fmla="*/ 38 w 47"/>
                  <a:gd name="T17" fmla="*/ 63 h 63"/>
                  <a:gd name="T18" fmla="*/ 38 w 47"/>
                  <a:gd name="T19" fmla="*/ 45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63"/>
                  <a:gd name="T32" fmla="*/ 47 w 47"/>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63">
                    <a:moveTo>
                      <a:pt x="38" y="45"/>
                    </a:moveTo>
                    <a:lnTo>
                      <a:pt x="47" y="49"/>
                    </a:lnTo>
                    <a:lnTo>
                      <a:pt x="16" y="0"/>
                    </a:lnTo>
                    <a:lnTo>
                      <a:pt x="0" y="11"/>
                    </a:lnTo>
                    <a:lnTo>
                      <a:pt x="29" y="60"/>
                    </a:lnTo>
                    <a:lnTo>
                      <a:pt x="38" y="63"/>
                    </a:lnTo>
                    <a:lnTo>
                      <a:pt x="29" y="60"/>
                    </a:lnTo>
                    <a:lnTo>
                      <a:pt x="32" y="63"/>
                    </a:lnTo>
                    <a:lnTo>
                      <a:pt x="38" y="63"/>
                    </a:lnTo>
                    <a:lnTo>
                      <a:pt x="38"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4" name="Freeform 62"/>
              <p:cNvSpPr>
                <a:spLocks/>
              </p:cNvSpPr>
              <p:nvPr/>
            </p:nvSpPr>
            <p:spPr bwMode="auto">
              <a:xfrm>
                <a:off x="1492" y="2526"/>
                <a:ext cx="47" cy="20"/>
              </a:xfrm>
              <a:custGeom>
                <a:avLst/>
                <a:gdLst>
                  <a:gd name="T0" fmla="*/ 47 w 47"/>
                  <a:gd name="T1" fmla="*/ 6 h 20"/>
                  <a:gd name="T2" fmla="*/ 39 w 47"/>
                  <a:gd name="T3" fmla="*/ 0 h 20"/>
                  <a:gd name="T4" fmla="*/ 0 w 47"/>
                  <a:gd name="T5" fmla="*/ 0 h 20"/>
                  <a:gd name="T6" fmla="*/ 0 w 47"/>
                  <a:gd name="T7" fmla="*/ 18 h 20"/>
                  <a:gd name="T8" fmla="*/ 39 w 47"/>
                  <a:gd name="T9" fmla="*/ 20 h 20"/>
                  <a:gd name="T10" fmla="*/ 32 w 47"/>
                  <a:gd name="T11" fmla="*/ 17 h 20"/>
                  <a:gd name="T12" fmla="*/ 47 w 47"/>
                  <a:gd name="T13" fmla="*/ 6 h 20"/>
                  <a:gd name="T14" fmla="*/ 45 w 47"/>
                  <a:gd name="T15" fmla="*/ 2 h 20"/>
                  <a:gd name="T16" fmla="*/ 39 w 47"/>
                  <a:gd name="T17" fmla="*/ 0 h 20"/>
                  <a:gd name="T18" fmla="*/ 47 w 47"/>
                  <a:gd name="T19" fmla="*/ 6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20"/>
                  <a:gd name="T32" fmla="*/ 47 w 47"/>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20">
                    <a:moveTo>
                      <a:pt x="47" y="6"/>
                    </a:moveTo>
                    <a:lnTo>
                      <a:pt x="39" y="0"/>
                    </a:lnTo>
                    <a:lnTo>
                      <a:pt x="0" y="0"/>
                    </a:lnTo>
                    <a:lnTo>
                      <a:pt x="0" y="18"/>
                    </a:lnTo>
                    <a:lnTo>
                      <a:pt x="39" y="20"/>
                    </a:lnTo>
                    <a:lnTo>
                      <a:pt x="32" y="17"/>
                    </a:lnTo>
                    <a:lnTo>
                      <a:pt x="47" y="6"/>
                    </a:lnTo>
                    <a:lnTo>
                      <a:pt x="45" y="2"/>
                    </a:lnTo>
                    <a:lnTo>
                      <a:pt x="39" y="0"/>
                    </a:lnTo>
                    <a:lnTo>
                      <a:pt x="47"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5" name="Freeform 63"/>
              <p:cNvSpPr>
                <a:spLocks/>
              </p:cNvSpPr>
              <p:nvPr/>
            </p:nvSpPr>
            <p:spPr bwMode="auto">
              <a:xfrm>
                <a:off x="1524" y="2532"/>
                <a:ext cx="40" cy="48"/>
              </a:xfrm>
              <a:custGeom>
                <a:avLst/>
                <a:gdLst>
                  <a:gd name="T0" fmla="*/ 38 w 40"/>
                  <a:gd name="T1" fmla="*/ 32 h 48"/>
                  <a:gd name="T2" fmla="*/ 40 w 40"/>
                  <a:gd name="T3" fmla="*/ 34 h 48"/>
                  <a:gd name="T4" fmla="*/ 15 w 40"/>
                  <a:gd name="T5" fmla="*/ 0 h 48"/>
                  <a:gd name="T6" fmla="*/ 0 w 40"/>
                  <a:gd name="T7" fmla="*/ 11 h 48"/>
                  <a:gd name="T8" fmla="*/ 24 w 40"/>
                  <a:gd name="T9" fmla="*/ 45 h 48"/>
                  <a:gd name="T10" fmla="*/ 25 w 40"/>
                  <a:gd name="T11" fmla="*/ 48 h 48"/>
                  <a:gd name="T12" fmla="*/ 38 w 40"/>
                  <a:gd name="T13" fmla="*/ 32 h 48"/>
                  <a:gd name="T14" fmla="*/ 0 60000 65536"/>
                  <a:gd name="T15" fmla="*/ 0 60000 65536"/>
                  <a:gd name="T16" fmla="*/ 0 60000 65536"/>
                  <a:gd name="T17" fmla="*/ 0 60000 65536"/>
                  <a:gd name="T18" fmla="*/ 0 60000 65536"/>
                  <a:gd name="T19" fmla="*/ 0 60000 65536"/>
                  <a:gd name="T20" fmla="*/ 0 60000 65536"/>
                  <a:gd name="T21" fmla="*/ 0 w 40"/>
                  <a:gd name="T22" fmla="*/ 0 h 48"/>
                  <a:gd name="T23" fmla="*/ 40 w 4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8">
                    <a:moveTo>
                      <a:pt x="38" y="32"/>
                    </a:moveTo>
                    <a:lnTo>
                      <a:pt x="40" y="34"/>
                    </a:lnTo>
                    <a:lnTo>
                      <a:pt x="15" y="0"/>
                    </a:lnTo>
                    <a:lnTo>
                      <a:pt x="0" y="11"/>
                    </a:lnTo>
                    <a:lnTo>
                      <a:pt x="24" y="45"/>
                    </a:lnTo>
                    <a:lnTo>
                      <a:pt x="25" y="48"/>
                    </a:lnTo>
                    <a:lnTo>
                      <a:pt x="38"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6" name="Freeform 64"/>
              <p:cNvSpPr>
                <a:spLocks/>
              </p:cNvSpPr>
              <p:nvPr/>
            </p:nvSpPr>
            <p:spPr bwMode="auto">
              <a:xfrm>
                <a:off x="1549" y="2564"/>
                <a:ext cx="40" cy="36"/>
              </a:xfrm>
              <a:custGeom>
                <a:avLst/>
                <a:gdLst>
                  <a:gd name="T0" fmla="*/ 38 w 40"/>
                  <a:gd name="T1" fmla="*/ 20 h 36"/>
                  <a:gd name="T2" fmla="*/ 40 w 40"/>
                  <a:gd name="T3" fmla="*/ 20 h 36"/>
                  <a:gd name="T4" fmla="*/ 13 w 40"/>
                  <a:gd name="T5" fmla="*/ 0 h 36"/>
                  <a:gd name="T6" fmla="*/ 0 w 40"/>
                  <a:gd name="T7" fmla="*/ 16 h 36"/>
                  <a:gd name="T8" fmla="*/ 27 w 40"/>
                  <a:gd name="T9" fmla="*/ 36 h 36"/>
                  <a:gd name="T10" fmla="*/ 27 w 40"/>
                  <a:gd name="T11" fmla="*/ 36 h 36"/>
                  <a:gd name="T12" fmla="*/ 38 w 40"/>
                  <a:gd name="T13" fmla="*/ 20 h 36"/>
                  <a:gd name="T14" fmla="*/ 0 60000 65536"/>
                  <a:gd name="T15" fmla="*/ 0 60000 65536"/>
                  <a:gd name="T16" fmla="*/ 0 60000 65536"/>
                  <a:gd name="T17" fmla="*/ 0 60000 65536"/>
                  <a:gd name="T18" fmla="*/ 0 60000 65536"/>
                  <a:gd name="T19" fmla="*/ 0 60000 65536"/>
                  <a:gd name="T20" fmla="*/ 0 60000 65536"/>
                  <a:gd name="T21" fmla="*/ 0 w 40"/>
                  <a:gd name="T22" fmla="*/ 0 h 36"/>
                  <a:gd name="T23" fmla="*/ 40 w 4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6">
                    <a:moveTo>
                      <a:pt x="38" y="20"/>
                    </a:moveTo>
                    <a:lnTo>
                      <a:pt x="40" y="20"/>
                    </a:lnTo>
                    <a:lnTo>
                      <a:pt x="13" y="0"/>
                    </a:lnTo>
                    <a:lnTo>
                      <a:pt x="0" y="16"/>
                    </a:lnTo>
                    <a:lnTo>
                      <a:pt x="27" y="36"/>
                    </a:lnTo>
                    <a:lnTo>
                      <a:pt x="38"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7" name="Freeform 65"/>
              <p:cNvSpPr>
                <a:spLocks/>
              </p:cNvSpPr>
              <p:nvPr/>
            </p:nvSpPr>
            <p:spPr bwMode="auto">
              <a:xfrm>
                <a:off x="1576" y="2584"/>
                <a:ext cx="107" cy="83"/>
              </a:xfrm>
              <a:custGeom>
                <a:avLst/>
                <a:gdLst>
                  <a:gd name="T0" fmla="*/ 101 w 107"/>
                  <a:gd name="T1" fmla="*/ 63 h 83"/>
                  <a:gd name="T2" fmla="*/ 107 w 107"/>
                  <a:gd name="T3" fmla="*/ 65 h 83"/>
                  <a:gd name="T4" fmla="*/ 11 w 107"/>
                  <a:gd name="T5" fmla="*/ 0 h 83"/>
                  <a:gd name="T6" fmla="*/ 0 w 107"/>
                  <a:gd name="T7" fmla="*/ 16 h 83"/>
                  <a:gd name="T8" fmla="*/ 96 w 107"/>
                  <a:gd name="T9" fmla="*/ 81 h 83"/>
                  <a:gd name="T10" fmla="*/ 103 w 107"/>
                  <a:gd name="T11" fmla="*/ 83 h 83"/>
                  <a:gd name="T12" fmla="*/ 101 w 107"/>
                  <a:gd name="T13" fmla="*/ 63 h 83"/>
                  <a:gd name="T14" fmla="*/ 0 60000 65536"/>
                  <a:gd name="T15" fmla="*/ 0 60000 65536"/>
                  <a:gd name="T16" fmla="*/ 0 60000 65536"/>
                  <a:gd name="T17" fmla="*/ 0 60000 65536"/>
                  <a:gd name="T18" fmla="*/ 0 60000 65536"/>
                  <a:gd name="T19" fmla="*/ 0 60000 65536"/>
                  <a:gd name="T20" fmla="*/ 0 60000 65536"/>
                  <a:gd name="T21" fmla="*/ 0 w 107"/>
                  <a:gd name="T22" fmla="*/ 0 h 83"/>
                  <a:gd name="T23" fmla="*/ 107 w 107"/>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83">
                    <a:moveTo>
                      <a:pt x="101" y="63"/>
                    </a:moveTo>
                    <a:lnTo>
                      <a:pt x="107" y="65"/>
                    </a:lnTo>
                    <a:lnTo>
                      <a:pt x="11" y="0"/>
                    </a:lnTo>
                    <a:lnTo>
                      <a:pt x="0" y="16"/>
                    </a:lnTo>
                    <a:lnTo>
                      <a:pt x="96" y="81"/>
                    </a:lnTo>
                    <a:lnTo>
                      <a:pt x="103" y="83"/>
                    </a:lnTo>
                    <a:lnTo>
                      <a:pt x="101"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8" name="Freeform 66"/>
              <p:cNvSpPr>
                <a:spLocks/>
              </p:cNvSpPr>
              <p:nvPr/>
            </p:nvSpPr>
            <p:spPr bwMode="auto">
              <a:xfrm>
                <a:off x="1677" y="2642"/>
                <a:ext cx="94" cy="25"/>
              </a:xfrm>
              <a:custGeom>
                <a:avLst/>
                <a:gdLst>
                  <a:gd name="T0" fmla="*/ 90 w 94"/>
                  <a:gd name="T1" fmla="*/ 0 h 25"/>
                  <a:gd name="T2" fmla="*/ 92 w 94"/>
                  <a:gd name="T3" fmla="*/ 0 h 25"/>
                  <a:gd name="T4" fmla="*/ 0 w 94"/>
                  <a:gd name="T5" fmla="*/ 5 h 25"/>
                  <a:gd name="T6" fmla="*/ 2 w 94"/>
                  <a:gd name="T7" fmla="*/ 25 h 25"/>
                  <a:gd name="T8" fmla="*/ 94 w 94"/>
                  <a:gd name="T9" fmla="*/ 20 h 25"/>
                  <a:gd name="T10" fmla="*/ 94 w 94"/>
                  <a:gd name="T11" fmla="*/ 20 h 25"/>
                  <a:gd name="T12" fmla="*/ 90 w 94"/>
                  <a:gd name="T13" fmla="*/ 0 h 25"/>
                  <a:gd name="T14" fmla="*/ 0 60000 65536"/>
                  <a:gd name="T15" fmla="*/ 0 60000 65536"/>
                  <a:gd name="T16" fmla="*/ 0 60000 65536"/>
                  <a:gd name="T17" fmla="*/ 0 60000 65536"/>
                  <a:gd name="T18" fmla="*/ 0 60000 65536"/>
                  <a:gd name="T19" fmla="*/ 0 60000 65536"/>
                  <a:gd name="T20" fmla="*/ 0 60000 65536"/>
                  <a:gd name="T21" fmla="*/ 0 w 94"/>
                  <a:gd name="T22" fmla="*/ 0 h 25"/>
                  <a:gd name="T23" fmla="*/ 94 w 94"/>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5">
                    <a:moveTo>
                      <a:pt x="90" y="0"/>
                    </a:moveTo>
                    <a:lnTo>
                      <a:pt x="92" y="0"/>
                    </a:lnTo>
                    <a:lnTo>
                      <a:pt x="0" y="5"/>
                    </a:lnTo>
                    <a:lnTo>
                      <a:pt x="2" y="25"/>
                    </a:lnTo>
                    <a:lnTo>
                      <a:pt x="94" y="20"/>
                    </a:lnTo>
                    <a:lnTo>
                      <a:pt x="9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9" name="Freeform 67"/>
              <p:cNvSpPr>
                <a:spLocks/>
              </p:cNvSpPr>
              <p:nvPr/>
            </p:nvSpPr>
            <p:spPr bwMode="auto">
              <a:xfrm>
                <a:off x="1767" y="2620"/>
                <a:ext cx="99" cy="42"/>
              </a:xfrm>
              <a:custGeom>
                <a:avLst/>
                <a:gdLst>
                  <a:gd name="T0" fmla="*/ 99 w 99"/>
                  <a:gd name="T1" fmla="*/ 9 h 42"/>
                  <a:gd name="T2" fmla="*/ 89 w 99"/>
                  <a:gd name="T3" fmla="*/ 2 h 42"/>
                  <a:gd name="T4" fmla="*/ 0 w 99"/>
                  <a:gd name="T5" fmla="*/ 22 h 42"/>
                  <a:gd name="T6" fmla="*/ 4 w 99"/>
                  <a:gd name="T7" fmla="*/ 42 h 42"/>
                  <a:gd name="T8" fmla="*/ 92 w 99"/>
                  <a:gd name="T9" fmla="*/ 22 h 42"/>
                  <a:gd name="T10" fmla="*/ 81 w 99"/>
                  <a:gd name="T11" fmla="*/ 14 h 42"/>
                  <a:gd name="T12" fmla="*/ 99 w 99"/>
                  <a:gd name="T13" fmla="*/ 9 h 42"/>
                  <a:gd name="T14" fmla="*/ 98 w 99"/>
                  <a:gd name="T15" fmla="*/ 0 h 42"/>
                  <a:gd name="T16" fmla="*/ 89 w 99"/>
                  <a:gd name="T17" fmla="*/ 4 h 42"/>
                  <a:gd name="T18" fmla="*/ 99 w 99"/>
                  <a:gd name="T19" fmla="*/ 9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42"/>
                  <a:gd name="T32" fmla="*/ 99 w 99"/>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42">
                    <a:moveTo>
                      <a:pt x="99" y="9"/>
                    </a:moveTo>
                    <a:lnTo>
                      <a:pt x="89" y="2"/>
                    </a:lnTo>
                    <a:lnTo>
                      <a:pt x="0" y="22"/>
                    </a:lnTo>
                    <a:lnTo>
                      <a:pt x="4" y="42"/>
                    </a:lnTo>
                    <a:lnTo>
                      <a:pt x="92" y="22"/>
                    </a:lnTo>
                    <a:lnTo>
                      <a:pt x="81" y="14"/>
                    </a:lnTo>
                    <a:lnTo>
                      <a:pt x="99" y="9"/>
                    </a:lnTo>
                    <a:lnTo>
                      <a:pt x="98" y="0"/>
                    </a:lnTo>
                    <a:lnTo>
                      <a:pt x="89" y="4"/>
                    </a:lnTo>
                    <a:lnTo>
                      <a:pt x="99"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0" name="Freeform 68"/>
              <p:cNvSpPr>
                <a:spLocks/>
              </p:cNvSpPr>
              <p:nvPr/>
            </p:nvSpPr>
            <p:spPr bwMode="auto">
              <a:xfrm>
                <a:off x="1848" y="2629"/>
                <a:ext cx="40" cy="78"/>
              </a:xfrm>
              <a:custGeom>
                <a:avLst/>
                <a:gdLst>
                  <a:gd name="T0" fmla="*/ 40 w 40"/>
                  <a:gd name="T1" fmla="*/ 74 h 78"/>
                  <a:gd name="T2" fmla="*/ 40 w 40"/>
                  <a:gd name="T3" fmla="*/ 72 h 78"/>
                  <a:gd name="T4" fmla="*/ 18 w 40"/>
                  <a:gd name="T5" fmla="*/ 0 h 78"/>
                  <a:gd name="T6" fmla="*/ 0 w 40"/>
                  <a:gd name="T7" fmla="*/ 5 h 78"/>
                  <a:gd name="T8" fmla="*/ 22 w 40"/>
                  <a:gd name="T9" fmla="*/ 78 h 78"/>
                  <a:gd name="T10" fmla="*/ 22 w 40"/>
                  <a:gd name="T11" fmla="*/ 76 h 78"/>
                  <a:gd name="T12" fmla="*/ 40 w 40"/>
                  <a:gd name="T13" fmla="*/ 74 h 78"/>
                  <a:gd name="T14" fmla="*/ 0 60000 65536"/>
                  <a:gd name="T15" fmla="*/ 0 60000 65536"/>
                  <a:gd name="T16" fmla="*/ 0 60000 65536"/>
                  <a:gd name="T17" fmla="*/ 0 60000 65536"/>
                  <a:gd name="T18" fmla="*/ 0 60000 65536"/>
                  <a:gd name="T19" fmla="*/ 0 60000 65536"/>
                  <a:gd name="T20" fmla="*/ 0 60000 65536"/>
                  <a:gd name="T21" fmla="*/ 0 w 40"/>
                  <a:gd name="T22" fmla="*/ 0 h 78"/>
                  <a:gd name="T23" fmla="*/ 40 w 4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78">
                    <a:moveTo>
                      <a:pt x="40" y="74"/>
                    </a:moveTo>
                    <a:lnTo>
                      <a:pt x="40" y="72"/>
                    </a:lnTo>
                    <a:lnTo>
                      <a:pt x="18" y="0"/>
                    </a:lnTo>
                    <a:lnTo>
                      <a:pt x="0" y="5"/>
                    </a:lnTo>
                    <a:lnTo>
                      <a:pt x="22" y="78"/>
                    </a:lnTo>
                    <a:lnTo>
                      <a:pt x="22" y="76"/>
                    </a:lnTo>
                    <a:lnTo>
                      <a:pt x="40" y="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1" name="Freeform 69"/>
              <p:cNvSpPr>
                <a:spLocks/>
              </p:cNvSpPr>
              <p:nvPr/>
            </p:nvSpPr>
            <p:spPr bwMode="auto">
              <a:xfrm>
                <a:off x="1870" y="2703"/>
                <a:ext cx="27" cy="90"/>
              </a:xfrm>
              <a:custGeom>
                <a:avLst/>
                <a:gdLst>
                  <a:gd name="T0" fmla="*/ 20 w 27"/>
                  <a:gd name="T1" fmla="*/ 70 h 90"/>
                  <a:gd name="T2" fmla="*/ 27 w 27"/>
                  <a:gd name="T3" fmla="*/ 79 h 90"/>
                  <a:gd name="T4" fmla="*/ 18 w 27"/>
                  <a:gd name="T5" fmla="*/ 0 h 90"/>
                  <a:gd name="T6" fmla="*/ 0 w 27"/>
                  <a:gd name="T7" fmla="*/ 2 h 90"/>
                  <a:gd name="T8" fmla="*/ 9 w 27"/>
                  <a:gd name="T9" fmla="*/ 81 h 90"/>
                  <a:gd name="T10" fmla="*/ 16 w 27"/>
                  <a:gd name="T11" fmla="*/ 90 h 90"/>
                  <a:gd name="T12" fmla="*/ 9 w 27"/>
                  <a:gd name="T13" fmla="*/ 81 h 90"/>
                  <a:gd name="T14" fmla="*/ 9 w 27"/>
                  <a:gd name="T15" fmla="*/ 88 h 90"/>
                  <a:gd name="T16" fmla="*/ 16 w 27"/>
                  <a:gd name="T17" fmla="*/ 90 h 90"/>
                  <a:gd name="T18" fmla="*/ 20 w 27"/>
                  <a:gd name="T19" fmla="*/ 7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90"/>
                  <a:gd name="T32" fmla="*/ 27 w 27"/>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90">
                    <a:moveTo>
                      <a:pt x="20" y="70"/>
                    </a:moveTo>
                    <a:lnTo>
                      <a:pt x="27" y="79"/>
                    </a:lnTo>
                    <a:lnTo>
                      <a:pt x="18" y="0"/>
                    </a:lnTo>
                    <a:lnTo>
                      <a:pt x="0" y="2"/>
                    </a:lnTo>
                    <a:lnTo>
                      <a:pt x="9" y="81"/>
                    </a:lnTo>
                    <a:lnTo>
                      <a:pt x="16" y="90"/>
                    </a:lnTo>
                    <a:lnTo>
                      <a:pt x="9" y="81"/>
                    </a:lnTo>
                    <a:lnTo>
                      <a:pt x="9" y="88"/>
                    </a:lnTo>
                    <a:lnTo>
                      <a:pt x="16" y="90"/>
                    </a:lnTo>
                    <a:lnTo>
                      <a:pt x="20"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 name="Freeform 70"/>
              <p:cNvSpPr>
                <a:spLocks/>
              </p:cNvSpPr>
              <p:nvPr/>
            </p:nvSpPr>
            <p:spPr bwMode="auto">
              <a:xfrm>
                <a:off x="1886" y="2773"/>
                <a:ext cx="40" cy="29"/>
              </a:xfrm>
              <a:custGeom>
                <a:avLst/>
                <a:gdLst>
                  <a:gd name="T0" fmla="*/ 36 w 40"/>
                  <a:gd name="T1" fmla="*/ 9 h 29"/>
                  <a:gd name="T2" fmla="*/ 40 w 40"/>
                  <a:gd name="T3" fmla="*/ 9 h 29"/>
                  <a:gd name="T4" fmla="*/ 4 w 40"/>
                  <a:gd name="T5" fmla="*/ 0 h 29"/>
                  <a:gd name="T6" fmla="*/ 0 w 40"/>
                  <a:gd name="T7" fmla="*/ 20 h 29"/>
                  <a:gd name="T8" fmla="*/ 36 w 40"/>
                  <a:gd name="T9" fmla="*/ 29 h 29"/>
                  <a:gd name="T10" fmla="*/ 40 w 40"/>
                  <a:gd name="T11" fmla="*/ 29 h 29"/>
                  <a:gd name="T12" fmla="*/ 36 w 40"/>
                  <a:gd name="T13" fmla="*/ 9 h 29"/>
                  <a:gd name="T14" fmla="*/ 0 60000 65536"/>
                  <a:gd name="T15" fmla="*/ 0 60000 65536"/>
                  <a:gd name="T16" fmla="*/ 0 60000 65536"/>
                  <a:gd name="T17" fmla="*/ 0 60000 65536"/>
                  <a:gd name="T18" fmla="*/ 0 60000 65536"/>
                  <a:gd name="T19" fmla="*/ 0 60000 65536"/>
                  <a:gd name="T20" fmla="*/ 0 60000 65536"/>
                  <a:gd name="T21" fmla="*/ 0 w 40"/>
                  <a:gd name="T22" fmla="*/ 0 h 29"/>
                  <a:gd name="T23" fmla="*/ 40 w 4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9">
                    <a:moveTo>
                      <a:pt x="36" y="9"/>
                    </a:moveTo>
                    <a:lnTo>
                      <a:pt x="40" y="9"/>
                    </a:lnTo>
                    <a:lnTo>
                      <a:pt x="4" y="0"/>
                    </a:lnTo>
                    <a:lnTo>
                      <a:pt x="0" y="20"/>
                    </a:lnTo>
                    <a:lnTo>
                      <a:pt x="36" y="29"/>
                    </a:lnTo>
                    <a:lnTo>
                      <a:pt x="40" y="29"/>
                    </a:lnTo>
                    <a:lnTo>
                      <a:pt x="36"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 name="Freeform 71"/>
              <p:cNvSpPr>
                <a:spLocks/>
              </p:cNvSpPr>
              <p:nvPr/>
            </p:nvSpPr>
            <p:spPr bwMode="auto">
              <a:xfrm>
                <a:off x="1922" y="2777"/>
                <a:ext cx="29" cy="25"/>
              </a:xfrm>
              <a:custGeom>
                <a:avLst/>
                <a:gdLst>
                  <a:gd name="T0" fmla="*/ 29 w 29"/>
                  <a:gd name="T1" fmla="*/ 0 h 25"/>
                  <a:gd name="T2" fmla="*/ 26 w 29"/>
                  <a:gd name="T3" fmla="*/ 0 h 25"/>
                  <a:gd name="T4" fmla="*/ 0 w 29"/>
                  <a:gd name="T5" fmla="*/ 5 h 25"/>
                  <a:gd name="T6" fmla="*/ 4 w 29"/>
                  <a:gd name="T7" fmla="*/ 25 h 25"/>
                  <a:gd name="T8" fmla="*/ 29 w 29"/>
                  <a:gd name="T9" fmla="*/ 20 h 25"/>
                  <a:gd name="T10" fmla="*/ 26 w 29"/>
                  <a:gd name="T11" fmla="*/ 20 h 25"/>
                  <a:gd name="T12" fmla="*/ 29 w 29"/>
                  <a:gd name="T13" fmla="*/ 0 h 25"/>
                  <a:gd name="T14" fmla="*/ 0 60000 65536"/>
                  <a:gd name="T15" fmla="*/ 0 60000 65536"/>
                  <a:gd name="T16" fmla="*/ 0 60000 65536"/>
                  <a:gd name="T17" fmla="*/ 0 60000 65536"/>
                  <a:gd name="T18" fmla="*/ 0 60000 65536"/>
                  <a:gd name="T19" fmla="*/ 0 60000 65536"/>
                  <a:gd name="T20" fmla="*/ 0 60000 65536"/>
                  <a:gd name="T21" fmla="*/ 0 w 29"/>
                  <a:gd name="T22" fmla="*/ 0 h 25"/>
                  <a:gd name="T23" fmla="*/ 29 w 2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5">
                    <a:moveTo>
                      <a:pt x="29" y="0"/>
                    </a:moveTo>
                    <a:lnTo>
                      <a:pt x="26" y="0"/>
                    </a:lnTo>
                    <a:lnTo>
                      <a:pt x="0" y="5"/>
                    </a:lnTo>
                    <a:lnTo>
                      <a:pt x="4" y="25"/>
                    </a:lnTo>
                    <a:lnTo>
                      <a:pt x="29" y="20"/>
                    </a:lnTo>
                    <a:lnTo>
                      <a:pt x="26" y="20"/>
                    </a:lnTo>
                    <a:lnTo>
                      <a:pt x="2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 name="Freeform 72"/>
              <p:cNvSpPr>
                <a:spLocks/>
              </p:cNvSpPr>
              <p:nvPr/>
            </p:nvSpPr>
            <p:spPr bwMode="auto">
              <a:xfrm>
                <a:off x="1948" y="2777"/>
                <a:ext cx="61" cy="27"/>
              </a:xfrm>
              <a:custGeom>
                <a:avLst/>
                <a:gdLst>
                  <a:gd name="T0" fmla="*/ 61 w 61"/>
                  <a:gd name="T1" fmla="*/ 11 h 27"/>
                  <a:gd name="T2" fmla="*/ 55 w 61"/>
                  <a:gd name="T3" fmla="*/ 7 h 27"/>
                  <a:gd name="T4" fmla="*/ 3 w 61"/>
                  <a:gd name="T5" fmla="*/ 0 h 27"/>
                  <a:gd name="T6" fmla="*/ 0 w 61"/>
                  <a:gd name="T7" fmla="*/ 20 h 27"/>
                  <a:gd name="T8" fmla="*/ 52 w 61"/>
                  <a:gd name="T9" fmla="*/ 27 h 27"/>
                  <a:gd name="T10" fmla="*/ 46 w 61"/>
                  <a:gd name="T11" fmla="*/ 21 h 27"/>
                  <a:gd name="T12" fmla="*/ 61 w 61"/>
                  <a:gd name="T13" fmla="*/ 11 h 27"/>
                  <a:gd name="T14" fmla="*/ 59 w 61"/>
                  <a:gd name="T15" fmla="*/ 7 h 27"/>
                  <a:gd name="T16" fmla="*/ 55 w 61"/>
                  <a:gd name="T17" fmla="*/ 7 h 27"/>
                  <a:gd name="T18" fmla="*/ 61 w 61"/>
                  <a:gd name="T19" fmla="*/ 11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27"/>
                  <a:gd name="T32" fmla="*/ 61 w 6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27">
                    <a:moveTo>
                      <a:pt x="61" y="11"/>
                    </a:moveTo>
                    <a:lnTo>
                      <a:pt x="55" y="7"/>
                    </a:lnTo>
                    <a:lnTo>
                      <a:pt x="3" y="0"/>
                    </a:lnTo>
                    <a:lnTo>
                      <a:pt x="0" y="20"/>
                    </a:lnTo>
                    <a:lnTo>
                      <a:pt x="52" y="27"/>
                    </a:lnTo>
                    <a:lnTo>
                      <a:pt x="46" y="21"/>
                    </a:lnTo>
                    <a:lnTo>
                      <a:pt x="61" y="11"/>
                    </a:lnTo>
                    <a:lnTo>
                      <a:pt x="59" y="7"/>
                    </a:lnTo>
                    <a:lnTo>
                      <a:pt x="55" y="7"/>
                    </a:lnTo>
                    <a:lnTo>
                      <a:pt x="61"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 name="Freeform 73"/>
              <p:cNvSpPr>
                <a:spLocks/>
              </p:cNvSpPr>
              <p:nvPr/>
            </p:nvSpPr>
            <p:spPr bwMode="auto">
              <a:xfrm>
                <a:off x="1994" y="2788"/>
                <a:ext cx="33" cy="41"/>
              </a:xfrm>
              <a:custGeom>
                <a:avLst/>
                <a:gdLst>
                  <a:gd name="T0" fmla="*/ 26 w 33"/>
                  <a:gd name="T1" fmla="*/ 21 h 41"/>
                  <a:gd name="T2" fmla="*/ 33 w 33"/>
                  <a:gd name="T3" fmla="*/ 25 h 41"/>
                  <a:gd name="T4" fmla="*/ 15 w 33"/>
                  <a:gd name="T5" fmla="*/ 0 h 41"/>
                  <a:gd name="T6" fmla="*/ 0 w 33"/>
                  <a:gd name="T7" fmla="*/ 10 h 41"/>
                  <a:gd name="T8" fmla="*/ 17 w 33"/>
                  <a:gd name="T9" fmla="*/ 36 h 41"/>
                  <a:gd name="T10" fmla="*/ 26 w 33"/>
                  <a:gd name="T11" fmla="*/ 41 h 41"/>
                  <a:gd name="T12" fmla="*/ 17 w 33"/>
                  <a:gd name="T13" fmla="*/ 36 h 41"/>
                  <a:gd name="T14" fmla="*/ 20 w 33"/>
                  <a:gd name="T15" fmla="*/ 41 h 41"/>
                  <a:gd name="T16" fmla="*/ 26 w 33"/>
                  <a:gd name="T17" fmla="*/ 41 h 41"/>
                  <a:gd name="T18" fmla="*/ 26 w 33"/>
                  <a:gd name="T19" fmla="*/ 21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41"/>
                  <a:gd name="T32" fmla="*/ 33 w 33"/>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41">
                    <a:moveTo>
                      <a:pt x="26" y="21"/>
                    </a:moveTo>
                    <a:lnTo>
                      <a:pt x="33" y="25"/>
                    </a:lnTo>
                    <a:lnTo>
                      <a:pt x="15" y="0"/>
                    </a:lnTo>
                    <a:lnTo>
                      <a:pt x="0" y="10"/>
                    </a:lnTo>
                    <a:lnTo>
                      <a:pt x="17" y="36"/>
                    </a:lnTo>
                    <a:lnTo>
                      <a:pt x="26" y="41"/>
                    </a:lnTo>
                    <a:lnTo>
                      <a:pt x="17" y="36"/>
                    </a:lnTo>
                    <a:lnTo>
                      <a:pt x="20" y="41"/>
                    </a:lnTo>
                    <a:lnTo>
                      <a:pt x="26" y="41"/>
                    </a:lnTo>
                    <a:lnTo>
                      <a:pt x="26"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 name="Freeform 74"/>
              <p:cNvSpPr>
                <a:spLocks/>
              </p:cNvSpPr>
              <p:nvPr/>
            </p:nvSpPr>
            <p:spPr bwMode="auto">
              <a:xfrm>
                <a:off x="2020" y="2809"/>
                <a:ext cx="158" cy="24"/>
              </a:xfrm>
              <a:custGeom>
                <a:avLst/>
                <a:gdLst>
                  <a:gd name="T0" fmla="*/ 158 w 158"/>
                  <a:gd name="T1" fmla="*/ 11 h 24"/>
                  <a:gd name="T2" fmla="*/ 147 w 158"/>
                  <a:gd name="T3" fmla="*/ 4 h 24"/>
                  <a:gd name="T4" fmla="*/ 0 w 158"/>
                  <a:gd name="T5" fmla="*/ 0 h 24"/>
                  <a:gd name="T6" fmla="*/ 0 w 158"/>
                  <a:gd name="T7" fmla="*/ 20 h 24"/>
                  <a:gd name="T8" fmla="*/ 147 w 158"/>
                  <a:gd name="T9" fmla="*/ 24 h 24"/>
                  <a:gd name="T10" fmla="*/ 138 w 158"/>
                  <a:gd name="T11" fmla="*/ 15 h 24"/>
                  <a:gd name="T12" fmla="*/ 158 w 158"/>
                  <a:gd name="T13" fmla="*/ 11 h 24"/>
                  <a:gd name="T14" fmla="*/ 156 w 158"/>
                  <a:gd name="T15" fmla="*/ 4 h 24"/>
                  <a:gd name="T16" fmla="*/ 147 w 158"/>
                  <a:gd name="T17" fmla="*/ 4 h 24"/>
                  <a:gd name="T18" fmla="*/ 158 w 158"/>
                  <a:gd name="T19" fmla="*/ 1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24"/>
                  <a:gd name="T32" fmla="*/ 158 w 15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24">
                    <a:moveTo>
                      <a:pt x="158" y="11"/>
                    </a:moveTo>
                    <a:lnTo>
                      <a:pt x="147" y="4"/>
                    </a:lnTo>
                    <a:lnTo>
                      <a:pt x="0" y="0"/>
                    </a:lnTo>
                    <a:lnTo>
                      <a:pt x="0" y="20"/>
                    </a:lnTo>
                    <a:lnTo>
                      <a:pt x="147" y="24"/>
                    </a:lnTo>
                    <a:lnTo>
                      <a:pt x="138" y="15"/>
                    </a:lnTo>
                    <a:lnTo>
                      <a:pt x="158" y="11"/>
                    </a:lnTo>
                    <a:lnTo>
                      <a:pt x="156" y="4"/>
                    </a:lnTo>
                    <a:lnTo>
                      <a:pt x="147" y="4"/>
                    </a:lnTo>
                    <a:lnTo>
                      <a:pt x="158"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 name="Freeform 75"/>
              <p:cNvSpPr>
                <a:spLocks/>
              </p:cNvSpPr>
              <p:nvPr/>
            </p:nvSpPr>
            <p:spPr bwMode="auto">
              <a:xfrm>
                <a:off x="2158" y="2820"/>
                <a:ext cx="26" cy="40"/>
              </a:xfrm>
              <a:custGeom>
                <a:avLst/>
                <a:gdLst>
                  <a:gd name="T0" fmla="*/ 20 w 26"/>
                  <a:gd name="T1" fmla="*/ 23 h 40"/>
                  <a:gd name="T2" fmla="*/ 26 w 26"/>
                  <a:gd name="T3" fmla="*/ 29 h 40"/>
                  <a:gd name="T4" fmla="*/ 20 w 26"/>
                  <a:gd name="T5" fmla="*/ 0 h 40"/>
                  <a:gd name="T6" fmla="*/ 0 w 26"/>
                  <a:gd name="T7" fmla="*/ 4 h 40"/>
                  <a:gd name="T8" fmla="*/ 6 w 26"/>
                  <a:gd name="T9" fmla="*/ 32 h 40"/>
                  <a:gd name="T10" fmla="*/ 11 w 26"/>
                  <a:gd name="T11" fmla="*/ 40 h 40"/>
                  <a:gd name="T12" fmla="*/ 6 w 26"/>
                  <a:gd name="T13" fmla="*/ 32 h 40"/>
                  <a:gd name="T14" fmla="*/ 8 w 26"/>
                  <a:gd name="T15" fmla="*/ 38 h 40"/>
                  <a:gd name="T16" fmla="*/ 11 w 26"/>
                  <a:gd name="T17" fmla="*/ 40 h 40"/>
                  <a:gd name="T18" fmla="*/ 20 w 26"/>
                  <a:gd name="T19" fmla="*/ 23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0"/>
                  <a:gd name="T32" fmla="*/ 26 w 2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0">
                    <a:moveTo>
                      <a:pt x="20" y="23"/>
                    </a:moveTo>
                    <a:lnTo>
                      <a:pt x="26" y="29"/>
                    </a:lnTo>
                    <a:lnTo>
                      <a:pt x="20" y="0"/>
                    </a:lnTo>
                    <a:lnTo>
                      <a:pt x="0" y="4"/>
                    </a:lnTo>
                    <a:lnTo>
                      <a:pt x="6" y="32"/>
                    </a:lnTo>
                    <a:lnTo>
                      <a:pt x="11" y="40"/>
                    </a:lnTo>
                    <a:lnTo>
                      <a:pt x="6" y="32"/>
                    </a:lnTo>
                    <a:lnTo>
                      <a:pt x="8" y="38"/>
                    </a:lnTo>
                    <a:lnTo>
                      <a:pt x="11" y="40"/>
                    </a:lnTo>
                    <a:lnTo>
                      <a:pt x="20"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 name="Freeform 76"/>
              <p:cNvSpPr>
                <a:spLocks/>
              </p:cNvSpPr>
              <p:nvPr/>
            </p:nvSpPr>
            <p:spPr bwMode="auto">
              <a:xfrm>
                <a:off x="2169" y="2843"/>
                <a:ext cx="36" cy="29"/>
              </a:xfrm>
              <a:custGeom>
                <a:avLst/>
                <a:gdLst>
                  <a:gd name="T0" fmla="*/ 36 w 36"/>
                  <a:gd name="T1" fmla="*/ 13 h 29"/>
                  <a:gd name="T2" fmla="*/ 34 w 36"/>
                  <a:gd name="T3" fmla="*/ 11 h 29"/>
                  <a:gd name="T4" fmla="*/ 9 w 36"/>
                  <a:gd name="T5" fmla="*/ 0 h 29"/>
                  <a:gd name="T6" fmla="*/ 0 w 36"/>
                  <a:gd name="T7" fmla="*/ 17 h 29"/>
                  <a:gd name="T8" fmla="*/ 25 w 36"/>
                  <a:gd name="T9" fmla="*/ 29 h 29"/>
                  <a:gd name="T10" fmla="*/ 24 w 36"/>
                  <a:gd name="T11" fmla="*/ 27 h 29"/>
                  <a:gd name="T12" fmla="*/ 36 w 36"/>
                  <a:gd name="T13" fmla="*/ 13 h 29"/>
                  <a:gd name="T14" fmla="*/ 0 60000 65536"/>
                  <a:gd name="T15" fmla="*/ 0 60000 65536"/>
                  <a:gd name="T16" fmla="*/ 0 60000 65536"/>
                  <a:gd name="T17" fmla="*/ 0 60000 65536"/>
                  <a:gd name="T18" fmla="*/ 0 60000 65536"/>
                  <a:gd name="T19" fmla="*/ 0 60000 65536"/>
                  <a:gd name="T20" fmla="*/ 0 60000 65536"/>
                  <a:gd name="T21" fmla="*/ 0 w 36"/>
                  <a:gd name="T22" fmla="*/ 0 h 29"/>
                  <a:gd name="T23" fmla="*/ 36 w 36"/>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9">
                    <a:moveTo>
                      <a:pt x="36" y="13"/>
                    </a:moveTo>
                    <a:lnTo>
                      <a:pt x="34" y="11"/>
                    </a:lnTo>
                    <a:lnTo>
                      <a:pt x="9" y="0"/>
                    </a:lnTo>
                    <a:lnTo>
                      <a:pt x="0" y="17"/>
                    </a:lnTo>
                    <a:lnTo>
                      <a:pt x="25" y="29"/>
                    </a:lnTo>
                    <a:lnTo>
                      <a:pt x="24" y="27"/>
                    </a:lnTo>
                    <a:lnTo>
                      <a:pt x="36"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 name="Freeform 77"/>
              <p:cNvSpPr>
                <a:spLocks/>
              </p:cNvSpPr>
              <p:nvPr/>
            </p:nvSpPr>
            <p:spPr bwMode="auto">
              <a:xfrm>
                <a:off x="2193" y="2856"/>
                <a:ext cx="28" cy="25"/>
              </a:xfrm>
              <a:custGeom>
                <a:avLst/>
                <a:gdLst>
                  <a:gd name="T0" fmla="*/ 28 w 28"/>
                  <a:gd name="T1" fmla="*/ 16 h 25"/>
                  <a:gd name="T2" fmla="*/ 25 w 28"/>
                  <a:gd name="T3" fmla="*/ 9 h 25"/>
                  <a:gd name="T4" fmla="*/ 12 w 28"/>
                  <a:gd name="T5" fmla="*/ 0 h 25"/>
                  <a:gd name="T6" fmla="*/ 0 w 28"/>
                  <a:gd name="T7" fmla="*/ 14 h 25"/>
                  <a:gd name="T8" fmla="*/ 12 w 28"/>
                  <a:gd name="T9" fmla="*/ 25 h 25"/>
                  <a:gd name="T10" fmla="*/ 9 w 28"/>
                  <a:gd name="T11" fmla="*/ 18 h 25"/>
                  <a:gd name="T12" fmla="*/ 28 w 28"/>
                  <a:gd name="T13" fmla="*/ 16 h 25"/>
                  <a:gd name="T14" fmla="*/ 0 60000 65536"/>
                  <a:gd name="T15" fmla="*/ 0 60000 65536"/>
                  <a:gd name="T16" fmla="*/ 0 60000 65536"/>
                  <a:gd name="T17" fmla="*/ 0 60000 65536"/>
                  <a:gd name="T18" fmla="*/ 0 60000 65536"/>
                  <a:gd name="T19" fmla="*/ 0 60000 65536"/>
                  <a:gd name="T20" fmla="*/ 0 60000 65536"/>
                  <a:gd name="T21" fmla="*/ 0 w 28"/>
                  <a:gd name="T22" fmla="*/ 0 h 25"/>
                  <a:gd name="T23" fmla="*/ 28 w 2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5">
                    <a:moveTo>
                      <a:pt x="28" y="16"/>
                    </a:moveTo>
                    <a:lnTo>
                      <a:pt x="25" y="9"/>
                    </a:lnTo>
                    <a:lnTo>
                      <a:pt x="12" y="0"/>
                    </a:lnTo>
                    <a:lnTo>
                      <a:pt x="0" y="14"/>
                    </a:lnTo>
                    <a:lnTo>
                      <a:pt x="12" y="25"/>
                    </a:lnTo>
                    <a:lnTo>
                      <a:pt x="9" y="18"/>
                    </a:lnTo>
                    <a:lnTo>
                      <a:pt x="28"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 name="Freeform 78"/>
              <p:cNvSpPr>
                <a:spLocks/>
              </p:cNvSpPr>
              <p:nvPr/>
            </p:nvSpPr>
            <p:spPr bwMode="auto">
              <a:xfrm>
                <a:off x="2202" y="2872"/>
                <a:ext cx="21" cy="33"/>
              </a:xfrm>
              <a:custGeom>
                <a:avLst/>
                <a:gdLst>
                  <a:gd name="T0" fmla="*/ 18 w 21"/>
                  <a:gd name="T1" fmla="*/ 16 h 33"/>
                  <a:gd name="T2" fmla="*/ 21 w 21"/>
                  <a:gd name="T3" fmla="*/ 24 h 33"/>
                  <a:gd name="T4" fmla="*/ 19 w 21"/>
                  <a:gd name="T5" fmla="*/ 0 h 33"/>
                  <a:gd name="T6" fmla="*/ 0 w 21"/>
                  <a:gd name="T7" fmla="*/ 2 h 33"/>
                  <a:gd name="T8" fmla="*/ 3 w 21"/>
                  <a:gd name="T9" fmla="*/ 25 h 33"/>
                  <a:gd name="T10" fmla="*/ 7 w 21"/>
                  <a:gd name="T11" fmla="*/ 33 h 33"/>
                  <a:gd name="T12" fmla="*/ 18 w 21"/>
                  <a:gd name="T13" fmla="*/ 16 h 33"/>
                  <a:gd name="T14" fmla="*/ 0 60000 65536"/>
                  <a:gd name="T15" fmla="*/ 0 60000 65536"/>
                  <a:gd name="T16" fmla="*/ 0 60000 65536"/>
                  <a:gd name="T17" fmla="*/ 0 60000 65536"/>
                  <a:gd name="T18" fmla="*/ 0 60000 65536"/>
                  <a:gd name="T19" fmla="*/ 0 60000 65536"/>
                  <a:gd name="T20" fmla="*/ 0 60000 65536"/>
                  <a:gd name="T21" fmla="*/ 0 w 21"/>
                  <a:gd name="T22" fmla="*/ 0 h 33"/>
                  <a:gd name="T23" fmla="*/ 21 w 21"/>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3">
                    <a:moveTo>
                      <a:pt x="18" y="16"/>
                    </a:moveTo>
                    <a:lnTo>
                      <a:pt x="21" y="24"/>
                    </a:lnTo>
                    <a:lnTo>
                      <a:pt x="19" y="0"/>
                    </a:lnTo>
                    <a:lnTo>
                      <a:pt x="0" y="2"/>
                    </a:lnTo>
                    <a:lnTo>
                      <a:pt x="3" y="25"/>
                    </a:lnTo>
                    <a:lnTo>
                      <a:pt x="7" y="33"/>
                    </a:lnTo>
                    <a:lnTo>
                      <a:pt x="18"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 name="Freeform 79"/>
              <p:cNvSpPr>
                <a:spLocks/>
              </p:cNvSpPr>
              <p:nvPr/>
            </p:nvSpPr>
            <p:spPr bwMode="auto">
              <a:xfrm>
                <a:off x="2209" y="2888"/>
                <a:ext cx="25" cy="29"/>
              </a:xfrm>
              <a:custGeom>
                <a:avLst/>
                <a:gdLst>
                  <a:gd name="T0" fmla="*/ 20 w 25"/>
                  <a:gd name="T1" fmla="*/ 9 h 29"/>
                  <a:gd name="T2" fmla="*/ 25 w 25"/>
                  <a:gd name="T3" fmla="*/ 11 h 29"/>
                  <a:gd name="T4" fmla="*/ 11 w 25"/>
                  <a:gd name="T5" fmla="*/ 0 h 29"/>
                  <a:gd name="T6" fmla="*/ 0 w 25"/>
                  <a:gd name="T7" fmla="*/ 17 h 29"/>
                  <a:gd name="T8" fmla="*/ 14 w 25"/>
                  <a:gd name="T9" fmla="*/ 28 h 29"/>
                  <a:gd name="T10" fmla="*/ 20 w 25"/>
                  <a:gd name="T11" fmla="*/ 29 h 29"/>
                  <a:gd name="T12" fmla="*/ 20 w 25"/>
                  <a:gd name="T13" fmla="*/ 9 h 29"/>
                  <a:gd name="T14" fmla="*/ 0 60000 65536"/>
                  <a:gd name="T15" fmla="*/ 0 60000 65536"/>
                  <a:gd name="T16" fmla="*/ 0 60000 65536"/>
                  <a:gd name="T17" fmla="*/ 0 60000 65536"/>
                  <a:gd name="T18" fmla="*/ 0 60000 65536"/>
                  <a:gd name="T19" fmla="*/ 0 60000 65536"/>
                  <a:gd name="T20" fmla="*/ 0 60000 65536"/>
                  <a:gd name="T21" fmla="*/ 0 w 25"/>
                  <a:gd name="T22" fmla="*/ 0 h 29"/>
                  <a:gd name="T23" fmla="*/ 25 w 2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9">
                    <a:moveTo>
                      <a:pt x="20" y="9"/>
                    </a:moveTo>
                    <a:lnTo>
                      <a:pt x="25" y="11"/>
                    </a:lnTo>
                    <a:lnTo>
                      <a:pt x="11" y="0"/>
                    </a:lnTo>
                    <a:lnTo>
                      <a:pt x="0" y="17"/>
                    </a:lnTo>
                    <a:lnTo>
                      <a:pt x="14" y="28"/>
                    </a:lnTo>
                    <a:lnTo>
                      <a:pt x="20" y="29"/>
                    </a:lnTo>
                    <a:lnTo>
                      <a:pt x="2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 name="Freeform 80"/>
              <p:cNvSpPr>
                <a:spLocks/>
              </p:cNvSpPr>
              <p:nvPr/>
            </p:nvSpPr>
            <p:spPr bwMode="auto">
              <a:xfrm>
                <a:off x="2229" y="2897"/>
                <a:ext cx="37" cy="20"/>
              </a:xfrm>
              <a:custGeom>
                <a:avLst/>
                <a:gdLst>
                  <a:gd name="T0" fmla="*/ 25 w 37"/>
                  <a:gd name="T1" fmla="*/ 2 h 20"/>
                  <a:gd name="T2" fmla="*/ 30 w 37"/>
                  <a:gd name="T3" fmla="*/ 0 h 20"/>
                  <a:gd name="T4" fmla="*/ 0 w 37"/>
                  <a:gd name="T5" fmla="*/ 0 h 20"/>
                  <a:gd name="T6" fmla="*/ 0 w 37"/>
                  <a:gd name="T7" fmla="*/ 20 h 20"/>
                  <a:gd name="T8" fmla="*/ 32 w 37"/>
                  <a:gd name="T9" fmla="*/ 19 h 20"/>
                  <a:gd name="T10" fmla="*/ 37 w 37"/>
                  <a:gd name="T11" fmla="*/ 17 h 20"/>
                  <a:gd name="T12" fmla="*/ 25 w 37"/>
                  <a:gd name="T13" fmla="*/ 2 h 20"/>
                  <a:gd name="T14" fmla="*/ 0 60000 65536"/>
                  <a:gd name="T15" fmla="*/ 0 60000 65536"/>
                  <a:gd name="T16" fmla="*/ 0 60000 65536"/>
                  <a:gd name="T17" fmla="*/ 0 60000 65536"/>
                  <a:gd name="T18" fmla="*/ 0 60000 65536"/>
                  <a:gd name="T19" fmla="*/ 0 60000 65536"/>
                  <a:gd name="T20" fmla="*/ 0 60000 65536"/>
                  <a:gd name="T21" fmla="*/ 0 w 37"/>
                  <a:gd name="T22" fmla="*/ 0 h 20"/>
                  <a:gd name="T23" fmla="*/ 37 w 37"/>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0">
                    <a:moveTo>
                      <a:pt x="25" y="2"/>
                    </a:moveTo>
                    <a:lnTo>
                      <a:pt x="30" y="0"/>
                    </a:lnTo>
                    <a:lnTo>
                      <a:pt x="0" y="0"/>
                    </a:lnTo>
                    <a:lnTo>
                      <a:pt x="0" y="20"/>
                    </a:lnTo>
                    <a:lnTo>
                      <a:pt x="32" y="19"/>
                    </a:lnTo>
                    <a:lnTo>
                      <a:pt x="37" y="17"/>
                    </a:lnTo>
                    <a:lnTo>
                      <a:pt x="2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 name="Freeform 81"/>
              <p:cNvSpPr>
                <a:spLocks/>
              </p:cNvSpPr>
              <p:nvPr/>
            </p:nvSpPr>
            <p:spPr bwMode="auto">
              <a:xfrm>
                <a:off x="2254" y="2865"/>
                <a:ext cx="48" cy="49"/>
              </a:xfrm>
              <a:custGeom>
                <a:avLst/>
                <a:gdLst>
                  <a:gd name="T0" fmla="*/ 30 w 48"/>
                  <a:gd name="T1" fmla="*/ 7 h 49"/>
                  <a:gd name="T2" fmla="*/ 32 w 48"/>
                  <a:gd name="T3" fmla="*/ 0 h 49"/>
                  <a:gd name="T4" fmla="*/ 0 w 48"/>
                  <a:gd name="T5" fmla="*/ 34 h 49"/>
                  <a:gd name="T6" fmla="*/ 12 w 48"/>
                  <a:gd name="T7" fmla="*/ 49 h 49"/>
                  <a:gd name="T8" fmla="*/ 47 w 48"/>
                  <a:gd name="T9" fmla="*/ 14 h 49"/>
                  <a:gd name="T10" fmla="*/ 48 w 48"/>
                  <a:gd name="T11" fmla="*/ 7 h 49"/>
                  <a:gd name="T12" fmla="*/ 47 w 48"/>
                  <a:gd name="T13" fmla="*/ 14 h 49"/>
                  <a:gd name="T14" fmla="*/ 48 w 48"/>
                  <a:gd name="T15" fmla="*/ 11 h 49"/>
                  <a:gd name="T16" fmla="*/ 48 w 48"/>
                  <a:gd name="T17" fmla="*/ 7 h 49"/>
                  <a:gd name="T18" fmla="*/ 30 w 48"/>
                  <a:gd name="T19" fmla="*/ 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49"/>
                  <a:gd name="T32" fmla="*/ 48 w 4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49">
                    <a:moveTo>
                      <a:pt x="30" y="7"/>
                    </a:moveTo>
                    <a:lnTo>
                      <a:pt x="32" y="0"/>
                    </a:lnTo>
                    <a:lnTo>
                      <a:pt x="0" y="34"/>
                    </a:lnTo>
                    <a:lnTo>
                      <a:pt x="12" y="49"/>
                    </a:lnTo>
                    <a:lnTo>
                      <a:pt x="47" y="14"/>
                    </a:lnTo>
                    <a:lnTo>
                      <a:pt x="48" y="7"/>
                    </a:lnTo>
                    <a:lnTo>
                      <a:pt x="47" y="14"/>
                    </a:lnTo>
                    <a:lnTo>
                      <a:pt x="48" y="11"/>
                    </a:lnTo>
                    <a:lnTo>
                      <a:pt x="48" y="7"/>
                    </a:lnTo>
                    <a:lnTo>
                      <a:pt x="3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4" name="Freeform 82"/>
              <p:cNvSpPr>
                <a:spLocks/>
              </p:cNvSpPr>
              <p:nvPr/>
            </p:nvSpPr>
            <p:spPr bwMode="auto">
              <a:xfrm>
                <a:off x="2283" y="2843"/>
                <a:ext cx="19" cy="29"/>
              </a:xfrm>
              <a:custGeom>
                <a:avLst/>
                <a:gdLst>
                  <a:gd name="T0" fmla="*/ 0 w 19"/>
                  <a:gd name="T1" fmla="*/ 4 h 29"/>
                  <a:gd name="T2" fmla="*/ 0 w 19"/>
                  <a:gd name="T3" fmla="*/ 2 h 29"/>
                  <a:gd name="T4" fmla="*/ 1 w 19"/>
                  <a:gd name="T5" fmla="*/ 29 h 29"/>
                  <a:gd name="T6" fmla="*/ 19 w 19"/>
                  <a:gd name="T7" fmla="*/ 29 h 29"/>
                  <a:gd name="T8" fmla="*/ 19 w 19"/>
                  <a:gd name="T9" fmla="*/ 2 h 29"/>
                  <a:gd name="T10" fmla="*/ 19 w 19"/>
                  <a:gd name="T11" fmla="*/ 0 h 29"/>
                  <a:gd name="T12" fmla="*/ 0 w 19"/>
                  <a:gd name="T13" fmla="*/ 4 h 29"/>
                  <a:gd name="T14" fmla="*/ 0 60000 65536"/>
                  <a:gd name="T15" fmla="*/ 0 60000 65536"/>
                  <a:gd name="T16" fmla="*/ 0 60000 65536"/>
                  <a:gd name="T17" fmla="*/ 0 60000 65536"/>
                  <a:gd name="T18" fmla="*/ 0 60000 65536"/>
                  <a:gd name="T19" fmla="*/ 0 60000 65536"/>
                  <a:gd name="T20" fmla="*/ 0 60000 65536"/>
                  <a:gd name="T21" fmla="*/ 0 w 19"/>
                  <a:gd name="T22" fmla="*/ 0 h 29"/>
                  <a:gd name="T23" fmla="*/ 19 w 1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9">
                    <a:moveTo>
                      <a:pt x="0" y="4"/>
                    </a:moveTo>
                    <a:lnTo>
                      <a:pt x="0" y="2"/>
                    </a:lnTo>
                    <a:lnTo>
                      <a:pt x="1" y="29"/>
                    </a:lnTo>
                    <a:lnTo>
                      <a:pt x="19" y="29"/>
                    </a:lnTo>
                    <a:lnTo>
                      <a:pt x="19" y="2"/>
                    </a:lnTo>
                    <a:lnTo>
                      <a:pt x="19" y="0"/>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 name="Freeform 83"/>
              <p:cNvSpPr>
                <a:spLocks/>
              </p:cNvSpPr>
              <p:nvPr/>
            </p:nvSpPr>
            <p:spPr bwMode="auto">
              <a:xfrm>
                <a:off x="2277" y="2822"/>
                <a:ext cx="25" cy="25"/>
              </a:xfrm>
              <a:custGeom>
                <a:avLst/>
                <a:gdLst>
                  <a:gd name="T0" fmla="*/ 0 w 25"/>
                  <a:gd name="T1" fmla="*/ 0 h 25"/>
                  <a:gd name="T2" fmla="*/ 0 w 25"/>
                  <a:gd name="T3" fmla="*/ 5 h 25"/>
                  <a:gd name="T4" fmla="*/ 6 w 25"/>
                  <a:gd name="T5" fmla="*/ 25 h 25"/>
                  <a:gd name="T6" fmla="*/ 25 w 25"/>
                  <a:gd name="T7" fmla="*/ 21 h 25"/>
                  <a:gd name="T8" fmla="*/ 20 w 25"/>
                  <a:gd name="T9" fmla="*/ 0 h 25"/>
                  <a:gd name="T10" fmla="*/ 20 w 25"/>
                  <a:gd name="T11" fmla="*/ 5 h 25"/>
                  <a:gd name="T12" fmla="*/ 0 w 25"/>
                  <a:gd name="T13" fmla="*/ 0 h 25"/>
                  <a:gd name="T14" fmla="*/ 0 60000 65536"/>
                  <a:gd name="T15" fmla="*/ 0 60000 65536"/>
                  <a:gd name="T16" fmla="*/ 0 60000 65536"/>
                  <a:gd name="T17" fmla="*/ 0 60000 65536"/>
                  <a:gd name="T18" fmla="*/ 0 60000 65536"/>
                  <a:gd name="T19" fmla="*/ 0 60000 65536"/>
                  <a:gd name="T20" fmla="*/ 0 60000 65536"/>
                  <a:gd name="T21" fmla="*/ 0 w 25"/>
                  <a:gd name="T22" fmla="*/ 0 h 25"/>
                  <a:gd name="T23" fmla="*/ 25 w 2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5">
                    <a:moveTo>
                      <a:pt x="0" y="0"/>
                    </a:moveTo>
                    <a:lnTo>
                      <a:pt x="0" y="5"/>
                    </a:lnTo>
                    <a:lnTo>
                      <a:pt x="6" y="25"/>
                    </a:lnTo>
                    <a:lnTo>
                      <a:pt x="25" y="21"/>
                    </a:lnTo>
                    <a:lnTo>
                      <a:pt x="20" y="0"/>
                    </a:lnTo>
                    <a:lnTo>
                      <a:pt x="20" y="5"/>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 name="Freeform 84"/>
              <p:cNvSpPr>
                <a:spLocks/>
              </p:cNvSpPr>
              <p:nvPr/>
            </p:nvSpPr>
            <p:spPr bwMode="auto">
              <a:xfrm>
                <a:off x="2277" y="2802"/>
                <a:ext cx="24" cy="25"/>
              </a:xfrm>
              <a:custGeom>
                <a:avLst/>
                <a:gdLst>
                  <a:gd name="T0" fmla="*/ 13 w 24"/>
                  <a:gd name="T1" fmla="*/ 0 h 25"/>
                  <a:gd name="T2" fmla="*/ 6 w 24"/>
                  <a:gd name="T3" fmla="*/ 7 h 25"/>
                  <a:gd name="T4" fmla="*/ 0 w 24"/>
                  <a:gd name="T5" fmla="*/ 20 h 25"/>
                  <a:gd name="T6" fmla="*/ 20 w 24"/>
                  <a:gd name="T7" fmla="*/ 25 h 25"/>
                  <a:gd name="T8" fmla="*/ 24 w 24"/>
                  <a:gd name="T9" fmla="*/ 13 h 25"/>
                  <a:gd name="T10" fmla="*/ 15 w 24"/>
                  <a:gd name="T11" fmla="*/ 20 h 25"/>
                  <a:gd name="T12" fmla="*/ 13 w 24"/>
                  <a:gd name="T13" fmla="*/ 0 h 25"/>
                  <a:gd name="T14" fmla="*/ 7 w 24"/>
                  <a:gd name="T15" fmla="*/ 2 h 25"/>
                  <a:gd name="T16" fmla="*/ 6 w 24"/>
                  <a:gd name="T17" fmla="*/ 7 h 25"/>
                  <a:gd name="T18" fmla="*/ 13 w 24"/>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5"/>
                  <a:gd name="T32" fmla="*/ 24 w 24"/>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5">
                    <a:moveTo>
                      <a:pt x="13" y="0"/>
                    </a:moveTo>
                    <a:lnTo>
                      <a:pt x="6" y="7"/>
                    </a:lnTo>
                    <a:lnTo>
                      <a:pt x="0" y="20"/>
                    </a:lnTo>
                    <a:lnTo>
                      <a:pt x="20" y="25"/>
                    </a:lnTo>
                    <a:lnTo>
                      <a:pt x="24" y="13"/>
                    </a:lnTo>
                    <a:lnTo>
                      <a:pt x="15" y="20"/>
                    </a:lnTo>
                    <a:lnTo>
                      <a:pt x="13" y="0"/>
                    </a:lnTo>
                    <a:lnTo>
                      <a:pt x="7" y="2"/>
                    </a:lnTo>
                    <a:lnTo>
                      <a:pt x="6" y="7"/>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 name="Freeform 85"/>
              <p:cNvSpPr>
                <a:spLocks/>
              </p:cNvSpPr>
              <p:nvPr/>
            </p:nvSpPr>
            <p:spPr bwMode="auto">
              <a:xfrm>
                <a:off x="2290" y="2802"/>
                <a:ext cx="18" cy="20"/>
              </a:xfrm>
              <a:custGeom>
                <a:avLst/>
                <a:gdLst>
                  <a:gd name="T0" fmla="*/ 18 w 18"/>
                  <a:gd name="T1" fmla="*/ 0 h 20"/>
                  <a:gd name="T2" fmla="*/ 16 w 18"/>
                  <a:gd name="T3" fmla="*/ 0 h 20"/>
                  <a:gd name="T4" fmla="*/ 0 w 18"/>
                  <a:gd name="T5" fmla="*/ 0 h 20"/>
                  <a:gd name="T6" fmla="*/ 2 w 18"/>
                  <a:gd name="T7" fmla="*/ 20 h 20"/>
                  <a:gd name="T8" fmla="*/ 16 w 18"/>
                  <a:gd name="T9" fmla="*/ 20 h 20"/>
                  <a:gd name="T10" fmla="*/ 16 w 18"/>
                  <a:gd name="T11" fmla="*/ 20 h 20"/>
                  <a:gd name="T12" fmla="*/ 18 w 18"/>
                  <a:gd name="T13" fmla="*/ 0 h 20"/>
                  <a:gd name="T14" fmla="*/ 0 60000 65536"/>
                  <a:gd name="T15" fmla="*/ 0 60000 65536"/>
                  <a:gd name="T16" fmla="*/ 0 60000 65536"/>
                  <a:gd name="T17" fmla="*/ 0 60000 65536"/>
                  <a:gd name="T18" fmla="*/ 0 60000 65536"/>
                  <a:gd name="T19" fmla="*/ 0 60000 65536"/>
                  <a:gd name="T20" fmla="*/ 0 60000 65536"/>
                  <a:gd name="T21" fmla="*/ 0 w 18"/>
                  <a:gd name="T22" fmla="*/ 0 h 20"/>
                  <a:gd name="T23" fmla="*/ 18 w 1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0">
                    <a:moveTo>
                      <a:pt x="18" y="0"/>
                    </a:moveTo>
                    <a:lnTo>
                      <a:pt x="16" y="0"/>
                    </a:lnTo>
                    <a:lnTo>
                      <a:pt x="0" y="0"/>
                    </a:lnTo>
                    <a:lnTo>
                      <a:pt x="2" y="20"/>
                    </a:lnTo>
                    <a:lnTo>
                      <a:pt x="16" y="20"/>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 name="Freeform 86"/>
              <p:cNvSpPr>
                <a:spLocks/>
              </p:cNvSpPr>
              <p:nvPr/>
            </p:nvSpPr>
            <p:spPr bwMode="auto">
              <a:xfrm>
                <a:off x="2306" y="2802"/>
                <a:ext cx="41" cy="22"/>
              </a:xfrm>
              <a:custGeom>
                <a:avLst/>
                <a:gdLst>
                  <a:gd name="T0" fmla="*/ 40 w 41"/>
                  <a:gd name="T1" fmla="*/ 4 h 22"/>
                  <a:gd name="T2" fmla="*/ 41 w 41"/>
                  <a:gd name="T3" fmla="*/ 4 h 22"/>
                  <a:gd name="T4" fmla="*/ 2 w 41"/>
                  <a:gd name="T5" fmla="*/ 0 h 22"/>
                  <a:gd name="T6" fmla="*/ 0 w 41"/>
                  <a:gd name="T7" fmla="*/ 20 h 22"/>
                  <a:gd name="T8" fmla="*/ 40 w 41"/>
                  <a:gd name="T9" fmla="*/ 22 h 22"/>
                  <a:gd name="T10" fmla="*/ 40 w 41"/>
                  <a:gd name="T11" fmla="*/ 22 h 22"/>
                  <a:gd name="T12" fmla="*/ 40 w 41"/>
                  <a:gd name="T13" fmla="*/ 4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40" y="4"/>
                    </a:moveTo>
                    <a:lnTo>
                      <a:pt x="41" y="4"/>
                    </a:lnTo>
                    <a:lnTo>
                      <a:pt x="2" y="0"/>
                    </a:lnTo>
                    <a:lnTo>
                      <a:pt x="0" y="20"/>
                    </a:lnTo>
                    <a:lnTo>
                      <a:pt x="40" y="22"/>
                    </a:lnTo>
                    <a:lnTo>
                      <a:pt x="4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9" name="Freeform 87"/>
              <p:cNvSpPr>
                <a:spLocks/>
              </p:cNvSpPr>
              <p:nvPr/>
            </p:nvSpPr>
            <p:spPr bwMode="auto">
              <a:xfrm>
                <a:off x="2346" y="2806"/>
                <a:ext cx="48" cy="19"/>
              </a:xfrm>
              <a:custGeom>
                <a:avLst/>
                <a:gdLst>
                  <a:gd name="T0" fmla="*/ 48 w 48"/>
                  <a:gd name="T1" fmla="*/ 0 h 19"/>
                  <a:gd name="T2" fmla="*/ 47 w 48"/>
                  <a:gd name="T3" fmla="*/ 0 h 19"/>
                  <a:gd name="T4" fmla="*/ 0 w 48"/>
                  <a:gd name="T5" fmla="*/ 0 h 19"/>
                  <a:gd name="T6" fmla="*/ 0 w 48"/>
                  <a:gd name="T7" fmla="*/ 18 h 19"/>
                  <a:gd name="T8" fmla="*/ 47 w 48"/>
                  <a:gd name="T9" fmla="*/ 19 h 19"/>
                  <a:gd name="T10" fmla="*/ 47 w 48"/>
                  <a:gd name="T11" fmla="*/ 19 h 19"/>
                  <a:gd name="T12" fmla="*/ 48 w 48"/>
                  <a:gd name="T13" fmla="*/ 0 h 19"/>
                  <a:gd name="T14" fmla="*/ 0 60000 65536"/>
                  <a:gd name="T15" fmla="*/ 0 60000 65536"/>
                  <a:gd name="T16" fmla="*/ 0 60000 65536"/>
                  <a:gd name="T17" fmla="*/ 0 60000 65536"/>
                  <a:gd name="T18" fmla="*/ 0 60000 65536"/>
                  <a:gd name="T19" fmla="*/ 0 60000 65536"/>
                  <a:gd name="T20" fmla="*/ 0 60000 65536"/>
                  <a:gd name="T21" fmla="*/ 0 w 48"/>
                  <a:gd name="T22" fmla="*/ 0 h 19"/>
                  <a:gd name="T23" fmla="*/ 48 w 4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19">
                    <a:moveTo>
                      <a:pt x="48" y="0"/>
                    </a:moveTo>
                    <a:lnTo>
                      <a:pt x="47" y="0"/>
                    </a:lnTo>
                    <a:lnTo>
                      <a:pt x="0" y="0"/>
                    </a:lnTo>
                    <a:lnTo>
                      <a:pt x="0" y="18"/>
                    </a:lnTo>
                    <a:lnTo>
                      <a:pt x="47" y="19"/>
                    </a:lnTo>
                    <a:lnTo>
                      <a:pt x="4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 name="Freeform 88"/>
              <p:cNvSpPr>
                <a:spLocks/>
              </p:cNvSpPr>
              <p:nvPr/>
            </p:nvSpPr>
            <p:spPr bwMode="auto">
              <a:xfrm>
                <a:off x="2393" y="2806"/>
                <a:ext cx="54" cy="21"/>
              </a:xfrm>
              <a:custGeom>
                <a:avLst/>
                <a:gdLst>
                  <a:gd name="T0" fmla="*/ 54 w 54"/>
                  <a:gd name="T1" fmla="*/ 3 h 21"/>
                  <a:gd name="T2" fmla="*/ 50 w 54"/>
                  <a:gd name="T3" fmla="*/ 3 h 21"/>
                  <a:gd name="T4" fmla="*/ 1 w 54"/>
                  <a:gd name="T5" fmla="*/ 0 h 21"/>
                  <a:gd name="T6" fmla="*/ 0 w 54"/>
                  <a:gd name="T7" fmla="*/ 19 h 21"/>
                  <a:gd name="T8" fmla="*/ 48 w 54"/>
                  <a:gd name="T9" fmla="*/ 21 h 21"/>
                  <a:gd name="T10" fmla="*/ 45 w 54"/>
                  <a:gd name="T11" fmla="*/ 21 h 21"/>
                  <a:gd name="T12" fmla="*/ 54 w 54"/>
                  <a:gd name="T13" fmla="*/ 3 h 21"/>
                  <a:gd name="T14" fmla="*/ 0 60000 65536"/>
                  <a:gd name="T15" fmla="*/ 0 60000 65536"/>
                  <a:gd name="T16" fmla="*/ 0 60000 65536"/>
                  <a:gd name="T17" fmla="*/ 0 60000 65536"/>
                  <a:gd name="T18" fmla="*/ 0 60000 65536"/>
                  <a:gd name="T19" fmla="*/ 0 60000 65536"/>
                  <a:gd name="T20" fmla="*/ 0 60000 65536"/>
                  <a:gd name="T21" fmla="*/ 0 w 54"/>
                  <a:gd name="T22" fmla="*/ 0 h 21"/>
                  <a:gd name="T23" fmla="*/ 54 w 54"/>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21">
                    <a:moveTo>
                      <a:pt x="54" y="3"/>
                    </a:moveTo>
                    <a:lnTo>
                      <a:pt x="50" y="3"/>
                    </a:lnTo>
                    <a:lnTo>
                      <a:pt x="1" y="0"/>
                    </a:lnTo>
                    <a:lnTo>
                      <a:pt x="0" y="19"/>
                    </a:lnTo>
                    <a:lnTo>
                      <a:pt x="48" y="21"/>
                    </a:lnTo>
                    <a:lnTo>
                      <a:pt x="45" y="21"/>
                    </a:lnTo>
                    <a:lnTo>
                      <a:pt x="54"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 name="Freeform 89"/>
              <p:cNvSpPr>
                <a:spLocks/>
              </p:cNvSpPr>
              <p:nvPr/>
            </p:nvSpPr>
            <p:spPr bwMode="auto">
              <a:xfrm>
                <a:off x="2438" y="2809"/>
                <a:ext cx="72" cy="51"/>
              </a:xfrm>
              <a:custGeom>
                <a:avLst/>
                <a:gdLst>
                  <a:gd name="T0" fmla="*/ 72 w 72"/>
                  <a:gd name="T1" fmla="*/ 34 h 51"/>
                  <a:gd name="T2" fmla="*/ 70 w 72"/>
                  <a:gd name="T3" fmla="*/ 33 h 51"/>
                  <a:gd name="T4" fmla="*/ 9 w 72"/>
                  <a:gd name="T5" fmla="*/ 0 h 51"/>
                  <a:gd name="T6" fmla="*/ 0 w 72"/>
                  <a:gd name="T7" fmla="*/ 18 h 51"/>
                  <a:gd name="T8" fmla="*/ 61 w 72"/>
                  <a:gd name="T9" fmla="*/ 51 h 51"/>
                  <a:gd name="T10" fmla="*/ 61 w 72"/>
                  <a:gd name="T11" fmla="*/ 51 h 51"/>
                  <a:gd name="T12" fmla="*/ 72 w 72"/>
                  <a:gd name="T13" fmla="*/ 34 h 51"/>
                  <a:gd name="T14" fmla="*/ 0 60000 65536"/>
                  <a:gd name="T15" fmla="*/ 0 60000 65536"/>
                  <a:gd name="T16" fmla="*/ 0 60000 65536"/>
                  <a:gd name="T17" fmla="*/ 0 60000 65536"/>
                  <a:gd name="T18" fmla="*/ 0 60000 65536"/>
                  <a:gd name="T19" fmla="*/ 0 60000 65536"/>
                  <a:gd name="T20" fmla="*/ 0 60000 65536"/>
                  <a:gd name="T21" fmla="*/ 0 w 72"/>
                  <a:gd name="T22" fmla="*/ 0 h 51"/>
                  <a:gd name="T23" fmla="*/ 72 w 72"/>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51">
                    <a:moveTo>
                      <a:pt x="72" y="34"/>
                    </a:moveTo>
                    <a:lnTo>
                      <a:pt x="70" y="33"/>
                    </a:lnTo>
                    <a:lnTo>
                      <a:pt x="9" y="0"/>
                    </a:lnTo>
                    <a:lnTo>
                      <a:pt x="0" y="18"/>
                    </a:lnTo>
                    <a:lnTo>
                      <a:pt x="61" y="51"/>
                    </a:lnTo>
                    <a:lnTo>
                      <a:pt x="72"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 name="Freeform 90"/>
              <p:cNvSpPr>
                <a:spLocks/>
              </p:cNvSpPr>
              <p:nvPr/>
            </p:nvSpPr>
            <p:spPr bwMode="auto">
              <a:xfrm>
                <a:off x="2499" y="2843"/>
                <a:ext cx="75" cy="60"/>
              </a:xfrm>
              <a:custGeom>
                <a:avLst/>
                <a:gdLst>
                  <a:gd name="T0" fmla="*/ 70 w 75"/>
                  <a:gd name="T1" fmla="*/ 42 h 60"/>
                  <a:gd name="T2" fmla="*/ 75 w 75"/>
                  <a:gd name="T3" fmla="*/ 42 h 60"/>
                  <a:gd name="T4" fmla="*/ 11 w 75"/>
                  <a:gd name="T5" fmla="*/ 0 h 60"/>
                  <a:gd name="T6" fmla="*/ 0 w 75"/>
                  <a:gd name="T7" fmla="*/ 17 h 60"/>
                  <a:gd name="T8" fmla="*/ 65 w 75"/>
                  <a:gd name="T9" fmla="*/ 58 h 60"/>
                  <a:gd name="T10" fmla="*/ 72 w 75"/>
                  <a:gd name="T11" fmla="*/ 60 h 60"/>
                  <a:gd name="T12" fmla="*/ 70 w 75"/>
                  <a:gd name="T13" fmla="*/ 42 h 60"/>
                  <a:gd name="T14" fmla="*/ 0 60000 65536"/>
                  <a:gd name="T15" fmla="*/ 0 60000 65536"/>
                  <a:gd name="T16" fmla="*/ 0 60000 65536"/>
                  <a:gd name="T17" fmla="*/ 0 60000 65536"/>
                  <a:gd name="T18" fmla="*/ 0 60000 65536"/>
                  <a:gd name="T19" fmla="*/ 0 60000 65536"/>
                  <a:gd name="T20" fmla="*/ 0 60000 65536"/>
                  <a:gd name="T21" fmla="*/ 0 w 75"/>
                  <a:gd name="T22" fmla="*/ 0 h 60"/>
                  <a:gd name="T23" fmla="*/ 75 w 75"/>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60">
                    <a:moveTo>
                      <a:pt x="70" y="42"/>
                    </a:moveTo>
                    <a:lnTo>
                      <a:pt x="75" y="42"/>
                    </a:lnTo>
                    <a:lnTo>
                      <a:pt x="11" y="0"/>
                    </a:lnTo>
                    <a:lnTo>
                      <a:pt x="0" y="17"/>
                    </a:lnTo>
                    <a:lnTo>
                      <a:pt x="65" y="58"/>
                    </a:lnTo>
                    <a:lnTo>
                      <a:pt x="72" y="60"/>
                    </a:lnTo>
                    <a:lnTo>
                      <a:pt x="70"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 name="Freeform 91"/>
              <p:cNvSpPr>
                <a:spLocks/>
              </p:cNvSpPr>
              <p:nvPr/>
            </p:nvSpPr>
            <p:spPr bwMode="auto">
              <a:xfrm>
                <a:off x="2569" y="2883"/>
                <a:ext cx="31" cy="20"/>
              </a:xfrm>
              <a:custGeom>
                <a:avLst/>
                <a:gdLst>
                  <a:gd name="T0" fmla="*/ 11 w 31"/>
                  <a:gd name="T1" fmla="*/ 9 h 20"/>
                  <a:gd name="T2" fmla="*/ 20 w 31"/>
                  <a:gd name="T3" fmla="*/ 0 h 20"/>
                  <a:gd name="T4" fmla="*/ 0 w 31"/>
                  <a:gd name="T5" fmla="*/ 2 h 20"/>
                  <a:gd name="T6" fmla="*/ 2 w 31"/>
                  <a:gd name="T7" fmla="*/ 20 h 20"/>
                  <a:gd name="T8" fmla="*/ 22 w 31"/>
                  <a:gd name="T9" fmla="*/ 18 h 20"/>
                  <a:gd name="T10" fmla="*/ 31 w 31"/>
                  <a:gd name="T11" fmla="*/ 9 h 20"/>
                  <a:gd name="T12" fmla="*/ 22 w 31"/>
                  <a:gd name="T13" fmla="*/ 18 h 20"/>
                  <a:gd name="T14" fmla="*/ 29 w 31"/>
                  <a:gd name="T15" fmla="*/ 18 h 20"/>
                  <a:gd name="T16" fmla="*/ 31 w 31"/>
                  <a:gd name="T17" fmla="*/ 9 h 20"/>
                  <a:gd name="T18" fmla="*/ 11 w 31"/>
                  <a:gd name="T19" fmla="*/ 9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0"/>
                  <a:gd name="T32" fmla="*/ 31 w 3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0">
                    <a:moveTo>
                      <a:pt x="11" y="9"/>
                    </a:moveTo>
                    <a:lnTo>
                      <a:pt x="20" y="0"/>
                    </a:lnTo>
                    <a:lnTo>
                      <a:pt x="0" y="2"/>
                    </a:lnTo>
                    <a:lnTo>
                      <a:pt x="2" y="20"/>
                    </a:lnTo>
                    <a:lnTo>
                      <a:pt x="22" y="18"/>
                    </a:lnTo>
                    <a:lnTo>
                      <a:pt x="31" y="9"/>
                    </a:lnTo>
                    <a:lnTo>
                      <a:pt x="22" y="18"/>
                    </a:lnTo>
                    <a:lnTo>
                      <a:pt x="29" y="18"/>
                    </a:lnTo>
                    <a:lnTo>
                      <a:pt x="31" y="9"/>
                    </a:lnTo>
                    <a:lnTo>
                      <a:pt x="11"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 name="Freeform 92"/>
              <p:cNvSpPr>
                <a:spLocks/>
              </p:cNvSpPr>
              <p:nvPr/>
            </p:nvSpPr>
            <p:spPr bwMode="auto">
              <a:xfrm>
                <a:off x="2580" y="2867"/>
                <a:ext cx="20" cy="25"/>
              </a:xfrm>
              <a:custGeom>
                <a:avLst/>
                <a:gdLst>
                  <a:gd name="T0" fmla="*/ 3 w 20"/>
                  <a:gd name="T1" fmla="*/ 11 h 25"/>
                  <a:gd name="T2" fmla="*/ 0 w 20"/>
                  <a:gd name="T3" fmla="*/ 5 h 25"/>
                  <a:gd name="T4" fmla="*/ 0 w 20"/>
                  <a:gd name="T5" fmla="*/ 25 h 25"/>
                  <a:gd name="T6" fmla="*/ 20 w 20"/>
                  <a:gd name="T7" fmla="*/ 25 h 25"/>
                  <a:gd name="T8" fmla="*/ 20 w 20"/>
                  <a:gd name="T9" fmla="*/ 5 h 25"/>
                  <a:gd name="T10" fmla="*/ 18 w 20"/>
                  <a:gd name="T11" fmla="*/ 0 h 25"/>
                  <a:gd name="T12" fmla="*/ 3 w 20"/>
                  <a:gd name="T13" fmla="*/ 11 h 25"/>
                  <a:gd name="T14" fmla="*/ 0 60000 65536"/>
                  <a:gd name="T15" fmla="*/ 0 60000 65536"/>
                  <a:gd name="T16" fmla="*/ 0 60000 65536"/>
                  <a:gd name="T17" fmla="*/ 0 60000 65536"/>
                  <a:gd name="T18" fmla="*/ 0 60000 65536"/>
                  <a:gd name="T19" fmla="*/ 0 60000 65536"/>
                  <a:gd name="T20" fmla="*/ 0 60000 65536"/>
                  <a:gd name="T21" fmla="*/ 0 w 20"/>
                  <a:gd name="T22" fmla="*/ 0 h 25"/>
                  <a:gd name="T23" fmla="*/ 20 w 2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5">
                    <a:moveTo>
                      <a:pt x="3" y="11"/>
                    </a:moveTo>
                    <a:lnTo>
                      <a:pt x="0" y="5"/>
                    </a:lnTo>
                    <a:lnTo>
                      <a:pt x="0" y="25"/>
                    </a:lnTo>
                    <a:lnTo>
                      <a:pt x="20" y="25"/>
                    </a:lnTo>
                    <a:lnTo>
                      <a:pt x="20" y="5"/>
                    </a:lnTo>
                    <a:lnTo>
                      <a:pt x="18" y="0"/>
                    </a:lnTo>
                    <a:lnTo>
                      <a:pt x="3"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 name="Freeform 93"/>
              <p:cNvSpPr>
                <a:spLocks/>
              </p:cNvSpPr>
              <p:nvPr/>
            </p:nvSpPr>
            <p:spPr bwMode="auto">
              <a:xfrm>
                <a:off x="2565" y="2849"/>
                <a:ext cx="33" cy="29"/>
              </a:xfrm>
              <a:custGeom>
                <a:avLst/>
                <a:gdLst>
                  <a:gd name="T0" fmla="*/ 0 w 33"/>
                  <a:gd name="T1" fmla="*/ 5 h 29"/>
                  <a:gd name="T2" fmla="*/ 4 w 33"/>
                  <a:gd name="T3" fmla="*/ 12 h 29"/>
                  <a:gd name="T4" fmla="*/ 18 w 33"/>
                  <a:gd name="T5" fmla="*/ 29 h 29"/>
                  <a:gd name="T6" fmla="*/ 33 w 33"/>
                  <a:gd name="T7" fmla="*/ 18 h 29"/>
                  <a:gd name="T8" fmla="*/ 18 w 33"/>
                  <a:gd name="T9" fmla="*/ 0 h 29"/>
                  <a:gd name="T10" fmla="*/ 20 w 33"/>
                  <a:gd name="T11" fmla="*/ 7 h 29"/>
                  <a:gd name="T12" fmla="*/ 0 w 33"/>
                  <a:gd name="T13" fmla="*/ 5 h 29"/>
                  <a:gd name="T14" fmla="*/ 0 w 33"/>
                  <a:gd name="T15" fmla="*/ 9 h 29"/>
                  <a:gd name="T16" fmla="*/ 4 w 33"/>
                  <a:gd name="T17" fmla="*/ 12 h 29"/>
                  <a:gd name="T18" fmla="*/ 0 w 33"/>
                  <a:gd name="T19" fmla="*/ 5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9"/>
                  <a:gd name="T32" fmla="*/ 33 w 33"/>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9">
                    <a:moveTo>
                      <a:pt x="0" y="5"/>
                    </a:moveTo>
                    <a:lnTo>
                      <a:pt x="4" y="12"/>
                    </a:lnTo>
                    <a:lnTo>
                      <a:pt x="18" y="29"/>
                    </a:lnTo>
                    <a:lnTo>
                      <a:pt x="33" y="18"/>
                    </a:lnTo>
                    <a:lnTo>
                      <a:pt x="18" y="0"/>
                    </a:lnTo>
                    <a:lnTo>
                      <a:pt x="20" y="7"/>
                    </a:lnTo>
                    <a:lnTo>
                      <a:pt x="0" y="5"/>
                    </a:lnTo>
                    <a:lnTo>
                      <a:pt x="0" y="9"/>
                    </a:lnTo>
                    <a:lnTo>
                      <a:pt x="4" y="12"/>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 name="Freeform 94"/>
              <p:cNvSpPr>
                <a:spLocks/>
              </p:cNvSpPr>
              <p:nvPr/>
            </p:nvSpPr>
            <p:spPr bwMode="auto">
              <a:xfrm>
                <a:off x="2565" y="2831"/>
                <a:ext cx="22" cy="25"/>
              </a:xfrm>
              <a:custGeom>
                <a:avLst/>
                <a:gdLst>
                  <a:gd name="T0" fmla="*/ 11 w 22"/>
                  <a:gd name="T1" fmla="*/ 0 h 25"/>
                  <a:gd name="T2" fmla="*/ 4 w 22"/>
                  <a:gd name="T3" fmla="*/ 7 h 25"/>
                  <a:gd name="T4" fmla="*/ 0 w 22"/>
                  <a:gd name="T5" fmla="*/ 23 h 25"/>
                  <a:gd name="T6" fmla="*/ 20 w 22"/>
                  <a:gd name="T7" fmla="*/ 25 h 25"/>
                  <a:gd name="T8" fmla="*/ 22 w 22"/>
                  <a:gd name="T9" fmla="*/ 11 h 25"/>
                  <a:gd name="T10" fmla="*/ 15 w 22"/>
                  <a:gd name="T11" fmla="*/ 18 h 25"/>
                  <a:gd name="T12" fmla="*/ 11 w 22"/>
                  <a:gd name="T13" fmla="*/ 0 h 25"/>
                  <a:gd name="T14" fmla="*/ 4 w 22"/>
                  <a:gd name="T15" fmla="*/ 0 h 25"/>
                  <a:gd name="T16" fmla="*/ 4 w 22"/>
                  <a:gd name="T17" fmla="*/ 7 h 25"/>
                  <a:gd name="T18" fmla="*/ 11 w 22"/>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5"/>
                  <a:gd name="T32" fmla="*/ 22 w 2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5">
                    <a:moveTo>
                      <a:pt x="11" y="0"/>
                    </a:moveTo>
                    <a:lnTo>
                      <a:pt x="4" y="7"/>
                    </a:lnTo>
                    <a:lnTo>
                      <a:pt x="0" y="23"/>
                    </a:lnTo>
                    <a:lnTo>
                      <a:pt x="20" y="25"/>
                    </a:lnTo>
                    <a:lnTo>
                      <a:pt x="22" y="11"/>
                    </a:lnTo>
                    <a:lnTo>
                      <a:pt x="15" y="18"/>
                    </a:lnTo>
                    <a:lnTo>
                      <a:pt x="11" y="0"/>
                    </a:lnTo>
                    <a:lnTo>
                      <a:pt x="4" y="0"/>
                    </a:lnTo>
                    <a:lnTo>
                      <a:pt x="4" y="7"/>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7" name="Freeform 95"/>
              <p:cNvSpPr>
                <a:spLocks/>
              </p:cNvSpPr>
              <p:nvPr/>
            </p:nvSpPr>
            <p:spPr bwMode="auto">
              <a:xfrm>
                <a:off x="2576" y="2827"/>
                <a:ext cx="24" cy="22"/>
              </a:xfrm>
              <a:custGeom>
                <a:avLst/>
                <a:gdLst>
                  <a:gd name="T0" fmla="*/ 22 w 24"/>
                  <a:gd name="T1" fmla="*/ 0 h 22"/>
                  <a:gd name="T2" fmla="*/ 22 w 24"/>
                  <a:gd name="T3" fmla="*/ 0 h 22"/>
                  <a:gd name="T4" fmla="*/ 0 w 24"/>
                  <a:gd name="T5" fmla="*/ 4 h 22"/>
                  <a:gd name="T6" fmla="*/ 4 w 24"/>
                  <a:gd name="T7" fmla="*/ 22 h 22"/>
                  <a:gd name="T8" fmla="*/ 24 w 24"/>
                  <a:gd name="T9" fmla="*/ 18 h 22"/>
                  <a:gd name="T10" fmla="*/ 24 w 24"/>
                  <a:gd name="T11" fmla="*/ 18 h 22"/>
                  <a:gd name="T12" fmla="*/ 22 w 24"/>
                  <a:gd name="T13" fmla="*/ 0 h 22"/>
                  <a:gd name="T14" fmla="*/ 0 60000 65536"/>
                  <a:gd name="T15" fmla="*/ 0 60000 65536"/>
                  <a:gd name="T16" fmla="*/ 0 60000 65536"/>
                  <a:gd name="T17" fmla="*/ 0 60000 65536"/>
                  <a:gd name="T18" fmla="*/ 0 60000 65536"/>
                  <a:gd name="T19" fmla="*/ 0 60000 65536"/>
                  <a:gd name="T20" fmla="*/ 0 60000 65536"/>
                  <a:gd name="T21" fmla="*/ 0 w 24"/>
                  <a:gd name="T22" fmla="*/ 0 h 22"/>
                  <a:gd name="T23" fmla="*/ 24 w 2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2">
                    <a:moveTo>
                      <a:pt x="22" y="0"/>
                    </a:moveTo>
                    <a:lnTo>
                      <a:pt x="22" y="0"/>
                    </a:lnTo>
                    <a:lnTo>
                      <a:pt x="0" y="4"/>
                    </a:lnTo>
                    <a:lnTo>
                      <a:pt x="4" y="22"/>
                    </a:lnTo>
                    <a:lnTo>
                      <a:pt x="24" y="18"/>
                    </a:lnTo>
                    <a:lnTo>
                      <a:pt x="2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 name="Freeform 96"/>
              <p:cNvSpPr>
                <a:spLocks/>
              </p:cNvSpPr>
              <p:nvPr/>
            </p:nvSpPr>
            <p:spPr bwMode="auto">
              <a:xfrm>
                <a:off x="2598" y="2822"/>
                <a:ext cx="41" cy="23"/>
              </a:xfrm>
              <a:custGeom>
                <a:avLst/>
                <a:gdLst>
                  <a:gd name="T0" fmla="*/ 41 w 41"/>
                  <a:gd name="T1" fmla="*/ 0 h 23"/>
                  <a:gd name="T2" fmla="*/ 38 w 41"/>
                  <a:gd name="T3" fmla="*/ 0 h 23"/>
                  <a:gd name="T4" fmla="*/ 0 w 41"/>
                  <a:gd name="T5" fmla="*/ 5 h 23"/>
                  <a:gd name="T6" fmla="*/ 2 w 41"/>
                  <a:gd name="T7" fmla="*/ 23 h 23"/>
                  <a:gd name="T8" fmla="*/ 41 w 41"/>
                  <a:gd name="T9" fmla="*/ 20 h 23"/>
                  <a:gd name="T10" fmla="*/ 38 w 41"/>
                  <a:gd name="T11" fmla="*/ 20 h 23"/>
                  <a:gd name="T12" fmla="*/ 4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41" y="0"/>
                    </a:moveTo>
                    <a:lnTo>
                      <a:pt x="38" y="0"/>
                    </a:lnTo>
                    <a:lnTo>
                      <a:pt x="0" y="5"/>
                    </a:lnTo>
                    <a:lnTo>
                      <a:pt x="2" y="23"/>
                    </a:lnTo>
                    <a:lnTo>
                      <a:pt x="41" y="20"/>
                    </a:lnTo>
                    <a:lnTo>
                      <a:pt x="38" y="20"/>
                    </a:lnTo>
                    <a:lnTo>
                      <a:pt x="4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9" name="Freeform 97"/>
              <p:cNvSpPr>
                <a:spLocks/>
              </p:cNvSpPr>
              <p:nvPr/>
            </p:nvSpPr>
            <p:spPr bwMode="auto">
              <a:xfrm>
                <a:off x="2636" y="2822"/>
                <a:ext cx="39" cy="23"/>
              </a:xfrm>
              <a:custGeom>
                <a:avLst/>
                <a:gdLst>
                  <a:gd name="T0" fmla="*/ 34 w 39"/>
                  <a:gd name="T1" fmla="*/ 5 h 23"/>
                  <a:gd name="T2" fmla="*/ 38 w 39"/>
                  <a:gd name="T3" fmla="*/ 5 h 23"/>
                  <a:gd name="T4" fmla="*/ 3 w 39"/>
                  <a:gd name="T5" fmla="*/ 0 h 23"/>
                  <a:gd name="T6" fmla="*/ 0 w 39"/>
                  <a:gd name="T7" fmla="*/ 20 h 23"/>
                  <a:gd name="T8" fmla="*/ 36 w 39"/>
                  <a:gd name="T9" fmla="*/ 23 h 23"/>
                  <a:gd name="T10" fmla="*/ 39 w 39"/>
                  <a:gd name="T11" fmla="*/ 23 h 23"/>
                  <a:gd name="T12" fmla="*/ 34 w 39"/>
                  <a:gd name="T13" fmla="*/ 5 h 23"/>
                  <a:gd name="T14" fmla="*/ 0 60000 65536"/>
                  <a:gd name="T15" fmla="*/ 0 60000 65536"/>
                  <a:gd name="T16" fmla="*/ 0 60000 65536"/>
                  <a:gd name="T17" fmla="*/ 0 60000 65536"/>
                  <a:gd name="T18" fmla="*/ 0 60000 65536"/>
                  <a:gd name="T19" fmla="*/ 0 60000 65536"/>
                  <a:gd name="T20" fmla="*/ 0 60000 65536"/>
                  <a:gd name="T21" fmla="*/ 0 w 39"/>
                  <a:gd name="T22" fmla="*/ 0 h 23"/>
                  <a:gd name="T23" fmla="*/ 39 w 3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3">
                    <a:moveTo>
                      <a:pt x="34" y="5"/>
                    </a:moveTo>
                    <a:lnTo>
                      <a:pt x="38" y="5"/>
                    </a:lnTo>
                    <a:lnTo>
                      <a:pt x="3" y="0"/>
                    </a:lnTo>
                    <a:lnTo>
                      <a:pt x="0" y="20"/>
                    </a:lnTo>
                    <a:lnTo>
                      <a:pt x="36" y="23"/>
                    </a:lnTo>
                    <a:lnTo>
                      <a:pt x="39" y="23"/>
                    </a:lnTo>
                    <a:lnTo>
                      <a:pt x="34"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0" name="Freeform 98"/>
              <p:cNvSpPr>
                <a:spLocks/>
              </p:cNvSpPr>
              <p:nvPr/>
            </p:nvSpPr>
            <p:spPr bwMode="auto">
              <a:xfrm>
                <a:off x="2670" y="2816"/>
                <a:ext cx="47" cy="29"/>
              </a:xfrm>
              <a:custGeom>
                <a:avLst/>
                <a:gdLst>
                  <a:gd name="T0" fmla="*/ 31 w 47"/>
                  <a:gd name="T1" fmla="*/ 4 h 29"/>
                  <a:gd name="T2" fmla="*/ 36 w 47"/>
                  <a:gd name="T3" fmla="*/ 0 h 29"/>
                  <a:gd name="T4" fmla="*/ 0 w 47"/>
                  <a:gd name="T5" fmla="*/ 11 h 29"/>
                  <a:gd name="T6" fmla="*/ 5 w 47"/>
                  <a:gd name="T7" fmla="*/ 29 h 29"/>
                  <a:gd name="T8" fmla="*/ 41 w 47"/>
                  <a:gd name="T9" fmla="*/ 18 h 29"/>
                  <a:gd name="T10" fmla="*/ 47 w 47"/>
                  <a:gd name="T11" fmla="*/ 15 h 29"/>
                  <a:gd name="T12" fmla="*/ 31 w 47"/>
                  <a:gd name="T13" fmla="*/ 4 h 29"/>
                  <a:gd name="T14" fmla="*/ 0 60000 65536"/>
                  <a:gd name="T15" fmla="*/ 0 60000 65536"/>
                  <a:gd name="T16" fmla="*/ 0 60000 65536"/>
                  <a:gd name="T17" fmla="*/ 0 60000 65536"/>
                  <a:gd name="T18" fmla="*/ 0 60000 65536"/>
                  <a:gd name="T19" fmla="*/ 0 60000 65536"/>
                  <a:gd name="T20" fmla="*/ 0 60000 65536"/>
                  <a:gd name="T21" fmla="*/ 0 w 47"/>
                  <a:gd name="T22" fmla="*/ 0 h 29"/>
                  <a:gd name="T23" fmla="*/ 47 w 4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9">
                    <a:moveTo>
                      <a:pt x="31" y="4"/>
                    </a:moveTo>
                    <a:lnTo>
                      <a:pt x="36" y="0"/>
                    </a:lnTo>
                    <a:lnTo>
                      <a:pt x="0" y="11"/>
                    </a:lnTo>
                    <a:lnTo>
                      <a:pt x="5" y="29"/>
                    </a:lnTo>
                    <a:lnTo>
                      <a:pt x="41" y="18"/>
                    </a:lnTo>
                    <a:lnTo>
                      <a:pt x="47" y="15"/>
                    </a:lnTo>
                    <a:lnTo>
                      <a:pt x="31"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 name="Freeform 99"/>
              <p:cNvSpPr>
                <a:spLocks/>
              </p:cNvSpPr>
              <p:nvPr/>
            </p:nvSpPr>
            <p:spPr bwMode="auto">
              <a:xfrm>
                <a:off x="2701" y="2784"/>
                <a:ext cx="39" cy="47"/>
              </a:xfrm>
              <a:custGeom>
                <a:avLst/>
                <a:gdLst>
                  <a:gd name="T0" fmla="*/ 32 w 39"/>
                  <a:gd name="T1" fmla="*/ 0 h 47"/>
                  <a:gd name="T2" fmla="*/ 25 w 39"/>
                  <a:gd name="T3" fmla="*/ 4 h 47"/>
                  <a:gd name="T4" fmla="*/ 0 w 39"/>
                  <a:gd name="T5" fmla="*/ 36 h 47"/>
                  <a:gd name="T6" fmla="*/ 16 w 39"/>
                  <a:gd name="T7" fmla="*/ 47 h 47"/>
                  <a:gd name="T8" fmla="*/ 39 w 39"/>
                  <a:gd name="T9" fmla="*/ 14 h 47"/>
                  <a:gd name="T10" fmla="*/ 32 w 39"/>
                  <a:gd name="T11" fmla="*/ 18 h 47"/>
                  <a:gd name="T12" fmla="*/ 32 w 39"/>
                  <a:gd name="T13" fmla="*/ 0 h 47"/>
                  <a:gd name="T14" fmla="*/ 27 w 39"/>
                  <a:gd name="T15" fmla="*/ 0 h 47"/>
                  <a:gd name="T16" fmla="*/ 25 w 39"/>
                  <a:gd name="T17" fmla="*/ 4 h 47"/>
                  <a:gd name="T18" fmla="*/ 32 w 39"/>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7"/>
                  <a:gd name="T32" fmla="*/ 39 w 39"/>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7">
                    <a:moveTo>
                      <a:pt x="32" y="0"/>
                    </a:moveTo>
                    <a:lnTo>
                      <a:pt x="25" y="4"/>
                    </a:lnTo>
                    <a:lnTo>
                      <a:pt x="0" y="36"/>
                    </a:lnTo>
                    <a:lnTo>
                      <a:pt x="16" y="47"/>
                    </a:lnTo>
                    <a:lnTo>
                      <a:pt x="39" y="14"/>
                    </a:lnTo>
                    <a:lnTo>
                      <a:pt x="32" y="18"/>
                    </a:lnTo>
                    <a:lnTo>
                      <a:pt x="32" y="0"/>
                    </a:lnTo>
                    <a:lnTo>
                      <a:pt x="27" y="0"/>
                    </a:lnTo>
                    <a:lnTo>
                      <a:pt x="25" y="4"/>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 name="Freeform 100"/>
              <p:cNvSpPr>
                <a:spLocks/>
              </p:cNvSpPr>
              <p:nvPr/>
            </p:nvSpPr>
            <p:spPr bwMode="auto">
              <a:xfrm>
                <a:off x="2733" y="2782"/>
                <a:ext cx="40" cy="20"/>
              </a:xfrm>
              <a:custGeom>
                <a:avLst/>
                <a:gdLst>
                  <a:gd name="T0" fmla="*/ 40 w 40"/>
                  <a:gd name="T1" fmla="*/ 2 h 20"/>
                  <a:gd name="T2" fmla="*/ 32 w 40"/>
                  <a:gd name="T3" fmla="*/ 0 h 20"/>
                  <a:gd name="T4" fmla="*/ 0 w 40"/>
                  <a:gd name="T5" fmla="*/ 2 h 20"/>
                  <a:gd name="T6" fmla="*/ 0 w 40"/>
                  <a:gd name="T7" fmla="*/ 20 h 20"/>
                  <a:gd name="T8" fmla="*/ 34 w 40"/>
                  <a:gd name="T9" fmla="*/ 18 h 20"/>
                  <a:gd name="T10" fmla="*/ 27 w 40"/>
                  <a:gd name="T11" fmla="*/ 16 h 20"/>
                  <a:gd name="T12" fmla="*/ 40 w 40"/>
                  <a:gd name="T13" fmla="*/ 2 h 20"/>
                  <a:gd name="T14" fmla="*/ 38 w 40"/>
                  <a:gd name="T15" fmla="*/ 0 h 20"/>
                  <a:gd name="T16" fmla="*/ 32 w 40"/>
                  <a:gd name="T17" fmla="*/ 0 h 20"/>
                  <a:gd name="T18" fmla="*/ 40 w 40"/>
                  <a:gd name="T19" fmla="*/ 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0"/>
                  <a:gd name="T32" fmla="*/ 40 w 4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0">
                    <a:moveTo>
                      <a:pt x="40" y="2"/>
                    </a:moveTo>
                    <a:lnTo>
                      <a:pt x="32" y="0"/>
                    </a:lnTo>
                    <a:lnTo>
                      <a:pt x="0" y="2"/>
                    </a:lnTo>
                    <a:lnTo>
                      <a:pt x="0" y="20"/>
                    </a:lnTo>
                    <a:lnTo>
                      <a:pt x="34" y="18"/>
                    </a:lnTo>
                    <a:lnTo>
                      <a:pt x="27" y="16"/>
                    </a:lnTo>
                    <a:lnTo>
                      <a:pt x="40" y="2"/>
                    </a:lnTo>
                    <a:lnTo>
                      <a:pt x="38" y="0"/>
                    </a:lnTo>
                    <a:lnTo>
                      <a:pt x="32" y="0"/>
                    </a:lnTo>
                    <a:lnTo>
                      <a:pt x="4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 name="Freeform 101"/>
              <p:cNvSpPr>
                <a:spLocks/>
              </p:cNvSpPr>
              <p:nvPr/>
            </p:nvSpPr>
            <p:spPr bwMode="auto">
              <a:xfrm>
                <a:off x="2760" y="2784"/>
                <a:ext cx="56" cy="58"/>
              </a:xfrm>
              <a:custGeom>
                <a:avLst/>
                <a:gdLst>
                  <a:gd name="T0" fmla="*/ 54 w 56"/>
                  <a:gd name="T1" fmla="*/ 41 h 58"/>
                  <a:gd name="T2" fmla="*/ 56 w 56"/>
                  <a:gd name="T3" fmla="*/ 43 h 58"/>
                  <a:gd name="T4" fmla="*/ 13 w 56"/>
                  <a:gd name="T5" fmla="*/ 0 h 58"/>
                  <a:gd name="T6" fmla="*/ 0 w 56"/>
                  <a:gd name="T7" fmla="*/ 14 h 58"/>
                  <a:gd name="T8" fmla="*/ 43 w 56"/>
                  <a:gd name="T9" fmla="*/ 56 h 58"/>
                  <a:gd name="T10" fmla="*/ 43 w 56"/>
                  <a:gd name="T11" fmla="*/ 58 h 58"/>
                  <a:gd name="T12" fmla="*/ 54 w 56"/>
                  <a:gd name="T13" fmla="*/ 41 h 58"/>
                  <a:gd name="T14" fmla="*/ 0 60000 65536"/>
                  <a:gd name="T15" fmla="*/ 0 60000 65536"/>
                  <a:gd name="T16" fmla="*/ 0 60000 65536"/>
                  <a:gd name="T17" fmla="*/ 0 60000 65536"/>
                  <a:gd name="T18" fmla="*/ 0 60000 65536"/>
                  <a:gd name="T19" fmla="*/ 0 60000 65536"/>
                  <a:gd name="T20" fmla="*/ 0 60000 65536"/>
                  <a:gd name="T21" fmla="*/ 0 w 56"/>
                  <a:gd name="T22" fmla="*/ 0 h 58"/>
                  <a:gd name="T23" fmla="*/ 56 w 56"/>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58">
                    <a:moveTo>
                      <a:pt x="54" y="41"/>
                    </a:moveTo>
                    <a:lnTo>
                      <a:pt x="56" y="43"/>
                    </a:lnTo>
                    <a:lnTo>
                      <a:pt x="13" y="0"/>
                    </a:lnTo>
                    <a:lnTo>
                      <a:pt x="0" y="14"/>
                    </a:lnTo>
                    <a:lnTo>
                      <a:pt x="43" y="56"/>
                    </a:lnTo>
                    <a:lnTo>
                      <a:pt x="43" y="58"/>
                    </a:lnTo>
                    <a:lnTo>
                      <a:pt x="54"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 name="Freeform 102"/>
              <p:cNvSpPr>
                <a:spLocks/>
              </p:cNvSpPr>
              <p:nvPr/>
            </p:nvSpPr>
            <p:spPr bwMode="auto">
              <a:xfrm>
                <a:off x="2803" y="2825"/>
                <a:ext cx="69" cy="58"/>
              </a:xfrm>
              <a:custGeom>
                <a:avLst/>
                <a:gdLst>
                  <a:gd name="T0" fmla="*/ 65 w 69"/>
                  <a:gd name="T1" fmla="*/ 40 h 58"/>
                  <a:gd name="T2" fmla="*/ 69 w 69"/>
                  <a:gd name="T3" fmla="*/ 40 h 58"/>
                  <a:gd name="T4" fmla="*/ 11 w 69"/>
                  <a:gd name="T5" fmla="*/ 0 h 58"/>
                  <a:gd name="T6" fmla="*/ 0 w 69"/>
                  <a:gd name="T7" fmla="*/ 17 h 58"/>
                  <a:gd name="T8" fmla="*/ 58 w 69"/>
                  <a:gd name="T9" fmla="*/ 56 h 58"/>
                  <a:gd name="T10" fmla="*/ 62 w 69"/>
                  <a:gd name="T11" fmla="*/ 58 h 58"/>
                  <a:gd name="T12" fmla="*/ 65 w 69"/>
                  <a:gd name="T13" fmla="*/ 40 h 58"/>
                  <a:gd name="T14" fmla="*/ 0 60000 65536"/>
                  <a:gd name="T15" fmla="*/ 0 60000 65536"/>
                  <a:gd name="T16" fmla="*/ 0 60000 65536"/>
                  <a:gd name="T17" fmla="*/ 0 60000 65536"/>
                  <a:gd name="T18" fmla="*/ 0 60000 65536"/>
                  <a:gd name="T19" fmla="*/ 0 60000 65536"/>
                  <a:gd name="T20" fmla="*/ 0 60000 65536"/>
                  <a:gd name="T21" fmla="*/ 0 w 69"/>
                  <a:gd name="T22" fmla="*/ 0 h 58"/>
                  <a:gd name="T23" fmla="*/ 69 w 69"/>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58">
                    <a:moveTo>
                      <a:pt x="65" y="40"/>
                    </a:moveTo>
                    <a:lnTo>
                      <a:pt x="69" y="40"/>
                    </a:lnTo>
                    <a:lnTo>
                      <a:pt x="11" y="0"/>
                    </a:lnTo>
                    <a:lnTo>
                      <a:pt x="0" y="17"/>
                    </a:lnTo>
                    <a:lnTo>
                      <a:pt x="58" y="56"/>
                    </a:lnTo>
                    <a:lnTo>
                      <a:pt x="62" y="58"/>
                    </a:lnTo>
                    <a:lnTo>
                      <a:pt x="65"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5" name="Freeform 103"/>
              <p:cNvSpPr>
                <a:spLocks/>
              </p:cNvSpPr>
              <p:nvPr/>
            </p:nvSpPr>
            <p:spPr bwMode="auto">
              <a:xfrm>
                <a:off x="2865" y="2865"/>
                <a:ext cx="79" cy="32"/>
              </a:xfrm>
              <a:custGeom>
                <a:avLst/>
                <a:gdLst>
                  <a:gd name="T0" fmla="*/ 79 w 79"/>
                  <a:gd name="T1" fmla="*/ 14 h 32"/>
                  <a:gd name="T2" fmla="*/ 79 w 79"/>
                  <a:gd name="T3" fmla="*/ 14 h 32"/>
                  <a:gd name="T4" fmla="*/ 3 w 79"/>
                  <a:gd name="T5" fmla="*/ 0 h 32"/>
                  <a:gd name="T6" fmla="*/ 0 w 79"/>
                  <a:gd name="T7" fmla="*/ 18 h 32"/>
                  <a:gd name="T8" fmla="*/ 75 w 79"/>
                  <a:gd name="T9" fmla="*/ 32 h 32"/>
                  <a:gd name="T10" fmla="*/ 75 w 79"/>
                  <a:gd name="T11" fmla="*/ 32 h 32"/>
                  <a:gd name="T12" fmla="*/ 79 w 79"/>
                  <a:gd name="T13" fmla="*/ 14 h 32"/>
                  <a:gd name="T14" fmla="*/ 0 60000 65536"/>
                  <a:gd name="T15" fmla="*/ 0 60000 65536"/>
                  <a:gd name="T16" fmla="*/ 0 60000 65536"/>
                  <a:gd name="T17" fmla="*/ 0 60000 65536"/>
                  <a:gd name="T18" fmla="*/ 0 60000 65536"/>
                  <a:gd name="T19" fmla="*/ 0 60000 65536"/>
                  <a:gd name="T20" fmla="*/ 0 60000 65536"/>
                  <a:gd name="T21" fmla="*/ 0 w 79"/>
                  <a:gd name="T22" fmla="*/ 0 h 32"/>
                  <a:gd name="T23" fmla="*/ 79 w 7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32">
                    <a:moveTo>
                      <a:pt x="79" y="14"/>
                    </a:moveTo>
                    <a:lnTo>
                      <a:pt x="79" y="14"/>
                    </a:lnTo>
                    <a:lnTo>
                      <a:pt x="3" y="0"/>
                    </a:lnTo>
                    <a:lnTo>
                      <a:pt x="0" y="18"/>
                    </a:lnTo>
                    <a:lnTo>
                      <a:pt x="75" y="32"/>
                    </a:lnTo>
                    <a:lnTo>
                      <a:pt x="79"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6" name="Freeform 104"/>
              <p:cNvSpPr>
                <a:spLocks/>
              </p:cNvSpPr>
              <p:nvPr/>
            </p:nvSpPr>
            <p:spPr bwMode="auto">
              <a:xfrm>
                <a:off x="2940" y="2879"/>
                <a:ext cx="85" cy="35"/>
              </a:xfrm>
              <a:custGeom>
                <a:avLst/>
                <a:gdLst>
                  <a:gd name="T0" fmla="*/ 83 w 85"/>
                  <a:gd name="T1" fmla="*/ 17 h 35"/>
                  <a:gd name="T2" fmla="*/ 85 w 85"/>
                  <a:gd name="T3" fmla="*/ 17 h 35"/>
                  <a:gd name="T4" fmla="*/ 4 w 85"/>
                  <a:gd name="T5" fmla="*/ 0 h 35"/>
                  <a:gd name="T6" fmla="*/ 0 w 85"/>
                  <a:gd name="T7" fmla="*/ 18 h 35"/>
                  <a:gd name="T8" fmla="*/ 79 w 85"/>
                  <a:gd name="T9" fmla="*/ 35 h 35"/>
                  <a:gd name="T10" fmla="*/ 81 w 85"/>
                  <a:gd name="T11" fmla="*/ 35 h 35"/>
                  <a:gd name="T12" fmla="*/ 83 w 85"/>
                  <a:gd name="T13" fmla="*/ 17 h 35"/>
                  <a:gd name="T14" fmla="*/ 0 60000 65536"/>
                  <a:gd name="T15" fmla="*/ 0 60000 65536"/>
                  <a:gd name="T16" fmla="*/ 0 60000 65536"/>
                  <a:gd name="T17" fmla="*/ 0 60000 65536"/>
                  <a:gd name="T18" fmla="*/ 0 60000 65536"/>
                  <a:gd name="T19" fmla="*/ 0 60000 65536"/>
                  <a:gd name="T20" fmla="*/ 0 60000 65536"/>
                  <a:gd name="T21" fmla="*/ 0 w 85"/>
                  <a:gd name="T22" fmla="*/ 0 h 35"/>
                  <a:gd name="T23" fmla="*/ 85 w 85"/>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35">
                    <a:moveTo>
                      <a:pt x="83" y="17"/>
                    </a:moveTo>
                    <a:lnTo>
                      <a:pt x="85" y="17"/>
                    </a:lnTo>
                    <a:lnTo>
                      <a:pt x="4" y="0"/>
                    </a:lnTo>
                    <a:lnTo>
                      <a:pt x="0" y="18"/>
                    </a:lnTo>
                    <a:lnTo>
                      <a:pt x="79" y="35"/>
                    </a:lnTo>
                    <a:lnTo>
                      <a:pt x="81" y="35"/>
                    </a:lnTo>
                    <a:lnTo>
                      <a:pt x="83"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7" name="Freeform 105"/>
              <p:cNvSpPr>
                <a:spLocks/>
              </p:cNvSpPr>
              <p:nvPr/>
            </p:nvSpPr>
            <p:spPr bwMode="auto">
              <a:xfrm>
                <a:off x="3021" y="2896"/>
                <a:ext cx="51" cy="23"/>
              </a:xfrm>
              <a:custGeom>
                <a:avLst/>
                <a:gdLst>
                  <a:gd name="T0" fmla="*/ 51 w 51"/>
                  <a:gd name="T1" fmla="*/ 9 h 23"/>
                  <a:gd name="T2" fmla="*/ 42 w 51"/>
                  <a:gd name="T3" fmla="*/ 3 h 23"/>
                  <a:gd name="T4" fmla="*/ 2 w 51"/>
                  <a:gd name="T5" fmla="*/ 0 h 23"/>
                  <a:gd name="T6" fmla="*/ 0 w 51"/>
                  <a:gd name="T7" fmla="*/ 18 h 23"/>
                  <a:gd name="T8" fmla="*/ 40 w 51"/>
                  <a:gd name="T9" fmla="*/ 23 h 23"/>
                  <a:gd name="T10" fmla="*/ 33 w 51"/>
                  <a:gd name="T11" fmla="*/ 18 h 23"/>
                  <a:gd name="T12" fmla="*/ 51 w 51"/>
                  <a:gd name="T13" fmla="*/ 9 h 23"/>
                  <a:gd name="T14" fmla="*/ 47 w 51"/>
                  <a:gd name="T15" fmla="*/ 5 h 23"/>
                  <a:gd name="T16" fmla="*/ 42 w 51"/>
                  <a:gd name="T17" fmla="*/ 3 h 23"/>
                  <a:gd name="T18" fmla="*/ 51 w 51"/>
                  <a:gd name="T19" fmla="*/ 9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3"/>
                  <a:gd name="T32" fmla="*/ 51 w 51"/>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3">
                    <a:moveTo>
                      <a:pt x="51" y="9"/>
                    </a:moveTo>
                    <a:lnTo>
                      <a:pt x="42" y="3"/>
                    </a:lnTo>
                    <a:lnTo>
                      <a:pt x="2" y="0"/>
                    </a:lnTo>
                    <a:lnTo>
                      <a:pt x="0" y="18"/>
                    </a:lnTo>
                    <a:lnTo>
                      <a:pt x="40" y="23"/>
                    </a:lnTo>
                    <a:lnTo>
                      <a:pt x="33" y="18"/>
                    </a:lnTo>
                    <a:lnTo>
                      <a:pt x="51" y="9"/>
                    </a:lnTo>
                    <a:lnTo>
                      <a:pt x="47" y="5"/>
                    </a:lnTo>
                    <a:lnTo>
                      <a:pt x="42" y="3"/>
                    </a:lnTo>
                    <a:lnTo>
                      <a:pt x="51"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8" name="Freeform 106"/>
              <p:cNvSpPr>
                <a:spLocks/>
              </p:cNvSpPr>
              <p:nvPr/>
            </p:nvSpPr>
            <p:spPr bwMode="auto">
              <a:xfrm>
                <a:off x="3054" y="2905"/>
                <a:ext cx="54" cy="75"/>
              </a:xfrm>
              <a:custGeom>
                <a:avLst/>
                <a:gdLst>
                  <a:gd name="T0" fmla="*/ 54 w 54"/>
                  <a:gd name="T1" fmla="*/ 66 h 75"/>
                  <a:gd name="T2" fmla="*/ 54 w 54"/>
                  <a:gd name="T3" fmla="*/ 66 h 75"/>
                  <a:gd name="T4" fmla="*/ 18 w 54"/>
                  <a:gd name="T5" fmla="*/ 0 h 75"/>
                  <a:gd name="T6" fmla="*/ 0 w 54"/>
                  <a:gd name="T7" fmla="*/ 9 h 75"/>
                  <a:gd name="T8" fmla="*/ 38 w 54"/>
                  <a:gd name="T9" fmla="*/ 75 h 75"/>
                  <a:gd name="T10" fmla="*/ 38 w 54"/>
                  <a:gd name="T11" fmla="*/ 75 h 75"/>
                  <a:gd name="T12" fmla="*/ 54 w 54"/>
                  <a:gd name="T13" fmla="*/ 66 h 75"/>
                  <a:gd name="T14" fmla="*/ 0 60000 65536"/>
                  <a:gd name="T15" fmla="*/ 0 60000 65536"/>
                  <a:gd name="T16" fmla="*/ 0 60000 65536"/>
                  <a:gd name="T17" fmla="*/ 0 60000 65536"/>
                  <a:gd name="T18" fmla="*/ 0 60000 65536"/>
                  <a:gd name="T19" fmla="*/ 0 60000 65536"/>
                  <a:gd name="T20" fmla="*/ 0 60000 65536"/>
                  <a:gd name="T21" fmla="*/ 0 w 54"/>
                  <a:gd name="T22" fmla="*/ 0 h 75"/>
                  <a:gd name="T23" fmla="*/ 54 w 54"/>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75">
                    <a:moveTo>
                      <a:pt x="54" y="66"/>
                    </a:moveTo>
                    <a:lnTo>
                      <a:pt x="54" y="66"/>
                    </a:lnTo>
                    <a:lnTo>
                      <a:pt x="18" y="0"/>
                    </a:lnTo>
                    <a:lnTo>
                      <a:pt x="0" y="9"/>
                    </a:lnTo>
                    <a:lnTo>
                      <a:pt x="38" y="75"/>
                    </a:lnTo>
                    <a:lnTo>
                      <a:pt x="54" y="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9" name="Freeform 107"/>
              <p:cNvSpPr>
                <a:spLocks/>
              </p:cNvSpPr>
              <p:nvPr/>
            </p:nvSpPr>
            <p:spPr bwMode="auto">
              <a:xfrm>
                <a:off x="3092" y="2971"/>
                <a:ext cx="25" cy="24"/>
              </a:xfrm>
              <a:custGeom>
                <a:avLst/>
                <a:gdLst>
                  <a:gd name="T0" fmla="*/ 25 w 25"/>
                  <a:gd name="T1" fmla="*/ 22 h 24"/>
                  <a:gd name="T2" fmla="*/ 23 w 25"/>
                  <a:gd name="T3" fmla="*/ 15 h 24"/>
                  <a:gd name="T4" fmla="*/ 16 w 25"/>
                  <a:gd name="T5" fmla="*/ 0 h 24"/>
                  <a:gd name="T6" fmla="*/ 0 w 25"/>
                  <a:gd name="T7" fmla="*/ 9 h 24"/>
                  <a:gd name="T8" fmla="*/ 7 w 25"/>
                  <a:gd name="T9" fmla="*/ 24 h 24"/>
                  <a:gd name="T10" fmla="*/ 5 w 25"/>
                  <a:gd name="T11" fmla="*/ 18 h 24"/>
                  <a:gd name="T12" fmla="*/ 25 w 25"/>
                  <a:gd name="T13" fmla="*/ 22 h 24"/>
                  <a:gd name="T14" fmla="*/ 0 60000 65536"/>
                  <a:gd name="T15" fmla="*/ 0 60000 65536"/>
                  <a:gd name="T16" fmla="*/ 0 60000 65536"/>
                  <a:gd name="T17" fmla="*/ 0 60000 65536"/>
                  <a:gd name="T18" fmla="*/ 0 60000 65536"/>
                  <a:gd name="T19" fmla="*/ 0 60000 65536"/>
                  <a:gd name="T20" fmla="*/ 0 60000 65536"/>
                  <a:gd name="T21" fmla="*/ 0 w 25"/>
                  <a:gd name="T22" fmla="*/ 0 h 24"/>
                  <a:gd name="T23" fmla="*/ 25 w 2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4">
                    <a:moveTo>
                      <a:pt x="25" y="22"/>
                    </a:moveTo>
                    <a:lnTo>
                      <a:pt x="23" y="15"/>
                    </a:lnTo>
                    <a:lnTo>
                      <a:pt x="16" y="0"/>
                    </a:lnTo>
                    <a:lnTo>
                      <a:pt x="0" y="9"/>
                    </a:lnTo>
                    <a:lnTo>
                      <a:pt x="7" y="24"/>
                    </a:lnTo>
                    <a:lnTo>
                      <a:pt x="5" y="18"/>
                    </a:lnTo>
                    <a:lnTo>
                      <a:pt x="25"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0" name="Freeform 108"/>
              <p:cNvSpPr>
                <a:spLocks/>
              </p:cNvSpPr>
              <p:nvPr/>
            </p:nvSpPr>
            <p:spPr bwMode="auto">
              <a:xfrm>
                <a:off x="3084" y="2989"/>
                <a:ext cx="33" cy="72"/>
              </a:xfrm>
              <a:custGeom>
                <a:avLst/>
                <a:gdLst>
                  <a:gd name="T0" fmla="*/ 18 w 33"/>
                  <a:gd name="T1" fmla="*/ 72 h 72"/>
                  <a:gd name="T2" fmla="*/ 18 w 33"/>
                  <a:gd name="T3" fmla="*/ 72 h 72"/>
                  <a:gd name="T4" fmla="*/ 33 w 33"/>
                  <a:gd name="T5" fmla="*/ 4 h 72"/>
                  <a:gd name="T6" fmla="*/ 13 w 33"/>
                  <a:gd name="T7" fmla="*/ 0 h 72"/>
                  <a:gd name="T8" fmla="*/ 0 w 33"/>
                  <a:gd name="T9" fmla="*/ 69 h 72"/>
                  <a:gd name="T10" fmla="*/ 0 w 33"/>
                  <a:gd name="T11" fmla="*/ 67 h 72"/>
                  <a:gd name="T12" fmla="*/ 18 w 33"/>
                  <a:gd name="T13" fmla="*/ 72 h 72"/>
                  <a:gd name="T14" fmla="*/ 0 60000 65536"/>
                  <a:gd name="T15" fmla="*/ 0 60000 65536"/>
                  <a:gd name="T16" fmla="*/ 0 60000 65536"/>
                  <a:gd name="T17" fmla="*/ 0 60000 65536"/>
                  <a:gd name="T18" fmla="*/ 0 60000 65536"/>
                  <a:gd name="T19" fmla="*/ 0 60000 65536"/>
                  <a:gd name="T20" fmla="*/ 0 60000 65536"/>
                  <a:gd name="T21" fmla="*/ 0 w 33"/>
                  <a:gd name="T22" fmla="*/ 0 h 72"/>
                  <a:gd name="T23" fmla="*/ 33 w 33"/>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72">
                    <a:moveTo>
                      <a:pt x="18" y="72"/>
                    </a:moveTo>
                    <a:lnTo>
                      <a:pt x="18" y="72"/>
                    </a:lnTo>
                    <a:lnTo>
                      <a:pt x="33" y="4"/>
                    </a:lnTo>
                    <a:lnTo>
                      <a:pt x="13" y="0"/>
                    </a:lnTo>
                    <a:lnTo>
                      <a:pt x="0" y="69"/>
                    </a:lnTo>
                    <a:lnTo>
                      <a:pt x="0" y="67"/>
                    </a:lnTo>
                    <a:lnTo>
                      <a:pt x="18"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1" name="Freeform 109"/>
              <p:cNvSpPr>
                <a:spLocks/>
              </p:cNvSpPr>
              <p:nvPr/>
            </p:nvSpPr>
            <p:spPr bwMode="auto">
              <a:xfrm>
                <a:off x="3077" y="3056"/>
                <a:ext cx="25" cy="36"/>
              </a:xfrm>
              <a:custGeom>
                <a:avLst/>
                <a:gdLst>
                  <a:gd name="T0" fmla="*/ 18 w 25"/>
                  <a:gd name="T1" fmla="*/ 36 h 36"/>
                  <a:gd name="T2" fmla="*/ 18 w 25"/>
                  <a:gd name="T3" fmla="*/ 36 h 36"/>
                  <a:gd name="T4" fmla="*/ 25 w 25"/>
                  <a:gd name="T5" fmla="*/ 5 h 36"/>
                  <a:gd name="T6" fmla="*/ 7 w 25"/>
                  <a:gd name="T7" fmla="*/ 0 h 36"/>
                  <a:gd name="T8" fmla="*/ 0 w 25"/>
                  <a:gd name="T9" fmla="*/ 32 h 36"/>
                  <a:gd name="T10" fmla="*/ 0 w 25"/>
                  <a:gd name="T11" fmla="*/ 32 h 36"/>
                  <a:gd name="T12" fmla="*/ 18 w 25"/>
                  <a:gd name="T13" fmla="*/ 36 h 36"/>
                  <a:gd name="T14" fmla="*/ 0 60000 65536"/>
                  <a:gd name="T15" fmla="*/ 0 60000 65536"/>
                  <a:gd name="T16" fmla="*/ 0 60000 65536"/>
                  <a:gd name="T17" fmla="*/ 0 60000 65536"/>
                  <a:gd name="T18" fmla="*/ 0 60000 65536"/>
                  <a:gd name="T19" fmla="*/ 0 60000 65536"/>
                  <a:gd name="T20" fmla="*/ 0 60000 65536"/>
                  <a:gd name="T21" fmla="*/ 0 w 25"/>
                  <a:gd name="T22" fmla="*/ 0 h 36"/>
                  <a:gd name="T23" fmla="*/ 25 w 25"/>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6">
                    <a:moveTo>
                      <a:pt x="18" y="36"/>
                    </a:moveTo>
                    <a:lnTo>
                      <a:pt x="18" y="36"/>
                    </a:lnTo>
                    <a:lnTo>
                      <a:pt x="25" y="5"/>
                    </a:lnTo>
                    <a:lnTo>
                      <a:pt x="7" y="0"/>
                    </a:lnTo>
                    <a:lnTo>
                      <a:pt x="0" y="32"/>
                    </a:lnTo>
                    <a:lnTo>
                      <a:pt x="18"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2" name="Freeform 110"/>
              <p:cNvSpPr>
                <a:spLocks/>
              </p:cNvSpPr>
              <p:nvPr/>
            </p:nvSpPr>
            <p:spPr bwMode="auto">
              <a:xfrm>
                <a:off x="3072" y="3088"/>
                <a:ext cx="23" cy="35"/>
              </a:xfrm>
              <a:custGeom>
                <a:avLst/>
                <a:gdLst>
                  <a:gd name="T0" fmla="*/ 14 w 23"/>
                  <a:gd name="T1" fmla="*/ 18 h 35"/>
                  <a:gd name="T2" fmla="*/ 20 w 23"/>
                  <a:gd name="T3" fmla="*/ 27 h 35"/>
                  <a:gd name="T4" fmla="*/ 23 w 23"/>
                  <a:gd name="T5" fmla="*/ 4 h 35"/>
                  <a:gd name="T6" fmla="*/ 5 w 23"/>
                  <a:gd name="T7" fmla="*/ 0 h 35"/>
                  <a:gd name="T8" fmla="*/ 2 w 23"/>
                  <a:gd name="T9" fmla="*/ 26 h 35"/>
                  <a:gd name="T10" fmla="*/ 7 w 23"/>
                  <a:gd name="T11" fmla="*/ 35 h 35"/>
                  <a:gd name="T12" fmla="*/ 2 w 23"/>
                  <a:gd name="T13" fmla="*/ 26 h 35"/>
                  <a:gd name="T14" fmla="*/ 0 w 23"/>
                  <a:gd name="T15" fmla="*/ 33 h 35"/>
                  <a:gd name="T16" fmla="*/ 7 w 23"/>
                  <a:gd name="T17" fmla="*/ 35 h 35"/>
                  <a:gd name="T18" fmla="*/ 14 w 23"/>
                  <a:gd name="T19" fmla="*/ 18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5"/>
                  <a:gd name="T32" fmla="*/ 23 w 23"/>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5">
                    <a:moveTo>
                      <a:pt x="14" y="18"/>
                    </a:moveTo>
                    <a:lnTo>
                      <a:pt x="20" y="27"/>
                    </a:lnTo>
                    <a:lnTo>
                      <a:pt x="23" y="4"/>
                    </a:lnTo>
                    <a:lnTo>
                      <a:pt x="5" y="0"/>
                    </a:lnTo>
                    <a:lnTo>
                      <a:pt x="2" y="26"/>
                    </a:lnTo>
                    <a:lnTo>
                      <a:pt x="7" y="35"/>
                    </a:lnTo>
                    <a:lnTo>
                      <a:pt x="2" y="26"/>
                    </a:lnTo>
                    <a:lnTo>
                      <a:pt x="0" y="33"/>
                    </a:lnTo>
                    <a:lnTo>
                      <a:pt x="7" y="35"/>
                    </a:lnTo>
                    <a:lnTo>
                      <a:pt x="14"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3" name="Freeform 111"/>
              <p:cNvSpPr>
                <a:spLocks/>
              </p:cNvSpPr>
              <p:nvPr/>
            </p:nvSpPr>
            <p:spPr bwMode="auto">
              <a:xfrm>
                <a:off x="3079" y="3106"/>
                <a:ext cx="52" cy="40"/>
              </a:xfrm>
              <a:custGeom>
                <a:avLst/>
                <a:gdLst>
                  <a:gd name="T0" fmla="*/ 49 w 52"/>
                  <a:gd name="T1" fmla="*/ 20 h 40"/>
                  <a:gd name="T2" fmla="*/ 52 w 52"/>
                  <a:gd name="T3" fmla="*/ 22 h 40"/>
                  <a:gd name="T4" fmla="*/ 7 w 52"/>
                  <a:gd name="T5" fmla="*/ 0 h 40"/>
                  <a:gd name="T6" fmla="*/ 0 w 52"/>
                  <a:gd name="T7" fmla="*/ 17 h 40"/>
                  <a:gd name="T8" fmla="*/ 43 w 52"/>
                  <a:gd name="T9" fmla="*/ 38 h 40"/>
                  <a:gd name="T10" fmla="*/ 47 w 52"/>
                  <a:gd name="T11" fmla="*/ 40 h 40"/>
                  <a:gd name="T12" fmla="*/ 49 w 52"/>
                  <a:gd name="T13" fmla="*/ 20 h 40"/>
                  <a:gd name="T14" fmla="*/ 0 60000 65536"/>
                  <a:gd name="T15" fmla="*/ 0 60000 65536"/>
                  <a:gd name="T16" fmla="*/ 0 60000 65536"/>
                  <a:gd name="T17" fmla="*/ 0 60000 65536"/>
                  <a:gd name="T18" fmla="*/ 0 60000 65536"/>
                  <a:gd name="T19" fmla="*/ 0 60000 65536"/>
                  <a:gd name="T20" fmla="*/ 0 60000 65536"/>
                  <a:gd name="T21" fmla="*/ 0 w 52"/>
                  <a:gd name="T22" fmla="*/ 0 h 40"/>
                  <a:gd name="T23" fmla="*/ 52 w 52"/>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0">
                    <a:moveTo>
                      <a:pt x="49" y="20"/>
                    </a:moveTo>
                    <a:lnTo>
                      <a:pt x="52" y="22"/>
                    </a:lnTo>
                    <a:lnTo>
                      <a:pt x="7" y="0"/>
                    </a:lnTo>
                    <a:lnTo>
                      <a:pt x="0" y="17"/>
                    </a:lnTo>
                    <a:lnTo>
                      <a:pt x="43" y="38"/>
                    </a:lnTo>
                    <a:lnTo>
                      <a:pt x="47" y="40"/>
                    </a:lnTo>
                    <a:lnTo>
                      <a:pt x="4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4" name="Freeform 112"/>
              <p:cNvSpPr>
                <a:spLocks/>
              </p:cNvSpPr>
              <p:nvPr/>
            </p:nvSpPr>
            <p:spPr bwMode="auto">
              <a:xfrm>
                <a:off x="3126" y="3126"/>
                <a:ext cx="75" cy="27"/>
              </a:xfrm>
              <a:custGeom>
                <a:avLst/>
                <a:gdLst>
                  <a:gd name="T0" fmla="*/ 75 w 75"/>
                  <a:gd name="T1" fmla="*/ 11 h 27"/>
                  <a:gd name="T2" fmla="*/ 70 w 75"/>
                  <a:gd name="T3" fmla="*/ 9 h 27"/>
                  <a:gd name="T4" fmla="*/ 2 w 75"/>
                  <a:gd name="T5" fmla="*/ 0 h 27"/>
                  <a:gd name="T6" fmla="*/ 0 w 75"/>
                  <a:gd name="T7" fmla="*/ 20 h 27"/>
                  <a:gd name="T8" fmla="*/ 68 w 75"/>
                  <a:gd name="T9" fmla="*/ 27 h 27"/>
                  <a:gd name="T10" fmla="*/ 63 w 75"/>
                  <a:gd name="T11" fmla="*/ 25 h 27"/>
                  <a:gd name="T12" fmla="*/ 75 w 75"/>
                  <a:gd name="T13" fmla="*/ 11 h 27"/>
                  <a:gd name="T14" fmla="*/ 0 60000 65536"/>
                  <a:gd name="T15" fmla="*/ 0 60000 65536"/>
                  <a:gd name="T16" fmla="*/ 0 60000 65536"/>
                  <a:gd name="T17" fmla="*/ 0 60000 65536"/>
                  <a:gd name="T18" fmla="*/ 0 60000 65536"/>
                  <a:gd name="T19" fmla="*/ 0 60000 65536"/>
                  <a:gd name="T20" fmla="*/ 0 60000 65536"/>
                  <a:gd name="T21" fmla="*/ 0 w 75"/>
                  <a:gd name="T22" fmla="*/ 0 h 27"/>
                  <a:gd name="T23" fmla="*/ 75 w 75"/>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27">
                    <a:moveTo>
                      <a:pt x="75" y="11"/>
                    </a:moveTo>
                    <a:lnTo>
                      <a:pt x="70" y="9"/>
                    </a:lnTo>
                    <a:lnTo>
                      <a:pt x="2" y="0"/>
                    </a:lnTo>
                    <a:lnTo>
                      <a:pt x="0" y="20"/>
                    </a:lnTo>
                    <a:lnTo>
                      <a:pt x="68" y="27"/>
                    </a:lnTo>
                    <a:lnTo>
                      <a:pt x="63" y="25"/>
                    </a:lnTo>
                    <a:lnTo>
                      <a:pt x="75"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5" name="Freeform 113"/>
              <p:cNvSpPr>
                <a:spLocks/>
              </p:cNvSpPr>
              <p:nvPr/>
            </p:nvSpPr>
            <p:spPr bwMode="auto">
              <a:xfrm>
                <a:off x="3189" y="3137"/>
                <a:ext cx="41" cy="40"/>
              </a:xfrm>
              <a:custGeom>
                <a:avLst/>
                <a:gdLst>
                  <a:gd name="T0" fmla="*/ 36 w 41"/>
                  <a:gd name="T1" fmla="*/ 22 h 40"/>
                  <a:gd name="T2" fmla="*/ 41 w 41"/>
                  <a:gd name="T3" fmla="*/ 23 h 40"/>
                  <a:gd name="T4" fmla="*/ 12 w 41"/>
                  <a:gd name="T5" fmla="*/ 0 h 40"/>
                  <a:gd name="T6" fmla="*/ 0 w 41"/>
                  <a:gd name="T7" fmla="*/ 14 h 40"/>
                  <a:gd name="T8" fmla="*/ 29 w 41"/>
                  <a:gd name="T9" fmla="*/ 38 h 40"/>
                  <a:gd name="T10" fmla="*/ 32 w 41"/>
                  <a:gd name="T11" fmla="*/ 40 h 40"/>
                  <a:gd name="T12" fmla="*/ 36 w 41"/>
                  <a:gd name="T13" fmla="*/ 22 h 40"/>
                  <a:gd name="T14" fmla="*/ 0 60000 65536"/>
                  <a:gd name="T15" fmla="*/ 0 60000 65536"/>
                  <a:gd name="T16" fmla="*/ 0 60000 65536"/>
                  <a:gd name="T17" fmla="*/ 0 60000 65536"/>
                  <a:gd name="T18" fmla="*/ 0 60000 65536"/>
                  <a:gd name="T19" fmla="*/ 0 60000 65536"/>
                  <a:gd name="T20" fmla="*/ 0 60000 65536"/>
                  <a:gd name="T21" fmla="*/ 0 w 41"/>
                  <a:gd name="T22" fmla="*/ 0 h 40"/>
                  <a:gd name="T23" fmla="*/ 41 w 41"/>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0">
                    <a:moveTo>
                      <a:pt x="36" y="22"/>
                    </a:moveTo>
                    <a:lnTo>
                      <a:pt x="41" y="23"/>
                    </a:lnTo>
                    <a:lnTo>
                      <a:pt x="12" y="0"/>
                    </a:lnTo>
                    <a:lnTo>
                      <a:pt x="0" y="14"/>
                    </a:lnTo>
                    <a:lnTo>
                      <a:pt x="29" y="38"/>
                    </a:lnTo>
                    <a:lnTo>
                      <a:pt x="32" y="40"/>
                    </a:lnTo>
                    <a:lnTo>
                      <a:pt x="36"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6" name="Freeform 114"/>
              <p:cNvSpPr>
                <a:spLocks/>
              </p:cNvSpPr>
              <p:nvPr/>
            </p:nvSpPr>
            <p:spPr bwMode="auto">
              <a:xfrm>
                <a:off x="3221" y="3159"/>
                <a:ext cx="38" cy="23"/>
              </a:xfrm>
              <a:custGeom>
                <a:avLst/>
                <a:gdLst>
                  <a:gd name="T0" fmla="*/ 38 w 38"/>
                  <a:gd name="T1" fmla="*/ 5 h 23"/>
                  <a:gd name="T2" fmla="*/ 34 w 38"/>
                  <a:gd name="T3" fmla="*/ 3 h 23"/>
                  <a:gd name="T4" fmla="*/ 4 w 38"/>
                  <a:gd name="T5" fmla="*/ 0 h 23"/>
                  <a:gd name="T6" fmla="*/ 0 w 38"/>
                  <a:gd name="T7" fmla="*/ 18 h 23"/>
                  <a:gd name="T8" fmla="*/ 33 w 38"/>
                  <a:gd name="T9" fmla="*/ 23 h 23"/>
                  <a:gd name="T10" fmla="*/ 29 w 38"/>
                  <a:gd name="T11" fmla="*/ 21 h 23"/>
                  <a:gd name="T12" fmla="*/ 38 w 38"/>
                  <a:gd name="T13" fmla="*/ 5 h 23"/>
                  <a:gd name="T14" fmla="*/ 0 60000 65536"/>
                  <a:gd name="T15" fmla="*/ 0 60000 65536"/>
                  <a:gd name="T16" fmla="*/ 0 60000 65536"/>
                  <a:gd name="T17" fmla="*/ 0 60000 65536"/>
                  <a:gd name="T18" fmla="*/ 0 60000 65536"/>
                  <a:gd name="T19" fmla="*/ 0 60000 65536"/>
                  <a:gd name="T20" fmla="*/ 0 60000 65536"/>
                  <a:gd name="T21" fmla="*/ 0 w 38"/>
                  <a:gd name="T22" fmla="*/ 0 h 23"/>
                  <a:gd name="T23" fmla="*/ 38 w 3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3">
                    <a:moveTo>
                      <a:pt x="38" y="5"/>
                    </a:moveTo>
                    <a:lnTo>
                      <a:pt x="34" y="3"/>
                    </a:lnTo>
                    <a:lnTo>
                      <a:pt x="4" y="0"/>
                    </a:lnTo>
                    <a:lnTo>
                      <a:pt x="0" y="18"/>
                    </a:lnTo>
                    <a:lnTo>
                      <a:pt x="33" y="23"/>
                    </a:lnTo>
                    <a:lnTo>
                      <a:pt x="29" y="21"/>
                    </a:lnTo>
                    <a:lnTo>
                      <a:pt x="38"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7" name="Freeform 115"/>
              <p:cNvSpPr>
                <a:spLocks/>
              </p:cNvSpPr>
              <p:nvPr/>
            </p:nvSpPr>
            <p:spPr bwMode="auto">
              <a:xfrm>
                <a:off x="3250" y="3164"/>
                <a:ext cx="36" cy="31"/>
              </a:xfrm>
              <a:custGeom>
                <a:avLst/>
                <a:gdLst>
                  <a:gd name="T0" fmla="*/ 36 w 36"/>
                  <a:gd name="T1" fmla="*/ 16 h 31"/>
                  <a:gd name="T2" fmla="*/ 33 w 36"/>
                  <a:gd name="T3" fmla="*/ 13 h 31"/>
                  <a:gd name="T4" fmla="*/ 9 w 36"/>
                  <a:gd name="T5" fmla="*/ 0 h 31"/>
                  <a:gd name="T6" fmla="*/ 0 w 36"/>
                  <a:gd name="T7" fmla="*/ 16 h 31"/>
                  <a:gd name="T8" fmla="*/ 22 w 36"/>
                  <a:gd name="T9" fmla="*/ 31 h 31"/>
                  <a:gd name="T10" fmla="*/ 18 w 36"/>
                  <a:gd name="T11" fmla="*/ 25 h 31"/>
                  <a:gd name="T12" fmla="*/ 36 w 36"/>
                  <a:gd name="T13" fmla="*/ 16 h 31"/>
                  <a:gd name="T14" fmla="*/ 0 60000 65536"/>
                  <a:gd name="T15" fmla="*/ 0 60000 65536"/>
                  <a:gd name="T16" fmla="*/ 0 60000 65536"/>
                  <a:gd name="T17" fmla="*/ 0 60000 65536"/>
                  <a:gd name="T18" fmla="*/ 0 60000 65536"/>
                  <a:gd name="T19" fmla="*/ 0 60000 65536"/>
                  <a:gd name="T20" fmla="*/ 0 60000 65536"/>
                  <a:gd name="T21" fmla="*/ 0 w 36"/>
                  <a:gd name="T22" fmla="*/ 0 h 31"/>
                  <a:gd name="T23" fmla="*/ 36 w 3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1">
                    <a:moveTo>
                      <a:pt x="36" y="16"/>
                    </a:moveTo>
                    <a:lnTo>
                      <a:pt x="33" y="13"/>
                    </a:lnTo>
                    <a:lnTo>
                      <a:pt x="9" y="0"/>
                    </a:lnTo>
                    <a:lnTo>
                      <a:pt x="0" y="16"/>
                    </a:lnTo>
                    <a:lnTo>
                      <a:pt x="22" y="31"/>
                    </a:lnTo>
                    <a:lnTo>
                      <a:pt x="18" y="25"/>
                    </a:lnTo>
                    <a:lnTo>
                      <a:pt x="36"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8" name="Freeform 116"/>
              <p:cNvSpPr>
                <a:spLocks/>
              </p:cNvSpPr>
              <p:nvPr/>
            </p:nvSpPr>
            <p:spPr bwMode="auto">
              <a:xfrm>
                <a:off x="3268" y="3180"/>
                <a:ext cx="31" cy="38"/>
              </a:xfrm>
              <a:custGeom>
                <a:avLst/>
                <a:gdLst>
                  <a:gd name="T0" fmla="*/ 27 w 31"/>
                  <a:gd name="T1" fmla="*/ 22 h 38"/>
                  <a:gd name="T2" fmla="*/ 31 w 31"/>
                  <a:gd name="T3" fmla="*/ 26 h 38"/>
                  <a:gd name="T4" fmla="*/ 18 w 31"/>
                  <a:gd name="T5" fmla="*/ 0 h 38"/>
                  <a:gd name="T6" fmla="*/ 0 w 31"/>
                  <a:gd name="T7" fmla="*/ 9 h 38"/>
                  <a:gd name="T8" fmla="*/ 15 w 31"/>
                  <a:gd name="T9" fmla="*/ 35 h 38"/>
                  <a:gd name="T10" fmla="*/ 18 w 31"/>
                  <a:gd name="T11" fmla="*/ 38 h 38"/>
                  <a:gd name="T12" fmla="*/ 27 w 31"/>
                  <a:gd name="T13" fmla="*/ 22 h 38"/>
                  <a:gd name="T14" fmla="*/ 0 60000 65536"/>
                  <a:gd name="T15" fmla="*/ 0 60000 65536"/>
                  <a:gd name="T16" fmla="*/ 0 60000 65536"/>
                  <a:gd name="T17" fmla="*/ 0 60000 65536"/>
                  <a:gd name="T18" fmla="*/ 0 60000 65536"/>
                  <a:gd name="T19" fmla="*/ 0 60000 65536"/>
                  <a:gd name="T20" fmla="*/ 0 60000 65536"/>
                  <a:gd name="T21" fmla="*/ 0 w 31"/>
                  <a:gd name="T22" fmla="*/ 0 h 38"/>
                  <a:gd name="T23" fmla="*/ 31 w 3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8">
                    <a:moveTo>
                      <a:pt x="27" y="22"/>
                    </a:moveTo>
                    <a:lnTo>
                      <a:pt x="31" y="26"/>
                    </a:lnTo>
                    <a:lnTo>
                      <a:pt x="18" y="0"/>
                    </a:lnTo>
                    <a:lnTo>
                      <a:pt x="0" y="9"/>
                    </a:lnTo>
                    <a:lnTo>
                      <a:pt x="15" y="35"/>
                    </a:lnTo>
                    <a:lnTo>
                      <a:pt x="18" y="38"/>
                    </a:lnTo>
                    <a:lnTo>
                      <a:pt x="27"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9" name="Freeform 117"/>
              <p:cNvSpPr>
                <a:spLocks/>
              </p:cNvSpPr>
              <p:nvPr/>
            </p:nvSpPr>
            <p:spPr bwMode="auto">
              <a:xfrm>
                <a:off x="3286" y="3202"/>
                <a:ext cx="40" cy="29"/>
              </a:xfrm>
              <a:custGeom>
                <a:avLst/>
                <a:gdLst>
                  <a:gd name="T0" fmla="*/ 40 w 40"/>
                  <a:gd name="T1" fmla="*/ 18 h 29"/>
                  <a:gd name="T2" fmla="*/ 36 w 40"/>
                  <a:gd name="T3" fmla="*/ 13 h 29"/>
                  <a:gd name="T4" fmla="*/ 9 w 40"/>
                  <a:gd name="T5" fmla="*/ 0 h 29"/>
                  <a:gd name="T6" fmla="*/ 0 w 40"/>
                  <a:gd name="T7" fmla="*/ 16 h 29"/>
                  <a:gd name="T8" fmla="*/ 27 w 40"/>
                  <a:gd name="T9" fmla="*/ 29 h 29"/>
                  <a:gd name="T10" fmla="*/ 22 w 40"/>
                  <a:gd name="T11" fmla="*/ 23 h 29"/>
                  <a:gd name="T12" fmla="*/ 40 w 40"/>
                  <a:gd name="T13" fmla="*/ 18 h 29"/>
                  <a:gd name="T14" fmla="*/ 0 60000 65536"/>
                  <a:gd name="T15" fmla="*/ 0 60000 65536"/>
                  <a:gd name="T16" fmla="*/ 0 60000 65536"/>
                  <a:gd name="T17" fmla="*/ 0 60000 65536"/>
                  <a:gd name="T18" fmla="*/ 0 60000 65536"/>
                  <a:gd name="T19" fmla="*/ 0 60000 65536"/>
                  <a:gd name="T20" fmla="*/ 0 60000 65536"/>
                  <a:gd name="T21" fmla="*/ 0 w 40"/>
                  <a:gd name="T22" fmla="*/ 0 h 29"/>
                  <a:gd name="T23" fmla="*/ 40 w 4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9">
                    <a:moveTo>
                      <a:pt x="40" y="18"/>
                    </a:moveTo>
                    <a:lnTo>
                      <a:pt x="36" y="13"/>
                    </a:lnTo>
                    <a:lnTo>
                      <a:pt x="9" y="0"/>
                    </a:lnTo>
                    <a:lnTo>
                      <a:pt x="0" y="16"/>
                    </a:lnTo>
                    <a:lnTo>
                      <a:pt x="27" y="29"/>
                    </a:lnTo>
                    <a:lnTo>
                      <a:pt x="22" y="23"/>
                    </a:lnTo>
                    <a:lnTo>
                      <a:pt x="4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0" name="Freeform 118"/>
              <p:cNvSpPr>
                <a:spLocks/>
              </p:cNvSpPr>
              <p:nvPr/>
            </p:nvSpPr>
            <p:spPr bwMode="auto">
              <a:xfrm>
                <a:off x="3308" y="3220"/>
                <a:ext cx="29" cy="38"/>
              </a:xfrm>
              <a:custGeom>
                <a:avLst/>
                <a:gdLst>
                  <a:gd name="T0" fmla="*/ 18 w 29"/>
                  <a:gd name="T1" fmla="*/ 18 h 38"/>
                  <a:gd name="T2" fmla="*/ 29 w 29"/>
                  <a:gd name="T3" fmla="*/ 23 h 38"/>
                  <a:gd name="T4" fmla="*/ 18 w 29"/>
                  <a:gd name="T5" fmla="*/ 0 h 38"/>
                  <a:gd name="T6" fmla="*/ 0 w 29"/>
                  <a:gd name="T7" fmla="*/ 5 h 38"/>
                  <a:gd name="T8" fmla="*/ 11 w 29"/>
                  <a:gd name="T9" fmla="*/ 31 h 38"/>
                  <a:gd name="T10" fmla="*/ 20 w 29"/>
                  <a:gd name="T11" fmla="*/ 36 h 38"/>
                  <a:gd name="T12" fmla="*/ 11 w 29"/>
                  <a:gd name="T13" fmla="*/ 31 h 38"/>
                  <a:gd name="T14" fmla="*/ 12 w 29"/>
                  <a:gd name="T15" fmla="*/ 38 h 38"/>
                  <a:gd name="T16" fmla="*/ 20 w 29"/>
                  <a:gd name="T17" fmla="*/ 36 h 38"/>
                  <a:gd name="T18" fmla="*/ 18 w 29"/>
                  <a:gd name="T19" fmla="*/ 18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8"/>
                  <a:gd name="T32" fmla="*/ 29 w 29"/>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8">
                    <a:moveTo>
                      <a:pt x="18" y="18"/>
                    </a:moveTo>
                    <a:lnTo>
                      <a:pt x="29" y="23"/>
                    </a:lnTo>
                    <a:lnTo>
                      <a:pt x="18" y="0"/>
                    </a:lnTo>
                    <a:lnTo>
                      <a:pt x="0" y="5"/>
                    </a:lnTo>
                    <a:lnTo>
                      <a:pt x="11" y="31"/>
                    </a:lnTo>
                    <a:lnTo>
                      <a:pt x="20" y="36"/>
                    </a:lnTo>
                    <a:lnTo>
                      <a:pt x="11" y="31"/>
                    </a:lnTo>
                    <a:lnTo>
                      <a:pt x="12" y="38"/>
                    </a:lnTo>
                    <a:lnTo>
                      <a:pt x="20" y="36"/>
                    </a:lnTo>
                    <a:lnTo>
                      <a:pt x="18"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1" name="Freeform 119"/>
              <p:cNvSpPr>
                <a:spLocks/>
              </p:cNvSpPr>
              <p:nvPr/>
            </p:nvSpPr>
            <p:spPr bwMode="auto">
              <a:xfrm>
                <a:off x="3326" y="3234"/>
                <a:ext cx="30" cy="22"/>
              </a:xfrm>
              <a:custGeom>
                <a:avLst/>
                <a:gdLst>
                  <a:gd name="T0" fmla="*/ 20 w 30"/>
                  <a:gd name="T1" fmla="*/ 2 h 22"/>
                  <a:gd name="T2" fmla="*/ 23 w 30"/>
                  <a:gd name="T3" fmla="*/ 0 h 22"/>
                  <a:gd name="T4" fmla="*/ 0 w 30"/>
                  <a:gd name="T5" fmla="*/ 4 h 22"/>
                  <a:gd name="T6" fmla="*/ 2 w 30"/>
                  <a:gd name="T7" fmla="*/ 22 h 22"/>
                  <a:gd name="T8" fmla="*/ 25 w 30"/>
                  <a:gd name="T9" fmla="*/ 20 h 22"/>
                  <a:gd name="T10" fmla="*/ 30 w 30"/>
                  <a:gd name="T11" fmla="*/ 18 h 22"/>
                  <a:gd name="T12" fmla="*/ 20 w 30"/>
                  <a:gd name="T13" fmla="*/ 2 h 22"/>
                  <a:gd name="T14" fmla="*/ 0 60000 65536"/>
                  <a:gd name="T15" fmla="*/ 0 60000 65536"/>
                  <a:gd name="T16" fmla="*/ 0 60000 65536"/>
                  <a:gd name="T17" fmla="*/ 0 60000 65536"/>
                  <a:gd name="T18" fmla="*/ 0 60000 65536"/>
                  <a:gd name="T19" fmla="*/ 0 60000 65536"/>
                  <a:gd name="T20" fmla="*/ 0 60000 65536"/>
                  <a:gd name="T21" fmla="*/ 0 w 30"/>
                  <a:gd name="T22" fmla="*/ 0 h 22"/>
                  <a:gd name="T23" fmla="*/ 30 w 3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2">
                    <a:moveTo>
                      <a:pt x="20" y="2"/>
                    </a:moveTo>
                    <a:lnTo>
                      <a:pt x="23" y="0"/>
                    </a:lnTo>
                    <a:lnTo>
                      <a:pt x="0" y="4"/>
                    </a:lnTo>
                    <a:lnTo>
                      <a:pt x="2" y="22"/>
                    </a:lnTo>
                    <a:lnTo>
                      <a:pt x="25" y="20"/>
                    </a:lnTo>
                    <a:lnTo>
                      <a:pt x="30" y="18"/>
                    </a:lnTo>
                    <a:lnTo>
                      <a:pt x="2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2" name="Freeform 120"/>
              <p:cNvSpPr>
                <a:spLocks/>
              </p:cNvSpPr>
              <p:nvPr/>
            </p:nvSpPr>
            <p:spPr bwMode="auto">
              <a:xfrm>
                <a:off x="3346" y="3225"/>
                <a:ext cx="23" cy="27"/>
              </a:xfrm>
              <a:custGeom>
                <a:avLst/>
                <a:gdLst>
                  <a:gd name="T0" fmla="*/ 19 w 23"/>
                  <a:gd name="T1" fmla="*/ 0 h 27"/>
                  <a:gd name="T2" fmla="*/ 14 w 23"/>
                  <a:gd name="T3" fmla="*/ 2 h 27"/>
                  <a:gd name="T4" fmla="*/ 0 w 23"/>
                  <a:gd name="T5" fmla="*/ 11 h 27"/>
                  <a:gd name="T6" fmla="*/ 10 w 23"/>
                  <a:gd name="T7" fmla="*/ 27 h 27"/>
                  <a:gd name="T8" fmla="*/ 23 w 23"/>
                  <a:gd name="T9" fmla="*/ 18 h 27"/>
                  <a:gd name="T10" fmla="*/ 18 w 23"/>
                  <a:gd name="T11" fmla="*/ 20 h 27"/>
                  <a:gd name="T12" fmla="*/ 19 w 23"/>
                  <a:gd name="T13" fmla="*/ 0 h 27"/>
                  <a:gd name="T14" fmla="*/ 0 60000 65536"/>
                  <a:gd name="T15" fmla="*/ 0 60000 65536"/>
                  <a:gd name="T16" fmla="*/ 0 60000 65536"/>
                  <a:gd name="T17" fmla="*/ 0 60000 65536"/>
                  <a:gd name="T18" fmla="*/ 0 60000 65536"/>
                  <a:gd name="T19" fmla="*/ 0 60000 65536"/>
                  <a:gd name="T20" fmla="*/ 0 60000 65536"/>
                  <a:gd name="T21" fmla="*/ 0 w 23"/>
                  <a:gd name="T22" fmla="*/ 0 h 27"/>
                  <a:gd name="T23" fmla="*/ 23 w 23"/>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7">
                    <a:moveTo>
                      <a:pt x="19" y="0"/>
                    </a:moveTo>
                    <a:lnTo>
                      <a:pt x="14" y="2"/>
                    </a:lnTo>
                    <a:lnTo>
                      <a:pt x="0" y="11"/>
                    </a:lnTo>
                    <a:lnTo>
                      <a:pt x="10" y="27"/>
                    </a:lnTo>
                    <a:lnTo>
                      <a:pt x="23" y="18"/>
                    </a:lnTo>
                    <a:lnTo>
                      <a:pt x="18" y="20"/>
                    </a:lnTo>
                    <a:lnTo>
                      <a:pt x="1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3" name="Freeform 121"/>
              <p:cNvSpPr>
                <a:spLocks/>
              </p:cNvSpPr>
              <p:nvPr/>
            </p:nvSpPr>
            <p:spPr bwMode="auto">
              <a:xfrm>
                <a:off x="3364" y="3225"/>
                <a:ext cx="61" cy="27"/>
              </a:xfrm>
              <a:custGeom>
                <a:avLst/>
                <a:gdLst>
                  <a:gd name="T0" fmla="*/ 61 w 61"/>
                  <a:gd name="T1" fmla="*/ 18 h 27"/>
                  <a:gd name="T2" fmla="*/ 52 w 61"/>
                  <a:gd name="T3" fmla="*/ 8 h 27"/>
                  <a:gd name="T4" fmla="*/ 1 w 61"/>
                  <a:gd name="T5" fmla="*/ 0 h 27"/>
                  <a:gd name="T6" fmla="*/ 0 w 61"/>
                  <a:gd name="T7" fmla="*/ 20 h 27"/>
                  <a:gd name="T8" fmla="*/ 50 w 61"/>
                  <a:gd name="T9" fmla="*/ 27 h 27"/>
                  <a:gd name="T10" fmla="*/ 41 w 61"/>
                  <a:gd name="T11" fmla="*/ 18 h 27"/>
                  <a:gd name="T12" fmla="*/ 61 w 61"/>
                  <a:gd name="T13" fmla="*/ 18 h 27"/>
                  <a:gd name="T14" fmla="*/ 61 w 61"/>
                  <a:gd name="T15" fmla="*/ 9 h 27"/>
                  <a:gd name="T16" fmla="*/ 52 w 61"/>
                  <a:gd name="T17" fmla="*/ 8 h 27"/>
                  <a:gd name="T18" fmla="*/ 61 w 61"/>
                  <a:gd name="T19" fmla="*/ 1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27"/>
                  <a:gd name="T32" fmla="*/ 61 w 6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27">
                    <a:moveTo>
                      <a:pt x="61" y="18"/>
                    </a:moveTo>
                    <a:lnTo>
                      <a:pt x="52" y="8"/>
                    </a:lnTo>
                    <a:lnTo>
                      <a:pt x="1" y="0"/>
                    </a:lnTo>
                    <a:lnTo>
                      <a:pt x="0" y="20"/>
                    </a:lnTo>
                    <a:lnTo>
                      <a:pt x="50" y="27"/>
                    </a:lnTo>
                    <a:lnTo>
                      <a:pt x="41" y="18"/>
                    </a:lnTo>
                    <a:lnTo>
                      <a:pt x="61" y="18"/>
                    </a:lnTo>
                    <a:lnTo>
                      <a:pt x="61" y="9"/>
                    </a:lnTo>
                    <a:lnTo>
                      <a:pt x="52" y="8"/>
                    </a:lnTo>
                    <a:lnTo>
                      <a:pt x="61"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4" name="Freeform 122"/>
              <p:cNvSpPr>
                <a:spLocks/>
              </p:cNvSpPr>
              <p:nvPr/>
            </p:nvSpPr>
            <p:spPr bwMode="auto">
              <a:xfrm>
                <a:off x="3405" y="3243"/>
                <a:ext cx="22" cy="56"/>
              </a:xfrm>
              <a:custGeom>
                <a:avLst/>
                <a:gdLst>
                  <a:gd name="T0" fmla="*/ 20 w 22"/>
                  <a:gd name="T1" fmla="*/ 45 h 56"/>
                  <a:gd name="T2" fmla="*/ 22 w 22"/>
                  <a:gd name="T3" fmla="*/ 51 h 56"/>
                  <a:gd name="T4" fmla="*/ 20 w 22"/>
                  <a:gd name="T5" fmla="*/ 0 h 56"/>
                  <a:gd name="T6" fmla="*/ 0 w 22"/>
                  <a:gd name="T7" fmla="*/ 0 h 56"/>
                  <a:gd name="T8" fmla="*/ 2 w 22"/>
                  <a:gd name="T9" fmla="*/ 51 h 56"/>
                  <a:gd name="T10" fmla="*/ 4 w 22"/>
                  <a:gd name="T11" fmla="*/ 56 h 56"/>
                  <a:gd name="T12" fmla="*/ 20 w 22"/>
                  <a:gd name="T13" fmla="*/ 45 h 56"/>
                  <a:gd name="T14" fmla="*/ 0 60000 65536"/>
                  <a:gd name="T15" fmla="*/ 0 60000 65536"/>
                  <a:gd name="T16" fmla="*/ 0 60000 65536"/>
                  <a:gd name="T17" fmla="*/ 0 60000 65536"/>
                  <a:gd name="T18" fmla="*/ 0 60000 65536"/>
                  <a:gd name="T19" fmla="*/ 0 60000 65536"/>
                  <a:gd name="T20" fmla="*/ 0 60000 65536"/>
                  <a:gd name="T21" fmla="*/ 0 w 22"/>
                  <a:gd name="T22" fmla="*/ 0 h 56"/>
                  <a:gd name="T23" fmla="*/ 22 w 22"/>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56">
                    <a:moveTo>
                      <a:pt x="20" y="45"/>
                    </a:moveTo>
                    <a:lnTo>
                      <a:pt x="22" y="51"/>
                    </a:lnTo>
                    <a:lnTo>
                      <a:pt x="20" y="0"/>
                    </a:lnTo>
                    <a:lnTo>
                      <a:pt x="0" y="0"/>
                    </a:lnTo>
                    <a:lnTo>
                      <a:pt x="2" y="51"/>
                    </a:lnTo>
                    <a:lnTo>
                      <a:pt x="4" y="56"/>
                    </a:lnTo>
                    <a:lnTo>
                      <a:pt x="20"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5" name="Freeform 123"/>
              <p:cNvSpPr>
                <a:spLocks/>
              </p:cNvSpPr>
              <p:nvPr/>
            </p:nvSpPr>
            <p:spPr bwMode="auto">
              <a:xfrm>
                <a:off x="3409" y="3288"/>
                <a:ext cx="28" cy="35"/>
              </a:xfrm>
              <a:custGeom>
                <a:avLst/>
                <a:gdLst>
                  <a:gd name="T0" fmla="*/ 21 w 28"/>
                  <a:gd name="T1" fmla="*/ 17 h 35"/>
                  <a:gd name="T2" fmla="*/ 28 w 28"/>
                  <a:gd name="T3" fmla="*/ 20 h 35"/>
                  <a:gd name="T4" fmla="*/ 16 w 28"/>
                  <a:gd name="T5" fmla="*/ 0 h 35"/>
                  <a:gd name="T6" fmla="*/ 0 w 28"/>
                  <a:gd name="T7" fmla="*/ 11 h 35"/>
                  <a:gd name="T8" fmla="*/ 12 w 28"/>
                  <a:gd name="T9" fmla="*/ 31 h 35"/>
                  <a:gd name="T10" fmla="*/ 19 w 28"/>
                  <a:gd name="T11" fmla="*/ 35 h 35"/>
                  <a:gd name="T12" fmla="*/ 12 w 28"/>
                  <a:gd name="T13" fmla="*/ 31 h 35"/>
                  <a:gd name="T14" fmla="*/ 14 w 28"/>
                  <a:gd name="T15" fmla="*/ 35 h 35"/>
                  <a:gd name="T16" fmla="*/ 19 w 28"/>
                  <a:gd name="T17" fmla="*/ 35 h 35"/>
                  <a:gd name="T18" fmla="*/ 21 w 28"/>
                  <a:gd name="T19" fmla="*/ 1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5"/>
                  <a:gd name="T32" fmla="*/ 28 w 28"/>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5">
                    <a:moveTo>
                      <a:pt x="21" y="17"/>
                    </a:moveTo>
                    <a:lnTo>
                      <a:pt x="28" y="20"/>
                    </a:lnTo>
                    <a:lnTo>
                      <a:pt x="16" y="0"/>
                    </a:lnTo>
                    <a:lnTo>
                      <a:pt x="0" y="11"/>
                    </a:lnTo>
                    <a:lnTo>
                      <a:pt x="12" y="31"/>
                    </a:lnTo>
                    <a:lnTo>
                      <a:pt x="19" y="35"/>
                    </a:lnTo>
                    <a:lnTo>
                      <a:pt x="12" y="31"/>
                    </a:lnTo>
                    <a:lnTo>
                      <a:pt x="14" y="35"/>
                    </a:lnTo>
                    <a:lnTo>
                      <a:pt x="19" y="35"/>
                    </a:lnTo>
                    <a:lnTo>
                      <a:pt x="21"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 name="Freeform 124"/>
              <p:cNvSpPr>
                <a:spLocks/>
              </p:cNvSpPr>
              <p:nvPr/>
            </p:nvSpPr>
            <p:spPr bwMode="auto">
              <a:xfrm>
                <a:off x="3428" y="3305"/>
                <a:ext cx="42" cy="25"/>
              </a:xfrm>
              <a:custGeom>
                <a:avLst/>
                <a:gdLst>
                  <a:gd name="T0" fmla="*/ 42 w 42"/>
                  <a:gd name="T1" fmla="*/ 7 h 25"/>
                  <a:gd name="T2" fmla="*/ 42 w 42"/>
                  <a:gd name="T3" fmla="*/ 7 h 25"/>
                  <a:gd name="T4" fmla="*/ 2 w 42"/>
                  <a:gd name="T5" fmla="*/ 0 h 25"/>
                  <a:gd name="T6" fmla="*/ 0 w 42"/>
                  <a:gd name="T7" fmla="*/ 18 h 25"/>
                  <a:gd name="T8" fmla="*/ 38 w 42"/>
                  <a:gd name="T9" fmla="*/ 25 h 25"/>
                  <a:gd name="T10" fmla="*/ 38 w 42"/>
                  <a:gd name="T11" fmla="*/ 25 h 25"/>
                  <a:gd name="T12" fmla="*/ 42 w 42"/>
                  <a:gd name="T13" fmla="*/ 7 h 25"/>
                  <a:gd name="T14" fmla="*/ 0 60000 65536"/>
                  <a:gd name="T15" fmla="*/ 0 60000 65536"/>
                  <a:gd name="T16" fmla="*/ 0 60000 65536"/>
                  <a:gd name="T17" fmla="*/ 0 60000 65536"/>
                  <a:gd name="T18" fmla="*/ 0 60000 65536"/>
                  <a:gd name="T19" fmla="*/ 0 60000 65536"/>
                  <a:gd name="T20" fmla="*/ 0 60000 65536"/>
                  <a:gd name="T21" fmla="*/ 0 w 42"/>
                  <a:gd name="T22" fmla="*/ 0 h 25"/>
                  <a:gd name="T23" fmla="*/ 42 w 4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5">
                    <a:moveTo>
                      <a:pt x="42" y="7"/>
                    </a:moveTo>
                    <a:lnTo>
                      <a:pt x="42" y="7"/>
                    </a:lnTo>
                    <a:lnTo>
                      <a:pt x="2" y="0"/>
                    </a:lnTo>
                    <a:lnTo>
                      <a:pt x="0" y="18"/>
                    </a:lnTo>
                    <a:lnTo>
                      <a:pt x="38" y="25"/>
                    </a:lnTo>
                    <a:lnTo>
                      <a:pt x="42"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 name="Freeform 125"/>
              <p:cNvSpPr>
                <a:spLocks/>
              </p:cNvSpPr>
              <p:nvPr/>
            </p:nvSpPr>
            <p:spPr bwMode="auto">
              <a:xfrm>
                <a:off x="3466" y="3312"/>
                <a:ext cx="42" cy="25"/>
              </a:xfrm>
              <a:custGeom>
                <a:avLst/>
                <a:gdLst>
                  <a:gd name="T0" fmla="*/ 35 w 42"/>
                  <a:gd name="T1" fmla="*/ 5 h 25"/>
                  <a:gd name="T2" fmla="*/ 40 w 42"/>
                  <a:gd name="T3" fmla="*/ 5 h 25"/>
                  <a:gd name="T4" fmla="*/ 4 w 42"/>
                  <a:gd name="T5" fmla="*/ 0 h 25"/>
                  <a:gd name="T6" fmla="*/ 0 w 42"/>
                  <a:gd name="T7" fmla="*/ 18 h 25"/>
                  <a:gd name="T8" fmla="*/ 36 w 42"/>
                  <a:gd name="T9" fmla="*/ 25 h 25"/>
                  <a:gd name="T10" fmla="*/ 42 w 42"/>
                  <a:gd name="T11" fmla="*/ 23 h 25"/>
                  <a:gd name="T12" fmla="*/ 35 w 42"/>
                  <a:gd name="T13" fmla="*/ 5 h 25"/>
                  <a:gd name="T14" fmla="*/ 0 60000 65536"/>
                  <a:gd name="T15" fmla="*/ 0 60000 65536"/>
                  <a:gd name="T16" fmla="*/ 0 60000 65536"/>
                  <a:gd name="T17" fmla="*/ 0 60000 65536"/>
                  <a:gd name="T18" fmla="*/ 0 60000 65536"/>
                  <a:gd name="T19" fmla="*/ 0 60000 65536"/>
                  <a:gd name="T20" fmla="*/ 0 60000 65536"/>
                  <a:gd name="T21" fmla="*/ 0 w 42"/>
                  <a:gd name="T22" fmla="*/ 0 h 25"/>
                  <a:gd name="T23" fmla="*/ 42 w 4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5">
                    <a:moveTo>
                      <a:pt x="35" y="5"/>
                    </a:moveTo>
                    <a:lnTo>
                      <a:pt x="40" y="5"/>
                    </a:lnTo>
                    <a:lnTo>
                      <a:pt x="4" y="0"/>
                    </a:lnTo>
                    <a:lnTo>
                      <a:pt x="0" y="18"/>
                    </a:lnTo>
                    <a:lnTo>
                      <a:pt x="36" y="25"/>
                    </a:lnTo>
                    <a:lnTo>
                      <a:pt x="42" y="23"/>
                    </a:lnTo>
                    <a:lnTo>
                      <a:pt x="35"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 name="Freeform 126"/>
              <p:cNvSpPr>
                <a:spLocks/>
              </p:cNvSpPr>
              <p:nvPr/>
            </p:nvSpPr>
            <p:spPr bwMode="auto">
              <a:xfrm>
                <a:off x="3501" y="3303"/>
                <a:ext cx="45" cy="32"/>
              </a:xfrm>
              <a:custGeom>
                <a:avLst/>
                <a:gdLst>
                  <a:gd name="T0" fmla="*/ 32 w 45"/>
                  <a:gd name="T1" fmla="*/ 2 h 32"/>
                  <a:gd name="T2" fmla="*/ 34 w 45"/>
                  <a:gd name="T3" fmla="*/ 0 h 32"/>
                  <a:gd name="T4" fmla="*/ 0 w 45"/>
                  <a:gd name="T5" fmla="*/ 14 h 32"/>
                  <a:gd name="T6" fmla="*/ 7 w 45"/>
                  <a:gd name="T7" fmla="*/ 32 h 32"/>
                  <a:gd name="T8" fmla="*/ 41 w 45"/>
                  <a:gd name="T9" fmla="*/ 18 h 32"/>
                  <a:gd name="T10" fmla="*/ 45 w 45"/>
                  <a:gd name="T11" fmla="*/ 16 h 32"/>
                  <a:gd name="T12" fmla="*/ 32 w 45"/>
                  <a:gd name="T13" fmla="*/ 2 h 32"/>
                  <a:gd name="T14" fmla="*/ 0 60000 65536"/>
                  <a:gd name="T15" fmla="*/ 0 60000 65536"/>
                  <a:gd name="T16" fmla="*/ 0 60000 65536"/>
                  <a:gd name="T17" fmla="*/ 0 60000 65536"/>
                  <a:gd name="T18" fmla="*/ 0 60000 65536"/>
                  <a:gd name="T19" fmla="*/ 0 60000 65536"/>
                  <a:gd name="T20" fmla="*/ 0 60000 65536"/>
                  <a:gd name="T21" fmla="*/ 0 w 45"/>
                  <a:gd name="T22" fmla="*/ 0 h 32"/>
                  <a:gd name="T23" fmla="*/ 45 w 45"/>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2">
                    <a:moveTo>
                      <a:pt x="32" y="2"/>
                    </a:moveTo>
                    <a:lnTo>
                      <a:pt x="34" y="0"/>
                    </a:lnTo>
                    <a:lnTo>
                      <a:pt x="0" y="14"/>
                    </a:lnTo>
                    <a:lnTo>
                      <a:pt x="7" y="32"/>
                    </a:lnTo>
                    <a:lnTo>
                      <a:pt x="41" y="18"/>
                    </a:lnTo>
                    <a:lnTo>
                      <a:pt x="45" y="16"/>
                    </a:lnTo>
                    <a:lnTo>
                      <a:pt x="3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 name="Freeform 127"/>
              <p:cNvSpPr>
                <a:spLocks/>
              </p:cNvSpPr>
              <p:nvPr/>
            </p:nvSpPr>
            <p:spPr bwMode="auto">
              <a:xfrm>
                <a:off x="3533" y="3288"/>
                <a:ext cx="31" cy="31"/>
              </a:xfrm>
              <a:custGeom>
                <a:avLst/>
                <a:gdLst>
                  <a:gd name="T0" fmla="*/ 25 w 31"/>
                  <a:gd name="T1" fmla="*/ 0 h 31"/>
                  <a:gd name="T2" fmla="*/ 20 w 31"/>
                  <a:gd name="T3" fmla="*/ 2 h 31"/>
                  <a:gd name="T4" fmla="*/ 0 w 31"/>
                  <a:gd name="T5" fmla="*/ 17 h 31"/>
                  <a:gd name="T6" fmla="*/ 13 w 31"/>
                  <a:gd name="T7" fmla="*/ 31 h 31"/>
                  <a:gd name="T8" fmla="*/ 31 w 31"/>
                  <a:gd name="T9" fmla="*/ 17 h 31"/>
                  <a:gd name="T10" fmla="*/ 25 w 31"/>
                  <a:gd name="T11" fmla="*/ 18 h 31"/>
                  <a:gd name="T12" fmla="*/ 25 w 31"/>
                  <a:gd name="T13" fmla="*/ 0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25" y="0"/>
                    </a:moveTo>
                    <a:lnTo>
                      <a:pt x="20" y="2"/>
                    </a:lnTo>
                    <a:lnTo>
                      <a:pt x="0" y="17"/>
                    </a:lnTo>
                    <a:lnTo>
                      <a:pt x="13" y="31"/>
                    </a:lnTo>
                    <a:lnTo>
                      <a:pt x="31" y="17"/>
                    </a:lnTo>
                    <a:lnTo>
                      <a:pt x="25" y="18"/>
                    </a:lnTo>
                    <a:lnTo>
                      <a:pt x="2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0" name="Freeform 128"/>
              <p:cNvSpPr>
                <a:spLocks/>
              </p:cNvSpPr>
              <p:nvPr/>
            </p:nvSpPr>
            <p:spPr bwMode="auto">
              <a:xfrm>
                <a:off x="3558" y="3287"/>
                <a:ext cx="31" cy="19"/>
              </a:xfrm>
              <a:custGeom>
                <a:avLst/>
                <a:gdLst>
                  <a:gd name="T0" fmla="*/ 22 w 31"/>
                  <a:gd name="T1" fmla="*/ 1 h 19"/>
                  <a:gd name="T2" fmla="*/ 27 w 31"/>
                  <a:gd name="T3" fmla="*/ 0 h 19"/>
                  <a:gd name="T4" fmla="*/ 0 w 31"/>
                  <a:gd name="T5" fmla="*/ 1 h 19"/>
                  <a:gd name="T6" fmla="*/ 0 w 31"/>
                  <a:gd name="T7" fmla="*/ 19 h 19"/>
                  <a:gd name="T8" fmla="*/ 27 w 31"/>
                  <a:gd name="T9" fmla="*/ 19 h 19"/>
                  <a:gd name="T10" fmla="*/ 31 w 31"/>
                  <a:gd name="T11" fmla="*/ 18 h 19"/>
                  <a:gd name="T12" fmla="*/ 22 w 31"/>
                  <a:gd name="T13" fmla="*/ 1 h 19"/>
                  <a:gd name="T14" fmla="*/ 0 60000 65536"/>
                  <a:gd name="T15" fmla="*/ 0 60000 65536"/>
                  <a:gd name="T16" fmla="*/ 0 60000 65536"/>
                  <a:gd name="T17" fmla="*/ 0 60000 65536"/>
                  <a:gd name="T18" fmla="*/ 0 60000 65536"/>
                  <a:gd name="T19" fmla="*/ 0 60000 65536"/>
                  <a:gd name="T20" fmla="*/ 0 60000 65536"/>
                  <a:gd name="T21" fmla="*/ 0 w 31"/>
                  <a:gd name="T22" fmla="*/ 0 h 19"/>
                  <a:gd name="T23" fmla="*/ 31 w 3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9">
                    <a:moveTo>
                      <a:pt x="22" y="1"/>
                    </a:moveTo>
                    <a:lnTo>
                      <a:pt x="27" y="0"/>
                    </a:lnTo>
                    <a:lnTo>
                      <a:pt x="0" y="1"/>
                    </a:lnTo>
                    <a:lnTo>
                      <a:pt x="0" y="19"/>
                    </a:lnTo>
                    <a:lnTo>
                      <a:pt x="27" y="19"/>
                    </a:lnTo>
                    <a:lnTo>
                      <a:pt x="31" y="18"/>
                    </a:lnTo>
                    <a:lnTo>
                      <a:pt x="22"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1" name="Freeform 129"/>
              <p:cNvSpPr>
                <a:spLocks/>
              </p:cNvSpPr>
              <p:nvPr/>
            </p:nvSpPr>
            <p:spPr bwMode="auto">
              <a:xfrm>
                <a:off x="3580" y="3225"/>
                <a:ext cx="115" cy="80"/>
              </a:xfrm>
              <a:custGeom>
                <a:avLst/>
                <a:gdLst>
                  <a:gd name="T0" fmla="*/ 115 w 115"/>
                  <a:gd name="T1" fmla="*/ 8 h 80"/>
                  <a:gd name="T2" fmla="*/ 102 w 115"/>
                  <a:gd name="T3" fmla="*/ 6 h 80"/>
                  <a:gd name="T4" fmla="*/ 0 w 115"/>
                  <a:gd name="T5" fmla="*/ 63 h 80"/>
                  <a:gd name="T6" fmla="*/ 9 w 115"/>
                  <a:gd name="T7" fmla="*/ 80 h 80"/>
                  <a:gd name="T8" fmla="*/ 111 w 115"/>
                  <a:gd name="T9" fmla="*/ 22 h 80"/>
                  <a:gd name="T10" fmla="*/ 101 w 115"/>
                  <a:gd name="T11" fmla="*/ 20 h 80"/>
                  <a:gd name="T12" fmla="*/ 115 w 115"/>
                  <a:gd name="T13" fmla="*/ 8 h 80"/>
                  <a:gd name="T14" fmla="*/ 110 w 115"/>
                  <a:gd name="T15" fmla="*/ 0 h 80"/>
                  <a:gd name="T16" fmla="*/ 102 w 115"/>
                  <a:gd name="T17" fmla="*/ 6 h 80"/>
                  <a:gd name="T18" fmla="*/ 115 w 115"/>
                  <a:gd name="T19" fmla="*/ 8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0"/>
                  <a:gd name="T32" fmla="*/ 115 w 115"/>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0">
                    <a:moveTo>
                      <a:pt x="115" y="8"/>
                    </a:moveTo>
                    <a:lnTo>
                      <a:pt x="102" y="6"/>
                    </a:lnTo>
                    <a:lnTo>
                      <a:pt x="0" y="63"/>
                    </a:lnTo>
                    <a:lnTo>
                      <a:pt x="9" y="80"/>
                    </a:lnTo>
                    <a:lnTo>
                      <a:pt x="111" y="22"/>
                    </a:lnTo>
                    <a:lnTo>
                      <a:pt x="101" y="20"/>
                    </a:lnTo>
                    <a:lnTo>
                      <a:pt x="115" y="8"/>
                    </a:lnTo>
                    <a:lnTo>
                      <a:pt x="110" y="0"/>
                    </a:lnTo>
                    <a:lnTo>
                      <a:pt x="102" y="6"/>
                    </a:lnTo>
                    <a:lnTo>
                      <a:pt x="115"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2" name="Freeform 130"/>
              <p:cNvSpPr>
                <a:spLocks/>
              </p:cNvSpPr>
              <p:nvPr/>
            </p:nvSpPr>
            <p:spPr bwMode="auto">
              <a:xfrm>
                <a:off x="3681" y="3233"/>
                <a:ext cx="30" cy="34"/>
              </a:xfrm>
              <a:custGeom>
                <a:avLst/>
                <a:gdLst>
                  <a:gd name="T0" fmla="*/ 25 w 30"/>
                  <a:gd name="T1" fmla="*/ 14 h 34"/>
                  <a:gd name="T2" fmla="*/ 30 w 30"/>
                  <a:gd name="T3" fmla="*/ 18 h 34"/>
                  <a:gd name="T4" fmla="*/ 14 w 30"/>
                  <a:gd name="T5" fmla="*/ 0 h 34"/>
                  <a:gd name="T6" fmla="*/ 0 w 30"/>
                  <a:gd name="T7" fmla="*/ 12 h 34"/>
                  <a:gd name="T8" fmla="*/ 16 w 30"/>
                  <a:gd name="T9" fmla="*/ 30 h 34"/>
                  <a:gd name="T10" fmla="*/ 19 w 30"/>
                  <a:gd name="T11" fmla="*/ 34 h 34"/>
                  <a:gd name="T12" fmla="*/ 25 w 30"/>
                  <a:gd name="T13" fmla="*/ 14 h 34"/>
                  <a:gd name="T14" fmla="*/ 0 60000 65536"/>
                  <a:gd name="T15" fmla="*/ 0 60000 65536"/>
                  <a:gd name="T16" fmla="*/ 0 60000 65536"/>
                  <a:gd name="T17" fmla="*/ 0 60000 65536"/>
                  <a:gd name="T18" fmla="*/ 0 60000 65536"/>
                  <a:gd name="T19" fmla="*/ 0 60000 65536"/>
                  <a:gd name="T20" fmla="*/ 0 60000 65536"/>
                  <a:gd name="T21" fmla="*/ 0 w 30"/>
                  <a:gd name="T22" fmla="*/ 0 h 34"/>
                  <a:gd name="T23" fmla="*/ 30 w 3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4">
                    <a:moveTo>
                      <a:pt x="25" y="14"/>
                    </a:moveTo>
                    <a:lnTo>
                      <a:pt x="30" y="18"/>
                    </a:lnTo>
                    <a:lnTo>
                      <a:pt x="14" y="0"/>
                    </a:lnTo>
                    <a:lnTo>
                      <a:pt x="0" y="12"/>
                    </a:lnTo>
                    <a:lnTo>
                      <a:pt x="16" y="30"/>
                    </a:lnTo>
                    <a:lnTo>
                      <a:pt x="19" y="34"/>
                    </a:lnTo>
                    <a:lnTo>
                      <a:pt x="25"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3" name="Freeform 131"/>
              <p:cNvSpPr>
                <a:spLocks/>
              </p:cNvSpPr>
              <p:nvPr/>
            </p:nvSpPr>
            <p:spPr bwMode="auto">
              <a:xfrm>
                <a:off x="3700" y="3247"/>
                <a:ext cx="35" cy="25"/>
              </a:xfrm>
              <a:custGeom>
                <a:avLst/>
                <a:gdLst>
                  <a:gd name="T0" fmla="*/ 35 w 35"/>
                  <a:gd name="T1" fmla="*/ 9 h 25"/>
                  <a:gd name="T2" fmla="*/ 31 w 35"/>
                  <a:gd name="T3" fmla="*/ 7 h 25"/>
                  <a:gd name="T4" fmla="*/ 6 w 35"/>
                  <a:gd name="T5" fmla="*/ 0 h 25"/>
                  <a:gd name="T6" fmla="*/ 0 w 35"/>
                  <a:gd name="T7" fmla="*/ 20 h 25"/>
                  <a:gd name="T8" fmla="*/ 28 w 35"/>
                  <a:gd name="T9" fmla="*/ 25 h 25"/>
                  <a:gd name="T10" fmla="*/ 22 w 35"/>
                  <a:gd name="T11" fmla="*/ 23 h 25"/>
                  <a:gd name="T12" fmla="*/ 35 w 35"/>
                  <a:gd name="T13" fmla="*/ 9 h 25"/>
                  <a:gd name="T14" fmla="*/ 0 60000 65536"/>
                  <a:gd name="T15" fmla="*/ 0 60000 65536"/>
                  <a:gd name="T16" fmla="*/ 0 60000 65536"/>
                  <a:gd name="T17" fmla="*/ 0 60000 65536"/>
                  <a:gd name="T18" fmla="*/ 0 60000 65536"/>
                  <a:gd name="T19" fmla="*/ 0 60000 65536"/>
                  <a:gd name="T20" fmla="*/ 0 60000 65536"/>
                  <a:gd name="T21" fmla="*/ 0 w 35"/>
                  <a:gd name="T22" fmla="*/ 0 h 25"/>
                  <a:gd name="T23" fmla="*/ 35 w 3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25">
                    <a:moveTo>
                      <a:pt x="35" y="9"/>
                    </a:moveTo>
                    <a:lnTo>
                      <a:pt x="31" y="7"/>
                    </a:lnTo>
                    <a:lnTo>
                      <a:pt x="6" y="0"/>
                    </a:lnTo>
                    <a:lnTo>
                      <a:pt x="0" y="20"/>
                    </a:lnTo>
                    <a:lnTo>
                      <a:pt x="28" y="25"/>
                    </a:lnTo>
                    <a:lnTo>
                      <a:pt x="22" y="23"/>
                    </a:lnTo>
                    <a:lnTo>
                      <a:pt x="3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4" name="Freeform 132"/>
              <p:cNvSpPr>
                <a:spLocks/>
              </p:cNvSpPr>
              <p:nvPr/>
            </p:nvSpPr>
            <p:spPr bwMode="auto">
              <a:xfrm>
                <a:off x="3722" y="3256"/>
                <a:ext cx="38" cy="32"/>
              </a:xfrm>
              <a:custGeom>
                <a:avLst/>
                <a:gdLst>
                  <a:gd name="T0" fmla="*/ 38 w 38"/>
                  <a:gd name="T1" fmla="*/ 25 h 32"/>
                  <a:gd name="T2" fmla="*/ 34 w 38"/>
                  <a:gd name="T3" fmla="*/ 18 h 32"/>
                  <a:gd name="T4" fmla="*/ 13 w 38"/>
                  <a:gd name="T5" fmla="*/ 0 h 32"/>
                  <a:gd name="T6" fmla="*/ 0 w 38"/>
                  <a:gd name="T7" fmla="*/ 14 h 32"/>
                  <a:gd name="T8" fmla="*/ 24 w 38"/>
                  <a:gd name="T9" fmla="*/ 32 h 32"/>
                  <a:gd name="T10" fmla="*/ 20 w 38"/>
                  <a:gd name="T11" fmla="*/ 25 h 32"/>
                  <a:gd name="T12" fmla="*/ 38 w 38"/>
                  <a:gd name="T13" fmla="*/ 25 h 32"/>
                  <a:gd name="T14" fmla="*/ 38 w 38"/>
                  <a:gd name="T15" fmla="*/ 22 h 32"/>
                  <a:gd name="T16" fmla="*/ 34 w 38"/>
                  <a:gd name="T17" fmla="*/ 18 h 32"/>
                  <a:gd name="T18" fmla="*/ 38 w 38"/>
                  <a:gd name="T19" fmla="*/ 25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32"/>
                  <a:gd name="T32" fmla="*/ 38 w 3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32">
                    <a:moveTo>
                      <a:pt x="38" y="25"/>
                    </a:moveTo>
                    <a:lnTo>
                      <a:pt x="34" y="18"/>
                    </a:lnTo>
                    <a:lnTo>
                      <a:pt x="13" y="0"/>
                    </a:lnTo>
                    <a:lnTo>
                      <a:pt x="0" y="14"/>
                    </a:lnTo>
                    <a:lnTo>
                      <a:pt x="24" y="32"/>
                    </a:lnTo>
                    <a:lnTo>
                      <a:pt x="20" y="25"/>
                    </a:lnTo>
                    <a:lnTo>
                      <a:pt x="38" y="25"/>
                    </a:lnTo>
                    <a:lnTo>
                      <a:pt x="38" y="22"/>
                    </a:lnTo>
                    <a:lnTo>
                      <a:pt x="34" y="18"/>
                    </a:lnTo>
                    <a:lnTo>
                      <a:pt x="38"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5" name="Freeform 133"/>
              <p:cNvSpPr>
                <a:spLocks/>
              </p:cNvSpPr>
              <p:nvPr/>
            </p:nvSpPr>
            <p:spPr bwMode="auto">
              <a:xfrm>
                <a:off x="3742" y="3281"/>
                <a:ext cx="18" cy="74"/>
              </a:xfrm>
              <a:custGeom>
                <a:avLst/>
                <a:gdLst>
                  <a:gd name="T0" fmla="*/ 18 w 18"/>
                  <a:gd name="T1" fmla="*/ 74 h 74"/>
                  <a:gd name="T2" fmla="*/ 18 w 18"/>
                  <a:gd name="T3" fmla="*/ 74 h 74"/>
                  <a:gd name="T4" fmla="*/ 18 w 18"/>
                  <a:gd name="T5" fmla="*/ 0 h 74"/>
                  <a:gd name="T6" fmla="*/ 0 w 18"/>
                  <a:gd name="T7" fmla="*/ 0 h 74"/>
                  <a:gd name="T8" fmla="*/ 0 w 18"/>
                  <a:gd name="T9" fmla="*/ 74 h 74"/>
                  <a:gd name="T10" fmla="*/ 0 w 18"/>
                  <a:gd name="T11" fmla="*/ 74 h 74"/>
                  <a:gd name="T12" fmla="*/ 18 w 18"/>
                  <a:gd name="T13" fmla="*/ 74 h 74"/>
                  <a:gd name="T14" fmla="*/ 0 60000 65536"/>
                  <a:gd name="T15" fmla="*/ 0 60000 65536"/>
                  <a:gd name="T16" fmla="*/ 0 60000 65536"/>
                  <a:gd name="T17" fmla="*/ 0 60000 65536"/>
                  <a:gd name="T18" fmla="*/ 0 60000 65536"/>
                  <a:gd name="T19" fmla="*/ 0 60000 65536"/>
                  <a:gd name="T20" fmla="*/ 0 60000 65536"/>
                  <a:gd name="T21" fmla="*/ 0 w 18"/>
                  <a:gd name="T22" fmla="*/ 0 h 74"/>
                  <a:gd name="T23" fmla="*/ 18 w 18"/>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4">
                    <a:moveTo>
                      <a:pt x="18" y="74"/>
                    </a:moveTo>
                    <a:lnTo>
                      <a:pt x="18" y="74"/>
                    </a:lnTo>
                    <a:lnTo>
                      <a:pt x="18" y="0"/>
                    </a:lnTo>
                    <a:lnTo>
                      <a:pt x="0" y="0"/>
                    </a:lnTo>
                    <a:lnTo>
                      <a:pt x="0" y="74"/>
                    </a:lnTo>
                    <a:lnTo>
                      <a:pt x="18" y="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6" name="Freeform 134"/>
              <p:cNvSpPr>
                <a:spLocks/>
              </p:cNvSpPr>
              <p:nvPr/>
            </p:nvSpPr>
            <p:spPr bwMode="auto">
              <a:xfrm>
                <a:off x="3742" y="3355"/>
                <a:ext cx="22" cy="52"/>
              </a:xfrm>
              <a:custGeom>
                <a:avLst/>
                <a:gdLst>
                  <a:gd name="T0" fmla="*/ 16 w 22"/>
                  <a:gd name="T1" fmla="*/ 34 h 52"/>
                  <a:gd name="T2" fmla="*/ 22 w 22"/>
                  <a:gd name="T3" fmla="*/ 41 h 52"/>
                  <a:gd name="T4" fmla="*/ 18 w 22"/>
                  <a:gd name="T5" fmla="*/ 0 h 52"/>
                  <a:gd name="T6" fmla="*/ 0 w 22"/>
                  <a:gd name="T7" fmla="*/ 0 h 52"/>
                  <a:gd name="T8" fmla="*/ 2 w 22"/>
                  <a:gd name="T9" fmla="*/ 43 h 52"/>
                  <a:gd name="T10" fmla="*/ 7 w 22"/>
                  <a:gd name="T11" fmla="*/ 52 h 52"/>
                  <a:gd name="T12" fmla="*/ 2 w 22"/>
                  <a:gd name="T13" fmla="*/ 43 h 52"/>
                  <a:gd name="T14" fmla="*/ 2 w 22"/>
                  <a:gd name="T15" fmla="*/ 49 h 52"/>
                  <a:gd name="T16" fmla="*/ 7 w 22"/>
                  <a:gd name="T17" fmla="*/ 52 h 52"/>
                  <a:gd name="T18" fmla="*/ 16 w 22"/>
                  <a:gd name="T19" fmla="*/ 34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52"/>
                  <a:gd name="T32" fmla="*/ 22 w 22"/>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52">
                    <a:moveTo>
                      <a:pt x="16" y="34"/>
                    </a:moveTo>
                    <a:lnTo>
                      <a:pt x="22" y="41"/>
                    </a:lnTo>
                    <a:lnTo>
                      <a:pt x="18" y="0"/>
                    </a:lnTo>
                    <a:lnTo>
                      <a:pt x="0" y="0"/>
                    </a:lnTo>
                    <a:lnTo>
                      <a:pt x="2" y="43"/>
                    </a:lnTo>
                    <a:lnTo>
                      <a:pt x="7" y="52"/>
                    </a:lnTo>
                    <a:lnTo>
                      <a:pt x="2" y="43"/>
                    </a:lnTo>
                    <a:lnTo>
                      <a:pt x="2" y="49"/>
                    </a:lnTo>
                    <a:lnTo>
                      <a:pt x="7" y="52"/>
                    </a:lnTo>
                    <a:lnTo>
                      <a:pt x="16"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7" name="Freeform 135"/>
              <p:cNvSpPr>
                <a:spLocks/>
              </p:cNvSpPr>
              <p:nvPr/>
            </p:nvSpPr>
            <p:spPr bwMode="auto">
              <a:xfrm>
                <a:off x="3749" y="3389"/>
                <a:ext cx="38" cy="33"/>
              </a:xfrm>
              <a:custGeom>
                <a:avLst/>
                <a:gdLst>
                  <a:gd name="T0" fmla="*/ 38 w 38"/>
                  <a:gd name="T1" fmla="*/ 15 h 33"/>
                  <a:gd name="T2" fmla="*/ 38 w 38"/>
                  <a:gd name="T3" fmla="*/ 15 h 33"/>
                  <a:gd name="T4" fmla="*/ 9 w 38"/>
                  <a:gd name="T5" fmla="*/ 0 h 33"/>
                  <a:gd name="T6" fmla="*/ 0 w 38"/>
                  <a:gd name="T7" fmla="*/ 18 h 33"/>
                  <a:gd name="T8" fmla="*/ 31 w 38"/>
                  <a:gd name="T9" fmla="*/ 33 h 33"/>
                  <a:gd name="T10" fmla="*/ 33 w 38"/>
                  <a:gd name="T11" fmla="*/ 33 h 33"/>
                  <a:gd name="T12" fmla="*/ 38 w 38"/>
                  <a:gd name="T13" fmla="*/ 15 h 33"/>
                  <a:gd name="T14" fmla="*/ 0 60000 65536"/>
                  <a:gd name="T15" fmla="*/ 0 60000 65536"/>
                  <a:gd name="T16" fmla="*/ 0 60000 65536"/>
                  <a:gd name="T17" fmla="*/ 0 60000 65536"/>
                  <a:gd name="T18" fmla="*/ 0 60000 65536"/>
                  <a:gd name="T19" fmla="*/ 0 60000 65536"/>
                  <a:gd name="T20" fmla="*/ 0 60000 65536"/>
                  <a:gd name="T21" fmla="*/ 0 w 38"/>
                  <a:gd name="T22" fmla="*/ 0 h 33"/>
                  <a:gd name="T23" fmla="*/ 38 w 3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3">
                    <a:moveTo>
                      <a:pt x="38" y="15"/>
                    </a:moveTo>
                    <a:lnTo>
                      <a:pt x="38" y="15"/>
                    </a:lnTo>
                    <a:lnTo>
                      <a:pt x="9" y="0"/>
                    </a:lnTo>
                    <a:lnTo>
                      <a:pt x="0" y="18"/>
                    </a:lnTo>
                    <a:lnTo>
                      <a:pt x="31" y="33"/>
                    </a:lnTo>
                    <a:lnTo>
                      <a:pt x="33" y="33"/>
                    </a:lnTo>
                    <a:lnTo>
                      <a:pt x="38"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8" name="Freeform 136"/>
              <p:cNvSpPr>
                <a:spLocks/>
              </p:cNvSpPr>
              <p:nvPr/>
            </p:nvSpPr>
            <p:spPr bwMode="auto">
              <a:xfrm>
                <a:off x="3782" y="3404"/>
                <a:ext cx="43" cy="28"/>
              </a:xfrm>
              <a:custGeom>
                <a:avLst/>
                <a:gdLst>
                  <a:gd name="T0" fmla="*/ 43 w 43"/>
                  <a:gd name="T1" fmla="*/ 12 h 28"/>
                  <a:gd name="T2" fmla="*/ 39 w 43"/>
                  <a:gd name="T3" fmla="*/ 9 h 28"/>
                  <a:gd name="T4" fmla="*/ 5 w 43"/>
                  <a:gd name="T5" fmla="*/ 0 h 28"/>
                  <a:gd name="T6" fmla="*/ 0 w 43"/>
                  <a:gd name="T7" fmla="*/ 18 h 28"/>
                  <a:gd name="T8" fmla="*/ 34 w 43"/>
                  <a:gd name="T9" fmla="*/ 28 h 28"/>
                  <a:gd name="T10" fmla="*/ 30 w 43"/>
                  <a:gd name="T11" fmla="*/ 25 h 28"/>
                  <a:gd name="T12" fmla="*/ 43 w 43"/>
                  <a:gd name="T13" fmla="*/ 12 h 28"/>
                  <a:gd name="T14" fmla="*/ 0 60000 65536"/>
                  <a:gd name="T15" fmla="*/ 0 60000 65536"/>
                  <a:gd name="T16" fmla="*/ 0 60000 65536"/>
                  <a:gd name="T17" fmla="*/ 0 60000 65536"/>
                  <a:gd name="T18" fmla="*/ 0 60000 65536"/>
                  <a:gd name="T19" fmla="*/ 0 60000 65536"/>
                  <a:gd name="T20" fmla="*/ 0 60000 65536"/>
                  <a:gd name="T21" fmla="*/ 0 w 43"/>
                  <a:gd name="T22" fmla="*/ 0 h 28"/>
                  <a:gd name="T23" fmla="*/ 43 w 4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8">
                    <a:moveTo>
                      <a:pt x="43" y="12"/>
                    </a:moveTo>
                    <a:lnTo>
                      <a:pt x="39" y="9"/>
                    </a:lnTo>
                    <a:lnTo>
                      <a:pt x="5" y="0"/>
                    </a:lnTo>
                    <a:lnTo>
                      <a:pt x="0" y="18"/>
                    </a:lnTo>
                    <a:lnTo>
                      <a:pt x="34" y="28"/>
                    </a:lnTo>
                    <a:lnTo>
                      <a:pt x="30" y="25"/>
                    </a:lnTo>
                    <a:lnTo>
                      <a:pt x="43"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9" name="Freeform 137"/>
              <p:cNvSpPr>
                <a:spLocks/>
              </p:cNvSpPr>
              <p:nvPr/>
            </p:nvSpPr>
            <p:spPr bwMode="auto">
              <a:xfrm>
                <a:off x="3812" y="3416"/>
                <a:ext cx="42" cy="47"/>
              </a:xfrm>
              <a:custGeom>
                <a:avLst/>
                <a:gdLst>
                  <a:gd name="T0" fmla="*/ 29 w 42"/>
                  <a:gd name="T1" fmla="*/ 27 h 47"/>
                  <a:gd name="T2" fmla="*/ 42 w 42"/>
                  <a:gd name="T3" fmla="*/ 27 h 47"/>
                  <a:gd name="T4" fmla="*/ 13 w 42"/>
                  <a:gd name="T5" fmla="*/ 0 h 47"/>
                  <a:gd name="T6" fmla="*/ 0 w 42"/>
                  <a:gd name="T7" fmla="*/ 13 h 47"/>
                  <a:gd name="T8" fmla="*/ 27 w 42"/>
                  <a:gd name="T9" fmla="*/ 42 h 47"/>
                  <a:gd name="T10" fmla="*/ 40 w 42"/>
                  <a:gd name="T11" fmla="*/ 42 h 47"/>
                  <a:gd name="T12" fmla="*/ 27 w 42"/>
                  <a:gd name="T13" fmla="*/ 42 h 47"/>
                  <a:gd name="T14" fmla="*/ 34 w 42"/>
                  <a:gd name="T15" fmla="*/ 47 h 47"/>
                  <a:gd name="T16" fmla="*/ 40 w 42"/>
                  <a:gd name="T17" fmla="*/ 42 h 47"/>
                  <a:gd name="T18" fmla="*/ 29 w 42"/>
                  <a:gd name="T19" fmla="*/ 2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47"/>
                  <a:gd name="T32" fmla="*/ 42 w 42"/>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47">
                    <a:moveTo>
                      <a:pt x="29" y="27"/>
                    </a:moveTo>
                    <a:lnTo>
                      <a:pt x="42" y="27"/>
                    </a:lnTo>
                    <a:lnTo>
                      <a:pt x="13" y="0"/>
                    </a:lnTo>
                    <a:lnTo>
                      <a:pt x="0" y="13"/>
                    </a:lnTo>
                    <a:lnTo>
                      <a:pt x="27" y="42"/>
                    </a:lnTo>
                    <a:lnTo>
                      <a:pt x="40" y="42"/>
                    </a:lnTo>
                    <a:lnTo>
                      <a:pt x="27" y="42"/>
                    </a:lnTo>
                    <a:lnTo>
                      <a:pt x="34" y="47"/>
                    </a:lnTo>
                    <a:lnTo>
                      <a:pt x="40" y="42"/>
                    </a:lnTo>
                    <a:lnTo>
                      <a:pt x="29"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0" name="Freeform 138"/>
              <p:cNvSpPr>
                <a:spLocks/>
              </p:cNvSpPr>
              <p:nvPr/>
            </p:nvSpPr>
            <p:spPr bwMode="auto">
              <a:xfrm>
                <a:off x="3841" y="3398"/>
                <a:ext cx="65" cy="60"/>
              </a:xfrm>
              <a:custGeom>
                <a:avLst/>
                <a:gdLst>
                  <a:gd name="T0" fmla="*/ 56 w 65"/>
                  <a:gd name="T1" fmla="*/ 0 h 60"/>
                  <a:gd name="T2" fmla="*/ 54 w 65"/>
                  <a:gd name="T3" fmla="*/ 2 h 60"/>
                  <a:gd name="T4" fmla="*/ 0 w 65"/>
                  <a:gd name="T5" fmla="*/ 45 h 60"/>
                  <a:gd name="T6" fmla="*/ 11 w 65"/>
                  <a:gd name="T7" fmla="*/ 60 h 60"/>
                  <a:gd name="T8" fmla="*/ 65 w 65"/>
                  <a:gd name="T9" fmla="*/ 16 h 60"/>
                  <a:gd name="T10" fmla="*/ 63 w 65"/>
                  <a:gd name="T11" fmla="*/ 18 h 60"/>
                  <a:gd name="T12" fmla="*/ 56 w 65"/>
                  <a:gd name="T13" fmla="*/ 0 h 60"/>
                  <a:gd name="T14" fmla="*/ 0 60000 65536"/>
                  <a:gd name="T15" fmla="*/ 0 60000 65536"/>
                  <a:gd name="T16" fmla="*/ 0 60000 65536"/>
                  <a:gd name="T17" fmla="*/ 0 60000 65536"/>
                  <a:gd name="T18" fmla="*/ 0 60000 65536"/>
                  <a:gd name="T19" fmla="*/ 0 60000 65536"/>
                  <a:gd name="T20" fmla="*/ 0 60000 65536"/>
                  <a:gd name="T21" fmla="*/ 0 w 65"/>
                  <a:gd name="T22" fmla="*/ 0 h 60"/>
                  <a:gd name="T23" fmla="*/ 65 w 65"/>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0">
                    <a:moveTo>
                      <a:pt x="56" y="0"/>
                    </a:moveTo>
                    <a:lnTo>
                      <a:pt x="54" y="2"/>
                    </a:lnTo>
                    <a:lnTo>
                      <a:pt x="0" y="45"/>
                    </a:lnTo>
                    <a:lnTo>
                      <a:pt x="11" y="60"/>
                    </a:lnTo>
                    <a:lnTo>
                      <a:pt x="65" y="16"/>
                    </a:lnTo>
                    <a:lnTo>
                      <a:pt x="63" y="18"/>
                    </a:lnTo>
                    <a:lnTo>
                      <a:pt x="5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1" name="Freeform 139"/>
              <p:cNvSpPr>
                <a:spLocks/>
              </p:cNvSpPr>
              <p:nvPr/>
            </p:nvSpPr>
            <p:spPr bwMode="auto">
              <a:xfrm>
                <a:off x="3897" y="3380"/>
                <a:ext cx="50" cy="36"/>
              </a:xfrm>
              <a:custGeom>
                <a:avLst/>
                <a:gdLst>
                  <a:gd name="T0" fmla="*/ 49 w 50"/>
                  <a:gd name="T1" fmla="*/ 0 h 36"/>
                  <a:gd name="T2" fmla="*/ 45 w 50"/>
                  <a:gd name="T3" fmla="*/ 2 h 36"/>
                  <a:gd name="T4" fmla="*/ 0 w 50"/>
                  <a:gd name="T5" fmla="*/ 18 h 36"/>
                  <a:gd name="T6" fmla="*/ 7 w 50"/>
                  <a:gd name="T7" fmla="*/ 36 h 36"/>
                  <a:gd name="T8" fmla="*/ 50 w 50"/>
                  <a:gd name="T9" fmla="*/ 20 h 36"/>
                  <a:gd name="T10" fmla="*/ 47 w 50"/>
                  <a:gd name="T11" fmla="*/ 20 h 36"/>
                  <a:gd name="T12" fmla="*/ 49 w 50"/>
                  <a:gd name="T13" fmla="*/ 0 h 36"/>
                  <a:gd name="T14" fmla="*/ 0 60000 65536"/>
                  <a:gd name="T15" fmla="*/ 0 60000 65536"/>
                  <a:gd name="T16" fmla="*/ 0 60000 65536"/>
                  <a:gd name="T17" fmla="*/ 0 60000 65536"/>
                  <a:gd name="T18" fmla="*/ 0 60000 65536"/>
                  <a:gd name="T19" fmla="*/ 0 60000 65536"/>
                  <a:gd name="T20" fmla="*/ 0 60000 65536"/>
                  <a:gd name="T21" fmla="*/ 0 w 50"/>
                  <a:gd name="T22" fmla="*/ 0 h 36"/>
                  <a:gd name="T23" fmla="*/ 50 w 5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36">
                    <a:moveTo>
                      <a:pt x="49" y="0"/>
                    </a:moveTo>
                    <a:lnTo>
                      <a:pt x="45" y="2"/>
                    </a:lnTo>
                    <a:lnTo>
                      <a:pt x="0" y="18"/>
                    </a:lnTo>
                    <a:lnTo>
                      <a:pt x="7" y="36"/>
                    </a:lnTo>
                    <a:lnTo>
                      <a:pt x="50" y="20"/>
                    </a:lnTo>
                    <a:lnTo>
                      <a:pt x="47" y="20"/>
                    </a:lnTo>
                    <a:lnTo>
                      <a:pt x="4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2" name="Freeform 140"/>
              <p:cNvSpPr>
                <a:spLocks/>
              </p:cNvSpPr>
              <p:nvPr/>
            </p:nvSpPr>
            <p:spPr bwMode="auto">
              <a:xfrm>
                <a:off x="3944" y="3380"/>
                <a:ext cx="45" cy="25"/>
              </a:xfrm>
              <a:custGeom>
                <a:avLst/>
                <a:gdLst>
                  <a:gd name="T0" fmla="*/ 45 w 45"/>
                  <a:gd name="T1" fmla="*/ 9 h 25"/>
                  <a:gd name="T2" fmla="*/ 39 w 45"/>
                  <a:gd name="T3" fmla="*/ 7 h 25"/>
                  <a:gd name="T4" fmla="*/ 2 w 45"/>
                  <a:gd name="T5" fmla="*/ 0 h 25"/>
                  <a:gd name="T6" fmla="*/ 0 w 45"/>
                  <a:gd name="T7" fmla="*/ 20 h 25"/>
                  <a:gd name="T8" fmla="*/ 38 w 45"/>
                  <a:gd name="T9" fmla="*/ 25 h 25"/>
                  <a:gd name="T10" fmla="*/ 32 w 45"/>
                  <a:gd name="T11" fmla="*/ 24 h 25"/>
                  <a:gd name="T12" fmla="*/ 45 w 45"/>
                  <a:gd name="T13" fmla="*/ 9 h 25"/>
                  <a:gd name="T14" fmla="*/ 0 60000 65536"/>
                  <a:gd name="T15" fmla="*/ 0 60000 65536"/>
                  <a:gd name="T16" fmla="*/ 0 60000 65536"/>
                  <a:gd name="T17" fmla="*/ 0 60000 65536"/>
                  <a:gd name="T18" fmla="*/ 0 60000 65536"/>
                  <a:gd name="T19" fmla="*/ 0 60000 65536"/>
                  <a:gd name="T20" fmla="*/ 0 60000 65536"/>
                  <a:gd name="T21" fmla="*/ 0 w 45"/>
                  <a:gd name="T22" fmla="*/ 0 h 25"/>
                  <a:gd name="T23" fmla="*/ 45 w 4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5">
                    <a:moveTo>
                      <a:pt x="45" y="9"/>
                    </a:moveTo>
                    <a:lnTo>
                      <a:pt x="39" y="7"/>
                    </a:lnTo>
                    <a:lnTo>
                      <a:pt x="2" y="0"/>
                    </a:lnTo>
                    <a:lnTo>
                      <a:pt x="0" y="20"/>
                    </a:lnTo>
                    <a:lnTo>
                      <a:pt x="38" y="25"/>
                    </a:lnTo>
                    <a:lnTo>
                      <a:pt x="32" y="24"/>
                    </a:lnTo>
                    <a:lnTo>
                      <a:pt x="4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3" name="Freeform 141"/>
              <p:cNvSpPr>
                <a:spLocks/>
              </p:cNvSpPr>
              <p:nvPr/>
            </p:nvSpPr>
            <p:spPr bwMode="auto">
              <a:xfrm>
                <a:off x="3976" y="3389"/>
                <a:ext cx="38" cy="36"/>
              </a:xfrm>
              <a:custGeom>
                <a:avLst/>
                <a:gdLst>
                  <a:gd name="T0" fmla="*/ 34 w 38"/>
                  <a:gd name="T1" fmla="*/ 16 h 36"/>
                  <a:gd name="T2" fmla="*/ 38 w 38"/>
                  <a:gd name="T3" fmla="*/ 18 h 36"/>
                  <a:gd name="T4" fmla="*/ 13 w 38"/>
                  <a:gd name="T5" fmla="*/ 0 h 36"/>
                  <a:gd name="T6" fmla="*/ 0 w 38"/>
                  <a:gd name="T7" fmla="*/ 15 h 36"/>
                  <a:gd name="T8" fmla="*/ 27 w 38"/>
                  <a:gd name="T9" fmla="*/ 34 h 36"/>
                  <a:gd name="T10" fmla="*/ 31 w 38"/>
                  <a:gd name="T11" fmla="*/ 36 h 36"/>
                  <a:gd name="T12" fmla="*/ 34 w 38"/>
                  <a:gd name="T13" fmla="*/ 16 h 36"/>
                  <a:gd name="T14" fmla="*/ 0 60000 65536"/>
                  <a:gd name="T15" fmla="*/ 0 60000 65536"/>
                  <a:gd name="T16" fmla="*/ 0 60000 65536"/>
                  <a:gd name="T17" fmla="*/ 0 60000 65536"/>
                  <a:gd name="T18" fmla="*/ 0 60000 65536"/>
                  <a:gd name="T19" fmla="*/ 0 60000 65536"/>
                  <a:gd name="T20" fmla="*/ 0 60000 65536"/>
                  <a:gd name="T21" fmla="*/ 0 w 38"/>
                  <a:gd name="T22" fmla="*/ 0 h 36"/>
                  <a:gd name="T23" fmla="*/ 38 w 3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6">
                    <a:moveTo>
                      <a:pt x="34" y="16"/>
                    </a:moveTo>
                    <a:lnTo>
                      <a:pt x="38" y="18"/>
                    </a:lnTo>
                    <a:lnTo>
                      <a:pt x="13" y="0"/>
                    </a:lnTo>
                    <a:lnTo>
                      <a:pt x="0" y="15"/>
                    </a:lnTo>
                    <a:lnTo>
                      <a:pt x="27" y="34"/>
                    </a:lnTo>
                    <a:lnTo>
                      <a:pt x="31" y="36"/>
                    </a:lnTo>
                    <a:lnTo>
                      <a:pt x="34"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4" name="Freeform 142"/>
              <p:cNvSpPr>
                <a:spLocks/>
              </p:cNvSpPr>
              <p:nvPr/>
            </p:nvSpPr>
            <p:spPr bwMode="auto">
              <a:xfrm>
                <a:off x="4007" y="3405"/>
                <a:ext cx="50" cy="27"/>
              </a:xfrm>
              <a:custGeom>
                <a:avLst/>
                <a:gdLst>
                  <a:gd name="T0" fmla="*/ 50 w 50"/>
                  <a:gd name="T1" fmla="*/ 13 h 27"/>
                  <a:gd name="T2" fmla="*/ 43 w 50"/>
                  <a:gd name="T3" fmla="*/ 8 h 27"/>
                  <a:gd name="T4" fmla="*/ 3 w 50"/>
                  <a:gd name="T5" fmla="*/ 0 h 27"/>
                  <a:gd name="T6" fmla="*/ 0 w 50"/>
                  <a:gd name="T7" fmla="*/ 20 h 27"/>
                  <a:gd name="T8" fmla="*/ 39 w 50"/>
                  <a:gd name="T9" fmla="*/ 27 h 27"/>
                  <a:gd name="T10" fmla="*/ 34 w 50"/>
                  <a:gd name="T11" fmla="*/ 22 h 27"/>
                  <a:gd name="T12" fmla="*/ 50 w 50"/>
                  <a:gd name="T13" fmla="*/ 13 h 27"/>
                  <a:gd name="T14" fmla="*/ 48 w 50"/>
                  <a:gd name="T15" fmla="*/ 9 h 27"/>
                  <a:gd name="T16" fmla="*/ 43 w 50"/>
                  <a:gd name="T17" fmla="*/ 8 h 27"/>
                  <a:gd name="T18" fmla="*/ 50 w 50"/>
                  <a:gd name="T19" fmla="*/ 13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27"/>
                  <a:gd name="T32" fmla="*/ 50 w 5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27">
                    <a:moveTo>
                      <a:pt x="50" y="13"/>
                    </a:moveTo>
                    <a:lnTo>
                      <a:pt x="43" y="8"/>
                    </a:lnTo>
                    <a:lnTo>
                      <a:pt x="3" y="0"/>
                    </a:lnTo>
                    <a:lnTo>
                      <a:pt x="0" y="20"/>
                    </a:lnTo>
                    <a:lnTo>
                      <a:pt x="39" y="27"/>
                    </a:lnTo>
                    <a:lnTo>
                      <a:pt x="34" y="22"/>
                    </a:lnTo>
                    <a:lnTo>
                      <a:pt x="50" y="13"/>
                    </a:lnTo>
                    <a:lnTo>
                      <a:pt x="48" y="9"/>
                    </a:lnTo>
                    <a:lnTo>
                      <a:pt x="43" y="8"/>
                    </a:lnTo>
                    <a:lnTo>
                      <a:pt x="5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5" name="Freeform 143"/>
              <p:cNvSpPr>
                <a:spLocks/>
              </p:cNvSpPr>
              <p:nvPr/>
            </p:nvSpPr>
            <p:spPr bwMode="auto">
              <a:xfrm>
                <a:off x="4041" y="3418"/>
                <a:ext cx="23" cy="29"/>
              </a:xfrm>
              <a:custGeom>
                <a:avLst/>
                <a:gdLst>
                  <a:gd name="T0" fmla="*/ 14 w 23"/>
                  <a:gd name="T1" fmla="*/ 9 h 29"/>
                  <a:gd name="T2" fmla="*/ 23 w 23"/>
                  <a:gd name="T3" fmla="*/ 14 h 29"/>
                  <a:gd name="T4" fmla="*/ 16 w 23"/>
                  <a:gd name="T5" fmla="*/ 0 h 29"/>
                  <a:gd name="T6" fmla="*/ 0 w 23"/>
                  <a:gd name="T7" fmla="*/ 9 h 29"/>
                  <a:gd name="T8" fmla="*/ 5 w 23"/>
                  <a:gd name="T9" fmla="*/ 22 h 29"/>
                  <a:gd name="T10" fmla="*/ 14 w 23"/>
                  <a:gd name="T11" fmla="*/ 29 h 29"/>
                  <a:gd name="T12" fmla="*/ 5 w 23"/>
                  <a:gd name="T13" fmla="*/ 22 h 29"/>
                  <a:gd name="T14" fmla="*/ 9 w 23"/>
                  <a:gd name="T15" fmla="*/ 29 h 29"/>
                  <a:gd name="T16" fmla="*/ 14 w 23"/>
                  <a:gd name="T17" fmla="*/ 27 h 29"/>
                  <a:gd name="T18" fmla="*/ 14 w 23"/>
                  <a:gd name="T19" fmla="*/ 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9"/>
                  <a:gd name="T32" fmla="*/ 23 w 23"/>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9">
                    <a:moveTo>
                      <a:pt x="14" y="9"/>
                    </a:moveTo>
                    <a:lnTo>
                      <a:pt x="23" y="14"/>
                    </a:lnTo>
                    <a:lnTo>
                      <a:pt x="16" y="0"/>
                    </a:lnTo>
                    <a:lnTo>
                      <a:pt x="0" y="9"/>
                    </a:lnTo>
                    <a:lnTo>
                      <a:pt x="5" y="22"/>
                    </a:lnTo>
                    <a:lnTo>
                      <a:pt x="14" y="29"/>
                    </a:lnTo>
                    <a:lnTo>
                      <a:pt x="5" y="22"/>
                    </a:lnTo>
                    <a:lnTo>
                      <a:pt x="9" y="29"/>
                    </a:lnTo>
                    <a:lnTo>
                      <a:pt x="14" y="27"/>
                    </a:lnTo>
                    <a:lnTo>
                      <a:pt x="14"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6" name="Freeform 144"/>
              <p:cNvSpPr>
                <a:spLocks/>
              </p:cNvSpPr>
              <p:nvPr/>
            </p:nvSpPr>
            <p:spPr bwMode="auto">
              <a:xfrm>
                <a:off x="4055" y="3425"/>
                <a:ext cx="27" cy="22"/>
              </a:xfrm>
              <a:custGeom>
                <a:avLst/>
                <a:gdLst>
                  <a:gd name="T0" fmla="*/ 13 w 27"/>
                  <a:gd name="T1" fmla="*/ 6 h 22"/>
                  <a:gd name="T2" fmla="*/ 20 w 27"/>
                  <a:gd name="T3" fmla="*/ 0 h 22"/>
                  <a:gd name="T4" fmla="*/ 0 w 27"/>
                  <a:gd name="T5" fmla="*/ 2 h 22"/>
                  <a:gd name="T6" fmla="*/ 0 w 27"/>
                  <a:gd name="T7" fmla="*/ 22 h 22"/>
                  <a:gd name="T8" fmla="*/ 20 w 27"/>
                  <a:gd name="T9" fmla="*/ 20 h 22"/>
                  <a:gd name="T10" fmla="*/ 27 w 27"/>
                  <a:gd name="T11" fmla="*/ 15 h 22"/>
                  <a:gd name="T12" fmla="*/ 20 w 27"/>
                  <a:gd name="T13" fmla="*/ 20 h 22"/>
                  <a:gd name="T14" fmla="*/ 26 w 27"/>
                  <a:gd name="T15" fmla="*/ 20 h 22"/>
                  <a:gd name="T16" fmla="*/ 27 w 27"/>
                  <a:gd name="T17" fmla="*/ 15 h 22"/>
                  <a:gd name="T18" fmla="*/ 13 w 27"/>
                  <a:gd name="T19" fmla="*/ 6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2"/>
                  <a:gd name="T32" fmla="*/ 27 w 2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2">
                    <a:moveTo>
                      <a:pt x="13" y="6"/>
                    </a:moveTo>
                    <a:lnTo>
                      <a:pt x="20" y="0"/>
                    </a:lnTo>
                    <a:lnTo>
                      <a:pt x="0" y="2"/>
                    </a:lnTo>
                    <a:lnTo>
                      <a:pt x="0" y="22"/>
                    </a:lnTo>
                    <a:lnTo>
                      <a:pt x="20" y="20"/>
                    </a:lnTo>
                    <a:lnTo>
                      <a:pt x="27" y="15"/>
                    </a:lnTo>
                    <a:lnTo>
                      <a:pt x="20" y="20"/>
                    </a:lnTo>
                    <a:lnTo>
                      <a:pt x="26" y="20"/>
                    </a:lnTo>
                    <a:lnTo>
                      <a:pt x="27" y="15"/>
                    </a:lnTo>
                    <a:lnTo>
                      <a:pt x="13"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7" name="Freeform 145"/>
              <p:cNvSpPr>
                <a:spLocks/>
              </p:cNvSpPr>
              <p:nvPr/>
            </p:nvSpPr>
            <p:spPr bwMode="auto">
              <a:xfrm>
                <a:off x="4068" y="3409"/>
                <a:ext cx="25" cy="31"/>
              </a:xfrm>
              <a:custGeom>
                <a:avLst/>
                <a:gdLst>
                  <a:gd name="T0" fmla="*/ 20 w 25"/>
                  <a:gd name="T1" fmla="*/ 0 h 31"/>
                  <a:gd name="T2" fmla="*/ 9 w 25"/>
                  <a:gd name="T3" fmla="*/ 4 h 31"/>
                  <a:gd name="T4" fmla="*/ 0 w 25"/>
                  <a:gd name="T5" fmla="*/ 22 h 31"/>
                  <a:gd name="T6" fmla="*/ 14 w 25"/>
                  <a:gd name="T7" fmla="*/ 31 h 31"/>
                  <a:gd name="T8" fmla="*/ 25 w 25"/>
                  <a:gd name="T9" fmla="*/ 14 h 31"/>
                  <a:gd name="T10" fmla="*/ 16 w 25"/>
                  <a:gd name="T11" fmla="*/ 20 h 31"/>
                  <a:gd name="T12" fmla="*/ 20 w 25"/>
                  <a:gd name="T13" fmla="*/ 0 h 31"/>
                  <a:gd name="T14" fmla="*/ 13 w 25"/>
                  <a:gd name="T15" fmla="*/ 0 h 31"/>
                  <a:gd name="T16" fmla="*/ 9 w 25"/>
                  <a:gd name="T17" fmla="*/ 4 h 31"/>
                  <a:gd name="T18" fmla="*/ 20 w 25"/>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31"/>
                  <a:gd name="T32" fmla="*/ 25 w 25"/>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31">
                    <a:moveTo>
                      <a:pt x="20" y="0"/>
                    </a:moveTo>
                    <a:lnTo>
                      <a:pt x="9" y="4"/>
                    </a:lnTo>
                    <a:lnTo>
                      <a:pt x="0" y="22"/>
                    </a:lnTo>
                    <a:lnTo>
                      <a:pt x="14" y="31"/>
                    </a:lnTo>
                    <a:lnTo>
                      <a:pt x="25" y="14"/>
                    </a:lnTo>
                    <a:lnTo>
                      <a:pt x="16" y="20"/>
                    </a:lnTo>
                    <a:lnTo>
                      <a:pt x="20" y="0"/>
                    </a:lnTo>
                    <a:lnTo>
                      <a:pt x="13" y="0"/>
                    </a:lnTo>
                    <a:lnTo>
                      <a:pt x="9" y="4"/>
                    </a:lnTo>
                    <a:lnTo>
                      <a:pt x="2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8" name="Freeform 146"/>
              <p:cNvSpPr>
                <a:spLocks/>
              </p:cNvSpPr>
              <p:nvPr/>
            </p:nvSpPr>
            <p:spPr bwMode="auto">
              <a:xfrm>
                <a:off x="4084" y="3409"/>
                <a:ext cx="65" cy="27"/>
              </a:xfrm>
              <a:custGeom>
                <a:avLst/>
                <a:gdLst>
                  <a:gd name="T0" fmla="*/ 65 w 65"/>
                  <a:gd name="T1" fmla="*/ 9 h 27"/>
                  <a:gd name="T2" fmla="*/ 61 w 65"/>
                  <a:gd name="T3" fmla="*/ 7 h 27"/>
                  <a:gd name="T4" fmla="*/ 4 w 65"/>
                  <a:gd name="T5" fmla="*/ 0 h 27"/>
                  <a:gd name="T6" fmla="*/ 0 w 65"/>
                  <a:gd name="T7" fmla="*/ 20 h 27"/>
                  <a:gd name="T8" fmla="*/ 60 w 65"/>
                  <a:gd name="T9" fmla="*/ 27 h 27"/>
                  <a:gd name="T10" fmla="*/ 54 w 65"/>
                  <a:gd name="T11" fmla="*/ 25 h 27"/>
                  <a:gd name="T12" fmla="*/ 65 w 65"/>
                  <a:gd name="T13" fmla="*/ 9 h 27"/>
                  <a:gd name="T14" fmla="*/ 0 60000 65536"/>
                  <a:gd name="T15" fmla="*/ 0 60000 65536"/>
                  <a:gd name="T16" fmla="*/ 0 60000 65536"/>
                  <a:gd name="T17" fmla="*/ 0 60000 65536"/>
                  <a:gd name="T18" fmla="*/ 0 60000 65536"/>
                  <a:gd name="T19" fmla="*/ 0 60000 65536"/>
                  <a:gd name="T20" fmla="*/ 0 60000 65536"/>
                  <a:gd name="T21" fmla="*/ 0 w 65"/>
                  <a:gd name="T22" fmla="*/ 0 h 27"/>
                  <a:gd name="T23" fmla="*/ 65 w 65"/>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27">
                    <a:moveTo>
                      <a:pt x="65" y="9"/>
                    </a:moveTo>
                    <a:lnTo>
                      <a:pt x="61" y="7"/>
                    </a:lnTo>
                    <a:lnTo>
                      <a:pt x="4" y="0"/>
                    </a:lnTo>
                    <a:lnTo>
                      <a:pt x="0" y="20"/>
                    </a:lnTo>
                    <a:lnTo>
                      <a:pt x="60" y="27"/>
                    </a:lnTo>
                    <a:lnTo>
                      <a:pt x="54" y="25"/>
                    </a:lnTo>
                    <a:lnTo>
                      <a:pt x="6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9" name="Freeform 147"/>
              <p:cNvSpPr>
                <a:spLocks/>
              </p:cNvSpPr>
              <p:nvPr/>
            </p:nvSpPr>
            <p:spPr bwMode="auto">
              <a:xfrm>
                <a:off x="4138" y="3418"/>
                <a:ext cx="51" cy="43"/>
              </a:xfrm>
              <a:custGeom>
                <a:avLst/>
                <a:gdLst>
                  <a:gd name="T0" fmla="*/ 47 w 51"/>
                  <a:gd name="T1" fmla="*/ 23 h 43"/>
                  <a:gd name="T2" fmla="*/ 51 w 51"/>
                  <a:gd name="T3" fmla="*/ 25 h 43"/>
                  <a:gd name="T4" fmla="*/ 11 w 51"/>
                  <a:gd name="T5" fmla="*/ 0 h 43"/>
                  <a:gd name="T6" fmla="*/ 0 w 51"/>
                  <a:gd name="T7" fmla="*/ 16 h 43"/>
                  <a:gd name="T8" fmla="*/ 40 w 51"/>
                  <a:gd name="T9" fmla="*/ 42 h 43"/>
                  <a:gd name="T10" fmla="*/ 44 w 51"/>
                  <a:gd name="T11" fmla="*/ 43 h 43"/>
                  <a:gd name="T12" fmla="*/ 47 w 51"/>
                  <a:gd name="T13" fmla="*/ 23 h 43"/>
                  <a:gd name="T14" fmla="*/ 0 60000 65536"/>
                  <a:gd name="T15" fmla="*/ 0 60000 65536"/>
                  <a:gd name="T16" fmla="*/ 0 60000 65536"/>
                  <a:gd name="T17" fmla="*/ 0 60000 65536"/>
                  <a:gd name="T18" fmla="*/ 0 60000 65536"/>
                  <a:gd name="T19" fmla="*/ 0 60000 65536"/>
                  <a:gd name="T20" fmla="*/ 0 60000 65536"/>
                  <a:gd name="T21" fmla="*/ 0 w 51"/>
                  <a:gd name="T22" fmla="*/ 0 h 43"/>
                  <a:gd name="T23" fmla="*/ 51 w 5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43">
                    <a:moveTo>
                      <a:pt x="47" y="23"/>
                    </a:moveTo>
                    <a:lnTo>
                      <a:pt x="51" y="25"/>
                    </a:lnTo>
                    <a:lnTo>
                      <a:pt x="11" y="0"/>
                    </a:lnTo>
                    <a:lnTo>
                      <a:pt x="0" y="16"/>
                    </a:lnTo>
                    <a:lnTo>
                      <a:pt x="40" y="42"/>
                    </a:lnTo>
                    <a:lnTo>
                      <a:pt x="44" y="43"/>
                    </a:lnTo>
                    <a:lnTo>
                      <a:pt x="47"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0" name="Freeform 148"/>
              <p:cNvSpPr>
                <a:spLocks/>
              </p:cNvSpPr>
              <p:nvPr/>
            </p:nvSpPr>
            <p:spPr bwMode="auto">
              <a:xfrm>
                <a:off x="4182" y="3441"/>
                <a:ext cx="46" cy="28"/>
              </a:xfrm>
              <a:custGeom>
                <a:avLst/>
                <a:gdLst>
                  <a:gd name="T0" fmla="*/ 46 w 46"/>
                  <a:gd name="T1" fmla="*/ 9 h 28"/>
                  <a:gd name="T2" fmla="*/ 43 w 46"/>
                  <a:gd name="T3" fmla="*/ 9 h 28"/>
                  <a:gd name="T4" fmla="*/ 3 w 46"/>
                  <a:gd name="T5" fmla="*/ 0 h 28"/>
                  <a:gd name="T6" fmla="*/ 0 w 46"/>
                  <a:gd name="T7" fmla="*/ 20 h 28"/>
                  <a:gd name="T8" fmla="*/ 39 w 46"/>
                  <a:gd name="T9" fmla="*/ 28 h 28"/>
                  <a:gd name="T10" fmla="*/ 37 w 46"/>
                  <a:gd name="T11" fmla="*/ 28 h 28"/>
                  <a:gd name="T12" fmla="*/ 46 w 46"/>
                  <a:gd name="T13" fmla="*/ 9 h 28"/>
                  <a:gd name="T14" fmla="*/ 0 60000 65536"/>
                  <a:gd name="T15" fmla="*/ 0 60000 65536"/>
                  <a:gd name="T16" fmla="*/ 0 60000 65536"/>
                  <a:gd name="T17" fmla="*/ 0 60000 65536"/>
                  <a:gd name="T18" fmla="*/ 0 60000 65536"/>
                  <a:gd name="T19" fmla="*/ 0 60000 65536"/>
                  <a:gd name="T20" fmla="*/ 0 60000 65536"/>
                  <a:gd name="T21" fmla="*/ 0 w 46"/>
                  <a:gd name="T22" fmla="*/ 0 h 28"/>
                  <a:gd name="T23" fmla="*/ 46 w 4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8">
                    <a:moveTo>
                      <a:pt x="46" y="9"/>
                    </a:moveTo>
                    <a:lnTo>
                      <a:pt x="43" y="9"/>
                    </a:lnTo>
                    <a:lnTo>
                      <a:pt x="3" y="0"/>
                    </a:lnTo>
                    <a:lnTo>
                      <a:pt x="0" y="20"/>
                    </a:lnTo>
                    <a:lnTo>
                      <a:pt x="39" y="28"/>
                    </a:lnTo>
                    <a:lnTo>
                      <a:pt x="37" y="28"/>
                    </a:lnTo>
                    <a:lnTo>
                      <a:pt x="46"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1" name="Freeform 149"/>
              <p:cNvSpPr>
                <a:spLocks/>
              </p:cNvSpPr>
              <p:nvPr/>
            </p:nvSpPr>
            <p:spPr bwMode="auto">
              <a:xfrm>
                <a:off x="4219" y="3450"/>
                <a:ext cx="53" cy="37"/>
              </a:xfrm>
              <a:custGeom>
                <a:avLst/>
                <a:gdLst>
                  <a:gd name="T0" fmla="*/ 53 w 53"/>
                  <a:gd name="T1" fmla="*/ 22 h 37"/>
                  <a:gd name="T2" fmla="*/ 47 w 53"/>
                  <a:gd name="T3" fmla="*/ 19 h 37"/>
                  <a:gd name="T4" fmla="*/ 9 w 53"/>
                  <a:gd name="T5" fmla="*/ 0 h 37"/>
                  <a:gd name="T6" fmla="*/ 0 w 53"/>
                  <a:gd name="T7" fmla="*/ 19 h 37"/>
                  <a:gd name="T8" fmla="*/ 40 w 53"/>
                  <a:gd name="T9" fmla="*/ 37 h 37"/>
                  <a:gd name="T10" fmla="*/ 36 w 53"/>
                  <a:gd name="T11" fmla="*/ 33 h 37"/>
                  <a:gd name="T12" fmla="*/ 53 w 53"/>
                  <a:gd name="T13" fmla="*/ 22 h 37"/>
                  <a:gd name="T14" fmla="*/ 0 60000 65536"/>
                  <a:gd name="T15" fmla="*/ 0 60000 65536"/>
                  <a:gd name="T16" fmla="*/ 0 60000 65536"/>
                  <a:gd name="T17" fmla="*/ 0 60000 65536"/>
                  <a:gd name="T18" fmla="*/ 0 60000 65536"/>
                  <a:gd name="T19" fmla="*/ 0 60000 65536"/>
                  <a:gd name="T20" fmla="*/ 0 60000 65536"/>
                  <a:gd name="T21" fmla="*/ 0 w 53"/>
                  <a:gd name="T22" fmla="*/ 0 h 37"/>
                  <a:gd name="T23" fmla="*/ 53 w 53"/>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7">
                    <a:moveTo>
                      <a:pt x="53" y="22"/>
                    </a:moveTo>
                    <a:lnTo>
                      <a:pt x="47" y="19"/>
                    </a:lnTo>
                    <a:lnTo>
                      <a:pt x="9" y="0"/>
                    </a:lnTo>
                    <a:lnTo>
                      <a:pt x="0" y="19"/>
                    </a:lnTo>
                    <a:lnTo>
                      <a:pt x="40" y="37"/>
                    </a:lnTo>
                    <a:lnTo>
                      <a:pt x="36" y="33"/>
                    </a:lnTo>
                    <a:lnTo>
                      <a:pt x="53"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2" name="Freeform 150"/>
              <p:cNvSpPr>
                <a:spLocks/>
              </p:cNvSpPr>
              <p:nvPr/>
            </p:nvSpPr>
            <p:spPr bwMode="auto">
              <a:xfrm>
                <a:off x="4255" y="3472"/>
                <a:ext cx="35" cy="43"/>
              </a:xfrm>
              <a:custGeom>
                <a:avLst/>
                <a:gdLst>
                  <a:gd name="T0" fmla="*/ 27 w 35"/>
                  <a:gd name="T1" fmla="*/ 25 h 43"/>
                  <a:gd name="T2" fmla="*/ 35 w 35"/>
                  <a:gd name="T3" fmla="*/ 29 h 43"/>
                  <a:gd name="T4" fmla="*/ 17 w 35"/>
                  <a:gd name="T5" fmla="*/ 0 h 43"/>
                  <a:gd name="T6" fmla="*/ 0 w 35"/>
                  <a:gd name="T7" fmla="*/ 11 h 43"/>
                  <a:gd name="T8" fmla="*/ 18 w 35"/>
                  <a:gd name="T9" fmla="*/ 40 h 43"/>
                  <a:gd name="T10" fmla="*/ 24 w 35"/>
                  <a:gd name="T11" fmla="*/ 43 h 43"/>
                  <a:gd name="T12" fmla="*/ 18 w 35"/>
                  <a:gd name="T13" fmla="*/ 40 h 43"/>
                  <a:gd name="T14" fmla="*/ 20 w 35"/>
                  <a:gd name="T15" fmla="*/ 43 h 43"/>
                  <a:gd name="T16" fmla="*/ 24 w 35"/>
                  <a:gd name="T17" fmla="*/ 43 h 43"/>
                  <a:gd name="T18" fmla="*/ 27 w 35"/>
                  <a:gd name="T19" fmla="*/ 25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43"/>
                  <a:gd name="T32" fmla="*/ 35 w 35"/>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43">
                    <a:moveTo>
                      <a:pt x="27" y="25"/>
                    </a:moveTo>
                    <a:lnTo>
                      <a:pt x="35" y="29"/>
                    </a:lnTo>
                    <a:lnTo>
                      <a:pt x="17" y="0"/>
                    </a:lnTo>
                    <a:lnTo>
                      <a:pt x="0" y="11"/>
                    </a:lnTo>
                    <a:lnTo>
                      <a:pt x="18" y="40"/>
                    </a:lnTo>
                    <a:lnTo>
                      <a:pt x="24" y="43"/>
                    </a:lnTo>
                    <a:lnTo>
                      <a:pt x="18" y="40"/>
                    </a:lnTo>
                    <a:lnTo>
                      <a:pt x="20" y="43"/>
                    </a:lnTo>
                    <a:lnTo>
                      <a:pt x="24" y="43"/>
                    </a:lnTo>
                    <a:lnTo>
                      <a:pt x="2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3" name="Freeform 151"/>
              <p:cNvSpPr>
                <a:spLocks/>
              </p:cNvSpPr>
              <p:nvPr/>
            </p:nvSpPr>
            <p:spPr bwMode="auto">
              <a:xfrm>
                <a:off x="4279" y="3497"/>
                <a:ext cx="39" cy="24"/>
              </a:xfrm>
              <a:custGeom>
                <a:avLst/>
                <a:gdLst>
                  <a:gd name="T0" fmla="*/ 39 w 39"/>
                  <a:gd name="T1" fmla="*/ 8 h 24"/>
                  <a:gd name="T2" fmla="*/ 34 w 39"/>
                  <a:gd name="T3" fmla="*/ 4 h 24"/>
                  <a:gd name="T4" fmla="*/ 3 w 39"/>
                  <a:gd name="T5" fmla="*/ 0 h 24"/>
                  <a:gd name="T6" fmla="*/ 0 w 39"/>
                  <a:gd name="T7" fmla="*/ 18 h 24"/>
                  <a:gd name="T8" fmla="*/ 30 w 39"/>
                  <a:gd name="T9" fmla="*/ 24 h 24"/>
                  <a:gd name="T10" fmla="*/ 25 w 39"/>
                  <a:gd name="T11" fmla="*/ 20 h 24"/>
                  <a:gd name="T12" fmla="*/ 39 w 39"/>
                  <a:gd name="T13" fmla="*/ 8 h 24"/>
                  <a:gd name="T14" fmla="*/ 0 60000 65536"/>
                  <a:gd name="T15" fmla="*/ 0 60000 65536"/>
                  <a:gd name="T16" fmla="*/ 0 60000 65536"/>
                  <a:gd name="T17" fmla="*/ 0 60000 65536"/>
                  <a:gd name="T18" fmla="*/ 0 60000 65536"/>
                  <a:gd name="T19" fmla="*/ 0 60000 65536"/>
                  <a:gd name="T20" fmla="*/ 0 60000 65536"/>
                  <a:gd name="T21" fmla="*/ 0 w 39"/>
                  <a:gd name="T22" fmla="*/ 0 h 24"/>
                  <a:gd name="T23" fmla="*/ 39 w 3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4">
                    <a:moveTo>
                      <a:pt x="39" y="8"/>
                    </a:moveTo>
                    <a:lnTo>
                      <a:pt x="34" y="4"/>
                    </a:lnTo>
                    <a:lnTo>
                      <a:pt x="3" y="0"/>
                    </a:lnTo>
                    <a:lnTo>
                      <a:pt x="0" y="18"/>
                    </a:lnTo>
                    <a:lnTo>
                      <a:pt x="30" y="24"/>
                    </a:lnTo>
                    <a:lnTo>
                      <a:pt x="25" y="20"/>
                    </a:lnTo>
                    <a:lnTo>
                      <a:pt x="39"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4" name="Freeform 152"/>
              <p:cNvSpPr>
                <a:spLocks/>
              </p:cNvSpPr>
              <p:nvPr/>
            </p:nvSpPr>
            <p:spPr bwMode="auto">
              <a:xfrm>
                <a:off x="4304" y="3505"/>
                <a:ext cx="34" cy="39"/>
              </a:xfrm>
              <a:custGeom>
                <a:avLst/>
                <a:gdLst>
                  <a:gd name="T0" fmla="*/ 27 w 34"/>
                  <a:gd name="T1" fmla="*/ 19 h 39"/>
                  <a:gd name="T2" fmla="*/ 34 w 34"/>
                  <a:gd name="T3" fmla="*/ 23 h 39"/>
                  <a:gd name="T4" fmla="*/ 14 w 34"/>
                  <a:gd name="T5" fmla="*/ 0 h 39"/>
                  <a:gd name="T6" fmla="*/ 0 w 34"/>
                  <a:gd name="T7" fmla="*/ 12 h 39"/>
                  <a:gd name="T8" fmla="*/ 18 w 34"/>
                  <a:gd name="T9" fmla="*/ 36 h 39"/>
                  <a:gd name="T10" fmla="*/ 25 w 34"/>
                  <a:gd name="T11" fmla="*/ 39 h 39"/>
                  <a:gd name="T12" fmla="*/ 27 w 34"/>
                  <a:gd name="T13" fmla="*/ 19 h 39"/>
                  <a:gd name="T14" fmla="*/ 0 60000 65536"/>
                  <a:gd name="T15" fmla="*/ 0 60000 65536"/>
                  <a:gd name="T16" fmla="*/ 0 60000 65536"/>
                  <a:gd name="T17" fmla="*/ 0 60000 65536"/>
                  <a:gd name="T18" fmla="*/ 0 60000 65536"/>
                  <a:gd name="T19" fmla="*/ 0 60000 65536"/>
                  <a:gd name="T20" fmla="*/ 0 60000 65536"/>
                  <a:gd name="T21" fmla="*/ 0 w 34"/>
                  <a:gd name="T22" fmla="*/ 0 h 39"/>
                  <a:gd name="T23" fmla="*/ 34 w 3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9">
                    <a:moveTo>
                      <a:pt x="27" y="19"/>
                    </a:moveTo>
                    <a:lnTo>
                      <a:pt x="34" y="23"/>
                    </a:lnTo>
                    <a:lnTo>
                      <a:pt x="14" y="0"/>
                    </a:lnTo>
                    <a:lnTo>
                      <a:pt x="0" y="12"/>
                    </a:lnTo>
                    <a:lnTo>
                      <a:pt x="18" y="36"/>
                    </a:lnTo>
                    <a:lnTo>
                      <a:pt x="25" y="39"/>
                    </a:lnTo>
                    <a:lnTo>
                      <a:pt x="27"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5" name="Freeform 153"/>
              <p:cNvSpPr>
                <a:spLocks/>
              </p:cNvSpPr>
              <p:nvPr/>
            </p:nvSpPr>
            <p:spPr bwMode="auto">
              <a:xfrm>
                <a:off x="4329" y="3524"/>
                <a:ext cx="36" cy="24"/>
              </a:xfrm>
              <a:custGeom>
                <a:avLst/>
                <a:gdLst>
                  <a:gd name="T0" fmla="*/ 36 w 36"/>
                  <a:gd name="T1" fmla="*/ 8 h 24"/>
                  <a:gd name="T2" fmla="*/ 31 w 36"/>
                  <a:gd name="T3" fmla="*/ 4 h 24"/>
                  <a:gd name="T4" fmla="*/ 2 w 36"/>
                  <a:gd name="T5" fmla="*/ 0 h 24"/>
                  <a:gd name="T6" fmla="*/ 0 w 36"/>
                  <a:gd name="T7" fmla="*/ 20 h 24"/>
                  <a:gd name="T8" fmla="*/ 27 w 36"/>
                  <a:gd name="T9" fmla="*/ 24 h 24"/>
                  <a:gd name="T10" fmla="*/ 22 w 36"/>
                  <a:gd name="T11" fmla="*/ 22 h 24"/>
                  <a:gd name="T12" fmla="*/ 36 w 36"/>
                  <a:gd name="T13" fmla="*/ 8 h 24"/>
                  <a:gd name="T14" fmla="*/ 0 60000 65536"/>
                  <a:gd name="T15" fmla="*/ 0 60000 65536"/>
                  <a:gd name="T16" fmla="*/ 0 60000 65536"/>
                  <a:gd name="T17" fmla="*/ 0 60000 65536"/>
                  <a:gd name="T18" fmla="*/ 0 60000 65536"/>
                  <a:gd name="T19" fmla="*/ 0 60000 65536"/>
                  <a:gd name="T20" fmla="*/ 0 60000 65536"/>
                  <a:gd name="T21" fmla="*/ 0 w 36"/>
                  <a:gd name="T22" fmla="*/ 0 h 24"/>
                  <a:gd name="T23" fmla="*/ 36 w 3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4">
                    <a:moveTo>
                      <a:pt x="36" y="8"/>
                    </a:moveTo>
                    <a:lnTo>
                      <a:pt x="31" y="4"/>
                    </a:lnTo>
                    <a:lnTo>
                      <a:pt x="2" y="0"/>
                    </a:lnTo>
                    <a:lnTo>
                      <a:pt x="0" y="20"/>
                    </a:lnTo>
                    <a:lnTo>
                      <a:pt x="27" y="24"/>
                    </a:lnTo>
                    <a:lnTo>
                      <a:pt x="22" y="22"/>
                    </a:lnTo>
                    <a:lnTo>
                      <a:pt x="36"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6" name="Freeform 154"/>
              <p:cNvSpPr>
                <a:spLocks/>
              </p:cNvSpPr>
              <p:nvPr/>
            </p:nvSpPr>
            <p:spPr bwMode="auto">
              <a:xfrm>
                <a:off x="4351" y="3532"/>
                <a:ext cx="30" cy="34"/>
              </a:xfrm>
              <a:custGeom>
                <a:avLst/>
                <a:gdLst>
                  <a:gd name="T0" fmla="*/ 23 w 30"/>
                  <a:gd name="T1" fmla="*/ 14 h 34"/>
                  <a:gd name="T2" fmla="*/ 30 w 30"/>
                  <a:gd name="T3" fmla="*/ 16 h 34"/>
                  <a:gd name="T4" fmla="*/ 14 w 30"/>
                  <a:gd name="T5" fmla="*/ 0 h 34"/>
                  <a:gd name="T6" fmla="*/ 0 w 30"/>
                  <a:gd name="T7" fmla="*/ 14 h 34"/>
                  <a:gd name="T8" fmla="*/ 16 w 30"/>
                  <a:gd name="T9" fmla="*/ 30 h 34"/>
                  <a:gd name="T10" fmla="*/ 25 w 30"/>
                  <a:gd name="T11" fmla="*/ 32 h 34"/>
                  <a:gd name="T12" fmla="*/ 16 w 30"/>
                  <a:gd name="T13" fmla="*/ 30 h 34"/>
                  <a:gd name="T14" fmla="*/ 20 w 30"/>
                  <a:gd name="T15" fmla="*/ 34 h 34"/>
                  <a:gd name="T16" fmla="*/ 25 w 30"/>
                  <a:gd name="T17" fmla="*/ 32 h 34"/>
                  <a:gd name="T18" fmla="*/ 23 w 30"/>
                  <a:gd name="T19" fmla="*/ 14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4"/>
                  <a:gd name="T32" fmla="*/ 30 w 30"/>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4">
                    <a:moveTo>
                      <a:pt x="23" y="14"/>
                    </a:moveTo>
                    <a:lnTo>
                      <a:pt x="30" y="16"/>
                    </a:lnTo>
                    <a:lnTo>
                      <a:pt x="14" y="0"/>
                    </a:lnTo>
                    <a:lnTo>
                      <a:pt x="0" y="14"/>
                    </a:lnTo>
                    <a:lnTo>
                      <a:pt x="16" y="30"/>
                    </a:lnTo>
                    <a:lnTo>
                      <a:pt x="25" y="32"/>
                    </a:lnTo>
                    <a:lnTo>
                      <a:pt x="16" y="30"/>
                    </a:lnTo>
                    <a:lnTo>
                      <a:pt x="20" y="34"/>
                    </a:lnTo>
                    <a:lnTo>
                      <a:pt x="25" y="32"/>
                    </a:lnTo>
                    <a:lnTo>
                      <a:pt x="23"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7" name="Freeform 155"/>
              <p:cNvSpPr>
                <a:spLocks/>
              </p:cNvSpPr>
              <p:nvPr/>
            </p:nvSpPr>
            <p:spPr bwMode="auto">
              <a:xfrm>
                <a:off x="4374" y="3542"/>
                <a:ext cx="27" cy="22"/>
              </a:xfrm>
              <a:custGeom>
                <a:avLst/>
                <a:gdLst>
                  <a:gd name="T0" fmla="*/ 15 w 27"/>
                  <a:gd name="T1" fmla="*/ 4 h 22"/>
                  <a:gd name="T2" fmla="*/ 20 w 27"/>
                  <a:gd name="T3" fmla="*/ 0 h 22"/>
                  <a:gd name="T4" fmla="*/ 0 w 27"/>
                  <a:gd name="T5" fmla="*/ 4 h 22"/>
                  <a:gd name="T6" fmla="*/ 2 w 27"/>
                  <a:gd name="T7" fmla="*/ 22 h 22"/>
                  <a:gd name="T8" fmla="*/ 22 w 27"/>
                  <a:gd name="T9" fmla="*/ 20 h 22"/>
                  <a:gd name="T10" fmla="*/ 27 w 27"/>
                  <a:gd name="T11" fmla="*/ 17 h 22"/>
                  <a:gd name="T12" fmla="*/ 15 w 27"/>
                  <a:gd name="T13" fmla="*/ 4 h 22"/>
                  <a:gd name="T14" fmla="*/ 0 60000 65536"/>
                  <a:gd name="T15" fmla="*/ 0 60000 65536"/>
                  <a:gd name="T16" fmla="*/ 0 60000 65536"/>
                  <a:gd name="T17" fmla="*/ 0 60000 65536"/>
                  <a:gd name="T18" fmla="*/ 0 60000 65536"/>
                  <a:gd name="T19" fmla="*/ 0 60000 65536"/>
                  <a:gd name="T20" fmla="*/ 0 60000 65536"/>
                  <a:gd name="T21" fmla="*/ 0 w 27"/>
                  <a:gd name="T22" fmla="*/ 0 h 22"/>
                  <a:gd name="T23" fmla="*/ 27 w 2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2">
                    <a:moveTo>
                      <a:pt x="15" y="4"/>
                    </a:moveTo>
                    <a:lnTo>
                      <a:pt x="20" y="0"/>
                    </a:lnTo>
                    <a:lnTo>
                      <a:pt x="0" y="4"/>
                    </a:lnTo>
                    <a:lnTo>
                      <a:pt x="2" y="22"/>
                    </a:lnTo>
                    <a:lnTo>
                      <a:pt x="22" y="20"/>
                    </a:lnTo>
                    <a:lnTo>
                      <a:pt x="27" y="17"/>
                    </a:lnTo>
                    <a:lnTo>
                      <a:pt x="15"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8" name="Freeform 156"/>
              <p:cNvSpPr>
                <a:spLocks/>
              </p:cNvSpPr>
              <p:nvPr/>
            </p:nvSpPr>
            <p:spPr bwMode="auto">
              <a:xfrm>
                <a:off x="4389" y="3530"/>
                <a:ext cx="25" cy="29"/>
              </a:xfrm>
              <a:custGeom>
                <a:avLst/>
                <a:gdLst>
                  <a:gd name="T0" fmla="*/ 18 w 25"/>
                  <a:gd name="T1" fmla="*/ 0 h 29"/>
                  <a:gd name="T2" fmla="*/ 12 w 25"/>
                  <a:gd name="T3" fmla="*/ 3 h 29"/>
                  <a:gd name="T4" fmla="*/ 0 w 25"/>
                  <a:gd name="T5" fmla="*/ 16 h 29"/>
                  <a:gd name="T6" fmla="*/ 12 w 25"/>
                  <a:gd name="T7" fmla="*/ 29 h 29"/>
                  <a:gd name="T8" fmla="*/ 25 w 25"/>
                  <a:gd name="T9" fmla="*/ 16 h 29"/>
                  <a:gd name="T10" fmla="*/ 20 w 25"/>
                  <a:gd name="T11" fmla="*/ 20 h 29"/>
                  <a:gd name="T12" fmla="*/ 18 w 25"/>
                  <a:gd name="T13" fmla="*/ 0 h 29"/>
                  <a:gd name="T14" fmla="*/ 14 w 25"/>
                  <a:gd name="T15" fmla="*/ 0 h 29"/>
                  <a:gd name="T16" fmla="*/ 12 w 25"/>
                  <a:gd name="T17" fmla="*/ 3 h 29"/>
                  <a:gd name="T18" fmla="*/ 18 w 25"/>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9"/>
                  <a:gd name="T32" fmla="*/ 25 w 25"/>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9">
                    <a:moveTo>
                      <a:pt x="18" y="0"/>
                    </a:moveTo>
                    <a:lnTo>
                      <a:pt x="12" y="3"/>
                    </a:lnTo>
                    <a:lnTo>
                      <a:pt x="0" y="16"/>
                    </a:lnTo>
                    <a:lnTo>
                      <a:pt x="12" y="29"/>
                    </a:lnTo>
                    <a:lnTo>
                      <a:pt x="25" y="16"/>
                    </a:lnTo>
                    <a:lnTo>
                      <a:pt x="20" y="20"/>
                    </a:lnTo>
                    <a:lnTo>
                      <a:pt x="18" y="0"/>
                    </a:lnTo>
                    <a:lnTo>
                      <a:pt x="14" y="0"/>
                    </a:lnTo>
                    <a:lnTo>
                      <a:pt x="12" y="3"/>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9" name="Freeform 157"/>
              <p:cNvSpPr>
                <a:spLocks/>
              </p:cNvSpPr>
              <p:nvPr/>
            </p:nvSpPr>
            <p:spPr bwMode="auto">
              <a:xfrm>
                <a:off x="4407" y="3528"/>
                <a:ext cx="56" cy="22"/>
              </a:xfrm>
              <a:custGeom>
                <a:avLst/>
                <a:gdLst>
                  <a:gd name="T0" fmla="*/ 48 w 56"/>
                  <a:gd name="T1" fmla="*/ 0 h 22"/>
                  <a:gd name="T2" fmla="*/ 52 w 56"/>
                  <a:gd name="T3" fmla="*/ 0 h 22"/>
                  <a:gd name="T4" fmla="*/ 0 w 56"/>
                  <a:gd name="T5" fmla="*/ 2 h 22"/>
                  <a:gd name="T6" fmla="*/ 2 w 56"/>
                  <a:gd name="T7" fmla="*/ 22 h 22"/>
                  <a:gd name="T8" fmla="*/ 52 w 56"/>
                  <a:gd name="T9" fmla="*/ 20 h 22"/>
                  <a:gd name="T10" fmla="*/ 56 w 56"/>
                  <a:gd name="T11" fmla="*/ 18 h 22"/>
                  <a:gd name="T12" fmla="*/ 48 w 56"/>
                  <a:gd name="T13" fmla="*/ 0 h 22"/>
                  <a:gd name="T14" fmla="*/ 0 60000 65536"/>
                  <a:gd name="T15" fmla="*/ 0 60000 65536"/>
                  <a:gd name="T16" fmla="*/ 0 60000 65536"/>
                  <a:gd name="T17" fmla="*/ 0 60000 65536"/>
                  <a:gd name="T18" fmla="*/ 0 60000 65536"/>
                  <a:gd name="T19" fmla="*/ 0 60000 65536"/>
                  <a:gd name="T20" fmla="*/ 0 60000 65536"/>
                  <a:gd name="T21" fmla="*/ 0 w 56"/>
                  <a:gd name="T22" fmla="*/ 0 h 22"/>
                  <a:gd name="T23" fmla="*/ 56 w 5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2">
                    <a:moveTo>
                      <a:pt x="48" y="0"/>
                    </a:moveTo>
                    <a:lnTo>
                      <a:pt x="52" y="0"/>
                    </a:lnTo>
                    <a:lnTo>
                      <a:pt x="0" y="2"/>
                    </a:lnTo>
                    <a:lnTo>
                      <a:pt x="2" y="22"/>
                    </a:lnTo>
                    <a:lnTo>
                      <a:pt x="52" y="20"/>
                    </a:lnTo>
                    <a:lnTo>
                      <a:pt x="56" y="18"/>
                    </a:lnTo>
                    <a:lnTo>
                      <a:pt x="4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0" name="Freeform 158"/>
              <p:cNvSpPr>
                <a:spLocks/>
              </p:cNvSpPr>
              <p:nvPr/>
            </p:nvSpPr>
            <p:spPr bwMode="auto">
              <a:xfrm>
                <a:off x="4455" y="3519"/>
                <a:ext cx="40" cy="27"/>
              </a:xfrm>
              <a:custGeom>
                <a:avLst/>
                <a:gdLst>
                  <a:gd name="T0" fmla="*/ 20 w 40"/>
                  <a:gd name="T1" fmla="*/ 7 h 27"/>
                  <a:gd name="T2" fmla="*/ 27 w 40"/>
                  <a:gd name="T3" fmla="*/ 0 h 27"/>
                  <a:gd name="T4" fmla="*/ 0 w 40"/>
                  <a:gd name="T5" fmla="*/ 9 h 27"/>
                  <a:gd name="T6" fmla="*/ 8 w 40"/>
                  <a:gd name="T7" fmla="*/ 27 h 27"/>
                  <a:gd name="T8" fmla="*/ 33 w 40"/>
                  <a:gd name="T9" fmla="*/ 20 h 27"/>
                  <a:gd name="T10" fmla="*/ 40 w 40"/>
                  <a:gd name="T11" fmla="*/ 13 h 27"/>
                  <a:gd name="T12" fmla="*/ 33 w 40"/>
                  <a:gd name="T13" fmla="*/ 20 h 27"/>
                  <a:gd name="T14" fmla="*/ 38 w 40"/>
                  <a:gd name="T15" fmla="*/ 18 h 27"/>
                  <a:gd name="T16" fmla="*/ 40 w 40"/>
                  <a:gd name="T17" fmla="*/ 13 h 27"/>
                  <a:gd name="T18" fmla="*/ 20 w 40"/>
                  <a:gd name="T19" fmla="*/ 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7"/>
                  <a:gd name="T32" fmla="*/ 40 w 4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7">
                    <a:moveTo>
                      <a:pt x="20" y="7"/>
                    </a:moveTo>
                    <a:lnTo>
                      <a:pt x="27" y="0"/>
                    </a:lnTo>
                    <a:lnTo>
                      <a:pt x="0" y="9"/>
                    </a:lnTo>
                    <a:lnTo>
                      <a:pt x="8" y="27"/>
                    </a:lnTo>
                    <a:lnTo>
                      <a:pt x="33" y="20"/>
                    </a:lnTo>
                    <a:lnTo>
                      <a:pt x="40" y="13"/>
                    </a:lnTo>
                    <a:lnTo>
                      <a:pt x="33" y="20"/>
                    </a:lnTo>
                    <a:lnTo>
                      <a:pt x="38" y="18"/>
                    </a:lnTo>
                    <a:lnTo>
                      <a:pt x="40" y="13"/>
                    </a:lnTo>
                    <a:lnTo>
                      <a:pt x="2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1" name="Freeform 159"/>
              <p:cNvSpPr>
                <a:spLocks/>
              </p:cNvSpPr>
              <p:nvPr/>
            </p:nvSpPr>
            <p:spPr bwMode="auto">
              <a:xfrm>
                <a:off x="4475" y="3483"/>
                <a:ext cx="29" cy="49"/>
              </a:xfrm>
              <a:custGeom>
                <a:avLst/>
                <a:gdLst>
                  <a:gd name="T0" fmla="*/ 18 w 29"/>
                  <a:gd name="T1" fmla="*/ 0 h 49"/>
                  <a:gd name="T2" fmla="*/ 9 w 29"/>
                  <a:gd name="T3" fmla="*/ 7 h 49"/>
                  <a:gd name="T4" fmla="*/ 0 w 29"/>
                  <a:gd name="T5" fmla="*/ 43 h 49"/>
                  <a:gd name="T6" fmla="*/ 20 w 29"/>
                  <a:gd name="T7" fmla="*/ 49 h 49"/>
                  <a:gd name="T8" fmla="*/ 29 w 29"/>
                  <a:gd name="T9" fmla="*/ 11 h 49"/>
                  <a:gd name="T10" fmla="*/ 20 w 29"/>
                  <a:gd name="T11" fmla="*/ 18 h 49"/>
                  <a:gd name="T12" fmla="*/ 18 w 29"/>
                  <a:gd name="T13" fmla="*/ 0 h 49"/>
                  <a:gd name="T14" fmla="*/ 11 w 29"/>
                  <a:gd name="T15" fmla="*/ 0 h 49"/>
                  <a:gd name="T16" fmla="*/ 9 w 29"/>
                  <a:gd name="T17" fmla="*/ 7 h 49"/>
                  <a:gd name="T18" fmla="*/ 18 w 2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49"/>
                  <a:gd name="T32" fmla="*/ 29 w 2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49">
                    <a:moveTo>
                      <a:pt x="18" y="0"/>
                    </a:moveTo>
                    <a:lnTo>
                      <a:pt x="9" y="7"/>
                    </a:lnTo>
                    <a:lnTo>
                      <a:pt x="0" y="43"/>
                    </a:lnTo>
                    <a:lnTo>
                      <a:pt x="20" y="49"/>
                    </a:lnTo>
                    <a:lnTo>
                      <a:pt x="29" y="11"/>
                    </a:lnTo>
                    <a:lnTo>
                      <a:pt x="20" y="18"/>
                    </a:lnTo>
                    <a:lnTo>
                      <a:pt x="18" y="0"/>
                    </a:lnTo>
                    <a:lnTo>
                      <a:pt x="11" y="0"/>
                    </a:lnTo>
                    <a:lnTo>
                      <a:pt x="9" y="7"/>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2" name="Freeform 160"/>
              <p:cNvSpPr>
                <a:spLocks/>
              </p:cNvSpPr>
              <p:nvPr/>
            </p:nvSpPr>
            <p:spPr bwMode="auto">
              <a:xfrm>
                <a:off x="4493" y="3474"/>
                <a:ext cx="65" cy="27"/>
              </a:xfrm>
              <a:custGeom>
                <a:avLst/>
                <a:gdLst>
                  <a:gd name="T0" fmla="*/ 54 w 65"/>
                  <a:gd name="T1" fmla="*/ 2 h 27"/>
                  <a:gd name="T2" fmla="*/ 58 w 65"/>
                  <a:gd name="T3" fmla="*/ 0 h 27"/>
                  <a:gd name="T4" fmla="*/ 0 w 65"/>
                  <a:gd name="T5" fmla="*/ 9 h 27"/>
                  <a:gd name="T6" fmla="*/ 2 w 65"/>
                  <a:gd name="T7" fmla="*/ 27 h 27"/>
                  <a:gd name="T8" fmla="*/ 61 w 65"/>
                  <a:gd name="T9" fmla="*/ 18 h 27"/>
                  <a:gd name="T10" fmla="*/ 65 w 65"/>
                  <a:gd name="T11" fmla="*/ 16 h 27"/>
                  <a:gd name="T12" fmla="*/ 54 w 65"/>
                  <a:gd name="T13" fmla="*/ 2 h 27"/>
                  <a:gd name="T14" fmla="*/ 0 60000 65536"/>
                  <a:gd name="T15" fmla="*/ 0 60000 65536"/>
                  <a:gd name="T16" fmla="*/ 0 60000 65536"/>
                  <a:gd name="T17" fmla="*/ 0 60000 65536"/>
                  <a:gd name="T18" fmla="*/ 0 60000 65536"/>
                  <a:gd name="T19" fmla="*/ 0 60000 65536"/>
                  <a:gd name="T20" fmla="*/ 0 60000 65536"/>
                  <a:gd name="T21" fmla="*/ 0 w 65"/>
                  <a:gd name="T22" fmla="*/ 0 h 27"/>
                  <a:gd name="T23" fmla="*/ 65 w 65"/>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27">
                    <a:moveTo>
                      <a:pt x="54" y="2"/>
                    </a:moveTo>
                    <a:lnTo>
                      <a:pt x="58" y="0"/>
                    </a:lnTo>
                    <a:lnTo>
                      <a:pt x="0" y="9"/>
                    </a:lnTo>
                    <a:lnTo>
                      <a:pt x="2" y="27"/>
                    </a:lnTo>
                    <a:lnTo>
                      <a:pt x="61" y="18"/>
                    </a:lnTo>
                    <a:lnTo>
                      <a:pt x="65" y="16"/>
                    </a:lnTo>
                    <a:lnTo>
                      <a:pt x="54"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3" name="Freeform 161"/>
              <p:cNvSpPr>
                <a:spLocks/>
              </p:cNvSpPr>
              <p:nvPr/>
            </p:nvSpPr>
            <p:spPr bwMode="auto">
              <a:xfrm>
                <a:off x="4547" y="3443"/>
                <a:ext cx="47" cy="47"/>
              </a:xfrm>
              <a:custGeom>
                <a:avLst/>
                <a:gdLst>
                  <a:gd name="T0" fmla="*/ 47 w 47"/>
                  <a:gd name="T1" fmla="*/ 9 h 47"/>
                  <a:gd name="T2" fmla="*/ 33 w 47"/>
                  <a:gd name="T3" fmla="*/ 7 h 47"/>
                  <a:gd name="T4" fmla="*/ 0 w 47"/>
                  <a:gd name="T5" fmla="*/ 33 h 47"/>
                  <a:gd name="T6" fmla="*/ 11 w 47"/>
                  <a:gd name="T7" fmla="*/ 47 h 47"/>
                  <a:gd name="T8" fmla="*/ 43 w 47"/>
                  <a:gd name="T9" fmla="*/ 22 h 47"/>
                  <a:gd name="T10" fmla="*/ 29 w 47"/>
                  <a:gd name="T11" fmla="*/ 20 h 47"/>
                  <a:gd name="T12" fmla="*/ 45 w 47"/>
                  <a:gd name="T13" fmla="*/ 9 h 47"/>
                  <a:gd name="T14" fmla="*/ 40 w 47"/>
                  <a:gd name="T15" fmla="*/ 0 h 47"/>
                  <a:gd name="T16" fmla="*/ 33 w 47"/>
                  <a:gd name="T17" fmla="*/ 7 h 47"/>
                  <a:gd name="T18" fmla="*/ 47 w 47"/>
                  <a:gd name="T19" fmla="*/ 9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7"/>
                  <a:gd name="T32" fmla="*/ 47 w 47"/>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7">
                    <a:moveTo>
                      <a:pt x="47" y="9"/>
                    </a:moveTo>
                    <a:lnTo>
                      <a:pt x="33" y="7"/>
                    </a:lnTo>
                    <a:lnTo>
                      <a:pt x="0" y="33"/>
                    </a:lnTo>
                    <a:lnTo>
                      <a:pt x="11" y="47"/>
                    </a:lnTo>
                    <a:lnTo>
                      <a:pt x="43" y="22"/>
                    </a:lnTo>
                    <a:lnTo>
                      <a:pt x="29" y="20"/>
                    </a:lnTo>
                    <a:lnTo>
                      <a:pt x="45" y="9"/>
                    </a:lnTo>
                    <a:lnTo>
                      <a:pt x="40" y="0"/>
                    </a:lnTo>
                    <a:lnTo>
                      <a:pt x="33" y="7"/>
                    </a:lnTo>
                    <a:lnTo>
                      <a:pt x="47"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4" name="Freeform 162"/>
              <p:cNvSpPr>
                <a:spLocks/>
              </p:cNvSpPr>
              <p:nvPr/>
            </p:nvSpPr>
            <p:spPr bwMode="auto">
              <a:xfrm>
                <a:off x="4576" y="3452"/>
                <a:ext cx="36" cy="40"/>
              </a:xfrm>
              <a:custGeom>
                <a:avLst/>
                <a:gdLst>
                  <a:gd name="T0" fmla="*/ 36 w 36"/>
                  <a:gd name="T1" fmla="*/ 35 h 40"/>
                  <a:gd name="T2" fmla="*/ 36 w 36"/>
                  <a:gd name="T3" fmla="*/ 31 h 40"/>
                  <a:gd name="T4" fmla="*/ 18 w 36"/>
                  <a:gd name="T5" fmla="*/ 0 h 40"/>
                  <a:gd name="T6" fmla="*/ 0 w 36"/>
                  <a:gd name="T7" fmla="*/ 11 h 40"/>
                  <a:gd name="T8" fmla="*/ 20 w 36"/>
                  <a:gd name="T9" fmla="*/ 40 h 40"/>
                  <a:gd name="T10" fmla="*/ 18 w 36"/>
                  <a:gd name="T11" fmla="*/ 36 h 40"/>
                  <a:gd name="T12" fmla="*/ 36 w 36"/>
                  <a:gd name="T13" fmla="*/ 35 h 40"/>
                  <a:gd name="T14" fmla="*/ 0 60000 65536"/>
                  <a:gd name="T15" fmla="*/ 0 60000 65536"/>
                  <a:gd name="T16" fmla="*/ 0 60000 65536"/>
                  <a:gd name="T17" fmla="*/ 0 60000 65536"/>
                  <a:gd name="T18" fmla="*/ 0 60000 65536"/>
                  <a:gd name="T19" fmla="*/ 0 60000 65536"/>
                  <a:gd name="T20" fmla="*/ 0 60000 65536"/>
                  <a:gd name="T21" fmla="*/ 0 w 36"/>
                  <a:gd name="T22" fmla="*/ 0 h 40"/>
                  <a:gd name="T23" fmla="*/ 36 w 3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0">
                    <a:moveTo>
                      <a:pt x="36" y="35"/>
                    </a:moveTo>
                    <a:lnTo>
                      <a:pt x="36" y="31"/>
                    </a:lnTo>
                    <a:lnTo>
                      <a:pt x="18" y="0"/>
                    </a:lnTo>
                    <a:lnTo>
                      <a:pt x="0" y="11"/>
                    </a:lnTo>
                    <a:lnTo>
                      <a:pt x="20" y="40"/>
                    </a:lnTo>
                    <a:lnTo>
                      <a:pt x="18" y="36"/>
                    </a:lnTo>
                    <a:lnTo>
                      <a:pt x="36"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5" name="Freeform 163"/>
              <p:cNvSpPr>
                <a:spLocks/>
              </p:cNvSpPr>
              <p:nvPr/>
            </p:nvSpPr>
            <p:spPr bwMode="auto">
              <a:xfrm>
                <a:off x="4594" y="3487"/>
                <a:ext cx="20" cy="46"/>
              </a:xfrm>
              <a:custGeom>
                <a:avLst/>
                <a:gdLst>
                  <a:gd name="T0" fmla="*/ 18 w 20"/>
                  <a:gd name="T1" fmla="*/ 36 h 46"/>
                  <a:gd name="T2" fmla="*/ 20 w 20"/>
                  <a:gd name="T3" fmla="*/ 41 h 46"/>
                  <a:gd name="T4" fmla="*/ 18 w 20"/>
                  <a:gd name="T5" fmla="*/ 0 h 46"/>
                  <a:gd name="T6" fmla="*/ 0 w 20"/>
                  <a:gd name="T7" fmla="*/ 1 h 46"/>
                  <a:gd name="T8" fmla="*/ 0 w 20"/>
                  <a:gd name="T9" fmla="*/ 41 h 46"/>
                  <a:gd name="T10" fmla="*/ 2 w 20"/>
                  <a:gd name="T11" fmla="*/ 46 h 46"/>
                  <a:gd name="T12" fmla="*/ 18 w 20"/>
                  <a:gd name="T13" fmla="*/ 36 h 46"/>
                  <a:gd name="T14" fmla="*/ 0 60000 65536"/>
                  <a:gd name="T15" fmla="*/ 0 60000 65536"/>
                  <a:gd name="T16" fmla="*/ 0 60000 65536"/>
                  <a:gd name="T17" fmla="*/ 0 60000 65536"/>
                  <a:gd name="T18" fmla="*/ 0 60000 65536"/>
                  <a:gd name="T19" fmla="*/ 0 60000 65536"/>
                  <a:gd name="T20" fmla="*/ 0 60000 65536"/>
                  <a:gd name="T21" fmla="*/ 0 w 20"/>
                  <a:gd name="T22" fmla="*/ 0 h 46"/>
                  <a:gd name="T23" fmla="*/ 20 w 20"/>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6">
                    <a:moveTo>
                      <a:pt x="18" y="36"/>
                    </a:moveTo>
                    <a:lnTo>
                      <a:pt x="20" y="41"/>
                    </a:lnTo>
                    <a:lnTo>
                      <a:pt x="18" y="0"/>
                    </a:lnTo>
                    <a:lnTo>
                      <a:pt x="0" y="1"/>
                    </a:lnTo>
                    <a:lnTo>
                      <a:pt x="0" y="41"/>
                    </a:lnTo>
                    <a:lnTo>
                      <a:pt x="2" y="46"/>
                    </a:lnTo>
                    <a:lnTo>
                      <a:pt x="18"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6" name="Freeform 164"/>
              <p:cNvSpPr>
                <a:spLocks/>
              </p:cNvSpPr>
              <p:nvPr/>
            </p:nvSpPr>
            <p:spPr bwMode="auto">
              <a:xfrm>
                <a:off x="4596" y="3523"/>
                <a:ext cx="36" cy="48"/>
              </a:xfrm>
              <a:custGeom>
                <a:avLst/>
                <a:gdLst>
                  <a:gd name="T0" fmla="*/ 31 w 36"/>
                  <a:gd name="T1" fmla="*/ 28 h 48"/>
                  <a:gd name="T2" fmla="*/ 36 w 36"/>
                  <a:gd name="T3" fmla="*/ 34 h 48"/>
                  <a:gd name="T4" fmla="*/ 16 w 36"/>
                  <a:gd name="T5" fmla="*/ 0 h 48"/>
                  <a:gd name="T6" fmla="*/ 0 w 36"/>
                  <a:gd name="T7" fmla="*/ 10 h 48"/>
                  <a:gd name="T8" fmla="*/ 20 w 36"/>
                  <a:gd name="T9" fmla="*/ 43 h 48"/>
                  <a:gd name="T10" fmla="*/ 25 w 36"/>
                  <a:gd name="T11" fmla="*/ 48 h 48"/>
                  <a:gd name="T12" fmla="*/ 20 w 36"/>
                  <a:gd name="T13" fmla="*/ 43 h 48"/>
                  <a:gd name="T14" fmla="*/ 21 w 36"/>
                  <a:gd name="T15" fmla="*/ 46 h 48"/>
                  <a:gd name="T16" fmla="*/ 25 w 36"/>
                  <a:gd name="T17" fmla="*/ 48 h 48"/>
                  <a:gd name="T18" fmla="*/ 31 w 36"/>
                  <a:gd name="T19" fmla="*/ 28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1" y="28"/>
                    </a:moveTo>
                    <a:lnTo>
                      <a:pt x="36" y="34"/>
                    </a:lnTo>
                    <a:lnTo>
                      <a:pt x="16" y="0"/>
                    </a:lnTo>
                    <a:lnTo>
                      <a:pt x="0" y="10"/>
                    </a:lnTo>
                    <a:lnTo>
                      <a:pt x="20" y="43"/>
                    </a:lnTo>
                    <a:lnTo>
                      <a:pt x="25" y="48"/>
                    </a:lnTo>
                    <a:lnTo>
                      <a:pt x="20" y="43"/>
                    </a:lnTo>
                    <a:lnTo>
                      <a:pt x="21" y="46"/>
                    </a:lnTo>
                    <a:lnTo>
                      <a:pt x="25" y="48"/>
                    </a:lnTo>
                    <a:lnTo>
                      <a:pt x="31" y="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7" name="Freeform 165"/>
              <p:cNvSpPr>
                <a:spLocks/>
              </p:cNvSpPr>
              <p:nvPr/>
            </p:nvSpPr>
            <p:spPr bwMode="auto">
              <a:xfrm>
                <a:off x="4621" y="3551"/>
                <a:ext cx="42" cy="27"/>
              </a:xfrm>
              <a:custGeom>
                <a:avLst/>
                <a:gdLst>
                  <a:gd name="T0" fmla="*/ 38 w 42"/>
                  <a:gd name="T1" fmla="*/ 9 h 27"/>
                  <a:gd name="T2" fmla="*/ 42 w 42"/>
                  <a:gd name="T3" fmla="*/ 9 h 27"/>
                  <a:gd name="T4" fmla="*/ 6 w 42"/>
                  <a:gd name="T5" fmla="*/ 0 h 27"/>
                  <a:gd name="T6" fmla="*/ 0 w 42"/>
                  <a:gd name="T7" fmla="*/ 20 h 27"/>
                  <a:gd name="T8" fmla="*/ 38 w 42"/>
                  <a:gd name="T9" fmla="*/ 27 h 27"/>
                  <a:gd name="T10" fmla="*/ 42 w 42"/>
                  <a:gd name="T11" fmla="*/ 27 h 27"/>
                  <a:gd name="T12" fmla="*/ 38 w 42"/>
                  <a:gd name="T13" fmla="*/ 9 h 27"/>
                  <a:gd name="T14" fmla="*/ 0 60000 65536"/>
                  <a:gd name="T15" fmla="*/ 0 60000 65536"/>
                  <a:gd name="T16" fmla="*/ 0 60000 65536"/>
                  <a:gd name="T17" fmla="*/ 0 60000 65536"/>
                  <a:gd name="T18" fmla="*/ 0 60000 65536"/>
                  <a:gd name="T19" fmla="*/ 0 60000 65536"/>
                  <a:gd name="T20" fmla="*/ 0 60000 65536"/>
                  <a:gd name="T21" fmla="*/ 0 w 42"/>
                  <a:gd name="T22" fmla="*/ 0 h 27"/>
                  <a:gd name="T23" fmla="*/ 42 w 4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7">
                    <a:moveTo>
                      <a:pt x="38" y="9"/>
                    </a:moveTo>
                    <a:lnTo>
                      <a:pt x="42" y="9"/>
                    </a:lnTo>
                    <a:lnTo>
                      <a:pt x="6" y="0"/>
                    </a:lnTo>
                    <a:lnTo>
                      <a:pt x="0" y="20"/>
                    </a:lnTo>
                    <a:lnTo>
                      <a:pt x="38" y="27"/>
                    </a:lnTo>
                    <a:lnTo>
                      <a:pt x="42" y="27"/>
                    </a:lnTo>
                    <a:lnTo>
                      <a:pt x="38"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8" name="Freeform 166"/>
              <p:cNvSpPr>
                <a:spLocks/>
              </p:cNvSpPr>
              <p:nvPr/>
            </p:nvSpPr>
            <p:spPr bwMode="auto">
              <a:xfrm>
                <a:off x="4659" y="3555"/>
                <a:ext cx="31" cy="23"/>
              </a:xfrm>
              <a:custGeom>
                <a:avLst/>
                <a:gdLst>
                  <a:gd name="T0" fmla="*/ 31 w 31"/>
                  <a:gd name="T1" fmla="*/ 0 h 23"/>
                  <a:gd name="T2" fmla="*/ 25 w 31"/>
                  <a:gd name="T3" fmla="*/ 0 h 23"/>
                  <a:gd name="T4" fmla="*/ 0 w 31"/>
                  <a:gd name="T5" fmla="*/ 5 h 23"/>
                  <a:gd name="T6" fmla="*/ 4 w 31"/>
                  <a:gd name="T7" fmla="*/ 23 h 23"/>
                  <a:gd name="T8" fmla="*/ 29 w 31"/>
                  <a:gd name="T9" fmla="*/ 18 h 23"/>
                  <a:gd name="T10" fmla="*/ 25 w 31"/>
                  <a:gd name="T11" fmla="*/ 18 h 23"/>
                  <a:gd name="T12" fmla="*/ 31 w 31"/>
                  <a:gd name="T13" fmla="*/ 0 h 23"/>
                  <a:gd name="T14" fmla="*/ 0 60000 65536"/>
                  <a:gd name="T15" fmla="*/ 0 60000 65536"/>
                  <a:gd name="T16" fmla="*/ 0 60000 65536"/>
                  <a:gd name="T17" fmla="*/ 0 60000 65536"/>
                  <a:gd name="T18" fmla="*/ 0 60000 65536"/>
                  <a:gd name="T19" fmla="*/ 0 60000 65536"/>
                  <a:gd name="T20" fmla="*/ 0 60000 65536"/>
                  <a:gd name="T21" fmla="*/ 0 w 31"/>
                  <a:gd name="T22" fmla="*/ 0 h 23"/>
                  <a:gd name="T23" fmla="*/ 31 w 3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3">
                    <a:moveTo>
                      <a:pt x="31" y="0"/>
                    </a:moveTo>
                    <a:lnTo>
                      <a:pt x="25" y="0"/>
                    </a:lnTo>
                    <a:lnTo>
                      <a:pt x="0" y="5"/>
                    </a:lnTo>
                    <a:lnTo>
                      <a:pt x="4" y="23"/>
                    </a:lnTo>
                    <a:lnTo>
                      <a:pt x="29" y="18"/>
                    </a:lnTo>
                    <a:lnTo>
                      <a:pt x="25" y="18"/>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9" name="Freeform 167"/>
              <p:cNvSpPr>
                <a:spLocks/>
              </p:cNvSpPr>
              <p:nvPr/>
            </p:nvSpPr>
            <p:spPr bwMode="auto">
              <a:xfrm>
                <a:off x="4684" y="3555"/>
                <a:ext cx="38" cy="25"/>
              </a:xfrm>
              <a:custGeom>
                <a:avLst/>
                <a:gdLst>
                  <a:gd name="T0" fmla="*/ 38 w 38"/>
                  <a:gd name="T1" fmla="*/ 14 h 25"/>
                  <a:gd name="T2" fmla="*/ 31 w 38"/>
                  <a:gd name="T3" fmla="*/ 5 h 25"/>
                  <a:gd name="T4" fmla="*/ 6 w 38"/>
                  <a:gd name="T5" fmla="*/ 0 h 25"/>
                  <a:gd name="T6" fmla="*/ 0 w 38"/>
                  <a:gd name="T7" fmla="*/ 18 h 25"/>
                  <a:gd name="T8" fmla="*/ 27 w 38"/>
                  <a:gd name="T9" fmla="*/ 25 h 25"/>
                  <a:gd name="T10" fmla="*/ 18 w 38"/>
                  <a:gd name="T11" fmla="*/ 16 h 25"/>
                  <a:gd name="T12" fmla="*/ 38 w 38"/>
                  <a:gd name="T13" fmla="*/ 14 h 25"/>
                  <a:gd name="T14" fmla="*/ 38 w 38"/>
                  <a:gd name="T15" fmla="*/ 7 h 25"/>
                  <a:gd name="T16" fmla="*/ 31 w 38"/>
                  <a:gd name="T17" fmla="*/ 5 h 25"/>
                  <a:gd name="T18" fmla="*/ 38 w 38"/>
                  <a:gd name="T19" fmla="*/ 14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5"/>
                  <a:gd name="T32" fmla="*/ 38 w 38"/>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5">
                    <a:moveTo>
                      <a:pt x="38" y="14"/>
                    </a:moveTo>
                    <a:lnTo>
                      <a:pt x="31" y="5"/>
                    </a:lnTo>
                    <a:lnTo>
                      <a:pt x="6" y="0"/>
                    </a:lnTo>
                    <a:lnTo>
                      <a:pt x="0" y="18"/>
                    </a:lnTo>
                    <a:lnTo>
                      <a:pt x="27" y="25"/>
                    </a:lnTo>
                    <a:lnTo>
                      <a:pt x="18" y="16"/>
                    </a:lnTo>
                    <a:lnTo>
                      <a:pt x="38" y="14"/>
                    </a:lnTo>
                    <a:lnTo>
                      <a:pt x="38" y="7"/>
                    </a:lnTo>
                    <a:lnTo>
                      <a:pt x="31" y="5"/>
                    </a:lnTo>
                    <a:lnTo>
                      <a:pt x="38"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0" name="Freeform 168"/>
              <p:cNvSpPr>
                <a:spLocks/>
              </p:cNvSpPr>
              <p:nvPr/>
            </p:nvSpPr>
            <p:spPr bwMode="auto">
              <a:xfrm>
                <a:off x="4702" y="3569"/>
                <a:ext cx="22" cy="38"/>
              </a:xfrm>
              <a:custGeom>
                <a:avLst/>
                <a:gdLst>
                  <a:gd name="T0" fmla="*/ 13 w 22"/>
                  <a:gd name="T1" fmla="*/ 18 h 38"/>
                  <a:gd name="T2" fmla="*/ 22 w 22"/>
                  <a:gd name="T3" fmla="*/ 27 h 38"/>
                  <a:gd name="T4" fmla="*/ 20 w 22"/>
                  <a:gd name="T5" fmla="*/ 0 h 38"/>
                  <a:gd name="T6" fmla="*/ 0 w 22"/>
                  <a:gd name="T7" fmla="*/ 2 h 38"/>
                  <a:gd name="T8" fmla="*/ 2 w 22"/>
                  <a:gd name="T9" fmla="*/ 29 h 38"/>
                  <a:gd name="T10" fmla="*/ 11 w 22"/>
                  <a:gd name="T11" fmla="*/ 38 h 38"/>
                  <a:gd name="T12" fmla="*/ 2 w 22"/>
                  <a:gd name="T13" fmla="*/ 29 h 38"/>
                  <a:gd name="T14" fmla="*/ 2 w 22"/>
                  <a:gd name="T15" fmla="*/ 36 h 38"/>
                  <a:gd name="T16" fmla="*/ 11 w 22"/>
                  <a:gd name="T17" fmla="*/ 38 h 38"/>
                  <a:gd name="T18" fmla="*/ 13 w 22"/>
                  <a:gd name="T19" fmla="*/ 18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8"/>
                  <a:gd name="T32" fmla="*/ 22 w 22"/>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8">
                    <a:moveTo>
                      <a:pt x="13" y="18"/>
                    </a:moveTo>
                    <a:lnTo>
                      <a:pt x="22" y="27"/>
                    </a:lnTo>
                    <a:lnTo>
                      <a:pt x="20" y="0"/>
                    </a:lnTo>
                    <a:lnTo>
                      <a:pt x="0" y="2"/>
                    </a:lnTo>
                    <a:lnTo>
                      <a:pt x="2" y="29"/>
                    </a:lnTo>
                    <a:lnTo>
                      <a:pt x="11" y="38"/>
                    </a:lnTo>
                    <a:lnTo>
                      <a:pt x="2" y="29"/>
                    </a:lnTo>
                    <a:lnTo>
                      <a:pt x="2" y="36"/>
                    </a:lnTo>
                    <a:lnTo>
                      <a:pt x="11" y="38"/>
                    </a:lnTo>
                    <a:lnTo>
                      <a:pt x="13"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1" name="Freeform 169"/>
              <p:cNvSpPr>
                <a:spLocks/>
              </p:cNvSpPr>
              <p:nvPr/>
            </p:nvSpPr>
            <p:spPr bwMode="auto">
              <a:xfrm>
                <a:off x="4713" y="3587"/>
                <a:ext cx="65" cy="27"/>
              </a:xfrm>
              <a:custGeom>
                <a:avLst/>
                <a:gdLst>
                  <a:gd name="T0" fmla="*/ 47 w 65"/>
                  <a:gd name="T1" fmla="*/ 15 h 27"/>
                  <a:gd name="T2" fmla="*/ 56 w 65"/>
                  <a:gd name="T3" fmla="*/ 8 h 27"/>
                  <a:gd name="T4" fmla="*/ 2 w 65"/>
                  <a:gd name="T5" fmla="*/ 0 h 27"/>
                  <a:gd name="T6" fmla="*/ 0 w 65"/>
                  <a:gd name="T7" fmla="*/ 20 h 27"/>
                  <a:gd name="T8" fmla="*/ 54 w 65"/>
                  <a:gd name="T9" fmla="*/ 26 h 27"/>
                  <a:gd name="T10" fmla="*/ 65 w 65"/>
                  <a:gd name="T11" fmla="*/ 20 h 27"/>
                  <a:gd name="T12" fmla="*/ 54 w 65"/>
                  <a:gd name="T13" fmla="*/ 26 h 27"/>
                  <a:gd name="T14" fmla="*/ 63 w 65"/>
                  <a:gd name="T15" fmla="*/ 27 h 27"/>
                  <a:gd name="T16" fmla="*/ 65 w 65"/>
                  <a:gd name="T17" fmla="*/ 20 h 27"/>
                  <a:gd name="T18" fmla="*/ 47 w 65"/>
                  <a:gd name="T19" fmla="*/ 1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27"/>
                  <a:gd name="T32" fmla="*/ 65 w 65"/>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27">
                    <a:moveTo>
                      <a:pt x="47" y="15"/>
                    </a:moveTo>
                    <a:lnTo>
                      <a:pt x="56" y="8"/>
                    </a:lnTo>
                    <a:lnTo>
                      <a:pt x="2" y="0"/>
                    </a:lnTo>
                    <a:lnTo>
                      <a:pt x="0" y="20"/>
                    </a:lnTo>
                    <a:lnTo>
                      <a:pt x="54" y="26"/>
                    </a:lnTo>
                    <a:lnTo>
                      <a:pt x="65" y="20"/>
                    </a:lnTo>
                    <a:lnTo>
                      <a:pt x="54" y="26"/>
                    </a:lnTo>
                    <a:lnTo>
                      <a:pt x="63" y="27"/>
                    </a:lnTo>
                    <a:lnTo>
                      <a:pt x="65" y="20"/>
                    </a:lnTo>
                    <a:lnTo>
                      <a:pt x="47"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2" name="Freeform 170"/>
              <p:cNvSpPr>
                <a:spLocks/>
              </p:cNvSpPr>
              <p:nvPr/>
            </p:nvSpPr>
            <p:spPr bwMode="auto">
              <a:xfrm>
                <a:off x="4760" y="3569"/>
                <a:ext cx="25" cy="38"/>
              </a:xfrm>
              <a:custGeom>
                <a:avLst/>
                <a:gdLst>
                  <a:gd name="T0" fmla="*/ 11 w 25"/>
                  <a:gd name="T1" fmla="*/ 0 h 38"/>
                  <a:gd name="T2" fmla="*/ 7 w 25"/>
                  <a:gd name="T3" fmla="*/ 6 h 38"/>
                  <a:gd name="T4" fmla="*/ 0 w 25"/>
                  <a:gd name="T5" fmla="*/ 33 h 38"/>
                  <a:gd name="T6" fmla="*/ 18 w 25"/>
                  <a:gd name="T7" fmla="*/ 38 h 38"/>
                  <a:gd name="T8" fmla="*/ 25 w 25"/>
                  <a:gd name="T9" fmla="*/ 11 h 38"/>
                  <a:gd name="T10" fmla="*/ 21 w 25"/>
                  <a:gd name="T11" fmla="*/ 17 h 38"/>
                  <a:gd name="T12" fmla="*/ 11 w 25"/>
                  <a:gd name="T13" fmla="*/ 0 h 38"/>
                  <a:gd name="T14" fmla="*/ 0 60000 65536"/>
                  <a:gd name="T15" fmla="*/ 0 60000 65536"/>
                  <a:gd name="T16" fmla="*/ 0 60000 65536"/>
                  <a:gd name="T17" fmla="*/ 0 60000 65536"/>
                  <a:gd name="T18" fmla="*/ 0 60000 65536"/>
                  <a:gd name="T19" fmla="*/ 0 60000 65536"/>
                  <a:gd name="T20" fmla="*/ 0 60000 65536"/>
                  <a:gd name="T21" fmla="*/ 0 w 25"/>
                  <a:gd name="T22" fmla="*/ 0 h 38"/>
                  <a:gd name="T23" fmla="*/ 25 w 2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8">
                    <a:moveTo>
                      <a:pt x="11" y="0"/>
                    </a:moveTo>
                    <a:lnTo>
                      <a:pt x="7" y="6"/>
                    </a:lnTo>
                    <a:lnTo>
                      <a:pt x="0" y="33"/>
                    </a:lnTo>
                    <a:lnTo>
                      <a:pt x="18" y="38"/>
                    </a:lnTo>
                    <a:lnTo>
                      <a:pt x="25" y="11"/>
                    </a:lnTo>
                    <a:lnTo>
                      <a:pt x="21" y="17"/>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3" name="Freeform 171"/>
              <p:cNvSpPr>
                <a:spLocks/>
              </p:cNvSpPr>
              <p:nvPr/>
            </p:nvSpPr>
            <p:spPr bwMode="auto">
              <a:xfrm>
                <a:off x="4771" y="3548"/>
                <a:ext cx="39" cy="38"/>
              </a:xfrm>
              <a:custGeom>
                <a:avLst/>
                <a:gdLst>
                  <a:gd name="T0" fmla="*/ 32 w 39"/>
                  <a:gd name="T1" fmla="*/ 0 h 38"/>
                  <a:gd name="T2" fmla="*/ 28 w 39"/>
                  <a:gd name="T3" fmla="*/ 2 h 38"/>
                  <a:gd name="T4" fmla="*/ 0 w 39"/>
                  <a:gd name="T5" fmla="*/ 21 h 38"/>
                  <a:gd name="T6" fmla="*/ 10 w 39"/>
                  <a:gd name="T7" fmla="*/ 38 h 38"/>
                  <a:gd name="T8" fmla="*/ 39 w 39"/>
                  <a:gd name="T9" fmla="*/ 18 h 38"/>
                  <a:gd name="T10" fmla="*/ 36 w 39"/>
                  <a:gd name="T11" fmla="*/ 18 h 38"/>
                  <a:gd name="T12" fmla="*/ 32 w 39"/>
                  <a:gd name="T13" fmla="*/ 0 h 38"/>
                  <a:gd name="T14" fmla="*/ 0 60000 65536"/>
                  <a:gd name="T15" fmla="*/ 0 60000 65536"/>
                  <a:gd name="T16" fmla="*/ 0 60000 65536"/>
                  <a:gd name="T17" fmla="*/ 0 60000 65536"/>
                  <a:gd name="T18" fmla="*/ 0 60000 65536"/>
                  <a:gd name="T19" fmla="*/ 0 60000 65536"/>
                  <a:gd name="T20" fmla="*/ 0 60000 65536"/>
                  <a:gd name="T21" fmla="*/ 0 w 39"/>
                  <a:gd name="T22" fmla="*/ 0 h 38"/>
                  <a:gd name="T23" fmla="*/ 39 w 3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8">
                    <a:moveTo>
                      <a:pt x="32" y="0"/>
                    </a:moveTo>
                    <a:lnTo>
                      <a:pt x="28" y="2"/>
                    </a:lnTo>
                    <a:lnTo>
                      <a:pt x="0" y="21"/>
                    </a:lnTo>
                    <a:lnTo>
                      <a:pt x="10" y="38"/>
                    </a:lnTo>
                    <a:lnTo>
                      <a:pt x="39" y="18"/>
                    </a:lnTo>
                    <a:lnTo>
                      <a:pt x="36" y="18"/>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4" name="Freeform 172"/>
              <p:cNvSpPr>
                <a:spLocks/>
              </p:cNvSpPr>
              <p:nvPr/>
            </p:nvSpPr>
            <p:spPr bwMode="auto">
              <a:xfrm>
                <a:off x="4803" y="3541"/>
                <a:ext cx="36" cy="25"/>
              </a:xfrm>
              <a:custGeom>
                <a:avLst/>
                <a:gdLst>
                  <a:gd name="T0" fmla="*/ 34 w 36"/>
                  <a:gd name="T1" fmla="*/ 0 h 25"/>
                  <a:gd name="T2" fmla="*/ 32 w 36"/>
                  <a:gd name="T3" fmla="*/ 0 h 25"/>
                  <a:gd name="T4" fmla="*/ 0 w 36"/>
                  <a:gd name="T5" fmla="*/ 7 h 25"/>
                  <a:gd name="T6" fmla="*/ 4 w 36"/>
                  <a:gd name="T7" fmla="*/ 25 h 25"/>
                  <a:gd name="T8" fmla="*/ 36 w 36"/>
                  <a:gd name="T9" fmla="*/ 19 h 25"/>
                  <a:gd name="T10" fmla="*/ 34 w 36"/>
                  <a:gd name="T11" fmla="*/ 19 h 25"/>
                  <a:gd name="T12" fmla="*/ 34 w 36"/>
                  <a:gd name="T13" fmla="*/ 0 h 25"/>
                  <a:gd name="T14" fmla="*/ 0 60000 65536"/>
                  <a:gd name="T15" fmla="*/ 0 60000 65536"/>
                  <a:gd name="T16" fmla="*/ 0 60000 65536"/>
                  <a:gd name="T17" fmla="*/ 0 60000 65536"/>
                  <a:gd name="T18" fmla="*/ 0 60000 65536"/>
                  <a:gd name="T19" fmla="*/ 0 60000 65536"/>
                  <a:gd name="T20" fmla="*/ 0 60000 65536"/>
                  <a:gd name="T21" fmla="*/ 0 w 36"/>
                  <a:gd name="T22" fmla="*/ 0 h 25"/>
                  <a:gd name="T23" fmla="*/ 36 w 3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5">
                    <a:moveTo>
                      <a:pt x="34" y="0"/>
                    </a:moveTo>
                    <a:lnTo>
                      <a:pt x="32" y="0"/>
                    </a:lnTo>
                    <a:lnTo>
                      <a:pt x="0" y="7"/>
                    </a:lnTo>
                    <a:lnTo>
                      <a:pt x="4" y="25"/>
                    </a:lnTo>
                    <a:lnTo>
                      <a:pt x="36" y="19"/>
                    </a:lnTo>
                    <a:lnTo>
                      <a:pt x="34" y="19"/>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 name="Freeform 173"/>
              <p:cNvSpPr>
                <a:spLocks/>
              </p:cNvSpPr>
              <p:nvPr/>
            </p:nvSpPr>
            <p:spPr bwMode="auto">
              <a:xfrm>
                <a:off x="4837" y="3541"/>
                <a:ext cx="36" cy="19"/>
              </a:xfrm>
              <a:custGeom>
                <a:avLst/>
                <a:gdLst>
                  <a:gd name="T0" fmla="*/ 36 w 36"/>
                  <a:gd name="T1" fmla="*/ 3 h 19"/>
                  <a:gd name="T2" fmla="*/ 31 w 36"/>
                  <a:gd name="T3" fmla="*/ 1 h 19"/>
                  <a:gd name="T4" fmla="*/ 0 w 36"/>
                  <a:gd name="T5" fmla="*/ 0 h 19"/>
                  <a:gd name="T6" fmla="*/ 0 w 36"/>
                  <a:gd name="T7" fmla="*/ 19 h 19"/>
                  <a:gd name="T8" fmla="*/ 31 w 36"/>
                  <a:gd name="T9" fmla="*/ 19 h 19"/>
                  <a:gd name="T10" fmla="*/ 26 w 36"/>
                  <a:gd name="T11" fmla="*/ 19 h 19"/>
                  <a:gd name="T12" fmla="*/ 36 w 36"/>
                  <a:gd name="T13" fmla="*/ 3 h 19"/>
                  <a:gd name="T14" fmla="*/ 0 60000 65536"/>
                  <a:gd name="T15" fmla="*/ 0 60000 65536"/>
                  <a:gd name="T16" fmla="*/ 0 60000 65536"/>
                  <a:gd name="T17" fmla="*/ 0 60000 65536"/>
                  <a:gd name="T18" fmla="*/ 0 60000 65536"/>
                  <a:gd name="T19" fmla="*/ 0 60000 65536"/>
                  <a:gd name="T20" fmla="*/ 0 60000 65536"/>
                  <a:gd name="T21" fmla="*/ 0 w 36"/>
                  <a:gd name="T22" fmla="*/ 0 h 19"/>
                  <a:gd name="T23" fmla="*/ 36 w 3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9">
                    <a:moveTo>
                      <a:pt x="36" y="3"/>
                    </a:moveTo>
                    <a:lnTo>
                      <a:pt x="31" y="1"/>
                    </a:lnTo>
                    <a:lnTo>
                      <a:pt x="0" y="0"/>
                    </a:lnTo>
                    <a:lnTo>
                      <a:pt x="0" y="19"/>
                    </a:lnTo>
                    <a:lnTo>
                      <a:pt x="31" y="19"/>
                    </a:lnTo>
                    <a:lnTo>
                      <a:pt x="26" y="19"/>
                    </a:lnTo>
                    <a:lnTo>
                      <a:pt x="36"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 name="Freeform 174"/>
              <p:cNvSpPr>
                <a:spLocks/>
              </p:cNvSpPr>
              <p:nvPr/>
            </p:nvSpPr>
            <p:spPr bwMode="auto">
              <a:xfrm>
                <a:off x="4863" y="3544"/>
                <a:ext cx="39" cy="34"/>
              </a:xfrm>
              <a:custGeom>
                <a:avLst/>
                <a:gdLst>
                  <a:gd name="T0" fmla="*/ 39 w 39"/>
                  <a:gd name="T1" fmla="*/ 20 h 34"/>
                  <a:gd name="T2" fmla="*/ 39 w 39"/>
                  <a:gd name="T3" fmla="*/ 20 h 34"/>
                  <a:gd name="T4" fmla="*/ 10 w 39"/>
                  <a:gd name="T5" fmla="*/ 0 h 34"/>
                  <a:gd name="T6" fmla="*/ 0 w 39"/>
                  <a:gd name="T7" fmla="*/ 16 h 34"/>
                  <a:gd name="T8" fmla="*/ 28 w 39"/>
                  <a:gd name="T9" fmla="*/ 34 h 34"/>
                  <a:gd name="T10" fmla="*/ 28 w 39"/>
                  <a:gd name="T11" fmla="*/ 34 h 34"/>
                  <a:gd name="T12" fmla="*/ 39 w 39"/>
                  <a:gd name="T13" fmla="*/ 20 h 34"/>
                  <a:gd name="T14" fmla="*/ 0 60000 65536"/>
                  <a:gd name="T15" fmla="*/ 0 60000 65536"/>
                  <a:gd name="T16" fmla="*/ 0 60000 65536"/>
                  <a:gd name="T17" fmla="*/ 0 60000 65536"/>
                  <a:gd name="T18" fmla="*/ 0 60000 65536"/>
                  <a:gd name="T19" fmla="*/ 0 60000 65536"/>
                  <a:gd name="T20" fmla="*/ 0 60000 65536"/>
                  <a:gd name="T21" fmla="*/ 0 w 39"/>
                  <a:gd name="T22" fmla="*/ 0 h 34"/>
                  <a:gd name="T23" fmla="*/ 39 w 39"/>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4">
                    <a:moveTo>
                      <a:pt x="39" y="20"/>
                    </a:moveTo>
                    <a:lnTo>
                      <a:pt x="39" y="20"/>
                    </a:lnTo>
                    <a:lnTo>
                      <a:pt x="10" y="0"/>
                    </a:lnTo>
                    <a:lnTo>
                      <a:pt x="0" y="16"/>
                    </a:lnTo>
                    <a:lnTo>
                      <a:pt x="28" y="34"/>
                    </a:lnTo>
                    <a:lnTo>
                      <a:pt x="3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 name="Freeform 175"/>
              <p:cNvSpPr>
                <a:spLocks/>
              </p:cNvSpPr>
              <p:nvPr/>
            </p:nvSpPr>
            <p:spPr bwMode="auto">
              <a:xfrm>
                <a:off x="4891" y="3564"/>
                <a:ext cx="38" cy="36"/>
              </a:xfrm>
              <a:custGeom>
                <a:avLst/>
                <a:gdLst>
                  <a:gd name="T0" fmla="*/ 29 w 38"/>
                  <a:gd name="T1" fmla="*/ 16 h 36"/>
                  <a:gd name="T2" fmla="*/ 38 w 38"/>
                  <a:gd name="T3" fmla="*/ 16 h 36"/>
                  <a:gd name="T4" fmla="*/ 11 w 38"/>
                  <a:gd name="T5" fmla="*/ 0 h 36"/>
                  <a:gd name="T6" fmla="*/ 0 w 38"/>
                  <a:gd name="T7" fmla="*/ 14 h 36"/>
                  <a:gd name="T8" fmla="*/ 27 w 38"/>
                  <a:gd name="T9" fmla="*/ 32 h 36"/>
                  <a:gd name="T10" fmla="*/ 36 w 38"/>
                  <a:gd name="T11" fmla="*/ 34 h 36"/>
                  <a:gd name="T12" fmla="*/ 27 w 38"/>
                  <a:gd name="T13" fmla="*/ 32 h 36"/>
                  <a:gd name="T14" fmla="*/ 31 w 38"/>
                  <a:gd name="T15" fmla="*/ 36 h 36"/>
                  <a:gd name="T16" fmla="*/ 36 w 38"/>
                  <a:gd name="T17" fmla="*/ 34 h 36"/>
                  <a:gd name="T18" fmla="*/ 29 w 38"/>
                  <a:gd name="T19" fmla="*/ 1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36"/>
                  <a:gd name="T32" fmla="*/ 38 w 3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36">
                    <a:moveTo>
                      <a:pt x="29" y="16"/>
                    </a:moveTo>
                    <a:lnTo>
                      <a:pt x="38" y="16"/>
                    </a:lnTo>
                    <a:lnTo>
                      <a:pt x="11" y="0"/>
                    </a:lnTo>
                    <a:lnTo>
                      <a:pt x="0" y="14"/>
                    </a:lnTo>
                    <a:lnTo>
                      <a:pt x="27" y="32"/>
                    </a:lnTo>
                    <a:lnTo>
                      <a:pt x="36" y="34"/>
                    </a:lnTo>
                    <a:lnTo>
                      <a:pt x="27" y="32"/>
                    </a:lnTo>
                    <a:lnTo>
                      <a:pt x="31" y="36"/>
                    </a:lnTo>
                    <a:lnTo>
                      <a:pt x="36" y="34"/>
                    </a:lnTo>
                    <a:lnTo>
                      <a:pt x="29"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 name="Freeform 176"/>
              <p:cNvSpPr>
                <a:spLocks/>
              </p:cNvSpPr>
              <p:nvPr/>
            </p:nvSpPr>
            <p:spPr bwMode="auto">
              <a:xfrm>
                <a:off x="4920" y="3568"/>
                <a:ext cx="51" cy="30"/>
              </a:xfrm>
              <a:custGeom>
                <a:avLst/>
                <a:gdLst>
                  <a:gd name="T0" fmla="*/ 36 w 51"/>
                  <a:gd name="T1" fmla="*/ 1 h 30"/>
                  <a:gd name="T2" fmla="*/ 40 w 51"/>
                  <a:gd name="T3" fmla="*/ 0 h 30"/>
                  <a:gd name="T4" fmla="*/ 0 w 51"/>
                  <a:gd name="T5" fmla="*/ 12 h 30"/>
                  <a:gd name="T6" fmla="*/ 7 w 51"/>
                  <a:gd name="T7" fmla="*/ 30 h 30"/>
                  <a:gd name="T8" fmla="*/ 45 w 51"/>
                  <a:gd name="T9" fmla="*/ 18 h 30"/>
                  <a:gd name="T10" fmla="*/ 51 w 51"/>
                  <a:gd name="T11" fmla="*/ 14 h 30"/>
                  <a:gd name="T12" fmla="*/ 36 w 51"/>
                  <a:gd name="T13" fmla="*/ 1 h 30"/>
                  <a:gd name="T14" fmla="*/ 0 60000 65536"/>
                  <a:gd name="T15" fmla="*/ 0 60000 65536"/>
                  <a:gd name="T16" fmla="*/ 0 60000 65536"/>
                  <a:gd name="T17" fmla="*/ 0 60000 65536"/>
                  <a:gd name="T18" fmla="*/ 0 60000 65536"/>
                  <a:gd name="T19" fmla="*/ 0 60000 65536"/>
                  <a:gd name="T20" fmla="*/ 0 60000 65536"/>
                  <a:gd name="T21" fmla="*/ 0 w 51"/>
                  <a:gd name="T22" fmla="*/ 0 h 30"/>
                  <a:gd name="T23" fmla="*/ 51 w 51"/>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30">
                    <a:moveTo>
                      <a:pt x="36" y="1"/>
                    </a:moveTo>
                    <a:lnTo>
                      <a:pt x="40" y="0"/>
                    </a:lnTo>
                    <a:lnTo>
                      <a:pt x="0" y="12"/>
                    </a:lnTo>
                    <a:lnTo>
                      <a:pt x="7" y="30"/>
                    </a:lnTo>
                    <a:lnTo>
                      <a:pt x="45" y="18"/>
                    </a:lnTo>
                    <a:lnTo>
                      <a:pt x="51" y="14"/>
                    </a:lnTo>
                    <a:lnTo>
                      <a:pt x="36"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 name="Freeform 177"/>
              <p:cNvSpPr>
                <a:spLocks/>
              </p:cNvSpPr>
              <p:nvPr/>
            </p:nvSpPr>
            <p:spPr bwMode="auto">
              <a:xfrm>
                <a:off x="4956" y="3546"/>
                <a:ext cx="33" cy="36"/>
              </a:xfrm>
              <a:custGeom>
                <a:avLst/>
                <a:gdLst>
                  <a:gd name="T0" fmla="*/ 27 w 33"/>
                  <a:gd name="T1" fmla="*/ 0 h 36"/>
                  <a:gd name="T2" fmla="*/ 18 w 33"/>
                  <a:gd name="T3" fmla="*/ 4 h 36"/>
                  <a:gd name="T4" fmla="*/ 0 w 33"/>
                  <a:gd name="T5" fmla="*/ 23 h 36"/>
                  <a:gd name="T6" fmla="*/ 15 w 33"/>
                  <a:gd name="T7" fmla="*/ 36 h 36"/>
                  <a:gd name="T8" fmla="*/ 33 w 33"/>
                  <a:gd name="T9" fmla="*/ 16 h 36"/>
                  <a:gd name="T10" fmla="*/ 24 w 33"/>
                  <a:gd name="T11" fmla="*/ 20 h 36"/>
                  <a:gd name="T12" fmla="*/ 27 w 33"/>
                  <a:gd name="T13" fmla="*/ 0 h 36"/>
                  <a:gd name="T14" fmla="*/ 22 w 33"/>
                  <a:gd name="T15" fmla="*/ 0 h 36"/>
                  <a:gd name="T16" fmla="*/ 18 w 33"/>
                  <a:gd name="T17" fmla="*/ 4 h 36"/>
                  <a:gd name="T18" fmla="*/ 27 w 33"/>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6"/>
                  <a:gd name="T32" fmla="*/ 33 w 33"/>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6">
                    <a:moveTo>
                      <a:pt x="27" y="0"/>
                    </a:moveTo>
                    <a:lnTo>
                      <a:pt x="18" y="4"/>
                    </a:lnTo>
                    <a:lnTo>
                      <a:pt x="0" y="23"/>
                    </a:lnTo>
                    <a:lnTo>
                      <a:pt x="15" y="36"/>
                    </a:lnTo>
                    <a:lnTo>
                      <a:pt x="33" y="16"/>
                    </a:lnTo>
                    <a:lnTo>
                      <a:pt x="24" y="20"/>
                    </a:lnTo>
                    <a:lnTo>
                      <a:pt x="27" y="0"/>
                    </a:lnTo>
                    <a:lnTo>
                      <a:pt x="22" y="0"/>
                    </a:lnTo>
                    <a:lnTo>
                      <a:pt x="18" y="4"/>
                    </a:lnTo>
                    <a:lnTo>
                      <a:pt x="2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 name="Freeform 178"/>
              <p:cNvSpPr>
                <a:spLocks/>
              </p:cNvSpPr>
              <p:nvPr/>
            </p:nvSpPr>
            <p:spPr bwMode="auto">
              <a:xfrm>
                <a:off x="4980" y="3546"/>
                <a:ext cx="45" cy="23"/>
              </a:xfrm>
              <a:custGeom>
                <a:avLst/>
                <a:gdLst>
                  <a:gd name="T0" fmla="*/ 34 w 45"/>
                  <a:gd name="T1" fmla="*/ 7 h 23"/>
                  <a:gd name="T2" fmla="*/ 41 w 45"/>
                  <a:gd name="T3" fmla="*/ 4 h 23"/>
                  <a:gd name="T4" fmla="*/ 3 w 45"/>
                  <a:gd name="T5" fmla="*/ 0 h 23"/>
                  <a:gd name="T6" fmla="*/ 0 w 45"/>
                  <a:gd name="T7" fmla="*/ 20 h 23"/>
                  <a:gd name="T8" fmla="*/ 37 w 45"/>
                  <a:gd name="T9" fmla="*/ 23 h 23"/>
                  <a:gd name="T10" fmla="*/ 45 w 45"/>
                  <a:gd name="T11" fmla="*/ 22 h 23"/>
                  <a:gd name="T12" fmla="*/ 37 w 45"/>
                  <a:gd name="T13" fmla="*/ 23 h 23"/>
                  <a:gd name="T14" fmla="*/ 43 w 45"/>
                  <a:gd name="T15" fmla="*/ 23 h 23"/>
                  <a:gd name="T16" fmla="*/ 45 w 45"/>
                  <a:gd name="T17" fmla="*/ 22 h 23"/>
                  <a:gd name="T18" fmla="*/ 34 w 45"/>
                  <a:gd name="T19" fmla="*/ 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23"/>
                  <a:gd name="T32" fmla="*/ 45 w 45"/>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23">
                    <a:moveTo>
                      <a:pt x="34" y="7"/>
                    </a:moveTo>
                    <a:lnTo>
                      <a:pt x="41" y="4"/>
                    </a:lnTo>
                    <a:lnTo>
                      <a:pt x="3" y="0"/>
                    </a:lnTo>
                    <a:lnTo>
                      <a:pt x="0" y="20"/>
                    </a:lnTo>
                    <a:lnTo>
                      <a:pt x="37" y="23"/>
                    </a:lnTo>
                    <a:lnTo>
                      <a:pt x="45" y="22"/>
                    </a:lnTo>
                    <a:lnTo>
                      <a:pt x="37" y="23"/>
                    </a:lnTo>
                    <a:lnTo>
                      <a:pt x="43" y="23"/>
                    </a:lnTo>
                    <a:lnTo>
                      <a:pt x="45" y="22"/>
                    </a:lnTo>
                    <a:lnTo>
                      <a:pt x="34"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 name="Freeform 179"/>
              <p:cNvSpPr>
                <a:spLocks/>
              </p:cNvSpPr>
              <p:nvPr/>
            </p:nvSpPr>
            <p:spPr bwMode="auto">
              <a:xfrm>
                <a:off x="5014" y="3524"/>
                <a:ext cx="41" cy="44"/>
              </a:xfrm>
              <a:custGeom>
                <a:avLst/>
                <a:gdLst>
                  <a:gd name="T0" fmla="*/ 38 w 41"/>
                  <a:gd name="T1" fmla="*/ 2 h 44"/>
                  <a:gd name="T2" fmla="*/ 29 w 41"/>
                  <a:gd name="T3" fmla="*/ 4 h 44"/>
                  <a:gd name="T4" fmla="*/ 0 w 41"/>
                  <a:gd name="T5" fmla="*/ 29 h 44"/>
                  <a:gd name="T6" fmla="*/ 11 w 41"/>
                  <a:gd name="T7" fmla="*/ 44 h 44"/>
                  <a:gd name="T8" fmla="*/ 41 w 41"/>
                  <a:gd name="T9" fmla="*/ 18 h 44"/>
                  <a:gd name="T10" fmla="*/ 34 w 41"/>
                  <a:gd name="T11" fmla="*/ 20 h 44"/>
                  <a:gd name="T12" fmla="*/ 38 w 41"/>
                  <a:gd name="T13" fmla="*/ 2 h 44"/>
                  <a:gd name="T14" fmla="*/ 32 w 41"/>
                  <a:gd name="T15" fmla="*/ 0 h 44"/>
                  <a:gd name="T16" fmla="*/ 29 w 41"/>
                  <a:gd name="T17" fmla="*/ 4 h 44"/>
                  <a:gd name="T18" fmla="*/ 38 w 41"/>
                  <a:gd name="T19" fmla="*/ 2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4"/>
                  <a:gd name="T32" fmla="*/ 41 w 41"/>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4">
                    <a:moveTo>
                      <a:pt x="38" y="2"/>
                    </a:moveTo>
                    <a:lnTo>
                      <a:pt x="29" y="4"/>
                    </a:lnTo>
                    <a:lnTo>
                      <a:pt x="0" y="29"/>
                    </a:lnTo>
                    <a:lnTo>
                      <a:pt x="11" y="44"/>
                    </a:lnTo>
                    <a:lnTo>
                      <a:pt x="41" y="18"/>
                    </a:lnTo>
                    <a:lnTo>
                      <a:pt x="34" y="20"/>
                    </a:lnTo>
                    <a:lnTo>
                      <a:pt x="38" y="2"/>
                    </a:lnTo>
                    <a:lnTo>
                      <a:pt x="32" y="0"/>
                    </a:lnTo>
                    <a:lnTo>
                      <a:pt x="29" y="4"/>
                    </a:lnTo>
                    <a:lnTo>
                      <a:pt x="38"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2" name="Freeform 180"/>
              <p:cNvSpPr>
                <a:spLocks/>
              </p:cNvSpPr>
              <p:nvPr/>
            </p:nvSpPr>
            <p:spPr bwMode="auto">
              <a:xfrm>
                <a:off x="5048" y="3526"/>
                <a:ext cx="40" cy="24"/>
              </a:xfrm>
              <a:custGeom>
                <a:avLst/>
                <a:gdLst>
                  <a:gd name="T0" fmla="*/ 31 w 40"/>
                  <a:gd name="T1" fmla="*/ 6 h 24"/>
                  <a:gd name="T2" fmla="*/ 36 w 40"/>
                  <a:gd name="T3" fmla="*/ 4 h 24"/>
                  <a:gd name="T4" fmla="*/ 4 w 40"/>
                  <a:gd name="T5" fmla="*/ 0 h 24"/>
                  <a:gd name="T6" fmla="*/ 0 w 40"/>
                  <a:gd name="T7" fmla="*/ 18 h 24"/>
                  <a:gd name="T8" fmla="*/ 34 w 40"/>
                  <a:gd name="T9" fmla="*/ 24 h 24"/>
                  <a:gd name="T10" fmla="*/ 40 w 40"/>
                  <a:gd name="T11" fmla="*/ 22 h 24"/>
                  <a:gd name="T12" fmla="*/ 31 w 40"/>
                  <a:gd name="T13" fmla="*/ 6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31" y="6"/>
                    </a:moveTo>
                    <a:lnTo>
                      <a:pt x="36" y="4"/>
                    </a:lnTo>
                    <a:lnTo>
                      <a:pt x="4" y="0"/>
                    </a:lnTo>
                    <a:lnTo>
                      <a:pt x="0" y="18"/>
                    </a:lnTo>
                    <a:lnTo>
                      <a:pt x="34" y="24"/>
                    </a:lnTo>
                    <a:lnTo>
                      <a:pt x="40" y="22"/>
                    </a:lnTo>
                    <a:lnTo>
                      <a:pt x="31"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3" name="Freeform 181"/>
              <p:cNvSpPr>
                <a:spLocks/>
              </p:cNvSpPr>
              <p:nvPr/>
            </p:nvSpPr>
            <p:spPr bwMode="auto">
              <a:xfrm>
                <a:off x="5079" y="3515"/>
                <a:ext cx="38" cy="33"/>
              </a:xfrm>
              <a:custGeom>
                <a:avLst/>
                <a:gdLst>
                  <a:gd name="T0" fmla="*/ 38 w 38"/>
                  <a:gd name="T1" fmla="*/ 6 h 33"/>
                  <a:gd name="T2" fmla="*/ 27 w 38"/>
                  <a:gd name="T3" fmla="*/ 4 h 33"/>
                  <a:gd name="T4" fmla="*/ 0 w 38"/>
                  <a:gd name="T5" fmla="*/ 17 h 33"/>
                  <a:gd name="T6" fmla="*/ 9 w 38"/>
                  <a:gd name="T7" fmla="*/ 33 h 33"/>
                  <a:gd name="T8" fmla="*/ 34 w 38"/>
                  <a:gd name="T9" fmla="*/ 22 h 33"/>
                  <a:gd name="T10" fmla="*/ 25 w 38"/>
                  <a:gd name="T11" fmla="*/ 20 h 33"/>
                  <a:gd name="T12" fmla="*/ 38 w 38"/>
                  <a:gd name="T13" fmla="*/ 6 h 33"/>
                  <a:gd name="T14" fmla="*/ 32 w 38"/>
                  <a:gd name="T15" fmla="*/ 0 h 33"/>
                  <a:gd name="T16" fmla="*/ 27 w 38"/>
                  <a:gd name="T17" fmla="*/ 4 h 33"/>
                  <a:gd name="T18" fmla="*/ 38 w 38"/>
                  <a:gd name="T19" fmla="*/ 6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33"/>
                  <a:gd name="T32" fmla="*/ 38 w 38"/>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33">
                    <a:moveTo>
                      <a:pt x="38" y="6"/>
                    </a:moveTo>
                    <a:lnTo>
                      <a:pt x="27" y="4"/>
                    </a:lnTo>
                    <a:lnTo>
                      <a:pt x="0" y="17"/>
                    </a:lnTo>
                    <a:lnTo>
                      <a:pt x="9" y="33"/>
                    </a:lnTo>
                    <a:lnTo>
                      <a:pt x="34" y="22"/>
                    </a:lnTo>
                    <a:lnTo>
                      <a:pt x="25" y="20"/>
                    </a:lnTo>
                    <a:lnTo>
                      <a:pt x="38" y="6"/>
                    </a:lnTo>
                    <a:lnTo>
                      <a:pt x="32" y="0"/>
                    </a:lnTo>
                    <a:lnTo>
                      <a:pt x="27" y="4"/>
                    </a:lnTo>
                    <a:lnTo>
                      <a:pt x="38"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4" name="Freeform 182"/>
              <p:cNvSpPr>
                <a:spLocks/>
              </p:cNvSpPr>
              <p:nvPr/>
            </p:nvSpPr>
            <p:spPr bwMode="auto">
              <a:xfrm>
                <a:off x="5104" y="3521"/>
                <a:ext cx="36" cy="30"/>
              </a:xfrm>
              <a:custGeom>
                <a:avLst/>
                <a:gdLst>
                  <a:gd name="T0" fmla="*/ 36 w 36"/>
                  <a:gd name="T1" fmla="*/ 21 h 30"/>
                  <a:gd name="T2" fmla="*/ 32 w 36"/>
                  <a:gd name="T3" fmla="*/ 16 h 30"/>
                  <a:gd name="T4" fmla="*/ 13 w 36"/>
                  <a:gd name="T5" fmla="*/ 0 h 30"/>
                  <a:gd name="T6" fmla="*/ 0 w 36"/>
                  <a:gd name="T7" fmla="*/ 14 h 30"/>
                  <a:gd name="T8" fmla="*/ 20 w 36"/>
                  <a:gd name="T9" fmla="*/ 30 h 30"/>
                  <a:gd name="T10" fmla="*/ 16 w 36"/>
                  <a:gd name="T11" fmla="*/ 25 h 30"/>
                  <a:gd name="T12" fmla="*/ 36 w 36"/>
                  <a:gd name="T13" fmla="*/ 21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36" y="21"/>
                    </a:moveTo>
                    <a:lnTo>
                      <a:pt x="32" y="16"/>
                    </a:lnTo>
                    <a:lnTo>
                      <a:pt x="13" y="0"/>
                    </a:lnTo>
                    <a:lnTo>
                      <a:pt x="0" y="14"/>
                    </a:lnTo>
                    <a:lnTo>
                      <a:pt x="20" y="30"/>
                    </a:lnTo>
                    <a:lnTo>
                      <a:pt x="16" y="25"/>
                    </a:lnTo>
                    <a:lnTo>
                      <a:pt x="36"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5" name="Freeform 183"/>
              <p:cNvSpPr>
                <a:spLocks/>
              </p:cNvSpPr>
              <p:nvPr/>
            </p:nvSpPr>
            <p:spPr bwMode="auto">
              <a:xfrm>
                <a:off x="5120" y="3542"/>
                <a:ext cx="24" cy="35"/>
              </a:xfrm>
              <a:custGeom>
                <a:avLst/>
                <a:gdLst>
                  <a:gd name="T0" fmla="*/ 16 w 24"/>
                  <a:gd name="T1" fmla="*/ 17 h 35"/>
                  <a:gd name="T2" fmla="*/ 24 w 24"/>
                  <a:gd name="T3" fmla="*/ 24 h 35"/>
                  <a:gd name="T4" fmla="*/ 20 w 24"/>
                  <a:gd name="T5" fmla="*/ 0 h 35"/>
                  <a:gd name="T6" fmla="*/ 0 w 24"/>
                  <a:gd name="T7" fmla="*/ 4 h 35"/>
                  <a:gd name="T8" fmla="*/ 4 w 24"/>
                  <a:gd name="T9" fmla="*/ 27 h 35"/>
                  <a:gd name="T10" fmla="*/ 11 w 24"/>
                  <a:gd name="T11" fmla="*/ 35 h 35"/>
                  <a:gd name="T12" fmla="*/ 4 w 24"/>
                  <a:gd name="T13" fmla="*/ 27 h 35"/>
                  <a:gd name="T14" fmla="*/ 6 w 24"/>
                  <a:gd name="T15" fmla="*/ 33 h 35"/>
                  <a:gd name="T16" fmla="*/ 11 w 24"/>
                  <a:gd name="T17" fmla="*/ 35 h 35"/>
                  <a:gd name="T18" fmla="*/ 16 w 24"/>
                  <a:gd name="T19" fmla="*/ 1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35"/>
                  <a:gd name="T32" fmla="*/ 24 w 24"/>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35">
                    <a:moveTo>
                      <a:pt x="16" y="17"/>
                    </a:moveTo>
                    <a:lnTo>
                      <a:pt x="24" y="24"/>
                    </a:lnTo>
                    <a:lnTo>
                      <a:pt x="20" y="0"/>
                    </a:lnTo>
                    <a:lnTo>
                      <a:pt x="0" y="4"/>
                    </a:lnTo>
                    <a:lnTo>
                      <a:pt x="4" y="27"/>
                    </a:lnTo>
                    <a:lnTo>
                      <a:pt x="11" y="35"/>
                    </a:lnTo>
                    <a:lnTo>
                      <a:pt x="4" y="27"/>
                    </a:lnTo>
                    <a:lnTo>
                      <a:pt x="6" y="33"/>
                    </a:lnTo>
                    <a:lnTo>
                      <a:pt x="11" y="35"/>
                    </a:lnTo>
                    <a:lnTo>
                      <a:pt x="16"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6" name="Freeform 184"/>
              <p:cNvSpPr>
                <a:spLocks/>
              </p:cNvSpPr>
              <p:nvPr/>
            </p:nvSpPr>
            <p:spPr bwMode="auto">
              <a:xfrm>
                <a:off x="5131" y="3559"/>
                <a:ext cx="34" cy="27"/>
              </a:xfrm>
              <a:custGeom>
                <a:avLst/>
                <a:gdLst>
                  <a:gd name="T0" fmla="*/ 34 w 34"/>
                  <a:gd name="T1" fmla="*/ 10 h 27"/>
                  <a:gd name="T2" fmla="*/ 31 w 34"/>
                  <a:gd name="T3" fmla="*/ 7 h 27"/>
                  <a:gd name="T4" fmla="*/ 5 w 34"/>
                  <a:gd name="T5" fmla="*/ 0 h 27"/>
                  <a:gd name="T6" fmla="*/ 0 w 34"/>
                  <a:gd name="T7" fmla="*/ 18 h 27"/>
                  <a:gd name="T8" fmla="*/ 25 w 34"/>
                  <a:gd name="T9" fmla="*/ 27 h 27"/>
                  <a:gd name="T10" fmla="*/ 22 w 34"/>
                  <a:gd name="T11" fmla="*/ 23 h 27"/>
                  <a:gd name="T12" fmla="*/ 34 w 34"/>
                  <a:gd name="T13" fmla="*/ 10 h 27"/>
                  <a:gd name="T14" fmla="*/ 0 60000 65536"/>
                  <a:gd name="T15" fmla="*/ 0 60000 65536"/>
                  <a:gd name="T16" fmla="*/ 0 60000 65536"/>
                  <a:gd name="T17" fmla="*/ 0 60000 65536"/>
                  <a:gd name="T18" fmla="*/ 0 60000 65536"/>
                  <a:gd name="T19" fmla="*/ 0 60000 65536"/>
                  <a:gd name="T20" fmla="*/ 0 60000 65536"/>
                  <a:gd name="T21" fmla="*/ 0 w 34"/>
                  <a:gd name="T22" fmla="*/ 0 h 27"/>
                  <a:gd name="T23" fmla="*/ 34 w 34"/>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7">
                    <a:moveTo>
                      <a:pt x="34" y="10"/>
                    </a:moveTo>
                    <a:lnTo>
                      <a:pt x="31" y="7"/>
                    </a:lnTo>
                    <a:lnTo>
                      <a:pt x="5" y="0"/>
                    </a:lnTo>
                    <a:lnTo>
                      <a:pt x="0" y="18"/>
                    </a:lnTo>
                    <a:lnTo>
                      <a:pt x="25" y="27"/>
                    </a:lnTo>
                    <a:lnTo>
                      <a:pt x="22" y="23"/>
                    </a:lnTo>
                    <a:lnTo>
                      <a:pt x="34"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7" name="Freeform 185"/>
              <p:cNvSpPr>
                <a:spLocks/>
              </p:cNvSpPr>
              <p:nvPr/>
            </p:nvSpPr>
            <p:spPr bwMode="auto">
              <a:xfrm>
                <a:off x="5153" y="3569"/>
                <a:ext cx="37" cy="44"/>
              </a:xfrm>
              <a:custGeom>
                <a:avLst/>
                <a:gdLst>
                  <a:gd name="T0" fmla="*/ 25 w 37"/>
                  <a:gd name="T1" fmla="*/ 22 h 44"/>
                  <a:gd name="T2" fmla="*/ 37 w 37"/>
                  <a:gd name="T3" fmla="*/ 24 h 44"/>
                  <a:gd name="T4" fmla="*/ 12 w 37"/>
                  <a:gd name="T5" fmla="*/ 0 h 44"/>
                  <a:gd name="T6" fmla="*/ 0 w 37"/>
                  <a:gd name="T7" fmla="*/ 13 h 44"/>
                  <a:gd name="T8" fmla="*/ 23 w 37"/>
                  <a:gd name="T9" fmla="*/ 36 h 44"/>
                  <a:gd name="T10" fmla="*/ 36 w 37"/>
                  <a:gd name="T11" fmla="*/ 38 h 44"/>
                  <a:gd name="T12" fmla="*/ 23 w 37"/>
                  <a:gd name="T13" fmla="*/ 36 h 44"/>
                  <a:gd name="T14" fmla="*/ 30 w 37"/>
                  <a:gd name="T15" fmla="*/ 44 h 44"/>
                  <a:gd name="T16" fmla="*/ 36 w 37"/>
                  <a:gd name="T17" fmla="*/ 38 h 44"/>
                  <a:gd name="T18" fmla="*/ 25 w 37"/>
                  <a:gd name="T19" fmla="*/ 22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44"/>
                  <a:gd name="T32" fmla="*/ 37 w 37"/>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44">
                    <a:moveTo>
                      <a:pt x="25" y="22"/>
                    </a:moveTo>
                    <a:lnTo>
                      <a:pt x="37" y="24"/>
                    </a:lnTo>
                    <a:lnTo>
                      <a:pt x="12" y="0"/>
                    </a:lnTo>
                    <a:lnTo>
                      <a:pt x="0" y="13"/>
                    </a:lnTo>
                    <a:lnTo>
                      <a:pt x="23" y="36"/>
                    </a:lnTo>
                    <a:lnTo>
                      <a:pt x="36" y="38"/>
                    </a:lnTo>
                    <a:lnTo>
                      <a:pt x="23" y="36"/>
                    </a:lnTo>
                    <a:lnTo>
                      <a:pt x="30" y="44"/>
                    </a:lnTo>
                    <a:lnTo>
                      <a:pt x="36" y="38"/>
                    </a:lnTo>
                    <a:lnTo>
                      <a:pt x="25"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8" name="Freeform 186"/>
              <p:cNvSpPr>
                <a:spLocks/>
              </p:cNvSpPr>
              <p:nvPr/>
            </p:nvSpPr>
            <p:spPr bwMode="auto">
              <a:xfrm>
                <a:off x="5178" y="3560"/>
                <a:ext cx="52" cy="47"/>
              </a:xfrm>
              <a:custGeom>
                <a:avLst/>
                <a:gdLst>
                  <a:gd name="T0" fmla="*/ 34 w 52"/>
                  <a:gd name="T1" fmla="*/ 4 h 47"/>
                  <a:gd name="T2" fmla="*/ 38 w 52"/>
                  <a:gd name="T3" fmla="*/ 0 h 47"/>
                  <a:gd name="T4" fmla="*/ 0 w 52"/>
                  <a:gd name="T5" fmla="*/ 31 h 47"/>
                  <a:gd name="T6" fmla="*/ 11 w 52"/>
                  <a:gd name="T7" fmla="*/ 47 h 47"/>
                  <a:gd name="T8" fmla="*/ 48 w 52"/>
                  <a:gd name="T9" fmla="*/ 17 h 47"/>
                  <a:gd name="T10" fmla="*/ 52 w 52"/>
                  <a:gd name="T11" fmla="*/ 13 h 47"/>
                  <a:gd name="T12" fmla="*/ 34 w 52"/>
                  <a:gd name="T13" fmla="*/ 4 h 47"/>
                  <a:gd name="T14" fmla="*/ 0 60000 65536"/>
                  <a:gd name="T15" fmla="*/ 0 60000 65536"/>
                  <a:gd name="T16" fmla="*/ 0 60000 65536"/>
                  <a:gd name="T17" fmla="*/ 0 60000 65536"/>
                  <a:gd name="T18" fmla="*/ 0 60000 65536"/>
                  <a:gd name="T19" fmla="*/ 0 60000 65536"/>
                  <a:gd name="T20" fmla="*/ 0 60000 65536"/>
                  <a:gd name="T21" fmla="*/ 0 w 52"/>
                  <a:gd name="T22" fmla="*/ 0 h 47"/>
                  <a:gd name="T23" fmla="*/ 52 w 52"/>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7">
                    <a:moveTo>
                      <a:pt x="34" y="4"/>
                    </a:moveTo>
                    <a:lnTo>
                      <a:pt x="38" y="0"/>
                    </a:lnTo>
                    <a:lnTo>
                      <a:pt x="0" y="31"/>
                    </a:lnTo>
                    <a:lnTo>
                      <a:pt x="11" y="47"/>
                    </a:lnTo>
                    <a:lnTo>
                      <a:pt x="48" y="17"/>
                    </a:lnTo>
                    <a:lnTo>
                      <a:pt x="52" y="13"/>
                    </a:lnTo>
                    <a:lnTo>
                      <a:pt x="34"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9" name="Freeform 187"/>
              <p:cNvSpPr>
                <a:spLocks/>
              </p:cNvSpPr>
              <p:nvPr/>
            </p:nvSpPr>
            <p:spPr bwMode="auto">
              <a:xfrm>
                <a:off x="5212" y="3528"/>
                <a:ext cx="38" cy="45"/>
              </a:xfrm>
              <a:custGeom>
                <a:avLst/>
                <a:gdLst>
                  <a:gd name="T0" fmla="*/ 18 w 38"/>
                  <a:gd name="T1" fmla="*/ 5 h 45"/>
                  <a:gd name="T2" fmla="*/ 20 w 38"/>
                  <a:gd name="T3" fmla="*/ 0 h 45"/>
                  <a:gd name="T4" fmla="*/ 0 w 38"/>
                  <a:gd name="T5" fmla="*/ 36 h 45"/>
                  <a:gd name="T6" fmla="*/ 18 w 38"/>
                  <a:gd name="T7" fmla="*/ 45 h 45"/>
                  <a:gd name="T8" fmla="*/ 36 w 38"/>
                  <a:gd name="T9" fmla="*/ 9 h 45"/>
                  <a:gd name="T10" fmla="*/ 38 w 38"/>
                  <a:gd name="T11" fmla="*/ 5 h 45"/>
                  <a:gd name="T12" fmla="*/ 18 w 38"/>
                  <a:gd name="T13" fmla="*/ 5 h 45"/>
                  <a:gd name="T14" fmla="*/ 0 60000 65536"/>
                  <a:gd name="T15" fmla="*/ 0 60000 65536"/>
                  <a:gd name="T16" fmla="*/ 0 60000 65536"/>
                  <a:gd name="T17" fmla="*/ 0 60000 65536"/>
                  <a:gd name="T18" fmla="*/ 0 60000 65536"/>
                  <a:gd name="T19" fmla="*/ 0 60000 65536"/>
                  <a:gd name="T20" fmla="*/ 0 60000 65536"/>
                  <a:gd name="T21" fmla="*/ 0 w 38"/>
                  <a:gd name="T22" fmla="*/ 0 h 45"/>
                  <a:gd name="T23" fmla="*/ 38 w 38"/>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5">
                    <a:moveTo>
                      <a:pt x="18" y="5"/>
                    </a:moveTo>
                    <a:lnTo>
                      <a:pt x="20" y="0"/>
                    </a:lnTo>
                    <a:lnTo>
                      <a:pt x="0" y="36"/>
                    </a:lnTo>
                    <a:lnTo>
                      <a:pt x="18" y="45"/>
                    </a:lnTo>
                    <a:lnTo>
                      <a:pt x="36" y="9"/>
                    </a:lnTo>
                    <a:lnTo>
                      <a:pt x="38" y="5"/>
                    </a:lnTo>
                    <a:lnTo>
                      <a:pt x="18"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0" name="Freeform 188"/>
              <p:cNvSpPr>
                <a:spLocks/>
              </p:cNvSpPr>
              <p:nvPr/>
            </p:nvSpPr>
            <p:spPr bwMode="auto">
              <a:xfrm>
                <a:off x="5230" y="3512"/>
                <a:ext cx="20" cy="21"/>
              </a:xfrm>
              <a:custGeom>
                <a:avLst/>
                <a:gdLst>
                  <a:gd name="T0" fmla="*/ 0 w 20"/>
                  <a:gd name="T1" fmla="*/ 0 h 21"/>
                  <a:gd name="T2" fmla="*/ 0 w 20"/>
                  <a:gd name="T3" fmla="*/ 0 h 21"/>
                  <a:gd name="T4" fmla="*/ 0 w 20"/>
                  <a:gd name="T5" fmla="*/ 21 h 21"/>
                  <a:gd name="T6" fmla="*/ 20 w 20"/>
                  <a:gd name="T7" fmla="*/ 21 h 21"/>
                  <a:gd name="T8" fmla="*/ 20 w 20"/>
                  <a:gd name="T9" fmla="*/ 0 h 21"/>
                  <a:gd name="T10" fmla="*/ 20 w 20"/>
                  <a:gd name="T11" fmla="*/ 2 h 21"/>
                  <a:gd name="T12" fmla="*/ 0 w 20"/>
                  <a:gd name="T13" fmla="*/ 0 h 21"/>
                  <a:gd name="T14" fmla="*/ 0 60000 65536"/>
                  <a:gd name="T15" fmla="*/ 0 60000 65536"/>
                  <a:gd name="T16" fmla="*/ 0 60000 65536"/>
                  <a:gd name="T17" fmla="*/ 0 60000 65536"/>
                  <a:gd name="T18" fmla="*/ 0 60000 65536"/>
                  <a:gd name="T19" fmla="*/ 0 60000 65536"/>
                  <a:gd name="T20" fmla="*/ 0 60000 65536"/>
                  <a:gd name="T21" fmla="*/ 0 w 20"/>
                  <a:gd name="T22" fmla="*/ 0 h 21"/>
                  <a:gd name="T23" fmla="*/ 20 w 2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1">
                    <a:moveTo>
                      <a:pt x="0" y="0"/>
                    </a:moveTo>
                    <a:lnTo>
                      <a:pt x="0" y="0"/>
                    </a:lnTo>
                    <a:lnTo>
                      <a:pt x="0" y="21"/>
                    </a:lnTo>
                    <a:lnTo>
                      <a:pt x="20" y="21"/>
                    </a:lnTo>
                    <a:lnTo>
                      <a:pt x="20" y="0"/>
                    </a:lnTo>
                    <a:lnTo>
                      <a:pt x="20" y="2"/>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1" name="Freeform 189"/>
              <p:cNvSpPr>
                <a:spLocks/>
              </p:cNvSpPr>
              <p:nvPr/>
            </p:nvSpPr>
            <p:spPr bwMode="auto">
              <a:xfrm>
                <a:off x="5230" y="3456"/>
                <a:ext cx="27" cy="58"/>
              </a:xfrm>
              <a:custGeom>
                <a:avLst/>
                <a:gdLst>
                  <a:gd name="T0" fmla="*/ 9 w 27"/>
                  <a:gd name="T1" fmla="*/ 0 h 58"/>
                  <a:gd name="T2" fmla="*/ 9 w 27"/>
                  <a:gd name="T3" fmla="*/ 4 h 58"/>
                  <a:gd name="T4" fmla="*/ 0 w 27"/>
                  <a:gd name="T5" fmla="*/ 56 h 58"/>
                  <a:gd name="T6" fmla="*/ 20 w 27"/>
                  <a:gd name="T7" fmla="*/ 58 h 58"/>
                  <a:gd name="T8" fmla="*/ 27 w 27"/>
                  <a:gd name="T9" fmla="*/ 7 h 58"/>
                  <a:gd name="T10" fmla="*/ 25 w 27"/>
                  <a:gd name="T11" fmla="*/ 11 h 58"/>
                  <a:gd name="T12" fmla="*/ 9 w 27"/>
                  <a:gd name="T13" fmla="*/ 0 h 58"/>
                  <a:gd name="T14" fmla="*/ 0 60000 65536"/>
                  <a:gd name="T15" fmla="*/ 0 60000 65536"/>
                  <a:gd name="T16" fmla="*/ 0 60000 65536"/>
                  <a:gd name="T17" fmla="*/ 0 60000 65536"/>
                  <a:gd name="T18" fmla="*/ 0 60000 65536"/>
                  <a:gd name="T19" fmla="*/ 0 60000 65536"/>
                  <a:gd name="T20" fmla="*/ 0 60000 65536"/>
                  <a:gd name="T21" fmla="*/ 0 w 27"/>
                  <a:gd name="T22" fmla="*/ 0 h 58"/>
                  <a:gd name="T23" fmla="*/ 27 w 27"/>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8">
                    <a:moveTo>
                      <a:pt x="9" y="0"/>
                    </a:moveTo>
                    <a:lnTo>
                      <a:pt x="9" y="4"/>
                    </a:lnTo>
                    <a:lnTo>
                      <a:pt x="0" y="56"/>
                    </a:lnTo>
                    <a:lnTo>
                      <a:pt x="20" y="58"/>
                    </a:lnTo>
                    <a:lnTo>
                      <a:pt x="27" y="7"/>
                    </a:lnTo>
                    <a:lnTo>
                      <a:pt x="25" y="11"/>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2" name="Freeform 190"/>
              <p:cNvSpPr>
                <a:spLocks/>
              </p:cNvSpPr>
              <p:nvPr/>
            </p:nvSpPr>
            <p:spPr bwMode="auto">
              <a:xfrm>
                <a:off x="5239" y="3414"/>
                <a:ext cx="41" cy="53"/>
              </a:xfrm>
              <a:custGeom>
                <a:avLst/>
                <a:gdLst>
                  <a:gd name="T0" fmla="*/ 23 w 41"/>
                  <a:gd name="T1" fmla="*/ 2 h 53"/>
                  <a:gd name="T2" fmla="*/ 25 w 41"/>
                  <a:gd name="T3" fmla="*/ 0 h 53"/>
                  <a:gd name="T4" fmla="*/ 0 w 41"/>
                  <a:gd name="T5" fmla="*/ 42 h 53"/>
                  <a:gd name="T6" fmla="*/ 16 w 41"/>
                  <a:gd name="T7" fmla="*/ 53 h 53"/>
                  <a:gd name="T8" fmla="*/ 41 w 41"/>
                  <a:gd name="T9" fmla="*/ 11 h 53"/>
                  <a:gd name="T10" fmla="*/ 41 w 41"/>
                  <a:gd name="T11" fmla="*/ 8 h 53"/>
                  <a:gd name="T12" fmla="*/ 23 w 41"/>
                  <a:gd name="T13" fmla="*/ 2 h 53"/>
                  <a:gd name="T14" fmla="*/ 0 60000 65536"/>
                  <a:gd name="T15" fmla="*/ 0 60000 65536"/>
                  <a:gd name="T16" fmla="*/ 0 60000 65536"/>
                  <a:gd name="T17" fmla="*/ 0 60000 65536"/>
                  <a:gd name="T18" fmla="*/ 0 60000 65536"/>
                  <a:gd name="T19" fmla="*/ 0 60000 65536"/>
                  <a:gd name="T20" fmla="*/ 0 60000 65536"/>
                  <a:gd name="T21" fmla="*/ 0 w 41"/>
                  <a:gd name="T22" fmla="*/ 0 h 53"/>
                  <a:gd name="T23" fmla="*/ 41 w 41"/>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53">
                    <a:moveTo>
                      <a:pt x="23" y="2"/>
                    </a:moveTo>
                    <a:lnTo>
                      <a:pt x="25" y="0"/>
                    </a:lnTo>
                    <a:lnTo>
                      <a:pt x="0" y="42"/>
                    </a:lnTo>
                    <a:lnTo>
                      <a:pt x="16" y="53"/>
                    </a:lnTo>
                    <a:lnTo>
                      <a:pt x="41" y="11"/>
                    </a:lnTo>
                    <a:lnTo>
                      <a:pt x="41" y="8"/>
                    </a:lnTo>
                    <a:lnTo>
                      <a:pt x="23"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3" name="Freeform 191"/>
              <p:cNvSpPr>
                <a:spLocks/>
              </p:cNvSpPr>
              <p:nvPr/>
            </p:nvSpPr>
            <p:spPr bwMode="auto">
              <a:xfrm>
                <a:off x="5262" y="3328"/>
                <a:ext cx="44" cy="94"/>
              </a:xfrm>
              <a:custGeom>
                <a:avLst/>
                <a:gdLst>
                  <a:gd name="T0" fmla="*/ 26 w 44"/>
                  <a:gd name="T1" fmla="*/ 4 h 94"/>
                  <a:gd name="T2" fmla="*/ 26 w 44"/>
                  <a:gd name="T3" fmla="*/ 0 h 94"/>
                  <a:gd name="T4" fmla="*/ 0 w 44"/>
                  <a:gd name="T5" fmla="*/ 88 h 94"/>
                  <a:gd name="T6" fmla="*/ 18 w 44"/>
                  <a:gd name="T7" fmla="*/ 94 h 94"/>
                  <a:gd name="T8" fmla="*/ 44 w 44"/>
                  <a:gd name="T9" fmla="*/ 5 h 94"/>
                  <a:gd name="T10" fmla="*/ 44 w 44"/>
                  <a:gd name="T11" fmla="*/ 2 h 94"/>
                  <a:gd name="T12" fmla="*/ 26 w 44"/>
                  <a:gd name="T13" fmla="*/ 4 h 94"/>
                  <a:gd name="T14" fmla="*/ 0 60000 65536"/>
                  <a:gd name="T15" fmla="*/ 0 60000 65536"/>
                  <a:gd name="T16" fmla="*/ 0 60000 65536"/>
                  <a:gd name="T17" fmla="*/ 0 60000 65536"/>
                  <a:gd name="T18" fmla="*/ 0 60000 65536"/>
                  <a:gd name="T19" fmla="*/ 0 60000 65536"/>
                  <a:gd name="T20" fmla="*/ 0 60000 65536"/>
                  <a:gd name="T21" fmla="*/ 0 w 44"/>
                  <a:gd name="T22" fmla="*/ 0 h 94"/>
                  <a:gd name="T23" fmla="*/ 44 w 44"/>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94">
                    <a:moveTo>
                      <a:pt x="26" y="4"/>
                    </a:moveTo>
                    <a:lnTo>
                      <a:pt x="26" y="0"/>
                    </a:lnTo>
                    <a:lnTo>
                      <a:pt x="0" y="88"/>
                    </a:lnTo>
                    <a:lnTo>
                      <a:pt x="18" y="94"/>
                    </a:lnTo>
                    <a:lnTo>
                      <a:pt x="44" y="5"/>
                    </a:lnTo>
                    <a:lnTo>
                      <a:pt x="44" y="2"/>
                    </a:lnTo>
                    <a:lnTo>
                      <a:pt x="26"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4" name="Freeform 192"/>
              <p:cNvSpPr>
                <a:spLocks/>
              </p:cNvSpPr>
              <p:nvPr/>
            </p:nvSpPr>
            <p:spPr bwMode="auto">
              <a:xfrm>
                <a:off x="5280" y="3292"/>
                <a:ext cx="26" cy="40"/>
              </a:xfrm>
              <a:custGeom>
                <a:avLst/>
                <a:gdLst>
                  <a:gd name="T0" fmla="*/ 0 w 26"/>
                  <a:gd name="T1" fmla="*/ 4 h 40"/>
                  <a:gd name="T2" fmla="*/ 0 w 26"/>
                  <a:gd name="T3" fmla="*/ 4 h 40"/>
                  <a:gd name="T4" fmla="*/ 8 w 26"/>
                  <a:gd name="T5" fmla="*/ 40 h 40"/>
                  <a:gd name="T6" fmla="*/ 26 w 26"/>
                  <a:gd name="T7" fmla="*/ 38 h 40"/>
                  <a:gd name="T8" fmla="*/ 20 w 26"/>
                  <a:gd name="T9" fmla="*/ 0 h 40"/>
                  <a:gd name="T10" fmla="*/ 20 w 26"/>
                  <a:gd name="T11" fmla="*/ 2 h 40"/>
                  <a:gd name="T12" fmla="*/ 0 w 26"/>
                  <a:gd name="T13" fmla="*/ 4 h 40"/>
                  <a:gd name="T14" fmla="*/ 0 60000 65536"/>
                  <a:gd name="T15" fmla="*/ 0 60000 65536"/>
                  <a:gd name="T16" fmla="*/ 0 60000 65536"/>
                  <a:gd name="T17" fmla="*/ 0 60000 65536"/>
                  <a:gd name="T18" fmla="*/ 0 60000 65536"/>
                  <a:gd name="T19" fmla="*/ 0 60000 65536"/>
                  <a:gd name="T20" fmla="*/ 0 60000 65536"/>
                  <a:gd name="T21" fmla="*/ 0 w 26"/>
                  <a:gd name="T22" fmla="*/ 0 h 40"/>
                  <a:gd name="T23" fmla="*/ 26 w 2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0">
                    <a:moveTo>
                      <a:pt x="0" y="4"/>
                    </a:moveTo>
                    <a:lnTo>
                      <a:pt x="0" y="4"/>
                    </a:lnTo>
                    <a:lnTo>
                      <a:pt x="8" y="40"/>
                    </a:lnTo>
                    <a:lnTo>
                      <a:pt x="26" y="38"/>
                    </a:lnTo>
                    <a:lnTo>
                      <a:pt x="20" y="0"/>
                    </a:lnTo>
                    <a:lnTo>
                      <a:pt x="20" y="2"/>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5" name="Freeform 193"/>
              <p:cNvSpPr>
                <a:spLocks/>
              </p:cNvSpPr>
              <p:nvPr/>
            </p:nvSpPr>
            <p:spPr bwMode="auto">
              <a:xfrm>
                <a:off x="5273" y="3229"/>
                <a:ext cx="27" cy="67"/>
              </a:xfrm>
              <a:custGeom>
                <a:avLst/>
                <a:gdLst>
                  <a:gd name="T0" fmla="*/ 0 w 27"/>
                  <a:gd name="T1" fmla="*/ 11 h 67"/>
                  <a:gd name="T2" fmla="*/ 0 w 27"/>
                  <a:gd name="T3" fmla="*/ 7 h 67"/>
                  <a:gd name="T4" fmla="*/ 7 w 27"/>
                  <a:gd name="T5" fmla="*/ 67 h 67"/>
                  <a:gd name="T6" fmla="*/ 27 w 27"/>
                  <a:gd name="T7" fmla="*/ 65 h 67"/>
                  <a:gd name="T8" fmla="*/ 18 w 27"/>
                  <a:gd name="T9" fmla="*/ 4 h 67"/>
                  <a:gd name="T10" fmla="*/ 16 w 27"/>
                  <a:gd name="T11" fmla="*/ 0 h 67"/>
                  <a:gd name="T12" fmla="*/ 0 w 27"/>
                  <a:gd name="T13" fmla="*/ 11 h 67"/>
                  <a:gd name="T14" fmla="*/ 0 60000 65536"/>
                  <a:gd name="T15" fmla="*/ 0 60000 65536"/>
                  <a:gd name="T16" fmla="*/ 0 60000 65536"/>
                  <a:gd name="T17" fmla="*/ 0 60000 65536"/>
                  <a:gd name="T18" fmla="*/ 0 60000 65536"/>
                  <a:gd name="T19" fmla="*/ 0 60000 65536"/>
                  <a:gd name="T20" fmla="*/ 0 60000 65536"/>
                  <a:gd name="T21" fmla="*/ 0 w 27"/>
                  <a:gd name="T22" fmla="*/ 0 h 67"/>
                  <a:gd name="T23" fmla="*/ 27 w 27"/>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67">
                    <a:moveTo>
                      <a:pt x="0" y="11"/>
                    </a:moveTo>
                    <a:lnTo>
                      <a:pt x="0" y="7"/>
                    </a:lnTo>
                    <a:lnTo>
                      <a:pt x="7" y="67"/>
                    </a:lnTo>
                    <a:lnTo>
                      <a:pt x="27" y="65"/>
                    </a:lnTo>
                    <a:lnTo>
                      <a:pt x="18" y="4"/>
                    </a:lnTo>
                    <a:lnTo>
                      <a:pt x="16" y="0"/>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6" name="Freeform 194"/>
              <p:cNvSpPr>
                <a:spLocks/>
              </p:cNvSpPr>
              <p:nvPr/>
            </p:nvSpPr>
            <p:spPr bwMode="auto">
              <a:xfrm>
                <a:off x="5252" y="3197"/>
                <a:ext cx="37" cy="43"/>
              </a:xfrm>
              <a:custGeom>
                <a:avLst/>
                <a:gdLst>
                  <a:gd name="T0" fmla="*/ 0 w 37"/>
                  <a:gd name="T1" fmla="*/ 7 h 43"/>
                  <a:gd name="T2" fmla="*/ 1 w 37"/>
                  <a:gd name="T3" fmla="*/ 10 h 43"/>
                  <a:gd name="T4" fmla="*/ 21 w 37"/>
                  <a:gd name="T5" fmla="*/ 43 h 43"/>
                  <a:gd name="T6" fmla="*/ 37 w 37"/>
                  <a:gd name="T7" fmla="*/ 32 h 43"/>
                  <a:gd name="T8" fmla="*/ 18 w 37"/>
                  <a:gd name="T9" fmla="*/ 0 h 43"/>
                  <a:gd name="T10" fmla="*/ 18 w 37"/>
                  <a:gd name="T11" fmla="*/ 3 h 43"/>
                  <a:gd name="T12" fmla="*/ 0 w 37"/>
                  <a:gd name="T13" fmla="*/ 7 h 43"/>
                  <a:gd name="T14" fmla="*/ 0 60000 65536"/>
                  <a:gd name="T15" fmla="*/ 0 60000 65536"/>
                  <a:gd name="T16" fmla="*/ 0 60000 65536"/>
                  <a:gd name="T17" fmla="*/ 0 60000 65536"/>
                  <a:gd name="T18" fmla="*/ 0 60000 65536"/>
                  <a:gd name="T19" fmla="*/ 0 60000 65536"/>
                  <a:gd name="T20" fmla="*/ 0 60000 65536"/>
                  <a:gd name="T21" fmla="*/ 0 w 37"/>
                  <a:gd name="T22" fmla="*/ 0 h 43"/>
                  <a:gd name="T23" fmla="*/ 37 w 3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3">
                    <a:moveTo>
                      <a:pt x="0" y="7"/>
                    </a:moveTo>
                    <a:lnTo>
                      <a:pt x="1" y="10"/>
                    </a:lnTo>
                    <a:lnTo>
                      <a:pt x="21" y="43"/>
                    </a:lnTo>
                    <a:lnTo>
                      <a:pt x="37" y="32"/>
                    </a:lnTo>
                    <a:lnTo>
                      <a:pt x="18" y="0"/>
                    </a:lnTo>
                    <a:lnTo>
                      <a:pt x="18" y="3"/>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7" name="Freeform 195"/>
              <p:cNvSpPr>
                <a:spLocks/>
              </p:cNvSpPr>
              <p:nvPr/>
            </p:nvSpPr>
            <p:spPr bwMode="auto">
              <a:xfrm>
                <a:off x="5243" y="3150"/>
                <a:ext cx="27" cy="54"/>
              </a:xfrm>
              <a:custGeom>
                <a:avLst/>
                <a:gdLst>
                  <a:gd name="T0" fmla="*/ 3 w 27"/>
                  <a:gd name="T1" fmla="*/ 14 h 54"/>
                  <a:gd name="T2" fmla="*/ 0 w 27"/>
                  <a:gd name="T3" fmla="*/ 9 h 54"/>
                  <a:gd name="T4" fmla="*/ 9 w 27"/>
                  <a:gd name="T5" fmla="*/ 54 h 54"/>
                  <a:gd name="T6" fmla="*/ 27 w 27"/>
                  <a:gd name="T7" fmla="*/ 50 h 54"/>
                  <a:gd name="T8" fmla="*/ 19 w 27"/>
                  <a:gd name="T9" fmla="*/ 5 h 54"/>
                  <a:gd name="T10" fmla="*/ 16 w 27"/>
                  <a:gd name="T11" fmla="*/ 0 h 54"/>
                  <a:gd name="T12" fmla="*/ 3 w 27"/>
                  <a:gd name="T13" fmla="*/ 14 h 54"/>
                  <a:gd name="T14" fmla="*/ 0 60000 65536"/>
                  <a:gd name="T15" fmla="*/ 0 60000 65536"/>
                  <a:gd name="T16" fmla="*/ 0 60000 65536"/>
                  <a:gd name="T17" fmla="*/ 0 60000 65536"/>
                  <a:gd name="T18" fmla="*/ 0 60000 65536"/>
                  <a:gd name="T19" fmla="*/ 0 60000 65536"/>
                  <a:gd name="T20" fmla="*/ 0 60000 65536"/>
                  <a:gd name="T21" fmla="*/ 0 w 27"/>
                  <a:gd name="T22" fmla="*/ 0 h 54"/>
                  <a:gd name="T23" fmla="*/ 27 w 27"/>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4">
                    <a:moveTo>
                      <a:pt x="3" y="14"/>
                    </a:moveTo>
                    <a:lnTo>
                      <a:pt x="0" y="9"/>
                    </a:lnTo>
                    <a:lnTo>
                      <a:pt x="9" y="54"/>
                    </a:lnTo>
                    <a:lnTo>
                      <a:pt x="27" y="50"/>
                    </a:lnTo>
                    <a:lnTo>
                      <a:pt x="19" y="5"/>
                    </a:lnTo>
                    <a:lnTo>
                      <a:pt x="16" y="0"/>
                    </a:lnTo>
                    <a:lnTo>
                      <a:pt x="3"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8" name="Freeform 196"/>
              <p:cNvSpPr>
                <a:spLocks/>
              </p:cNvSpPr>
              <p:nvPr/>
            </p:nvSpPr>
            <p:spPr bwMode="auto">
              <a:xfrm>
                <a:off x="5216" y="3115"/>
                <a:ext cx="43" cy="49"/>
              </a:xfrm>
              <a:custGeom>
                <a:avLst/>
                <a:gdLst>
                  <a:gd name="T0" fmla="*/ 3 w 43"/>
                  <a:gd name="T1" fmla="*/ 20 h 49"/>
                  <a:gd name="T2" fmla="*/ 0 w 43"/>
                  <a:gd name="T3" fmla="*/ 17 h 49"/>
                  <a:gd name="T4" fmla="*/ 30 w 43"/>
                  <a:gd name="T5" fmla="*/ 49 h 49"/>
                  <a:gd name="T6" fmla="*/ 43 w 43"/>
                  <a:gd name="T7" fmla="*/ 35 h 49"/>
                  <a:gd name="T8" fmla="*/ 14 w 43"/>
                  <a:gd name="T9" fmla="*/ 4 h 49"/>
                  <a:gd name="T10" fmla="*/ 10 w 43"/>
                  <a:gd name="T11" fmla="*/ 0 h 49"/>
                  <a:gd name="T12" fmla="*/ 3 w 43"/>
                  <a:gd name="T13" fmla="*/ 20 h 49"/>
                  <a:gd name="T14" fmla="*/ 0 60000 65536"/>
                  <a:gd name="T15" fmla="*/ 0 60000 65536"/>
                  <a:gd name="T16" fmla="*/ 0 60000 65536"/>
                  <a:gd name="T17" fmla="*/ 0 60000 65536"/>
                  <a:gd name="T18" fmla="*/ 0 60000 65536"/>
                  <a:gd name="T19" fmla="*/ 0 60000 65536"/>
                  <a:gd name="T20" fmla="*/ 0 60000 65536"/>
                  <a:gd name="T21" fmla="*/ 0 w 43"/>
                  <a:gd name="T22" fmla="*/ 0 h 49"/>
                  <a:gd name="T23" fmla="*/ 43 w 43"/>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9">
                    <a:moveTo>
                      <a:pt x="3" y="20"/>
                    </a:moveTo>
                    <a:lnTo>
                      <a:pt x="0" y="17"/>
                    </a:lnTo>
                    <a:lnTo>
                      <a:pt x="30" y="49"/>
                    </a:lnTo>
                    <a:lnTo>
                      <a:pt x="43" y="35"/>
                    </a:lnTo>
                    <a:lnTo>
                      <a:pt x="14" y="4"/>
                    </a:lnTo>
                    <a:lnTo>
                      <a:pt x="10" y="0"/>
                    </a:lnTo>
                    <a:lnTo>
                      <a:pt x="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9" name="Freeform 197"/>
              <p:cNvSpPr>
                <a:spLocks/>
              </p:cNvSpPr>
              <p:nvPr/>
            </p:nvSpPr>
            <p:spPr bwMode="auto">
              <a:xfrm>
                <a:off x="5185" y="3106"/>
                <a:ext cx="41" cy="29"/>
              </a:xfrm>
              <a:custGeom>
                <a:avLst/>
                <a:gdLst>
                  <a:gd name="T0" fmla="*/ 0 w 41"/>
                  <a:gd name="T1" fmla="*/ 15 h 29"/>
                  <a:gd name="T2" fmla="*/ 5 w 41"/>
                  <a:gd name="T3" fmla="*/ 18 h 29"/>
                  <a:gd name="T4" fmla="*/ 34 w 41"/>
                  <a:gd name="T5" fmla="*/ 29 h 29"/>
                  <a:gd name="T6" fmla="*/ 41 w 41"/>
                  <a:gd name="T7" fmla="*/ 9 h 29"/>
                  <a:gd name="T8" fmla="*/ 13 w 41"/>
                  <a:gd name="T9" fmla="*/ 0 h 29"/>
                  <a:gd name="T10" fmla="*/ 18 w 41"/>
                  <a:gd name="T11" fmla="*/ 4 h 29"/>
                  <a:gd name="T12" fmla="*/ 0 w 41"/>
                  <a:gd name="T13" fmla="*/ 15 h 29"/>
                  <a:gd name="T14" fmla="*/ 0 60000 65536"/>
                  <a:gd name="T15" fmla="*/ 0 60000 65536"/>
                  <a:gd name="T16" fmla="*/ 0 60000 65536"/>
                  <a:gd name="T17" fmla="*/ 0 60000 65536"/>
                  <a:gd name="T18" fmla="*/ 0 60000 65536"/>
                  <a:gd name="T19" fmla="*/ 0 60000 65536"/>
                  <a:gd name="T20" fmla="*/ 0 60000 65536"/>
                  <a:gd name="T21" fmla="*/ 0 w 41"/>
                  <a:gd name="T22" fmla="*/ 0 h 29"/>
                  <a:gd name="T23" fmla="*/ 41 w 41"/>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9">
                    <a:moveTo>
                      <a:pt x="0" y="15"/>
                    </a:moveTo>
                    <a:lnTo>
                      <a:pt x="5" y="18"/>
                    </a:lnTo>
                    <a:lnTo>
                      <a:pt x="34" y="29"/>
                    </a:lnTo>
                    <a:lnTo>
                      <a:pt x="41" y="9"/>
                    </a:lnTo>
                    <a:lnTo>
                      <a:pt x="13" y="0"/>
                    </a:lnTo>
                    <a:lnTo>
                      <a:pt x="18" y="4"/>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0" name="Freeform 198"/>
              <p:cNvSpPr>
                <a:spLocks/>
              </p:cNvSpPr>
              <p:nvPr/>
            </p:nvSpPr>
            <p:spPr bwMode="auto">
              <a:xfrm>
                <a:off x="5158" y="3069"/>
                <a:ext cx="45" cy="52"/>
              </a:xfrm>
              <a:custGeom>
                <a:avLst/>
                <a:gdLst>
                  <a:gd name="T0" fmla="*/ 4 w 45"/>
                  <a:gd name="T1" fmla="*/ 0 h 52"/>
                  <a:gd name="T2" fmla="*/ 4 w 45"/>
                  <a:gd name="T3" fmla="*/ 9 h 52"/>
                  <a:gd name="T4" fmla="*/ 27 w 45"/>
                  <a:gd name="T5" fmla="*/ 52 h 52"/>
                  <a:gd name="T6" fmla="*/ 45 w 45"/>
                  <a:gd name="T7" fmla="*/ 41 h 52"/>
                  <a:gd name="T8" fmla="*/ 20 w 45"/>
                  <a:gd name="T9" fmla="*/ 0 h 52"/>
                  <a:gd name="T10" fmla="*/ 20 w 45"/>
                  <a:gd name="T11" fmla="*/ 9 h 52"/>
                  <a:gd name="T12" fmla="*/ 4 w 45"/>
                  <a:gd name="T13" fmla="*/ 0 h 52"/>
                  <a:gd name="T14" fmla="*/ 0 w 45"/>
                  <a:gd name="T15" fmla="*/ 3 h 52"/>
                  <a:gd name="T16" fmla="*/ 4 w 45"/>
                  <a:gd name="T17" fmla="*/ 9 h 52"/>
                  <a:gd name="T18" fmla="*/ 4 w 45"/>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2"/>
                  <a:gd name="T32" fmla="*/ 45 w 4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2">
                    <a:moveTo>
                      <a:pt x="4" y="0"/>
                    </a:moveTo>
                    <a:lnTo>
                      <a:pt x="4" y="9"/>
                    </a:lnTo>
                    <a:lnTo>
                      <a:pt x="27" y="52"/>
                    </a:lnTo>
                    <a:lnTo>
                      <a:pt x="45" y="41"/>
                    </a:lnTo>
                    <a:lnTo>
                      <a:pt x="20" y="0"/>
                    </a:lnTo>
                    <a:lnTo>
                      <a:pt x="20" y="9"/>
                    </a:lnTo>
                    <a:lnTo>
                      <a:pt x="4" y="0"/>
                    </a:lnTo>
                    <a:lnTo>
                      <a:pt x="0" y="3"/>
                    </a:lnTo>
                    <a:lnTo>
                      <a:pt x="4" y="9"/>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1" name="Freeform 199"/>
              <p:cNvSpPr>
                <a:spLocks/>
              </p:cNvSpPr>
              <p:nvPr/>
            </p:nvSpPr>
            <p:spPr bwMode="auto">
              <a:xfrm>
                <a:off x="5162" y="3043"/>
                <a:ext cx="32" cy="35"/>
              </a:xfrm>
              <a:custGeom>
                <a:avLst/>
                <a:gdLst>
                  <a:gd name="T0" fmla="*/ 12 w 32"/>
                  <a:gd name="T1" fmla="*/ 4 h 35"/>
                  <a:gd name="T2" fmla="*/ 14 w 32"/>
                  <a:gd name="T3" fmla="*/ 0 h 35"/>
                  <a:gd name="T4" fmla="*/ 0 w 32"/>
                  <a:gd name="T5" fmla="*/ 26 h 35"/>
                  <a:gd name="T6" fmla="*/ 16 w 32"/>
                  <a:gd name="T7" fmla="*/ 35 h 35"/>
                  <a:gd name="T8" fmla="*/ 30 w 32"/>
                  <a:gd name="T9" fmla="*/ 9 h 35"/>
                  <a:gd name="T10" fmla="*/ 32 w 32"/>
                  <a:gd name="T11" fmla="*/ 6 h 35"/>
                  <a:gd name="T12" fmla="*/ 12 w 32"/>
                  <a:gd name="T13" fmla="*/ 4 h 35"/>
                  <a:gd name="T14" fmla="*/ 0 60000 65536"/>
                  <a:gd name="T15" fmla="*/ 0 60000 65536"/>
                  <a:gd name="T16" fmla="*/ 0 60000 65536"/>
                  <a:gd name="T17" fmla="*/ 0 60000 65536"/>
                  <a:gd name="T18" fmla="*/ 0 60000 65536"/>
                  <a:gd name="T19" fmla="*/ 0 60000 65536"/>
                  <a:gd name="T20" fmla="*/ 0 60000 65536"/>
                  <a:gd name="T21" fmla="*/ 0 w 32"/>
                  <a:gd name="T22" fmla="*/ 0 h 35"/>
                  <a:gd name="T23" fmla="*/ 32 w 3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5">
                    <a:moveTo>
                      <a:pt x="12" y="4"/>
                    </a:moveTo>
                    <a:lnTo>
                      <a:pt x="14" y="0"/>
                    </a:lnTo>
                    <a:lnTo>
                      <a:pt x="0" y="26"/>
                    </a:lnTo>
                    <a:lnTo>
                      <a:pt x="16" y="35"/>
                    </a:lnTo>
                    <a:lnTo>
                      <a:pt x="30" y="9"/>
                    </a:lnTo>
                    <a:lnTo>
                      <a:pt x="32" y="6"/>
                    </a:lnTo>
                    <a:lnTo>
                      <a:pt x="12"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2" name="Freeform 200"/>
              <p:cNvSpPr>
                <a:spLocks/>
              </p:cNvSpPr>
              <p:nvPr/>
            </p:nvSpPr>
            <p:spPr bwMode="auto">
              <a:xfrm>
                <a:off x="5174" y="2979"/>
                <a:ext cx="25" cy="70"/>
              </a:xfrm>
              <a:custGeom>
                <a:avLst/>
                <a:gdLst>
                  <a:gd name="T0" fmla="*/ 7 w 25"/>
                  <a:gd name="T1" fmla="*/ 0 h 70"/>
                  <a:gd name="T2" fmla="*/ 6 w 25"/>
                  <a:gd name="T3" fmla="*/ 1 h 70"/>
                  <a:gd name="T4" fmla="*/ 0 w 25"/>
                  <a:gd name="T5" fmla="*/ 68 h 70"/>
                  <a:gd name="T6" fmla="*/ 20 w 25"/>
                  <a:gd name="T7" fmla="*/ 70 h 70"/>
                  <a:gd name="T8" fmla="*/ 25 w 25"/>
                  <a:gd name="T9" fmla="*/ 3 h 70"/>
                  <a:gd name="T10" fmla="*/ 25 w 25"/>
                  <a:gd name="T11" fmla="*/ 5 h 70"/>
                  <a:gd name="T12" fmla="*/ 7 w 25"/>
                  <a:gd name="T13" fmla="*/ 0 h 70"/>
                  <a:gd name="T14" fmla="*/ 0 60000 65536"/>
                  <a:gd name="T15" fmla="*/ 0 60000 65536"/>
                  <a:gd name="T16" fmla="*/ 0 60000 65536"/>
                  <a:gd name="T17" fmla="*/ 0 60000 65536"/>
                  <a:gd name="T18" fmla="*/ 0 60000 65536"/>
                  <a:gd name="T19" fmla="*/ 0 60000 65536"/>
                  <a:gd name="T20" fmla="*/ 0 60000 65536"/>
                  <a:gd name="T21" fmla="*/ 0 w 25"/>
                  <a:gd name="T22" fmla="*/ 0 h 70"/>
                  <a:gd name="T23" fmla="*/ 25 w 2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0">
                    <a:moveTo>
                      <a:pt x="7" y="0"/>
                    </a:moveTo>
                    <a:lnTo>
                      <a:pt x="6" y="1"/>
                    </a:lnTo>
                    <a:lnTo>
                      <a:pt x="0" y="68"/>
                    </a:lnTo>
                    <a:lnTo>
                      <a:pt x="20" y="70"/>
                    </a:lnTo>
                    <a:lnTo>
                      <a:pt x="25" y="3"/>
                    </a:lnTo>
                    <a:lnTo>
                      <a:pt x="25" y="5"/>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3" name="Freeform 201"/>
              <p:cNvSpPr>
                <a:spLocks/>
              </p:cNvSpPr>
              <p:nvPr/>
            </p:nvSpPr>
            <p:spPr bwMode="auto">
              <a:xfrm>
                <a:off x="5181" y="2934"/>
                <a:ext cx="31" cy="50"/>
              </a:xfrm>
              <a:custGeom>
                <a:avLst/>
                <a:gdLst>
                  <a:gd name="T0" fmla="*/ 11 w 31"/>
                  <a:gd name="T1" fmla="*/ 1 h 50"/>
                  <a:gd name="T2" fmla="*/ 11 w 31"/>
                  <a:gd name="T3" fmla="*/ 0 h 50"/>
                  <a:gd name="T4" fmla="*/ 0 w 31"/>
                  <a:gd name="T5" fmla="*/ 45 h 50"/>
                  <a:gd name="T6" fmla="*/ 18 w 31"/>
                  <a:gd name="T7" fmla="*/ 50 h 50"/>
                  <a:gd name="T8" fmla="*/ 29 w 31"/>
                  <a:gd name="T9" fmla="*/ 5 h 50"/>
                  <a:gd name="T10" fmla="*/ 31 w 31"/>
                  <a:gd name="T11" fmla="*/ 3 h 50"/>
                  <a:gd name="T12" fmla="*/ 11 w 31"/>
                  <a:gd name="T13" fmla="*/ 1 h 50"/>
                  <a:gd name="T14" fmla="*/ 0 60000 65536"/>
                  <a:gd name="T15" fmla="*/ 0 60000 65536"/>
                  <a:gd name="T16" fmla="*/ 0 60000 65536"/>
                  <a:gd name="T17" fmla="*/ 0 60000 65536"/>
                  <a:gd name="T18" fmla="*/ 0 60000 65536"/>
                  <a:gd name="T19" fmla="*/ 0 60000 65536"/>
                  <a:gd name="T20" fmla="*/ 0 60000 65536"/>
                  <a:gd name="T21" fmla="*/ 0 w 31"/>
                  <a:gd name="T22" fmla="*/ 0 h 50"/>
                  <a:gd name="T23" fmla="*/ 31 w 3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50">
                    <a:moveTo>
                      <a:pt x="11" y="1"/>
                    </a:moveTo>
                    <a:lnTo>
                      <a:pt x="11" y="0"/>
                    </a:lnTo>
                    <a:lnTo>
                      <a:pt x="0" y="45"/>
                    </a:lnTo>
                    <a:lnTo>
                      <a:pt x="18" y="50"/>
                    </a:lnTo>
                    <a:lnTo>
                      <a:pt x="29" y="5"/>
                    </a:lnTo>
                    <a:lnTo>
                      <a:pt x="31" y="3"/>
                    </a:lnTo>
                    <a:lnTo>
                      <a:pt x="11"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4" name="Freeform 202"/>
              <p:cNvSpPr>
                <a:spLocks/>
              </p:cNvSpPr>
              <p:nvPr/>
            </p:nvSpPr>
            <p:spPr bwMode="auto">
              <a:xfrm>
                <a:off x="5192" y="2863"/>
                <a:ext cx="25" cy="74"/>
              </a:xfrm>
              <a:custGeom>
                <a:avLst/>
                <a:gdLst>
                  <a:gd name="T0" fmla="*/ 6 w 25"/>
                  <a:gd name="T1" fmla="*/ 0 h 74"/>
                  <a:gd name="T2" fmla="*/ 6 w 25"/>
                  <a:gd name="T3" fmla="*/ 2 h 74"/>
                  <a:gd name="T4" fmla="*/ 0 w 25"/>
                  <a:gd name="T5" fmla="*/ 72 h 74"/>
                  <a:gd name="T6" fmla="*/ 20 w 25"/>
                  <a:gd name="T7" fmla="*/ 74 h 74"/>
                  <a:gd name="T8" fmla="*/ 25 w 25"/>
                  <a:gd name="T9" fmla="*/ 4 h 74"/>
                  <a:gd name="T10" fmla="*/ 25 w 25"/>
                  <a:gd name="T11" fmla="*/ 6 h 74"/>
                  <a:gd name="T12" fmla="*/ 6 w 25"/>
                  <a:gd name="T13" fmla="*/ 0 h 74"/>
                  <a:gd name="T14" fmla="*/ 0 60000 65536"/>
                  <a:gd name="T15" fmla="*/ 0 60000 65536"/>
                  <a:gd name="T16" fmla="*/ 0 60000 65536"/>
                  <a:gd name="T17" fmla="*/ 0 60000 65536"/>
                  <a:gd name="T18" fmla="*/ 0 60000 65536"/>
                  <a:gd name="T19" fmla="*/ 0 60000 65536"/>
                  <a:gd name="T20" fmla="*/ 0 60000 65536"/>
                  <a:gd name="T21" fmla="*/ 0 w 25"/>
                  <a:gd name="T22" fmla="*/ 0 h 74"/>
                  <a:gd name="T23" fmla="*/ 25 w 25"/>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4">
                    <a:moveTo>
                      <a:pt x="6" y="0"/>
                    </a:moveTo>
                    <a:lnTo>
                      <a:pt x="6" y="2"/>
                    </a:lnTo>
                    <a:lnTo>
                      <a:pt x="0" y="72"/>
                    </a:lnTo>
                    <a:lnTo>
                      <a:pt x="20" y="74"/>
                    </a:lnTo>
                    <a:lnTo>
                      <a:pt x="25" y="4"/>
                    </a:lnTo>
                    <a:lnTo>
                      <a:pt x="25" y="6"/>
                    </a:lnTo>
                    <a:lnTo>
                      <a:pt x="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88" name="Group 203"/>
            <p:cNvGrpSpPr>
              <a:grpSpLocks/>
            </p:cNvGrpSpPr>
            <p:nvPr/>
          </p:nvGrpSpPr>
          <p:grpSpPr bwMode="auto">
            <a:xfrm>
              <a:off x="258210" y="1042086"/>
              <a:ext cx="8772049" cy="3709019"/>
              <a:chOff x="301" y="691"/>
              <a:chExt cx="5005" cy="2178"/>
            </a:xfrm>
          </p:grpSpPr>
          <p:sp>
            <p:nvSpPr>
              <p:cNvPr id="2805" name="Freeform 204"/>
              <p:cNvSpPr>
                <a:spLocks/>
              </p:cNvSpPr>
              <p:nvPr/>
            </p:nvSpPr>
            <p:spPr bwMode="auto">
              <a:xfrm>
                <a:off x="5198" y="2834"/>
                <a:ext cx="25" cy="35"/>
              </a:xfrm>
              <a:custGeom>
                <a:avLst/>
                <a:gdLst>
                  <a:gd name="T0" fmla="*/ 7 w 25"/>
                  <a:gd name="T1" fmla="*/ 6 h 35"/>
                  <a:gd name="T2" fmla="*/ 7 w 25"/>
                  <a:gd name="T3" fmla="*/ 0 h 35"/>
                  <a:gd name="T4" fmla="*/ 0 w 25"/>
                  <a:gd name="T5" fmla="*/ 29 h 35"/>
                  <a:gd name="T6" fmla="*/ 19 w 25"/>
                  <a:gd name="T7" fmla="*/ 35 h 35"/>
                  <a:gd name="T8" fmla="*/ 25 w 25"/>
                  <a:gd name="T9" fmla="*/ 6 h 35"/>
                  <a:gd name="T10" fmla="*/ 25 w 25"/>
                  <a:gd name="T11" fmla="*/ 2 h 35"/>
                  <a:gd name="T12" fmla="*/ 7 w 25"/>
                  <a:gd name="T13" fmla="*/ 6 h 35"/>
                  <a:gd name="T14" fmla="*/ 0 60000 65536"/>
                  <a:gd name="T15" fmla="*/ 0 60000 65536"/>
                  <a:gd name="T16" fmla="*/ 0 60000 65536"/>
                  <a:gd name="T17" fmla="*/ 0 60000 65536"/>
                  <a:gd name="T18" fmla="*/ 0 60000 65536"/>
                  <a:gd name="T19" fmla="*/ 0 60000 65536"/>
                  <a:gd name="T20" fmla="*/ 0 60000 65536"/>
                  <a:gd name="T21" fmla="*/ 0 w 25"/>
                  <a:gd name="T22" fmla="*/ 0 h 35"/>
                  <a:gd name="T23" fmla="*/ 25 w 25"/>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5">
                    <a:moveTo>
                      <a:pt x="7" y="6"/>
                    </a:moveTo>
                    <a:lnTo>
                      <a:pt x="7" y="0"/>
                    </a:lnTo>
                    <a:lnTo>
                      <a:pt x="0" y="29"/>
                    </a:lnTo>
                    <a:lnTo>
                      <a:pt x="19" y="35"/>
                    </a:lnTo>
                    <a:lnTo>
                      <a:pt x="25" y="6"/>
                    </a:lnTo>
                    <a:lnTo>
                      <a:pt x="25" y="2"/>
                    </a:lnTo>
                    <a:lnTo>
                      <a:pt x="7"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6" name="Freeform 205"/>
              <p:cNvSpPr>
                <a:spLocks/>
              </p:cNvSpPr>
              <p:nvPr/>
            </p:nvSpPr>
            <p:spPr bwMode="auto">
              <a:xfrm>
                <a:off x="5199" y="2806"/>
                <a:ext cx="24" cy="34"/>
              </a:xfrm>
              <a:custGeom>
                <a:avLst/>
                <a:gdLst>
                  <a:gd name="T0" fmla="*/ 0 w 24"/>
                  <a:gd name="T1" fmla="*/ 0 h 34"/>
                  <a:gd name="T2" fmla="*/ 0 w 24"/>
                  <a:gd name="T3" fmla="*/ 3 h 34"/>
                  <a:gd name="T4" fmla="*/ 6 w 24"/>
                  <a:gd name="T5" fmla="*/ 34 h 34"/>
                  <a:gd name="T6" fmla="*/ 24 w 24"/>
                  <a:gd name="T7" fmla="*/ 30 h 34"/>
                  <a:gd name="T8" fmla="*/ 18 w 24"/>
                  <a:gd name="T9" fmla="*/ 0 h 34"/>
                  <a:gd name="T10" fmla="*/ 18 w 24"/>
                  <a:gd name="T11" fmla="*/ 3 h 34"/>
                  <a:gd name="T12" fmla="*/ 0 w 24"/>
                  <a:gd name="T13" fmla="*/ 0 h 34"/>
                  <a:gd name="T14" fmla="*/ 0 60000 65536"/>
                  <a:gd name="T15" fmla="*/ 0 60000 65536"/>
                  <a:gd name="T16" fmla="*/ 0 60000 65536"/>
                  <a:gd name="T17" fmla="*/ 0 60000 65536"/>
                  <a:gd name="T18" fmla="*/ 0 60000 65536"/>
                  <a:gd name="T19" fmla="*/ 0 60000 65536"/>
                  <a:gd name="T20" fmla="*/ 0 60000 65536"/>
                  <a:gd name="T21" fmla="*/ 0 w 24"/>
                  <a:gd name="T22" fmla="*/ 0 h 34"/>
                  <a:gd name="T23" fmla="*/ 24 w 2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4">
                    <a:moveTo>
                      <a:pt x="0" y="0"/>
                    </a:moveTo>
                    <a:lnTo>
                      <a:pt x="0" y="3"/>
                    </a:lnTo>
                    <a:lnTo>
                      <a:pt x="6" y="34"/>
                    </a:lnTo>
                    <a:lnTo>
                      <a:pt x="24" y="30"/>
                    </a:lnTo>
                    <a:lnTo>
                      <a:pt x="18" y="0"/>
                    </a:lnTo>
                    <a:lnTo>
                      <a:pt x="18" y="3"/>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7" name="Freeform 206"/>
              <p:cNvSpPr>
                <a:spLocks/>
              </p:cNvSpPr>
              <p:nvPr/>
            </p:nvSpPr>
            <p:spPr bwMode="auto">
              <a:xfrm>
                <a:off x="5199" y="2762"/>
                <a:ext cx="26" cy="47"/>
              </a:xfrm>
              <a:custGeom>
                <a:avLst/>
                <a:gdLst>
                  <a:gd name="T0" fmla="*/ 8 w 26"/>
                  <a:gd name="T1" fmla="*/ 0 h 47"/>
                  <a:gd name="T2" fmla="*/ 8 w 26"/>
                  <a:gd name="T3" fmla="*/ 0 h 47"/>
                  <a:gd name="T4" fmla="*/ 0 w 26"/>
                  <a:gd name="T5" fmla="*/ 44 h 47"/>
                  <a:gd name="T6" fmla="*/ 18 w 26"/>
                  <a:gd name="T7" fmla="*/ 47 h 47"/>
                  <a:gd name="T8" fmla="*/ 26 w 26"/>
                  <a:gd name="T9" fmla="*/ 4 h 47"/>
                  <a:gd name="T10" fmla="*/ 26 w 26"/>
                  <a:gd name="T11" fmla="*/ 6 h 47"/>
                  <a:gd name="T12" fmla="*/ 8 w 26"/>
                  <a:gd name="T13" fmla="*/ 0 h 47"/>
                  <a:gd name="T14" fmla="*/ 0 60000 65536"/>
                  <a:gd name="T15" fmla="*/ 0 60000 65536"/>
                  <a:gd name="T16" fmla="*/ 0 60000 65536"/>
                  <a:gd name="T17" fmla="*/ 0 60000 65536"/>
                  <a:gd name="T18" fmla="*/ 0 60000 65536"/>
                  <a:gd name="T19" fmla="*/ 0 60000 65536"/>
                  <a:gd name="T20" fmla="*/ 0 60000 65536"/>
                  <a:gd name="T21" fmla="*/ 0 w 26"/>
                  <a:gd name="T22" fmla="*/ 0 h 47"/>
                  <a:gd name="T23" fmla="*/ 26 w 26"/>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7">
                    <a:moveTo>
                      <a:pt x="8" y="0"/>
                    </a:moveTo>
                    <a:lnTo>
                      <a:pt x="8" y="0"/>
                    </a:lnTo>
                    <a:lnTo>
                      <a:pt x="0" y="44"/>
                    </a:lnTo>
                    <a:lnTo>
                      <a:pt x="18" y="47"/>
                    </a:lnTo>
                    <a:lnTo>
                      <a:pt x="26" y="4"/>
                    </a:lnTo>
                    <a:lnTo>
                      <a:pt x="26" y="6"/>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8" name="Freeform 207"/>
              <p:cNvSpPr>
                <a:spLocks/>
              </p:cNvSpPr>
              <p:nvPr/>
            </p:nvSpPr>
            <p:spPr bwMode="auto">
              <a:xfrm>
                <a:off x="5207" y="2725"/>
                <a:ext cx="30" cy="43"/>
              </a:xfrm>
              <a:custGeom>
                <a:avLst/>
                <a:gdLst>
                  <a:gd name="T0" fmla="*/ 14 w 30"/>
                  <a:gd name="T1" fmla="*/ 0 h 43"/>
                  <a:gd name="T2" fmla="*/ 12 w 30"/>
                  <a:gd name="T3" fmla="*/ 1 h 43"/>
                  <a:gd name="T4" fmla="*/ 0 w 30"/>
                  <a:gd name="T5" fmla="*/ 37 h 43"/>
                  <a:gd name="T6" fmla="*/ 18 w 30"/>
                  <a:gd name="T7" fmla="*/ 43 h 43"/>
                  <a:gd name="T8" fmla="*/ 30 w 30"/>
                  <a:gd name="T9" fmla="*/ 9 h 43"/>
                  <a:gd name="T10" fmla="*/ 28 w 30"/>
                  <a:gd name="T11" fmla="*/ 10 h 43"/>
                  <a:gd name="T12" fmla="*/ 14 w 30"/>
                  <a:gd name="T13" fmla="*/ 0 h 43"/>
                  <a:gd name="T14" fmla="*/ 0 60000 65536"/>
                  <a:gd name="T15" fmla="*/ 0 60000 65536"/>
                  <a:gd name="T16" fmla="*/ 0 60000 65536"/>
                  <a:gd name="T17" fmla="*/ 0 60000 65536"/>
                  <a:gd name="T18" fmla="*/ 0 60000 65536"/>
                  <a:gd name="T19" fmla="*/ 0 60000 65536"/>
                  <a:gd name="T20" fmla="*/ 0 60000 65536"/>
                  <a:gd name="T21" fmla="*/ 0 w 30"/>
                  <a:gd name="T22" fmla="*/ 0 h 43"/>
                  <a:gd name="T23" fmla="*/ 30 w 30"/>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3">
                    <a:moveTo>
                      <a:pt x="14" y="0"/>
                    </a:moveTo>
                    <a:lnTo>
                      <a:pt x="12" y="1"/>
                    </a:lnTo>
                    <a:lnTo>
                      <a:pt x="0" y="37"/>
                    </a:lnTo>
                    <a:lnTo>
                      <a:pt x="18" y="43"/>
                    </a:lnTo>
                    <a:lnTo>
                      <a:pt x="30" y="9"/>
                    </a:lnTo>
                    <a:lnTo>
                      <a:pt x="28" y="10"/>
                    </a:lnTo>
                    <a:lnTo>
                      <a:pt x="1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9" name="Freeform 208"/>
              <p:cNvSpPr>
                <a:spLocks/>
              </p:cNvSpPr>
              <p:nvPr/>
            </p:nvSpPr>
            <p:spPr bwMode="auto">
              <a:xfrm>
                <a:off x="5221" y="2692"/>
                <a:ext cx="38" cy="43"/>
              </a:xfrm>
              <a:custGeom>
                <a:avLst/>
                <a:gdLst>
                  <a:gd name="T0" fmla="*/ 22 w 38"/>
                  <a:gd name="T1" fmla="*/ 2 h 43"/>
                  <a:gd name="T2" fmla="*/ 22 w 38"/>
                  <a:gd name="T3" fmla="*/ 0 h 43"/>
                  <a:gd name="T4" fmla="*/ 0 w 38"/>
                  <a:gd name="T5" fmla="*/ 33 h 43"/>
                  <a:gd name="T6" fmla="*/ 14 w 38"/>
                  <a:gd name="T7" fmla="*/ 43 h 43"/>
                  <a:gd name="T8" fmla="*/ 38 w 38"/>
                  <a:gd name="T9" fmla="*/ 13 h 43"/>
                  <a:gd name="T10" fmla="*/ 38 w 38"/>
                  <a:gd name="T11" fmla="*/ 11 h 43"/>
                  <a:gd name="T12" fmla="*/ 22 w 38"/>
                  <a:gd name="T13" fmla="*/ 2 h 43"/>
                  <a:gd name="T14" fmla="*/ 0 60000 65536"/>
                  <a:gd name="T15" fmla="*/ 0 60000 65536"/>
                  <a:gd name="T16" fmla="*/ 0 60000 65536"/>
                  <a:gd name="T17" fmla="*/ 0 60000 65536"/>
                  <a:gd name="T18" fmla="*/ 0 60000 65536"/>
                  <a:gd name="T19" fmla="*/ 0 60000 65536"/>
                  <a:gd name="T20" fmla="*/ 0 60000 65536"/>
                  <a:gd name="T21" fmla="*/ 0 w 38"/>
                  <a:gd name="T22" fmla="*/ 0 h 43"/>
                  <a:gd name="T23" fmla="*/ 38 w 38"/>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3">
                    <a:moveTo>
                      <a:pt x="22" y="2"/>
                    </a:moveTo>
                    <a:lnTo>
                      <a:pt x="22" y="0"/>
                    </a:lnTo>
                    <a:lnTo>
                      <a:pt x="0" y="33"/>
                    </a:lnTo>
                    <a:lnTo>
                      <a:pt x="14" y="43"/>
                    </a:lnTo>
                    <a:lnTo>
                      <a:pt x="38" y="13"/>
                    </a:lnTo>
                    <a:lnTo>
                      <a:pt x="38" y="11"/>
                    </a:lnTo>
                    <a:lnTo>
                      <a:pt x="2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0" name="Freeform 209"/>
              <p:cNvSpPr>
                <a:spLocks/>
              </p:cNvSpPr>
              <p:nvPr/>
            </p:nvSpPr>
            <p:spPr bwMode="auto">
              <a:xfrm>
                <a:off x="5243" y="2662"/>
                <a:ext cx="36" cy="41"/>
              </a:xfrm>
              <a:custGeom>
                <a:avLst/>
                <a:gdLst>
                  <a:gd name="T0" fmla="*/ 16 w 36"/>
                  <a:gd name="T1" fmla="*/ 3 h 41"/>
                  <a:gd name="T2" fmla="*/ 18 w 36"/>
                  <a:gd name="T3" fmla="*/ 0 h 41"/>
                  <a:gd name="T4" fmla="*/ 0 w 36"/>
                  <a:gd name="T5" fmla="*/ 32 h 41"/>
                  <a:gd name="T6" fmla="*/ 16 w 36"/>
                  <a:gd name="T7" fmla="*/ 41 h 41"/>
                  <a:gd name="T8" fmla="*/ 34 w 36"/>
                  <a:gd name="T9" fmla="*/ 10 h 41"/>
                  <a:gd name="T10" fmla="*/ 36 w 36"/>
                  <a:gd name="T11" fmla="*/ 7 h 41"/>
                  <a:gd name="T12" fmla="*/ 16 w 36"/>
                  <a:gd name="T13" fmla="*/ 3 h 41"/>
                  <a:gd name="T14" fmla="*/ 0 60000 65536"/>
                  <a:gd name="T15" fmla="*/ 0 60000 65536"/>
                  <a:gd name="T16" fmla="*/ 0 60000 65536"/>
                  <a:gd name="T17" fmla="*/ 0 60000 65536"/>
                  <a:gd name="T18" fmla="*/ 0 60000 65536"/>
                  <a:gd name="T19" fmla="*/ 0 60000 65536"/>
                  <a:gd name="T20" fmla="*/ 0 60000 65536"/>
                  <a:gd name="T21" fmla="*/ 0 w 36"/>
                  <a:gd name="T22" fmla="*/ 0 h 41"/>
                  <a:gd name="T23" fmla="*/ 36 w 3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1">
                    <a:moveTo>
                      <a:pt x="16" y="3"/>
                    </a:moveTo>
                    <a:lnTo>
                      <a:pt x="18" y="0"/>
                    </a:lnTo>
                    <a:lnTo>
                      <a:pt x="0" y="32"/>
                    </a:lnTo>
                    <a:lnTo>
                      <a:pt x="16" y="41"/>
                    </a:lnTo>
                    <a:lnTo>
                      <a:pt x="34" y="10"/>
                    </a:lnTo>
                    <a:lnTo>
                      <a:pt x="36" y="7"/>
                    </a:lnTo>
                    <a:lnTo>
                      <a:pt x="16"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1" name="Freeform 210"/>
              <p:cNvSpPr>
                <a:spLocks/>
              </p:cNvSpPr>
              <p:nvPr/>
            </p:nvSpPr>
            <p:spPr bwMode="auto">
              <a:xfrm>
                <a:off x="5259" y="2615"/>
                <a:ext cx="29" cy="54"/>
              </a:xfrm>
              <a:custGeom>
                <a:avLst/>
                <a:gdLst>
                  <a:gd name="T0" fmla="*/ 12 w 29"/>
                  <a:gd name="T1" fmla="*/ 0 h 54"/>
                  <a:gd name="T2" fmla="*/ 11 w 29"/>
                  <a:gd name="T3" fmla="*/ 3 h 54"/>
                  <a:gd name="T4" fmla="*/ 0 w 29"/>
                  <a:gd name="T5" fmla="*/ 50 h 54"/>
                  <a:gd name="T6" fmla="*/ 20 w 29"/>
                  <a:gd name="T7" fmla="*/ 54 h 54"/>
                  <a:gd name="T8" fmla="*/ 29 w 29"/>
                  <a:gd name="T9" fmla="*/ 9 h 54"/>
                  <a:gd name="T10" fmla="*/ 27 w 29"/>
                  <a:gd name="T11" fmla="*/ 12 h 54"/>
                  <a:gd name="T12" fmla="*/ 12 w 29"/>
                  <a:gd name="T13" fmla="*/ 0 h 54"/>
                  <a:gd name="T14" fmla="*/ 0 60000 65536"/>
                  <a:gd name="T15" fmla="*/ 0 60000 65536"/>
                  <a:gd name="T16" fmla="*/ 0 60000 65536"/>
                  <a:gd name="T17" fmla="*/ 0 60000 65536"/>
                  <a:gd name="T18" fmla="*/ 0 60000 65536"/>
                  <a:gd name="T19" fmla="*/ 0 60000 65536"/>
                  <a:gd name="T20" fmla="*/ 0 60000 65536"/>
                  <a:gd name="T21" fmla="*/ 0 w 29"/>
                  <a:gd name="T22" fmla="*/ 0 h 54"/>
                  <a:gd name="T23" fmla="*/ 29 w 29"/>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54">
                    <a:moveTo>
                      <a:pt x="12" y="0"/>
                    </a:moveTo>
                    <a:lnTo>
                      <a:pt x="11" y="3"/>
                    </a:lnTo>
                    <a:lnTo>
                      <a:pt x="0" y="50"/>
                    </a:lnTo>
                    <a:lnTo>
                      <a:pt x="20" y="54"/>
                    </a:lnTo>
                    <a:lnTo>
                      <a:pt x="29" y="9"/>
                    </a:lnTo>
                    <a:lnTo>
                      <a:pt x="27" y="12"/>
                    </a:lnTo>
                    <a:lnTo>
                      <a:pt x="1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2" name="Freeform 211"/>
              <p:cNvSpPr>
                <a:spLocks/>
              </p:cNvSpPr>
              <p:nvPr/>
            </p:nvSpPr>
            <p:spPr bwMode="auto">
              <a:xfrm>
                <a:off x="5271" y="2597"/>
                <a:ext cx="35" cy="30"/>
              </a:xfrm>
              <a:custGeom>
                <a:avLst/>
                <a:gdLst>
                  <a:gd name="T0" fmla="*/ 15 w 35"/>
                  <a:gd name="T1" fmla="*/ 5 h 30"/>
                  <a:gd name="T2" fmla="*/ 17 w 35"/>
                  <a:gd name="T3" fmla="*/ 0 h 30"/>
                  <a:gd name="T4" fmla="*/ 0 w 35"/>
                  <a:gd name="T5" fmla="*/ 18 h 30"/>
                  <a:gd name="T6" fmla="*/ 15 w 35"/>
                  <a:gd name="T7" fmla="*/ 30 h 30"/>
                  <a:gd name="T8" fmla="*/ 31 w 35"/>
                  <a:gd name="T9" fmla="*/ 12 h 30"/>
                  <a:gd name="T10" fmla="*/ 35 w 35"/>
                  <a:gd name="T11" fmla="*/ 5 h 30"/>
                  <a:gd name="T12" fmla="*/ 15 w 35"/>
                  <a:gd name="T13" fmla="*/ 5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15" y="5"/>
                    </a:moveTo>
                    <a:lnTo>
                      <a:pt x="17" y="0"/>
                    </a:lnTo>
                    <a:lnTo>
                      <a:pt x="0" y="18"/>
                    </a:lnTo>
                    <a:lnTo>
                      <a:pt x="15" y="30"/>
                    </a:lnTo>
                    <a:lnTo>
                      <a:pt x="31" y="12"/>
                    </a:lnTo>
                    <a:lnTo>
                      <a:pt x="35" y="5"/>
                    </a:lnTo>
                    <a:lnTo>
                      <a:pt x="15"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3" name="Freeform 212"/>
              <p:cNvSpPr>
                <a:spLocks/>
              </p:cNvSpPr>
              <p:nvPr/>
            </p:nvSpPr>
            <p:spPr bwMode="auto">
              <a:xfrm>
                <a:off x="5286" y="2530"/>
                <a:ext cx="20" cy="72"/>
              </a:xfrm>
              <a:custGeom>
                <a:avLst/>
                <a:gdLst>
                  <a:gd name="T0" fmla="*/ 3 w 20"/>
                  <a:gd name="T1" fmla="*/ 18 h 72"/>
                  <a:gd name="T2" fmla="*/ 0 w 20"/>
                  <a:gd name="T3" fmla="*/ 9 h 72"/>
                  <a:gd name="T4" fmla="*/ 0 w 20"/>
                  <a:gd name="T5" fmla="*/ 72 h 72"/>
                  <a:gd name="T6" fmla="*/ 20 w 20"/>
                  <a:gd name="T7" fmla="*/ 72 h 72"/>
                  <a:gd name="T8" fmla="*/ 18 w 20"/>
                  <a:gd name="T9" fmla="*/ 9 h 72"/>
                  <a:gd name="T10" fmla="*/ 14 w 20"/>
                  <a:gd name="T11" fmla="*/ 0 h 72"/>
                  <a:gd name="T12" fmla="*/ 18 w 20"/>
                  <a:gd name="T13" fmla="*/ 9 h 72"/>
                  <a:gd name="T14" fmla="*/ 18 w 20"/>
                  <a:gd name="T15" fmla="*/ 4 h 72"/>
                  <a:gd name="T16" fmla="*/ 14 w 20"/>
                  <a:gd name="T17" fmla="*/ 0 h 72"/>
                  <a:gd name="T18" fmla="*/ 3 w 20"/>
                  <a:gd name="T19" fmla="*/ 18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72"/>
                  <a:gd name="T32" fmla="*/ 20 w 2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72">
                    <a:moveTo>
                      <a:pt x="3" y="18"/>
                    </a:moveTo>
                    <a:lnTo>
                      <a:pt x="0" y="9"/>
                    </a:lnTo>
                    <a:lnTo>
                      <a:pt x="0" y="72"/>
                    </a:lnTo>
                    <a:lnTo>
                      <a:pt x="20" y="72"/>
                    </a:lnTo>
                    <a:lnTo>
                      <a:pt x="18" y="9"/>
                    </a:lnTo>
                    <a:lnTo>
                      <a:pt x="14" y="0"/>
                    </a:lnTo>
                    <a:lnTo>
                      <a:pt x="18" y="9"/>
                    </a:lnTo>
                    <a:lnTo>
                      <a:pt x="18" y="4"/>
                    </a:lnTo>
                    <a:lnTo>
                      <a:pt x="14" y="0"/>
                    </a:lnTo>
                    <a:lnTo>
                      <a:pt x="3"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4" name="Freeform 213"/>
              <p:cNvSpPr>
                <a:spLocks/>
              </p:cNvSpPr>
              <p:nvPr/>
            </p:nvSpPr>
            <p:spPr bwMode="auto">
              <a:xfrm>
                <a:off x="5266" y="2516"/>
                <a:ext cx="34" cy="32"/>
              </a:xfrm>
              <a:custGeom>
                <a:avLst/>
                <a:gdLst>
                  <a:gd name="T0" fmla="*/ 5 w 34"/>
                  <a:gd name="T1" fmla="*/ 19 h 32"/>
                  <a:gd name="T2" fmla="*/ 0 w 34"/>
                  <a:gd name="T3" fmla="*/ 18 h 32"/>
                  <a:gd name="T4" fmla="*/ 23 w 34"/>
                  <a:gd name="T5" fmla="*/ 32 h 32"/>
                  <a:gd name="T6" fmla="*/ 34 w 34"/>
                  <a:gd name="T7" fmla="*/ 14 h 32"/>
                  <a:gd name="T8" fmla="*/ 11 w 34"/>
                  <a:gd name="T9" fmla="*/ 1 h 32"/>
                  <a:gd name="T10" fmla="*/ 5 w 34"/>
                  <a:gd name="T11" fmla="*/ 0 h 32"/>
                  <a:gd name="T12" fmla="*/ 5 w 34"/>
                  <a:gd name="T13" fmla="*/ 19 h 32"/>
                  <a:gd name="T14" fmla="*/ 0 60000 65536"/>
                  <a:gd name="T15" fmla="*/ 0 60000 65536"/>
                  <a:gd name="T16" fmla="*/ 0 60000 65536"/>
                  <a:gd name="T17" fmla="*/ 0 60000 65536"/>
                  <a:gd name="T18" fmla="*/ 0 60000 65536"/>
                  <a:gd name="T19" fmla="*/ 0 60000 65536"/>
                  <a:gd name="T20" fmla="*/ 0 60000 65536"/>
                  <a:gd name="T21" fmla="*/ 0 w 34"/>
                  <a:gd name="T22" fmla="*/ 0 h 32"/>
                  <a:gd name="T23" fmla="*/ 34 w 3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2">
                    <a:moveTo>
                      <a:pt x="5" y="19"/>
                    </a:moveTo>
                    <a:lnTo>
                      <a:pt x="0" y="18"/>
                    </a:lnTo>
                    <a:lnTo>
                      <a:pt x="23" y="32"/>
                    </a:lnTo>
                    <a:lnTo>
                      <a:pt x="34" y="14"/>
                    </a:lnTo>
                    <a:lnTo>
                      <a:pt x="11" y="1"/>
                    </a:lnTo>
                    <a:lnTo>
                      <a:pt x="5" y="0"/>
                    </a:lnTo>
                    <a:lnTo>
                      <a:pt x="5"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5" name="Freeform 214"/>
              <p:cNvSpPr>
                <a:spLocks/>
              </p:cNvSpPr>
              <p:nvPr/>
            </p:nvSpPr>
            <p:spPr bwMode="auto">
              <a:xfrm>
                <a:off x="5221" y="2516"/>
                <a:ext cx="50" cy="19"/>
              </a:xfrm>
              <a:custGeom>
                <a:avLst/>
                <a:gdLst>
                  <a:gd name="T0" fmla="*/ 0 w 50"/>
                  <a:gd name="T1" fmla="*/ 12 h 19"/>
                  <a:gd name="T2" fmla="*/ 9 w 50"/>
                  <a:gd name="T3" fmla="*/ 18 h 19"/>
                  <a:gd name="T4" fmla="*/ 50 w 50"/>
                  <a:gd name="T5" fmla="*/ 19 h 19"/>
                  <a:gd name="T6" fmla="*/ 50 w 50"/>
                  <a:gd name="T7" fmla="*/ 0 h 19"/>
                  <a:gd name="T8" fmla="*/ 9 w 50"/>
                  <a:gd name="T9" fmla="*/ 0 h 19"/>
                  <a:gd name="T10" fmla="*/ 18 w 50"/>
                  <a:gd name="T11" fmla="*/ 5 h 19"/>
                  <a:gd name="T12" fmla="*/ 0 w 50"/>
                  <a:gd name="T13" fmla="*/ 12 h 19"/>
                  <a:gd name="T14" fmla="*/ 2 w 50"/>
                  <a:gd name="T15" fmla="*/ 18 h 19"/>
                  <a:gd name="T16" fmla="*/ 9 w 50"/>
                  <a:gd name="T17" fmla="*/ 18 h 19"/>
                  <a:gd name="T18" fmla="*/ 0 w 50"/>
                  <a:gd name="T19" fmla="*/ 1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9"/>
                  <a:gd name="T32" fmla="*/ 50 w 5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9">
                    <a:moveTo>
                      <a:pt x="0" y="12"/>
                    </a:moveTo>
                    <a:lnTo>
                      <a:pt x="9" y="18"/>
                    </a:lnTo>
                    <a:lnTo>
                      <a:pt x="50" y="19"/>
                    </a:lnTo>
                    <a:lnTo>
                      <a:pt x="50" y="0"/>
                    </a:lnTo>
                    <a:lnTo>
                      <a:pt x="9" y="0"/>
                    </a:lnTo>
                    <a:lnTo>
                      <a:pt x="18" y="5"/>
                    </a:lnTo>
                    <a:lnTo>
                      <a:pt x="0" y="12"/>
                    </a:lnTo>
                    <a:lnTo>
                      <a:pt x="2" y="18"/>
                    </a:lnTo>
                    <a:lnTo>
                      <a:pt x="9" y="18"/>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6" name="Freeform 215"/>
              <p:cNvSpPr>
                <a:spLocks/>
              </p:cNvSpPr>
              <p:nvPr/>
            </p:nvSpPr>
            <p:spPr bwMode="auto">
              <a:xfrm>
                <a:off x="5214" y="2499"/>
                <a:ext cx="25" cy="29"/>
              </a:xfrm>
              <a:custGeom>
                <a:avLst/>
                <a:gdLst>
                  <a:gd name="T0" fmla="*/ 3 w 25"/>
                  <a:gd name="T1" fmla="*/ 17 h 29"/>
                  <a:gd name="T2" fmla="*/ 0 w 25"/>
                  <a:gd name="T3" fmla="*/ 13 h 29"/>
                  <a:gd name="T4" fmla="*/ 7 w 25"/>
                  <a:gd name="T5" fmla="*/ 29 h 29"/>
                  <a:gd name="T6" fmla="*/ 25 w 25"/>
                  <a:gd name="T7" fmla="*/ 22 h 29"/>
                  <a:gd name="T8" fmla="*/ 16 w 25"/>
                  <a:gd name="T9" fmla="*/ 4 h 29"/>
                  <a:gd name="T10" fmla="*/ 12 w 25"/>
                  <a:gd name="T11" fmla="*/ 0 h 29"/>
                  <a:gd name="T12" fmla="*/ 3 w 25"/>
                  <a:gd name="T13" fmla="*/ 17 h 29"/>
                  <a:gd name="T14" fmla="*/ 0 60000 65536"/>
                  <a:gd name="T15" fmla="*/ 0 60000 65536"/>
                  <a:gd name="T16" fmla="*/ 0 60000 65536"/>
                  <a:gd name="T17" fmla="*/ 0 60000 65536"/>
                  <a:gd name="T18" fmla="*/ 0 60000 65536"/>
                  <a:gd name="T19" fmla="*/ 0 60000 65536"/>
                  <a:gd name="T20" fmla="*/ 0 60000 65536"/>
                  <a:gd name="T21" fmla="*/ 0 w 25"/>
                  <a:gd name="T22" fmla="*/ 0 h 29"/>
                  <a:gd name="T23" fmla="*/ 25 w 2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9">
                    <a:moveTo>
                      <a:pt x="3" y="17"/>
                    </a:moveTo>
                    <a:lnTo>
                      <a:pt x="0" y="13"/>
                    </a:lnTo>
                    <a:lnTo>
                      <a:pt x="7" y="29"/>
                    </a:lnTo>
                    <a:lnTo>
                      <a:pt x="25" y="22"/>
                    </a:lnTo>
                    <a:lnTo>
                      <a:pt x="16" y="4"/>
                    </a:lnTo>
                    <a:lnTo>
                      <a:pt x="12" y="0"/>
                    </a:lnTo>
                    <a:lnTo>
                      <a:pt x="3"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7" name="Freeform 216"/>
              <p:cNvSpPr>
                <a:spLocks/>
              </p:cNvSpPr>
              <p:nvPr/>
            </p:nvSpPr>
            <p:spPr bwMode="auto">
              <a:xfrm>
                <a:off x="5201" y="2489"/>
                <a:ext cx="25" cy="27"/>
              </a:xfrm>
              <a:custGeom>
                <a:avLst/>
                <a:gdLst>
                  <a:gd name="T0" fmla="*/ 6 w 25"/>
                  <a:gd name="T1" fmla="*/ 19 h 27"/>
                  <a:gd name="T2" fmla="*/ 0 w 25"/>
                  <a:gd name="T3" fmla="*/ 18 h 27"/>
                  <a:gd name="T4" fmla="*/ 16 w 25"/>
                  <a:gd name="T5" fmla="*/ 27 h 27"/>
                  <a:gd name="T6" fmla="*/ 25 w 25"/>
                  <a:gd name="T7" fmla="*/ 10 h 27"/>
                  <a:gd name="T8" fmla="*/ 11 w 25"/>
                  <a:gd name="T9" fmla="*/ 1 h 27"/>
                  <a:gd name="T10" fmla="*/ 7 w 25"/>
                  <a:gd name="T11" fmla="*/ 0 h 27"/>
                  <a:gd name="T12" fmla="*/ 6 w 25"/>
                  <a:gd name="T13" fmla="*/ 19 h 27"/>
                  <a:gd name="T14" fmla="*/ 0 60000 65536"/>
                  <a:gd name="T15" fmla="*/ 0 60000 65536"/>
                  <a:gd name="T16" fmla="*/ 0 60000 65536"/>
                  <a:gd name="T17" fmla="*/ 0 60000 65536"/>
                  <a:gd name="T18" fmla="*/ 0 60000 65536"/>
                  <a:gd name="T19" fmla="*/ 0 60000 65536"/>
                  <a:gd name="T20" fmla="*/ 0 60000 65536"/>
                  <a:gd name="T21" fmla="*/ 0 w 25"/>
                  <a:gd name="T22" fmla="*/ 0 h 27"/>
                  <a:gd name="T23" fmla="*/ 25 w 25"/>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7">
                    <a:moveTo>
                      <a:pt x="6" y="19"/>
                    </a:moveTo>
                    <a:lnTo>
                      <a:pt x="0" y="18"/>
                    </a:lnTo>
                    <a:lnTo>
                      <a:pt x="16" y="27"/>
                    </a:lnTo>
                    <a:lnTo>
                      <a:pt x="25" y="10"/>
                    </a:lnTo>
                    <a:lnTo>
                      <a:pt x="11" y="1"/>
                    </a:lnTo>
                    <a:lnTo>
                      <a:pt x="7" y="0"/>
                    </a:lnTo>
                    <a:lnTo>
                      <a:pt x="6"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8" name="Freeform 217"/>
              <p:cNvSpPr>
                <a:spLocks/>
              </p:cNvSpPr>
              <p:nvPr/>
            </p:nvSpPr>
            <p:spPr bwMode="auto">
              <a:xfrm>
                <a:off x="5171" y="2487"/>
                <a:ext cx="37" cy="21"/>
              </a:xfrm>
              <a:custGeom>
                <a:avLst/>
                <a:gdLst>
                  <a:gd name="T0" fmla="*/ 16 w 37"/>
                  <a:gd name="T1" fmla="*/ 14 h 21"/>
                  <a:gd name="T2" fmla="*/ 7 w 37"/>
                  <a:gd name="T3" fmla="*/ 20 h 21"/>
                  <a:gd name="T4" fmla="*/ 36 w 37"/>
                  <a:gd name="T5" fmla="*/ 21 h 21"/>
                  <a:gd name="T6" fmla="*/ 37 w 37"/>
                  <a:gd name="T7" fmla="*/ 2 h 21"/>
                  <a:gd name="T8" fmla="*/ 9 w 37"/>
                  <a:gd name="T9" fmla="*/ 0 h 21"/>
                  <a:gd name="T10" fmla="*/ 0 w 37"/>
                  <a:gd name="T11" fmla="*/ 5 h 21"/>
                  <a:gd name="T12" fmla="*/ 9 w 37"/>
                  <a:gd name="T13" fmla="*/ 0 h 21"/>
                  <a:gd name="T14" fmla="*/ 1 w 37"/>
                  <a:gd name="T15" fmla="*/ 0 h 21"/>
                  <a:gd name="T16" fmla="*/ 0 w 37"/>
                  <a:gd name="T17" fmla="*/ 5 h 21"/>
                  <a:gd name="T18" fmla="*/ 16 w 37"/>
                  <a:gd name="T19" fmla="*/ 14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1"/>
                  <a:gd name="T32" fmla="*/ 37 w 3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1">
                    <a:moveTo>
                      <a:pt x="16" y="14"/>
                    </a:moveTo>
                    <a:lnTo>
                      <a:pt x="7" y="20"/>
                    </a:lnTo>
                    <a:lnTo>
                      <a:pt x="36" y="21"/>
                    </a:lnTo>
                    <a:lnTo>
                      <a:pt x="37" y="2"/>
                    </a:lnTo>
                    <a:lnTo>
                      <a:pt x="9" y="0"/>
                    </a:lnTo>
                    <a:lnTo>
                      <a:pt x="0" y="5"/>
                    </a:lnTo>
                    <a:lnTo>
                      <a:pt x="9" y="0"/>
                    </a:lnTo>
                    <a:lnTo>
                      <a:pt x="1" y="0"/>
                    </a:lnTo>
                    <a:lnTo>
                      <a:pt x="0" y="5"/>
                    </a:lnTo>
                    <a:lnTo>
                      <a:pt x="16"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9" name="Freeform 218"/>
              <p:cNvSpPr>
                <a:spLocks/>
              </p:cNvSpPr>
              <p:nvPr/>
            </p:nvSpPr>
            <p:spPr bwMode="auto">
              <a:xfrm>
                <a:off x="5151" y="2492"/>
                <a:ext cx="36" cy="43"/>
              </a:xfrm>
              <a:custGeom>
                <a:avLst/>
                <a:gdLst>
                  <a:gd name="T0" fmla="*/ 16 w 36"/>
                  <a:gd name="T1" fmla="*/ 43 h 43"/>
                  <a:gd name="T2" fmla="*/ 18 w 36"/>
                  <a:gd name="T3" fmla="*/ 43 h 43"/>
                  <a:gd name="T4" fmla="*/ 36 w 36"/>
                  <a:gd name="T5" fmla="*/ 9 h 43"/>
                  <a:gd name="T6" fmla="*/ 20 w 36"/>
                  <a:gd name="T7" fmla="*/ 0 h 43"/>
                  <a:gd name="T8" fmla="*/ 0 w 36"/>
                  <a:gd name="T9" fmla="*/ 33 h 43"/>
                  <a:gd name="T10" fmla="*/ 2 w 36"/>
                  <a:gd name="T11" fmla="*/ 31 h 43"/>
                  <a:gd name="T12" fmla="*/ 16 w 36"/>
                  <a:gd name="T13" fmla="*/ 43 h 43"/>
                  <a:gd name="T14" fmla="*/ 0 60000 65536"/>
                  <a:gd name="T15" fmla="*/ 0 60000 65536"/>
                  <a:gd name="T16" fmla="*/ 0 60000 65536"/>
                  <a:gd name="T17" fmla="*/ 0 60000 65536"/>
                  <a:gd name="T18" fmla="*/ 0 60000 65536"/>
                  <a:gd name="T19" fmla="*/ 0 60000 65536"/>
                  <a:gd name="T20" fmla="*/ 0 60000 65536"/>
                  <a:gd name="T21" fmla="*/ 0 w 36"/>
                  <a:gd name="T22" fmla="*/ 0 h 43"/>
                  <a:gd name="T23" fmla="*/ 36 w 3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3">
                    <a:moveTo>
                      <a:pt x="16" y="43"/>
                    </a:moveTo>
                    <a:lnTo>
                      <a:pt x="18" y="43"/>
                    </a:lnTo>
                    <a:lnTo>
                      <a:pt x="36" y="9"/>
                    </a:lnTo>
                    <a:lnTo>
                      <a:pt x="20" y="0"/>
                    </a:lnTo>
                    <a:lnTo>
                      <a:pt x="0" y="33"/>
                    </a:lnTo>
                    <a:lnTo>
                      <a:pt x="2" y="31"/>
                    </a:lnTo>
                    <a:lnTo>
                      <a:pt x="16"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0" name="Freeform 219"/>
              <p:cNvSpPr>
                <a:spLocks/>
              </p:cNvSpPr>
              <p:nvPr/>
            </p:nvSpPr>
            <p:spPr bwMode="auto">
              <a:xfrm>
                <a:off x="5120" y="2523"/>
                <a:ext cx="47" cy="52"/>
              </a:xfrm>
              <a:custGeom>
                <a:avLst/>
                <a:gdLst>
                  <a:gd name="T0" fmla="*/ 7 w 47"/>
                  <a:gd name="T1" fmla="*/ 52 h 52"/>
                  <a:gd name="T2" fmla="*/ 15 w 47"/>
                  <a:gd name="T3" fmla="*/ 48 h 52"/>
                  <a:gd name="T4" fmla="*/ 47 w 47"/>
                  <a:gd name="T5" fmla="*/ 12 h 52"/>
                  <a:gd name="T6" fmla="*/ 33 w 47"/>
                  <a:gd name="T7" fmla="*/ 0 h 52"/>
                  <a:gd name="T8" fmla="*/ 0 w 47"/>
                  <a:gd name="T9" fmla="*/ 36 h 52"/>
                  <a:gd name="T10" fmla="*/ 7 w 47"/>
                  <a:gd name="T11" fmla="*/ 32 h 52"/>
                  <a:gd name="T12" fmla="*/ 7 w 47"/>
                  <a:gd name="T13" fmla="*/ 52 h 52"/>
                  <a:gd name="T14" fmla="*/ 11 w 47"/>
                  <a:gd name="T15" fmla="*/ 52 h 52"/>
                  <a:gd name="T16" fmla="*/ 15 w 47"/>
                  <a:gd name="T17" fmla="*/ 48 h 52"/>
                  <a:gd name="T18" fmla="*/ 7 w 47"/>
                  <a:gd name="T19" fmla="*/ 52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52"/>
                  <a:gd name="T32" fmla="*/ 47 w 47"/>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52">
                    <a:moveTo>
                      <a:pt x="7" y="52"/>
                    </a:moveTo>
                    <a:lnTo>
                      <a:pt x="15" y="48"/>
                    </a:lnTo>
                    <a:lnTo>
                      <a:pt x="47" y="12"/>
                    </a:lnTo>
                    <a:lnTo>
                      <a:pt x="33" y="0"/>
                    </a:lnTo>
                    <a:lnTo>
                      <a:pt x="0" y="36"/>
                    </a:lnTo>
                    <a:lnTo>
                      <a:pt x="7" y="32"/>
                    </a:lnTo>
                    <a:lnTo>
                      <a:pt x="7" y="52"/>
                    </a:lnTo>
                    <a:lnTo>
                      <a:pt x="11" y="52"/>
                    </a:lnTo>
                    <a:lnTo>
                      <a:pt x="15" y="48"/>
                    </a:lnTo>
                    <a:lnTo>
                      <a:pt x="7"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1" name="Freeform 220"/>
              <p:cNvSpPr>
                <a:spLocks/>
              </p:cNvSpPr>
              <p:nvPr/>
            </p:nvSpPr>
            <p:spPr bwMode="auto">
              <a:xfrm>
                <a:off x="5093" y="2555"/>
                <a:ext cx="34" cy="20"/>
              </a:xfrm>
              <a:custGeom>
                <a:avLst/>
                <a:gdLst>
                  <a:gd name="T0" fmla="*/ 0 w 34"/>
                  <a:gd name="T1" fmla="*/ 20 h 20"/>
                  <a:gd name="T2" fmla="*/ 2 w 34"/>
                  <a:gd name="T3" fmla="*/ 20 h 20"/>
                  <a:gd name="T4" fmla="*/ 34 w 34"/>
                  <a:gd name="T5" fmla="*/ 20 h 20"/>
                  <a:gd name="T6" fmla="*/ 34 w 34"/>
                  <a:gd name="T7" fmla="*/ 0 h 20"/>
                  <a:gd name="T8" fmla="*/ 2 w 34"/>
                  <a:gd name="T9" fmla="*/ 0 h 20"/>
                  <a:gd name="T10" fmla="*/ 4 w 34"/>
                  <a:gd name="T11" fmla="*/ 0 h 20"/>
                  <a:gd name="T12" fmla="*/ 0 w 34"/>
                  <a:gd name="T13" fmla="*/ 20 h 20"/>
                  <a:gd name="T14" fmla="*/ 0 60000 65536"/>
                  <a:gd name="T15" fmla="*/ 0 60000 65536"/>
                  <a:gd name="T16" fmla="*/ 0 60000 65536"/>
                  <a:gd name="T17" fmla="*/ 0 60000 65536"/>
                  <a:gd name="T18" fmla="*/ 0 60000 65536"/>
                  <a:gd name="T19" fmla="*/ 0 60000 65536"/>
                  <a:gd name="T20" fmla="*/ 0 60000 65536"/>
                  <a:gd name="T21" fmla="*/ 0 w 34"/>
                  <a:gd name="T22" fmla="*/ 0 h 20"/>
                  <a:gd name="T23" fmla="*/ 34 w 3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0">
                    <a:moveTo>
                      <a:pt x="0" y="20"/>
                    </a:moveTo>
                    <a:lnTo>
                      <a:pt x="2" y="20"/>
                    </a:lnTo>
                    <a:lnTo>
                      <a:pt x="34" y="20"/>
                    </a:lnTo>
                    <a:lnTo>
                      <a:pt x="34" y="0"/>
                    </a:lnTo>
                    <a:lnTo>
                      <a:pt x="2" y="0"/>
                    </a:lnTo>
                    <a:lnTo>
                      <a:pt x="4" y="0"/>
                    </a:lnTo>
                    <a:lnTo>
                      <a:pt x="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2" name="Freeform 221"/>
              <p:cNvSpPr>
                <a:spLocks/>
              </p:cNvSpPr>
              <p:nvPr/>
            </p:nvSpPr>
            <p:spPr bwMode="auto">
              <a:xfrm>
                <a:off x="5061" y="2550"/>
                <a:ext cx="36" cy="25"/>
              </a:xfrm>
              <a:custGeom>
                <a:avLst/>
                <a:gdLst>
                  <a:gd name="T0" fmla="*/ 0 w 36"/>
                  <a:gd name="T1" fmla="*/ 18 h 25"/>
                  <a:gd name="T2" fmla="*/ 0 w 36"/>
                  <a:gd name="T3" fmla="*/ 18 h 25"/>
                  <a:gd name="T4" fmla="*/ 32 w 36"/>
                  <a:gd name="T5" fmla="*/ 25 h 25"/>
                  <a:gd name="T6" fmla="*/ 36 w 36"/>
                  <a:gd name="T7" fmla="*/ 5 h 25"/>
                  <a:gd name="T8" fmla="*/ 3 w 36"/>
                  <a:gd name="T9" fmla="*/ 0 h 25"/>
                  <a:gd name="T10" fmla="*/ 1 w 36"/>
                  <a:gd name="T11" fmla="*/ 0 h 25"/>
                  <a:gd name="T12" fmla="*/ 0 w 36"/>
                  <a:gd name="T13" fmla="*/ 18 h 25"/>
                  <a:gd name="T14" fmla="*/ 0 60000 65536"/>
                  <a:gd name="T15" fmla="*/ 0 60000 65536"/>
                  <a:gd name="T16" fmla="*/ 0 60000 65536"/>
                  <a:gd name="T17" fmla="*/ 0 60000 65536"/>
                  <a:gd name="T18" fmla="*/ 0 60000 65536"/>
                  <a:gd name="T19" fmla="*/ 0 60000 65536"/>
                  <a:gd name="T20" fmla="*/ 0 60000 65536"/>
                  <a:gd name="T21" fmla="*/ 0 w 36"/>
                  <a:gd name="T22" fmla="*/ 0 h 25"/>
                  <a:gd name="T23" fmla="*/ 36 w 3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5">
                    <a:moveTo>
                      <a:pt x="0" y="18"/>
                    </a:moveTo>
                    <a:lnTo>
                      <a:pt x="0" y="18"/>
                    </a:lnTo>
                    <a:lnTo>
                      <a:pt x="32" y="25"/>
                    </a:lnTo>
                    <a:lnTo>
                      <a:pt x="36" y="5"/>
                    </a:lnTo>
                    <a:lnTo>
                      <a:pt x="3" y="0"/>
                    </a:lnTo>
                    <a:lnTo>
                      <a:pt x="1"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3" name="Freeform 222"/>
              <p:cNvSpPr>
                <a:spLocks/>
              </p:cNvSpPr>
              <p:nvPr/>
            </p:nvSpPr>
            <p:spPr bwMode="auto">
              <a:xfrm>
                <a:off x="5003" y="2544"/>
                <a:ext cx="59" cy="24"/>
              </a:xfrm>
              <a:custGeom>
                <a:avLst/>
                <a:gdLst>
                  <a:gd name="T0" fmla="*/ 2 w 59"/>
                  <a:gd name="T1" fmla="*/ 20 h 24"/>
                  <a:gd name="T2" fmla="*/ 0 w 59"/>
                  <a:gd name="T3" fmla="*/ 20 h 24"/>
                  <a:gd name="T4" fmla="*/ 58 w 59"/>
                  <a:gd name="T5" fmla="*/ 24 h 24"/>
                  <a:gd name="T6" fmla="*/ 59 w 59"/>
                  <a:gd name="T7" fmla="*/ 6 h 24"/>
                  <a:gd name="T8" fmla="*/ 2 w 59"/>
                  <a:gd name="T9" fmla="*/ 0 h 24"/>
                  <a:gd name="T10" fmla="*/ 2 w 59"/>
                  <a:gd name="T11" fmla="*/ 0 h 24"/>
                  <a:gd name="T12" fmla="*/ 2 w 59"/>
                  <a:gd name="T13" fmla="*/ 20 h 24"/>
                  <a:gd name="T14" fmla="*/ 0 60000 65536"/>
                  <a:gd name="T15" fmla="*/ 0 60000 65536"/>
                  <a:gd name="T16" fmla="*/ 0 60000 65536"/>
                  <a:gd name="T17" fmla="*/ 0 60000 65536"/>
                  <a:gd name="T18" fmla="*/ 0 60000 65536"/>
                  <a:gd name="T19" fmla="*/ 0 60000 65536"/>
                  <a:gd name="T20" fmla="*/ 0 60000 65536"/>
                  <a:gd name="T21" fmla="*/ 0 w 59"/>
                  <a:gd name="T22" fmla="*/ 0 h 24"/>
                  <a:gd name="T23" fmla="*/ 59 w 5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4">
                    <a:moveTo>
                      <a:pt x="2" y="20"/>
                    </a:moveTo>
                    <a:lnTo>
                      <a:pt x="0" y="20"/>
                    </a:lnTo>
                    <a:lnTo>
                      <a:pt x="58" y="24"/>
                    </a:lnTo>
                    <a:lnTo>
                      <a:pt x="59" y="6"/>
                    </a:lnTo>
                    <a:lnTo>
                      <a:pt x="2" y="0"/>
                    </a:lnTo>
                    <a:lnTo>
                      <a:pt x="2"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4" name="Freeform 223"/>
              <p:cNvSpPr>
                <a:spLocks/>
              </p:cNvSpPr>
              <p:nvPr/>
            </p:nvSpPr>
            <p:spPr bwMode="auto">
              <a:xfrm>
                <a:off x="4962" y="2544"/>
                <a:ext cx="43" cy="20"/>
              </a:xfrm>
              <a:custGeom>
                <a:avLst/>
                <a:gdLst>
                  <a:gd name="T0" fmla="*/ 5 w 43"/>
                  <a:gd name="T1" fmla="*/ 20 h 20"/>
                  <a:gd name="T2" fmla="*/ 3 w 43"/>
                  <a:gd name="T3" fmla="*/ 20 h 20"/>
                  <a:gd name="T4" fmla="*/ 43 w 43"/>
                  <a:gd name="T5" fmla="*/ 20 h 20"/>
                  <a:gd name="T6" fmla="*/ 43 w 43"/>
                  <a:gd name="T7" fmla="*/ 0 h 20"/>
                  <a:gd name="T8" fmla="*/ 1 w 43"/>
                  <a:gd name="T9" fmla="*/ 0 h 20"/>
                  <a:gd name="T10" fmla="*/ 0 w 43"/>
                  <a:gd name="T11" fmla="*/ 2 h 20"/>
                  <a:gd name="T12" fmla="*/ 5 w 43"/>
                  <a:gd name="T13" fmla="*/ 20 h 20"/>
                  <a:gd name="T14" fmla="*/ 0 60000 65536"/>
                  <a:gd name="T15" fmla="*/ 0 60000 65536"/>
                  <a:gd name="T16" fmla="*/ 0 60000 65536"/>
                  <a:gd name="T17" fmla="*/ 0 60000 65536"/>
                  <a:gd name="T18" fmla="*/ 0 60000 65536"/>
                  <a:gd name="T19" fmla="*/ 0 60000 65536"/>
                  <a:gd name="T20" fmla="*/ 0 60000 65536"/>
                  <a:gd name="T21" fmla="*/ 0 w 43"/>
                  <a:gd name="T22" fmla="*/ 0 h 20"/>
                  <a:gd name="T23" fmla="*/ 43 w 4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0">
                    <a:moveTo>
                      <a:pt x="5" y="20"/>
                    </a:moveTo>
                    <a:lnTo>
                      <a:pt x="3" y="20"/>
                    </a:lnTo>
                    <a:lnTo>
                      <a:pt x="43" y="20"/>
                    </a:lnTo>
                    <a:lnTo>
                      <a:pt x="43" y="0"/>
                    </a:lnTo>
                    <a:lnTo>
                      <a:pt x="1" y="0"/>
                    </a:lnTo>
                    <a:lnTo>
                      <a:pt x="0" y="2"/>
                    </a:lnTo>
                    <a:lnTo>
                      <a:pt x="5"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5" name="Freeform 224"/>
              <p:cNvSpPr>
                <a:spLocks/>
              </p:cNvSpPr>
              <p:nvPr/>
            </p:nvSpPr>
            <p:spPr bwMode="auto">
              <a:xfrm>
                <a:off x="4922" y="2546"/>
                <a:ext cx="45" cy="29"/>
              </a:xfrm>
              <a:custGeom>
                <a:avLst/>
                <a:gdLst>
                  <a:gd name="T0" fmla="*/ 0 w 45"/>
                  <a:gd name="T1" fmla="*/ 18 h 29"/>
                  <a:gd name="T2" fmla="*/ 13 w 45"/>
                  <a:gd name="T3" fmla="*/ 25 h 29"/>
                  <a:gd name="T4" fmla="*/ 45 w 45"/>
                  <a:gd name="T5" fmla="*/ 18 h 29"/>
                  <a:gd name="T6" fmla="*/ 40 w 45"/>
                  <a:gd name="T7" fmla="*/ 0 h 29"/>
                  <a:gd name="T8" fmla="*/ 7 w 45"/>
                  <a:gd name="T9" fmla="*/ 7 h 29"/>
                  <a:gd name="T10" fmla="*/ 20 w 45"/>
                  <a:gd name="T11" fmla="*/ 15 h 29"/>
                  <a:gd name="T12" fmla="*/ 0 w 45"/>
                  <a:gd name="T13" fmla="*/ 18 h 29"/>
                  <a:gd name="T14" fmla="*/ 2 w 45"/>
                  <a:gd name="T15" fmla="*/ 29 h 29"/>
                  <a:gd name="T16" fmla="*/ 13 w 45"/>
                  <a:gd name="T17" fmla="*/ 25 h 29"/>
                  <a:gd name="T18" fmla="*/ 0 w 45"/>
                  <a:gd name="T19" fmla="*/ 18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29"/>
                  <a:gd name="T32" fmla="*/ 45 w 45"/>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29">
                    <a:moveTo>
                      <a:pt x="0" y="18"/>
                    </a:moveTo>
                    <a:lnTo>
                      <a:pt x="13" y="25"/>
                    </a:lnTo>
                    <a:lnTo>
                      <a:pt x="45" y="18"/>
                    </a:lnTo>
                    <a:lnTo>
                      <a:pt x="40" y="0"/>
                    </a:lnTo>
                    <a:lnTo>
                      <a:pt x="7" y="7"/>
                    </a:lnTo>
                    <a:lnTo>
                      <a:pt x="20" y="15"/>
                    </a:lnTo>
                    <a:lnTo>
                      <a:pt x="0" y="18"/>
                    </a:lnTo>
                    <a:lnTo>
                      <a:pt x="2" y="29"/>
                    </a:lnTo>
                    <a:lnTo>
                      <a:pt x="13" y="25"/>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6" name="Freeform 225"/>
              <p:cNvSpPr>
                <a:spLocks/>
              </p:cNvSpPr>
              <p:nvPr/>
            </p:nvSpPr>
            <p:spPr bwMode="auto">
              <a:xfrm>
                <a:off x="4918" y="2534"/>
                <a:ext cx="24" cy="30"/>
              </a:xfrm>
              <a:custGeom>
                <a:avLst/>
                <a:gdLst>
                  <a:gd name="T0" fmla="*/ 4 w 24"/>
                  <a:gd name="T1" fmla="*/ 16 h 30"/>
                  <a:gd name="T2" fmla="*/ 0 w 24"/>
                  <a:gd name="T3" fmla="*/ 9 h 30"/>
                  <a:gd name="T4" fmla="*/ 4 w 24"/>
                  <a:gd name="T5" fmla="*/ 30 h 30"/>
                  <a:gd name="T6" fmla="*/ 24 w 24"/>
                  <a:gd name="T7" fmla="*/ 27 h 30"/>
                  <a:gd name="T8" fmla="*/ 18 w 24"/>
                  <a:gd name="T9" fmla="*/ 5 h 30"/>
                  <a:gd name="T10" fmla="*/ 15 w 24"/>
                  <a:gd name="T11" fmla="*/ 0 h 30"/>
                  <a:gd name="T12" fmla="*/ 18 w 24"/>
                  <a:gd name="T13" fmla="*/ 5 h 30"/>
                  <a:gd name="T14" fmla="*/ 18 w 24"/>
                  <a:gd name="T15" fmla="*/ 1 h 30"/>
                  <a:gd name="T16" fmla="*/ 15 w 24"/>
                  <a:gd name="T17" fmla="*/ 0 h 30"/>
                  <a:gd name="T18" fmla="*/ 4 w 24"/>
                  <a:gd name="T19" fmla="*/ 1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30"/>
                  <a:gd name="T32" fmla="*/ 24 w 24"/>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30">
                    <a:moveTo>
                      <a:pt x="4" y="16"/>
                    </a:moveTo>
                    <a:lnTo>
                      <a:pt x="0" y="9"/>
                    </a:lnTo>
                    <a:lnTo>
                      <a:pt x="4" y="30"/>
                    </a:lnTo>
                    <a:lnTo>
                      <a:pt x="24" y="27"/>
                    </a:lnTo>
                    <a:lnTo>
                      <a:pt x="18" y="5"/>
                    </a:lnTo>
                    <a:lnTo>
                      <a:pt x="15" y="0"/>
                    </a:lnTo>
                    <a:lnTo>
                      <a:pt x="18" y="5"/>
                    </a:lnTo>
                    <a:lnTo>
                      <a:pt x="18" y="1"/>
                    </a:lnTo>
                    <a:lnTo>
                      <a:pt x="15" y="0"/>
                    </a:lnTo>
                    <a:lnTo>
                      <a:pt x="4"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7" name="Freeform 226"/>
              <p:cNvSpPr>
                <a:spLocks/>
              </p:cNvSpPr>
              <p:nvPr/>
            </p:nvSpPr>
            <p:spPr bwMode="auto">
              <a:xfrm>
                <a:off x="4902" y="2517"/>
                <a:ext cx="31" cy="33"/>
              </a:xfrm>
              <a:custGeom>
                <a:avLst/>
                <a:gdLst>
                  <a:gd name="T0" fmla="*/ 13 w 31"/>
                  <a:gd name="T1" fmla="*/ 20 h 33"/>
                  <a:gd name="T2" fmla="*/ 2 w 31"/>
                  <a:gd name="T3" fmla="*/ 20 h 33"/>
                  <a:gd name="T4" fmla="*/ 20 w 31"/>
                  <a:gd name="T5" fmla="*/ 33 h 33"/>
                  <a:gd name="T6" fmla="*/ 31 w 31"/>
                  <a:gd name="T7" fmla="*/ 17 h 33"/>
                  <a:gd name="T8" fmla="*/ 11 w 31"/>
                  <a:gd name="T9" fmla="*/ 4 h 33"/>
                  <a:gd name="T10" fmla="*/ 0 w 31"/>
                  <a:gd name="T11" fmla="*/ 6 h 33"/>
                  <a:gd name="T12" fmla="*/ 11 w 31"/>
                  <a:gd name="T13" fmla="*/ 4 h 33"/>
                  <a:gd name="T14" fmla="*/ 6 w 31"/>
                  <a:gd name="T15" fmla="*/ 0 h 33"/>
                  <a:gd name="T16" fmla="*/ 0 w 31"/>
                  <a:gd name="T17" fmla="*/ 6 h 33"/>
                  <a:gd name="T18" fmla="*/ 13 w 31"/>
                  <a:gd name="T19" fmla="*/ 2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33"/>
                  <a:gd name="T32" fmla="*/ 31 w 3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33">
                    <a:moveTo>
                      <a:pt x="13" y="20"/>
                    </a:moveTo>
                    <a:lnTo>
                      <a:pt x="2" y="20"/>
                    </a:lnTo>
                    <a:lnTo>
                      <a:pt x="20" y="33"/>
                    </a:lnTo>
                    <a:lnTo>
                      <a:pt x="31" y="17"/>
                    </a:lnTo>
                    <a:lnTo>
                      <a:pt x="11" y="4"/>
                    </a:lnTo>
                    <a:lnTo>
                      <a:pt x="0" y="6"/>
                    </a:lnTo>
                    <a:lnTo>
                      <a:pt x="11" y="4"/>
                    </a:lnTo>
                    <a:lnTo>
                      <a:pt x="6" y="0"/>
                    </a:lnTo>
                    <a:lnTo>
                      <a:pt x="0" y="6"/>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8" name="Freeform 227"/>
              <p:cNvSpPr>
                <a:spLocks/>
              </p:cNvSpPr>
              <p:nvPr/>
            </p:nvSpPr>
            <p:spPr bwMode="auto">
              <a:xfrm>
                <a:off x="4881" y="2523"/>
                <a:ext cx="34" cy="34"/>
              </a:xfrm>
              <a:custGeom>
                <a:avLst/>
                <a:gdLst>
                  <a:gd name="T0" fmla="*/ 9 w 34"/>
                  <a:gd name="T1" fmla="*/ 34 h 34"/>
                  <a:gd name="T2" fmla="*/ 12 w 34"/>
                  <a:gd name="T3" fmla="*/ 32 h 34"/>
                  <a:gd name="T4" fmla="*/ 34 w 34"/>
                  <a:gd name="T5" fmla="*/ 14 h 34"/>
                  <a:gd name="T6" fmla="*/ 21 w 34"/>
                  <a:gd name="T7" fmla="*/ 0 h 34"/>
                  <a:gd name="T8" fmla="*/ 0 w 34"/>
                  <a:gd name="T9" fmla="*/ 18 h 34"/>
                  <a:gd name="T10" fmla="*/ 3 w 34"/>
                  <a:gd name="T11" fmla="*/ 16 h 34"/>
                  <a:gd name="T12" fmla="*/ 9 w 34"/>
                  <a:gd name="T13" fmla="*/ 34 h 34"/>
                  <a:gd name="T14" fmla="*/ 0 60000 65536"/>
                  <a:gd name="T15" fmla="*/ 0 60000 65536"/>
                  <a:gd name="T16" fmla="*/ 0 60000 65536"/>
                  <a:gd name="T17" fmla="*/ 0 60000 65536"/>
                  <a:gd name="T18" fmla="*/ 0 60000 65536"/>
                  <a:gd name="T19" fmla="*/ 0 60000 65536"/>
                  <a:gd name="T20" fmla="*/ 0 60000 65536"/>
                  <a:gd name="T21" fmla="*/ 0 w 34"/>
                  <a:gd name="T22" fmla="*/ 0 h 34"/>
                  <a:gd name="T23" fmla="*/ 34 w 3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4">
                    <a:moveTo>
                      <a:pt x="9" y="34"/>
                    </a:moveTo>
                    <a:lnTo>
                      <a:pt x="12" y="32"/>
                    </a:lnTo>
                    <a:lnTo>
                      <a:pt x="34" y="14"/>
                    </a:lnTo>
                    <a:lnTo>
                      <a:pt x="21" y="0"/>
                    </a:lnTo>
                    <a:lnTo>
                      <a:pt x="0" y="18"/>
                    </a:lnTo>
                    <a:lnTo>
                      <a:pt x="3" y="16"/>
                    </a:lnTo>
                    <a:lnTo>
                      <a:pt x="9"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9" name="Freeform 228"/>
              <p:cNvSpPr>
                <a:spLocks/>
              </p:cNvSpPr>
              <p:nvPr/>
            </p:nvSpPr>
            <p:spPr bwMode="auto">
              <a:xfrm>
                <a:off x="4857" y="2539"/>
                <a:ext cx="33" cy="25"/>
              </a:xfrm>
              <a:custGeom>
                <a:avLst/>
                <a:gdLst>
                  <a:gd name="T0" fmla="*/ 2 w 33"/>
                  <a:gd name="T1" fmla="*/ 25 h 25"/>
                  <a:gd name="T2" fmla="*/ 4 w 33"/>
                  <a:gd name="T3" fmla="*/ 25 h 25"/>
                  <a:gd name="T4" fmla="*/ 33 w 33"/>
                  <a:gd name="T5" fmla="*/ 18 h 25"/>
                  <a:gd name="T6" fmla="*/ 27 w 33"/>
                  <a:gd name="T7" fmla="*/ 0 h 25"/>
                  <a:gd name="T8" fmla="*/ 0 w 33"/>
                  <a:gd name="T9" fmla="*/ 7 h 25"/>
                  <a:gd name="T10" fmla="*/ 2 w 33"/>
                  <a:gd name="T11" fmla="*/ 5 h 25"/>
                  <a:gd name="T12" fmla="*/ 2 w 33"/>
                  <a:gd name="T13" fmla="*/ 25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2" y="25"/>
                    </a:moveTo>
                    <a:lnTo>
                      <a:pt x="4" y="25"/>
                    </a:lnTo>
                    <a:lnTo>
                      <a:pt x="33" y="18"/>
                    </a:lnTo>
                    <a:lnTo>
                      <a:pt x="27" y="0"/>
                    </a:lnTo>
                    <a:lnTo>
                      <a:pt x="0" y="7"/>
                    </a:lnTo>
                    <a:lnTo>
                      <a:pt x="2" y="5"/>
                    </a:lnTo>
                    <a:lnTo>
                      <a:pt x="2"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0" name="Freeform 229"/>
              <p:cNvSpPr>
                <a:spLocks/>
              </p:cNvSpPr>
              <p:nvPr/>
            </p:nvSpPr>
            <p:spPr bwMode="auto">
              <a:xfrm>
                <a:off x="4630" y="2544"/>
                <a:ext cx="229" cy="26"/>
              </a:xfrm>
              <a:custGeom>
                <a:avLst/>
                <a:gdLst>
                  <a:gd name="T0" fmla="*/ 0 w 229"/>
                  <a:gd name="T1" fmla="*/ 17 h 26"/>
                  <a:gd name="T2" fmla="*/ 11 w 229"/>
                  <a:gd name="T3" fmla="*/ 26 h 26"/>
                  <a:gd name="T4" fmla="*/ 229 w 229"/>
                  <a:gd name="T5" fmla="*/ 20 h 26"/>
                  <a:gd name="T6" fmla="*/ 229 w 229"/>
                  <a:gd name="T7" fmla="*/ 0 h 26"/>
                  <a:gd name="T8" fmla="*/ 11 w 229"/>
                  <a:gd name="T9" fmla="*/ 6 h 26"/>
                  <a:gd name="T10" fmla="*/ 20 w 229"/>
                  <a:gd name="T11" fmla="*/ 15 h 26"/>
                  <a:gd name="T12" fmla="*/ 0 w 229"/>
                  <a:gd name="T13" fmla="*/ 17 h 26"/>
                  <a:gd name="T14" fmla="*/ 2 w 229"/>
                  <a:gd name="T15" fmla="*/ 26 h 26"/>
                  <a:gd name="T16" fmla="*/ 11 w 229"/>
                  <a:gd name="T17" fmla="*/ 26 h 26"/>
                  <a:gd name="T18" fmla="*/ 0 w 229"/>
                  <a:gd name="T19" fmla="*/ 1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26"/>
                  <a:gd name="T32" fmla="*/ 229 w 229"/>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26">
                    <a:moveTo>
                      <a:pt x="0" y="17"/>
                    </a:moveTo>
                    <a:lnTo>
                      <a:pt x="11" y="26"/>
                    </a:lnTo>
                    <a:lnTo>
                      <a:pt x="229" y="20"/>
                    </a:lnTo>
                    <a:lnTo>
                      <a:pt x="229" y="0"/>
                    </a:lnTo>
                    <a:lnTo>
                      <a:pt x="11" y="6"/>
                    </a:lnTo>
                    <a:lnTo>
                      <a:pt x="20" y="15"/>
                    </a:lnTo>
                    <a:lnTo>
                      <a:pt x="0" y="17"/>
                    </a:lnTo>
                    <a:lnTo>
                      <a:pt x="2" y="26"/>
                    </a:lnTo>
                    <a:lnTo>
                      <a:pt x="11" y="26"/>
                    </a:lnTo>
                    <a:lnTo>
                      <a:pt x="0"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1" name="Freeform 230"/>
              <p:cNvSpPr>
                <a:spLocks/>
              </p:cNvSpPr>
              <p:nvPr/>
            </p:nvSpPr>
            <p:spPr bwMode="auto">
              <a:xfrm>
                <a:off x="4627" y="2523"/>
                <a:ext cx="23" cy="38"/>
              </a:xfrm>
              <a:custGeom>
                <a:avLst/>
                <a:gdLst>
                  <a:gd name="T0" fmla="*/ 1 w 23"/>
                  <a:gd name="T1" fmla="*/ 14 h 38"/>
                  <a:gd name="T2" fmla="*/ 0 w 23"/>
                  <a:gd name="T3" fmla="*/ 9 h 38"/>
                  <a:gd name="T4" fmla="*/ 3 w 23"/>
                  <a:gd name="T5" fmla="*/ 38 h 38"/>
                  <a:gd name="T6" fmla="*/ 23 w 23"/>
                  <a:gd name="T7" fmla="*/ 36 h 38"/>
                  <a:gd name="T8" fmla="*/ 18 w 23"/>
                  <a:gd name="T9" fmla="*/ 5 h 38"/>
                  <a:gd name="T10" fmla="*/ 16 w 23"/>
                  <a:gd name="T11" fmla="*/ 0 h 38"/>
                  <a:gd name="T12" fmla="*/ 1 w 23"/>
                  <a:gd name="T13" fmla="*/ 14 h 38"/>
                  <a:gd name="T14" fmla="*/ 0 60000 65536"/>
                  <a:gd name="T15" fmla="*/ 0 60000 65536"/>
                  <a:gd name="T16" fmla="*/ 0 60000 65536"/>
                  <a:gd name="T17" fmla="*/ 0 60000 65536"/>
                  <a:gd name="T18" fmla="*/ 0 60000 65536"/>
                  <a:gd name="T19" fmla="*/ 0 60000 65536"/>
                  <a:gd name="T20" fmla="*/ 0 60000 65536"/>
                  <a:gd name="T21" fmla="*/ 0 w 23"/>
                  <a:gd name="T22" fmla="*/ 0 h 38"/>
                  <a:gd name="T23" fmla="*/ 23 w 23"/>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8">
                    <a:moveTo>
                      <a:pt x="1" y="14"/>
                    </a:moveTo>
                    <a:lnTo>
                      <a:pt x="0" y="9"/>
                    </a:lnTo>
                    <a:lnTo>
                      <a:pt x="3" y="38"/>
                    </a:lnTo>
                    <a:lnTo>
                      <a:pt x="23" y="36"/>
                    </a:lnTo>
                    <a:lnTo>
                      <a:pt x="18" y="5"/>
                    </a:lnTo>
                    <a:lnTo>
                      <a:pt x="16" y="0"/>
                    </a:lnTo>
                    <a:lnTo>
                      <a:pt x="1"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2" name="Freeform 231"/>
              <p:cNvSpPr>
                <a:spLocks/>
              </p:cNvSpPr>
              <p:nvPr/>
            </p:nvSpPr>
            <p:spPr bwMode="auto">
              <a:xfrm>
                <a:off x="4567" y="2462"/>
                <a:ext cx="76" cy="75"/>
              </a:xfrm>
              <a:custGeom>
                <a:avLst/>
                <a:gdLst>
                  <a:gd name="T0" fmla="*/ 5 w 76"/>
                  <a:gd name="T1" fmla="*/ 19 h 75"/>
                  <a:gd name="T2" fmla="*/ 0 w 76"/>
                  <a:gd name="T3" fmla="*/ 18 h 75"/>
                  <a:gd name="T4" fmla="*/ 61 w 76"/>
                  <a:gd name="T5" fmla="*/ 75 h 75"/>
                  <a:gd name="T6" fmla="*/ 76 w 76"/>
                  <a:gd name="T7" fmla="*/ 61 h 75"/>
                  <a:gd name="T8" fmla="*/ 13 w 76"/>
                  <a:gd name="T9" fmla="*/ 3 h 75"/>
                  <a:gd name="T10" fmla="*/ 7 w 76"/>
                  <a:gd name="T11" fmla="*/ 0 h 75"/>
                  <a:gd name="T12" fmla="*/ 5 w 76"/>
                  <a:gd name="T13" fmla="*/ 19 h 75"/>
                  <a:gd name="T14" fmla="*/ 0 60000 65536"/>
                  <a:gd name="T15" fmla="*/ 0 60000 65536"/>
                  <a:gd name="T16" fmla="*/ 0 60000 65536"/>
                  <a:gd name="T17" fmla="*/ 0 60000 65536"/>
                  <a:gd name="T18" fmla="*/ 0 60000 65536"/>
                  <a:gd name="T19" fmla="*/ 0 60000 65536"/>
                  <a:gd name="T20" fmla="*/ 0 60000 65536"/>
                  <a:gd name="T21" fmla="*/ 0 w 76"/>
                  <a:gd name="T22" fmla="*/ 0 h 75"/>
                  <a:gd name="T23" fmla="*/ 76 w 76"/>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75">
                    <a:moveTo>
                      <a:pt x="5" y="19"/>
                    </a:moveTo>
                    <a:lnTo>
                      <a:pt x="0" y="18"/>
                    </a:lnTo>
                    <a:lnTo>
                      <a:pt x="61" y="75"/>
                    </a:lnTo>
                    <a:lnTo>
                      <a:pt x="76" y="61"/>
                    </a:lnTo>
                    <a:lnTo>
                      <a:pt x="13" y="3"/>
                    </a:lnTo>
                    <a:lnTo>
                      <a:pt x="7" y="0"/>
                    </a:lnTo>
                    <a:lnTo>
                      <a:pt x="5"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3" name="Freeform 232"/>
              <p:cNvSpPr>
                <a:spLocks/>
              </p:cNvSpPr>
              <p:nvPr/>
            </p:nvSpPr>
            <p:spPr bwMode="auto">
              <a:xfrm>
                <a:off x="4508" y="2462"/>
                <a:ext cx="66" cy="19"/>
              </a:xfrm>
              <a:custGeom>
                <a:avLst/>
                <a:gdLst>
                  <a:gd name="T0" fmla="*/ 0 w 66"/>
                  <a:gd name="T1" fmla="*/ 14 h 19"/>
                  <a:gd name="T2" fmla="*/ 9 w 66"/>
                  <a:gd name="T3" fmla="*/ 19 h 19"/>
                  <a:gd name="T4" fmla="*/ 64 w 66"/>
                  <a:gd name="T5" fmla="*/ 19 h 19"/>
                  <a:gd name="T6" fmla="*/ 66 w 66"/>
                  <a:gd name="T7" fmla="*/ 0 h 19"/>
                  <a:gd name="T8" fmla="*/ 9 w 66"/>
                  <a:gd name="T9" fmla="*/ 0 h 19"/>
                  <a:gd name="T10" fmla="*/ 16 w 66"/>
                  <a:gd name="T11" fmla="*/ 5 h 19"/>
                  <a:gd name="T12" fmla="*/ 0 w 66"/>
                  <a:gd name="T13" fmla="*/ 14 h 19"/>
                  <a:gd name="T14" fmla="*/ 1 w 66"/>
                  <a:gd name="T15" fmla="*/ 19 h 19"/>
                  <a:gd name="T16" fmla="*/ 9 w 66"/>
                  <a:gd name="T17" fmla="*/ 19 h 19"/>
                  <a:gd name="T18" fmla="*/ 0 w 66"/>
                  <a:gd name="T19" fmla="*/ 14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9"/>
                  <a:gd name="T32" fmla="*/ 66 w 6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9">
                    <a:moveTo>
                      <a:pt x="0" y="14"/>
                    </a:moveTo>
                    <a:lnTo>
                      <a:pt x="9" y="19"/>
                    </a:lnTo>
                    <a:lnTo>
                      <a:pt x="64" y="19"/>
                    </a:lnTo>
                    <a:lnTo>
                      <a:pt x="66" y="0"/>
                    </a:lnTo>
                    <a:lnTo>
                      <a:pt x="9" y="0"/>
                    </a:lnTo>
                    <a:lnTo>
                      <a:pt x="16" y="5"/>
                    </a:lnTo>
                    <a:lnTo>
                      <a:pt x="0" y="14"/>
                    </a:lnTo>
                    <a:lnTo>
                      <a:pt x="1" y="19"/>
                    </a:lnTo>
                    <a:lnTo>
                      <a:pt x="9" y="19"/>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4" name="Freeform 233"/>
              <p:cNvSpPr>
                <a:spLocks/>
              </p:cNvSpPr>
              <p:nvPr/>
            </p:nvSpPr>
            <p:spPr bwMode="auto">
              <a:xfrm>
                <a:off x="4500" y="2451"/>
                <a:ext cx="24" cy="25"/>
              </a:xfrm>
              <a:custGeom>
                <a:avLst/>
                <a:gdLst>
                  <a:gd name="T0" fmla="*/ 2 w 24"/>
                  <a:gd name="T1" fmla="*/ 14 h 25"/>
                  <a:gd name="T2" fmla="*/ 0 w 24"/>
                  <a:gd name="T3" fmla="*/ 11 h 25"/>
                  <a:gd name="T4" fmla="*/ 8 w 24"/>
                  <a:gd name="T5" fmla="*/ 25 h 25"/>
                  <a:gd name="T6" fmla="*/ 24 w 24"/>
                  <a:gd name="T7" fmla="*/ 16 h 25"/>
                  <a:gd name="T8" fmla="*/ 17 w 24"/>
                  <a:gd name="T9" fmla="*/ 2 h 25"/>
                  <a:gd name="T10" fmla="*/ 15 w 24"/>
                  <a:gd name="T11" fmla="*/ 0 h 25"/>
                  <a:gd name="T12" fmla="*/ 2 w 24"/>
                  <a:gd name="T13" fmla="*/ 14 h 25"/>
                  <a:gd name="T14" fmla="*/ 0 60000 65536"/>
                  <a:gd name="T15" fmla="*/ 0 60000 65536"/>
                  <a:gd name="T16" fmla="*/ 0 60000 65536"/>
                  <a:gd name="T17" fmla="*/ 0 60000 65536"/>
                  <a:gd name="T18" fmla="*/ 0 60000 65536"/>
                  <a:gd name="T19" fmla="*/ 0 60000 65536"/>
                  <a:gd name="T20" fmla="*/ 0 60000 65536"/>
                  <a:gd name="T21" fmla="*/ 0 w 24"/>
                  <a:gd name="T22" fmla="*/ 0 h 25"/>
                  <a:gd name="T23" fmla="*/ 24 w 24"/>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5">
                    <a:moveTo>
                      <a:pt x="2" y="14"/>
                    </a:moveTo>
                    <a:lnTo>
                      <a:pt x="0" y="11"/>
                    </a:lnTo>
                    <a:lnTo>
                      <a:pt x="8" y="25"/>
                    </a:lnTo>
                    <a:lnTo>
                      <a:pt x="24" y="16"/>
                    </a:lnTo>
                    <a:lnTo>
                      <a:pt x="17" y="2"/>
                    </a:lnTo>
                    <a:lnTo>
                      <a:pt x="15" y="0"/>
                    </a:lnTo>
                    <a:lnTo>
                      <a:pt x="2"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5" name="Freeform 234"/>
              <p:cNvSpPr>
                <a:spLocks/>
              </p:cNvSpPr>
              <p:nvPr/>
            </p:nvSpPr>
            <p:spPr bwMode="auto">
              <a:xfrm>
                <a:off x="4470" y="2420"/>
                <a:ext cx="45" cy="45"/>
              </a:xfrm>
              <a:custGeom>
                <a:avLst/>
                <a:gdLst>
                  <a:gd name="T0" fmla="*/ 5 w 45"/>
                  <a:gd name="T1" fmla="*/ 20 h 45"/>
                  <a:gd name="T2" fmla="*/ 0 w 45"/>
                  <a:gd name="T3" fmla="*/ 16 h 45"/>
                  <a:gd name="T4" fmla="*/ 32 w 45"/>
                  <a:gd name="T5" fmla="*/ 45 h 45"/>
                  <a:gd name="T6" fmla="*/ 45 w 45"/>
                  <a:gd name="T7" fmla="*/ 31 h 45"/>
                  <a:gd name="T8" fmla="*/ 12 w 45"/>
                  <a:gd name="T9" fmla="*/ 2 h 45"/>
                  <a:gd name="T10" fmla="*/ 9 w 45"/>
                  <a:gd name="T11" fmla="*/ 0 h 45"/>
                  <a:gd name="T12" fmla="*/ 5 w 45"/>
                  <a:gd name="T13" fmla="*/ 20 h 45"/>
                  <a:gd name="T14" fmla="*/ 0 60000 65536"/>
                  <a:gd name="T15" fmla="*/ 0 60000 65536"/>
                  <a:gd name="T16" fmla="*/ 0 60000 65536"/>
                  <a:gd name="T17" fmla="*/ 0 60000 65536"/>
                  <a:gd name="T18" fmla="*/ 0 60000 65536"/>
                  <a:gd name="T19" fmla="*/ 0 60000 65536"/>
                  <a:gd name="T20" fmla="*/ 0 60000 65536"/>
                  <a:gd name="T21" fmla="*/ 0 w 45"/>
                  <a:gd name="T22" fmla="*/ 0 h 45"/>
                  <a:gd name="T23" fmla="*/ 45 w 4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5">
                    <a:moveTo>
                      <a:pt x="5" y="20"/>
                    </a:moveTo>
                    <a:lnTo>
                      <a:pt x="0" y="16"/>
                    </a:lnTo>
                    <a:lnTo>
                      <a:pt x="32" y="45"/>
                    </a:lnTo>
                    <a:lnTo>
                      <a:pt x="45" y="31"/>
                    </a:lnTo>
                    <a:lnTo>
                      <a:pt x="12" y="2"/>
                    </a:lnTo>
                    <a:lnTo>
                      <a:pt x="9" y="0"/>
                    </a:lnTo>
                    <a:lnTo>
                      <a:pt x="5"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6" name="Freeform 235"/>
              <p:cNvSpPr>
                <a:spLocks/>
              </p:cNvSpPr>
              <p:nvPr/>
            </p:nvSpPr>
            <p:spPr bwMode="auto">
              <a:xfrm>
                <a:off x="4414" y="2411"/>
                <a:ext cx="65" cy="29"/>
              </a:xfrm>
              <a:custGeom>
                <a:avLst/>
                <a:gdLst>
                  <a:gd name="T0" fmla="*/ 0 w 65"/>
                  <a:gd name="T1" fmla="*/ 15 h 29"/>
                  <a:gd name="T2" fmla="*/ 5 w 65"/>
                  <a:gd name="T3" fmla="*/ 18 h 29"/>
                  <a:gd name="T4" fmla="*/ 61 w 65"/>
                  <a:gd name="T5" fmla="*/ 29 h 29"/>
                  <a:gd name="T6" fmla="*/ 65 w 65"/>
                  <a:gd name="T7" fmla="*/ 9 h 29"/>
                  <a:gd name="T8" fmla="*/ 9 w 65"/>
                  <a:gd name="T9" fmla="*/ 0 h 29"/>
                  <a:gd name="T10" fmla="*/ 14 w 65"/>
                  <a:gd name="T11" fmla="*/ 2 h 29"/>
                  <a:gd name="T12" fmla="*/ 0 w 65"/>
                  <a:gd name="T13" fmla="*/ 15 h 29"/>
                  <a:gd name="T14" fmla="*/ 0 60000 65536"/>
                  <a:gd name="T15" fmla="*/ 0 60000 65536"/>
                  <a:gd name="T16" fmla="*/ 0 60000 65536"/>
                  <a:gd name="T17" fmla="*/ 0 60000 65536"/>
                  <a:gd name="T18" fmla="*/ 0 60000 65536"/>
                  <a:gd name="T19" fmla="*/ 0 60000 65536"/>
                  <a:gd name="T20" fmla="*/ 0 60000 65536"/>
                  <a:gd name="T21" fmla="*/ 0 w 65"/>
                  <a:gd name="T22" fmla="*/ 0 h 29"/>
                  <a:gd name="T23" fmla="*/ 65 w 6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29">
                    <a:moveTo>
                      <a:pt x="0" y="15"/>
                    </a:moveTo>
                    <a:lnTo>
                      <a:pt x="5" y="18"/>
                    </a:lnTo>
                    <a:lnTo>
                      <a:pt x="61" y="29"/>
                    </a:lnTo>
                    <a:lnTo>
                      <a:pt x="65" y="9"/>
                    </a:lnTo>
                    <a:lnTo>
                      <a:pt x="9" y="0"/>
                    </a:lnTo>
                    <a:lnTo>
                      <a:pt x="14" y="2"/>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7" name="Freeform 236"/>
              <p:cNvSpPr>
                <a:spLocks/>
              </p:cNvSpPr>
              <p:nvPr/>
            </p:nvSpPr>
            <p:spPr bwMode="auto">
              <a:xfrm>
                <a:off x="4385" y="2384"/>
                <a:ext cx="43" cy="42"/>
              </a:xfrm>
              <a:custGeom>
                <a:avLst/>
                <a:gdLst>
                  <a:gd name="T0" fmla="*/ 0 w 43"/>
                  <a:gd name="T1" fmla="*/ 9 h 42"/>
                  <a:gd name="T2" fmla="*/ 2 w 43"/>
                  <a:gd name="T3" fmla="*/ 13 h 42"/>
                  <a:gd name="T4" fmla="*/ 29 w 43"/>
                  <a:gd name="T5" fmla="*/ 42 h 42"/>
                  <a:gd name="T6" fmla="*/ 43 w 43"/>
                  <a:gd name="T7" fmla="*/ 29 h 42"/>
                  <a:gd name="T8" fmla="*/ 16 w 43"/>
                  <a:gd name="T9" fmla="*/ 0 h 42"/>
                  <a:gd name="T10" fmla="*/ 18 w 43"/>
                  <a:gd name="T11" fmla="*/ 6 h 42"/>
                  <a:gd name="T12" fmla="*/ 0 w 43"/>
                  <a:gd name="T13" fmla="*/ 9 h 42"/>
                  <a:gd name="T14" fmla="*/ 0 60000 65536"/>
                  <a:gd name="T15" fmla="*/ 0 60000 65536"/>
                  <a:gd name="T16" fmla="*/ 0 60000 65536"/>
                  <a:gd name="T17" fmla="*/ 0 60000 65536"/>
                  <a:gd name="T18" fmla="*/ 0 60000 65536"/>
                  <a:gd name="T19" fmla="*/ 0 60000 65536"/>
                  <a:gd name="T20" fmla="*/ 0 60000 65536"/>
                  <a:gd name="T21" fmla="*/ 0 w 43"/>
                  <a:gd name="T22" fmla="*/ 0 h 42"/>
                  <a:gd name="T23" fmla="*/ 43 w 43"/>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2">
                    <a:moveTo>
                      <a:pt x="0" y="9"/>
                    </a:moveTo>
                    <a:lnTo>
                      <a:pt x="2" y="13"/>
                    </a:lnTo>
                    <a:lnTo>
                      <a:pt x="29" y="42"/>
                    </a:lnTo>
                    <a:lnTo>
                      <a:pt x="43" y="29"/>
                    </a:lnTo>
                    <a:lnTo>
                      <a:pt x="16" y="0"/>
                    </a:lnTo>
                    <a:lnTo>
                      <a:pt x="18" y="6"/>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8" name="Freeform 237"/>
              <p:cNvSpPr>
                <a:spLocks/>
              </p:cNvSpPr>
              <p:nvPr/>
            </p:nvSpPr>
            <p:spPr bwMode="auto">
              <a:xfrm>
                <a:off x="4380" y="2352"/>
                <a:ext cx="23" cy="41"/>
              </a:xfrm>
              <a:custGeom>
                <a:avLst/>
                <a:gdLst>
                  <a:gd name="T0" fmla="*/ 9 w 23"/>
                  <a:gd name="T1" fmla="*/ 18 h 41"/>
                  <a:gd name="T2" fmla="*/ 0 w 23"/>
                  <a:gd name="T3" fmla="*/ 10 h 41"/>
                  <a:gd name="T4" fmla="*/ 5 w 23"/>
                  <a:gd name="T5" fmla="*/ 41 h 41"/>
                  <a:gd name="T6" fmla="*/ 23 w 23"/>
                  <a:gd name="T7" fmla="*/ 38 h 41"/>
                  <a:gd name="T8" fmla="*/ 18 w 23"/>
                  <a:gd name="T9" fmla="*/ 7 h 41"/>
                  <a:gd name="T10" fmla="*/ 9 w 23"/>
                  <a:gd name="T11" fmla="*/ 0 h 41"/>
                  <a:gd name="T12" fmla="*/ 18 w 23"/>
                  <a:gd name="T13" fmla="*/ 7 h 41"/>
                  <a:gd name="T14" fmla="*/ 18 w 23"/>
                  <a:gd name="T15" fmla="*/ 0 h 41"/>
                  <a:gd name="T16" fmla="*/ 9 w 23"/>
                  <a:gd name="T17" fmla="*/ 0 h 41"/>
                  <a:gd name="T18" fmla="*/ 9 w 23"/>
                  <a:gd name="T19" fmla="*/ 18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41"/>
                  <a:gd name="T32" fmla="*/ 23 w 23"/>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41">
                    <a:moveTo>
                      <a:pt x="9" y="18"/>
                    </a:moveTo>
                    <a:lnTo>
                      <a:pt x="0" y="10"/>
                    </a:lnTo>
                    <a:lnTo>
                      <a:pt x="5" y="41"/>
                    </a:lnTo>
                    <a:lnTo>
                      <a:pt x="23" y="38"/>
                    </a:lnTo>
                    <a:lnTo>
                      <a:pt x="18" y="7"/>
                    </a:lnTo>
                    <a:lnTo>
                      <a:pt x="9" y="0"/>
                    </a:lnTo>
                    <a:lnTo>
                      <a:pt x="18" y="7"/>
                    </a:lnTo>
                    <a:lnTo>
                      <a:pt x="18" y="0"/>
                    </a:lnTo>
                    <a:lnTo>
                      <a:pt x="9" y="0"/>
                    </a:lnTo>
                    <a:lnTo>
                      <a:pt x="9"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9" name="Freeform 238"/>
              <p:cNvSpPr>
                <a:spLocks/>
              </p:cNvSpPr>
              <p:nvPr/>
            </p:nvSpPr>
            <p:spPr bwMode="auto">
              <a:xfrm>
                <a:off x="4347" y="2352"/>
                <a:ext cx="42" cy="18"/>
              </a:xfrm>
              <a:custGeom>
                <a:avLst/>
                <a:gdLst>
                  <a:gd name="T0" fmla="*/ 15 w 42"/>
                  <a:gd name="T1" fmla="*/ 14 h 18"/>
                  <a:gd name="T2" fmla="*/ 7 w 42"/>
                  <a:gd name="T3" fmla="*/ 18 h 18"/>
                  <a:gd name="T4" fmla="*/ 42 w 42"/>
                  <a:gd name="T5" fmla="*/ 18 h 18"/>
                  <a:gd name="T6" fmla="*/ 42 w 42"/>
                  <a:gd name="T7" fmla="*/ 0 h 18"/>
                  <a:gd name="T8" fmla="*/ 7 w 42"/>
                  <a:gd name="T9" fmla="*/ 0 h 18"/>
                  <a:gd name="T10" fmla="*/ 0 w 42"/>
                  <a:gd name="T11" fmla="*/ 3 h 18"/>
                  <a:gd name="T12" fmla="*/ 7 w 42"/>
                  <a:gd name="T13" fmla="*/ 0 h 18"/>
                  <a:gd name="T14" fmla="*/ 2 w 42"/>
                  <a:gd name="T15" fmla="*/ 0 h 18"/>
                  <a:gd name="T16" fmla="*/ 0 w 42"/>
                  <a:gd name="T17" fmla="*/ 3 h 18"/>
                  <a:gd name="T18" fmla="*/ 15 w 42"/>
                  <a:gd name="T19" fmla="*/ 14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8"/>
                  <a:gd name="T32" fmla="*/ 42 w 4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8">
                    <a:moveTo>
                      <a:pt x="15" y="14"/>
                    </a:moveTo>
                    <a:lnTo>
                      <a:pt x="7" y="18"/>
                    </a:lnTo>
                    <a:lnTo>
                      <a:pt x="42" y="18"/>
                    </a:lnTo>
                    <a:lnTo>
                      <a:pt x="42" y="0"/>
                    </a:lnTo>
                    <a:lnTo>
                      <a:pt x="7" y="0"/>
                    </a:lnTo>
                    <a:lnTo>
                      <a:pt x="0" y="3"/>
                    </a:lnTo>
                    <a:lnTo>
                      <a:pt x="7" y="0"/>
                    </a:lnTo>
                    <a:lnTo>
                      <a:pt x="2" y="0"/>
                    </a:lnTo>
                    <a:lnTo>
                      <a:pt x="0" y="3"/>
                    </a:lnTo>
                    <a:lnTo>
                      <a:pt x="15"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0" name="Freeform 239"/>
              <p:cNvSpPr>
                <a:spLocks/>
              </p:cNvSpPr>
              <p:nvPr/>
            </p:nvSpPr>
            <p:spPr bwMode="auto">
              <a:xfrm>
                <a:off x="4333" y="2355"/>
                <a:ext cx="29" cy="35"/>
              </a:xfrm>
              <a:custGeom>
                <a:avLst/>
                <a:gdLst>
                  <a:gd name="T0" fmla="*/ 7 w 29"/>
                  <a:gd name="T1" fmla="*/ 35 h 35"/>
                  <a:gd name="T2" fmla="*/ 14 w 29"/>
                  <a:gd name="T3" fmla="*/ 31 h 35"/>
                  <a:gd name="T4" fmla="*/ 29 w 29"/>
                  <a:gd name="T5" fmla="*/ 11 h 35"/>
                  <a:gd name="T6" fmla="*/ 14 w 29"/>
                  <a:gd name="T7" fmla="*/ 0 h 35"/>
                  <a:gd name="T8" fmla="*/ 0 w 29"/>
                  <a:gd name="T9" fmla="*/ 18 h 35"/>
                  <a:gd name="T10" fmla="*/ 7 w 29"/>
                  <a:gd name="T11" fmla="*/ 15 h 35"/>
                  <a:gd name="T12" fmla="*/ 7 w 29"/>
                  <a:gd name="T13" fmla="*/ 35 h 35"/>
                  <a:gd name="T14" fmla="*/ 11 w 29"/>
                  <a:gd name="T15" fmla="*/ 35 h 35"/>
                  <a:gd name="T16" fmla="*/ 14 w 29"/>
                  <a:gd name="T17" fmla="*/ 31 h 35"/>
                  <a:gd name="T18" fmla="*/ 7 w 29"/>
                  <a:gd name="T19" fmla="*/ 35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5"/>
                  <a:gd name="T32" fmla="*/ 29 w 29"/>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5">
                    <a:moveTo>
                      <a:pt x="7" y="35"/>
                    </a:moveTo>
                    <a:lnTo>
                      <a:pt x="14" y="31"/>
                    </a:lnTo>
                    <a:lnTo>
                      <a:pt x="29" y="11"/>
                    </a:lnTo>
                    <a:lnTo>
                      <a:pt x="14" y="0"/>
                    </a:lnTo>
                    <a:lnTo>
                      <a:pt x="0" y="18"/>
                    </a:lnTo>
                    <a:lnTo>
                      <a:pt x="7" y="15"/>
                    </a:lnTo>
                    <a:lnTo>
                      <a:pt x="7" y="35"/>
                    </a:lnTo>
                    <a:lnTo>
                      <a:pt x="11" y="35"/>
                    </a:lnTo>
                    <a:lnTo>
                      <a:pt x="14" y="31"/>
                    </a:lnTo>
                    <a:lnTo>
                      <a:pt x="7"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1" name="Freeform 240"/>
              <p:cNvSpPr>
                <a:spLocks/>
              </p:cNvSpPr>
              <p:nvPr/>
            </p:nvSpPr>
            <p:spPr bwMode="auto">
              <a:xfrm>
                <a:off x="4291" y="2368"/>
                <a:ext cx="49" cy="22"/>
              </a:xfrm>
              <a:custGeom>
                <a:avLst/>
                <a:gdLst>
                  <a:gd name="T0" fmla="*/ 13 w 49"/>
                  <a:gd name="T1" fmla="*/ 18 h 22"/>
                  <a:gd name="T2" fmla="*/ 6 w 49"/>
                  <a:gd name="T3" fmla="*/ 20 h 22"/>
                  <a:gd name="T4" fmla="*/ 49 w 49"/>
                  <a:gd name="T5" fmla="*/ 22 h 22"/>
                  <a:gd name="T6" fmla="*/ 49 w 49"/>
                  <a:gd name="T7" fmla="*/ 2 h 22"/>
                  <a:gd name="T8" fmla="*/ 8 w 49"/>
                  <a:gd name="T9" fmla="*/ 0 h 22"/>
                  <a:gd name="T10" fmla="*/ 0 w 49"/>
                  <a:gd name="T11" fmla="*/ 4 h 22"/>
                  <a:gd name="T12" fmla="*/ 8 w 49"/>
                  <a:gd name="T13" fmla="*/ 2 h 22"/>
                  <a:gd name="T14" fmla="*/ 2 w 49"/>
                  <a:gd name="T15" fmla="*/ 0 h 22"/>
                  <a:gd name="T16" fmla="*/ 0 w 49"/>
                  <a:gd name="T17" fmla="*/ 4 h 22"/>
                  <a:gd name="T18" fmla="*/ 13 w 49"/>
                  <a:gd name="T19" fmla="*/ 18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22"/>
                  <a:gd name="T32" fmla="*/ 49 w 4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22">
                    <a:moveTo>
                      <a:pt x="13" y="18"/>
                    </a:moveTo>
                    <a:lnTo>
                      <a:pt x="6" y="20"/>
                    </a:lnTo>
                    <a:lnTo>
                      <a:pt x="49" y="22"/>
                    </a:lnTo>
                    <a:lnTo>
                      <a:pt x="49" y="2"/>
                    </a:lnTo>
                    <a:lnTo>
                      <a:pt x="8" y="0"/>
                    </a:lnTo>
                    <a:lnTo>
                      <a:pt x="0" y="4"/>
                    </a:lnTo>
                    <a:lnTo>
                      <a:pt x="8" y="2"/>
                    </a:lnTo>
                    <a:lnTo>
                      <a:pt x="2" y="0"/>
                    </a:lnTo>
                    <a:lnTo>
                      <a:pt x="0" y="4"/>
                    </a:lnTo>
                    <a:lnTo>
                      <a:pt x="13"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2" name="Freeform 241"/>
              <p:cNvSpPr>
                <a:spLocks/>
              </p:cNvSpPr>
              <p:nvPr/>
            </p:nvSpPr>
            <p:spPr bwMode="auto">
              <a:xfrm>
                <a:off x="4275" y="2372"/>
                <a:ext cx="29" cy="30"/>
              </a:xfrm>
              <a:custGeom>
                <a:avLst/>
                <a:gdLst>
                  <a:gd name="T0" fmla="*/ 13 w 29"/>
                  <a:gd name="T1" fmla="*/ 30 h 30"/>
                  <a:gd name="T2" fmla="*/ 15 w 29"/>
                  <a:gd name="T3" fmla="*/ 30 h 30"/>
                  <a:gd name="T4" fmla="*/ 29 w 29"/>
                  <a:gd name="T5" fmla="*/ 14 h 30"/>
                  <a:gd name="T6" fmla="*/ 16 w 29"/>
                  <a:gd name="T7" fmla="*/ 0 h 30"/>
                  <a:gd name="T8" fmla="*/ 0 w 29"/>
                  <a:gd name="T9" fmla="*/ 16 h 30"/>
                  <a:gd name="T10" fmla="*/ 2 w 29"/>
                  <a:gd name="T11" fmla="*/ 16 h 30"/>
                  <a:gd name="T12" fmla="*/ 13 w 29"/>
                  <a:gd name="T13" fmla="*/ 30 h 30"/>
                  <a:gd name="T14" fmla="*/ 0 60000 65536"/>
                  <a:gd name="T15" fmla="*/ 0 60000 65536"/>
                  <a:gd name="T16" fmla="*/ 0 60000 65536"/>
                  <a:gd name="T17" fmla="*/ 0 60000 65536"/>
                  <a:gd name="T18" fmla="*/ 0 60000 65536"/>
                  <a:gd name="T19" fmla="*/ 0 60000 65536"/>
                  <a:gd name="T20" fmla="*/ 0 60000 65536"/>
                  <a:gd name="T21" fmla="*/ 0 w 29"/>
                  <a:gd name="T22" fmla="*/ 0 h 30"/>
                  <a:gd name="T23" fmla="*/ 29 w 29"/>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0">
                    <a:moveTo>
                      <a:pt x="13" y="30"/>
                    </a:moveTo>
                    <a:lnTo>
                      <a:pt x="15" y="30"/>
                    </a:lnTo>
                    <a:lnTo>
                      <a:pt x="29" y="14"/>
                    </a:lnTo>
                    <a:lnTo>
                      <a:pt x="16" y="0"/>
                    </a:lnTo>
                    <a:lnTo>
                      <a:pt x="0" y="16"/>
                    </a:lnTo>
                    <a:lnTo>
                      <a:pt x="2" y="16"/>
                    </a:lnTo>
                    <a:lnTo>
                      <a:pt x="13"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3" name="Freeform 242"/>
              <p:cNvSpPr>
                <a:spLocks/>
              </p:cNvSpPr>
              <p:nvPr/>
            </p:nvSpPr>
            <p:spPr bwMode="auto">
              <a:xfrm>
                <a:off x="4239" y="2388"/>
                <a:ext cx="49" cy="38"/>
              </a:xfrm>
              <a:custGeom>
                <a:avLst/>
                <a:gdLst>
                  <a:gd name="T0" fmla="*/ 18 w 49"/>
                  <a:gd name="T1" fmla="*/ 32 h 38"/>
                  <a:gd name="T2" fmla="*/ 15 w 49"/>
                  <a:gd name="T3" fmla="*/ 38 h 38"/>
                  <a:gd name="T4" fmla="*/ 49 w 49"/>
                  <a:gd name="T5" fmla="*/ 14 h 38"/>
                  <a:gd name="T6" fmla="*/ 38 w 49"/>
                  <a:gd name="T7" fmla="*/ 0 h 38"/>
                  <a:gd name="T8" fmla="*/ 4 w 49"/>
                  <a:gd name="T9" fmla="*/ 23 h 38"/>
                  <a:gd name="T10" fmla="*/ 0 w 49"/>
                  <a:gd name="T11" fmla="*/ 29 h 38"/>
                  <a:gd name="T12" fmla="*/ 4 w 49"/>
                  <a:gd name="T13" fmla="*/ 23 h 38"/>
                  <a:gd name="T14" fmla="*/ 0 w 49"/>
                  <a:gd name="T15" fmla="*/ 25 h 38"/>
                  <a:gd name="T16" fmla="*/ 0 w 49"/>
                  <a:gd name="T17" fmla="*/ 29 h 38"/>
                  <a:gd name="T18" fmla="*/ 18 w 49"/>
                  <a:gd name="T19" fmla="*/ 32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38"/>
                  <a:gd name="T32" fmla="*/ 49 w 49"/>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38">
                    <a:moveTo>
                      <a:pt x="18" y="32"/>
                    </a:moveTo>
                    <a:lnTo>
                      <a:pt x="15" y="38"/>
                    </a:lnTo>
                    <a:lnTo>
                      <a:pt x="49" y="14"/>
                    </a:lnTo>
                    <a:lnTo>
                      <a:pt x="38" y="0"/>
                    </a:lnTo>
                    <a:lnTo>
                      <a:pt x="4" y="23"/>
                    </a:lnTo>
                    <a:lnTo>
                      <a:pt x="0" y="29"/>
                    </a:lnTo>
                    <a:lnTo>
                      <a:pt x="4" y="23"/>
                    </a:lnTo>
                    <a:lnTo>
                      <a:pt x="0" y="25"/>
                    </a:lnTo>
                    <a:lnTo>
                      <a:pt x="0" y="29"/>
                    </a:lnTo>
                    <a:lnTo>
                      <a:pt x="18"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4" name="Freeform 243"/>
              <p:cNvSpPr>
                <a:spLocks/>
              </p:cNvSpPr>
              <p:nvPr/>
            </p:nvSpPr>
            <p:spPr bwMode="auto">
              <a:xfrm>
                <a:off x="4232" y="2417"/>
                <a:ext cx="25" cy="77"/>
              </a:xfrm>
              <a:custGeom>
                <a:avLst/>
                <a:gdLst>
                  <a:gd name="T0" fmla="*/ 11 w 25"/>
                  <a:gd name="T1" fmla="*/ 77 h 77"/>
                  <a:gd name="T2" fmla="*/ 18 w 25"/>
                  <a:gd name="T3" fmla="*/ 68 h 77"/>
                  <a:gd name="T4" fmla="*/ 25 w 25"/>
                  <a:gd name="T5" fmla="*/ 3 h 77"/>
                  <a:gd name="T6" fmla="*/ 7 w 25"/>
                  <a:gd name="T7" fmla="*/ 0 h 77"/>
                  <a:gd name="T8" fmla="*/ 0 w 25"/>
                  <a:gd name="T9" fmla="*/ 66 h 77"/>
                  <a:gd name="T10" fmla="*/ 7 w 25"/>
                  <a:gd name="T11" fmla="*/ 57 h 77"/>
                  <a:gd name="T12" fmla="*/ 11 w 25"/>
                  <a:gd name="T13" fmla="*/ 77 h 77"/>
                  <a:gd name="T14" fmla="*/ 18 w 25"/>
                  <a:gd name="T15" fmla="*/ 77 h 77"/>
                  <a:gd name="T16" fmla="*/ 18 w 25"/>
                  <a:gd name="T17" fmla="*/ 68 h 77"/>
                  <a:gd name="T18" fmla="*/ 11 w 25"/>
                  <a:gd name="T19" fmla="*/ 77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77"/>
                  <a:gd name="T32" fmla="*/ 25 w 25"/>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77">
                    <a:moveTo>
                      <a:pt x="11" y="77"/>
                    </a:moveTo>
                    <a:lnTo>
                      <a:pt x="18" y="68"/>
                    </a:lnTo>
                    <a:lnTo>
                      <a:pt x="25" y="3"/>
                    </a:lnTo>
                    <a:lnTo>
                      <a:pt x="7" y="0"/>
                    </a:lnTo>
                    <a:lnTo>
                      <a:pt x="0" y="66"/>
                    </a:lnTo>
                    <a:lnTo>
                      <a:pt x="7" y="57"/>
                    </a:lnTo>
                    <a:lnTo>
                      <a:pt x="11" y="77"/>
                    </a:lnTo>
                    <a:lnTo>
                      <a:pt x="18" y="77"/>
                    </a:lnTo>
                    <a:lnTo>
                      <a:pt x="18" y="68"/>
                    </a:lnTo>
                    <a:lnTo>
                      <a:pt x="11" y="7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5" name="Freeform 244"/>
              <p:cNvSpPr>
                <a:spLocks/>
              </p:cNvSpPr>
              <p:nvPr/>
            </p:nvSpPr>
            <p:spPr bwMode="auto">
              <a:xfrm>
                <a:off x="4180" y="2474"/>
                <a:ext cx="63" cy="27"/>
              </a:xfrm>
              <a:custGeom>
                <a:avLst/>
                <a:gdLst>
                  <a:gd name="T0" fmla="*/ 0 w 63"/>
                  <a:gd name="T1" fmla="*/ 24 h 27"/>
                  <a:gd name="T2" fmla="*/ 9 w 63"/>
                  <a:gd name="T3" fmla="*/ 27 h 27"/>
                  <a:gd name="T4" fmla="*/ 63 w 63"/>
                  <a:gd name="T5" fmla="*/ 20 h 27"/>
                  <a:gd name="T6" fmla="*/ 59 w 63"/>
                  <a:gd name="T7" fmla="*/ 0 h 27"/>
                  <a:gd name="T8" fmla="*/ 7 w 63"/>
                  <a:gd name="T9" fmla="*/ 7 h 27"/>
                  <a:gd name="T10" fmla="*/ 16 w 63"/>
                  <a:gd name="T11" fmla="*/ 13 h 27"/>
                  <a:gd name="T12" fmla="*/ 0 w 63"/>
                  <a:gd name="T13" fmla="*/ 24 h 27"/>
                  <a:gd name="T14" fmla="*/ 3 w 63"/>
                  <a:gd name="T15" fmla="*/ 27 h 27"/>
                  <a:gd name="T16" fmla="*/ 9 w 63"/>
                  <a:gd name="T17" fmla="*/ 27 h 27"/>
                  <a:gd name="T18" fmla="*/ 0 w 63"/>
                  <a:gd name="T19" fmla="*/ 24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27"/>
                  <a:gd name="T32" fmla="*/ 63 w 63"/>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27">
                    <a:moveTo>
                      <a:pt x="0" y="24"/>
                    </a:moveTo>
                    <a:lnTo>
                      <a:pt x="9" y="27"/>
                    </a:lnTo>
                    <a:lnTo>
                      <a:pt x="63" y="20"/>
                    </a:lnTo>
                    <a:lnTo>
                      <a:pt x="59" y="0"/>
                    </a:lnTo>
                    <a:lnTo>
                      <a:pt x="7" y="7"/>
                    </a:lnTo>
                    <a:lnTo>
                      <a:pt x="16" y="13"/>
                    </a:lnTo>
                    <a:lnTo>
                      <a:pt x="0" y="24"/>
                    </a:lnTo>
                    <a:lnTo>
                      <a:pt x="3" y="27"/>
                    </a:lnTo>
                    <a:lnTo>
                      <a:pt x="9" y="27"/>
                    </a:lnTo>
                    <a:lnTo>
                      <a:pt x="0"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6" name="Freeform 245"/>
              <p:cNvSpPr>
                <a:spLocks/>
              </p:cNvSpPr>
              <p:nvPr/>
            </p:nvSpPr>
            <p:spPr bwMode="auto">
              <a:xfrm>
                <a:off x="4167" y="2463"/>
                <a:ext cx="29" cy="35"/>
              </a:xfrm>
              <a:custGeom>
                <a:avLst/>
                <a:gdLst>
                  <a:gd name="T0" fmla="*/ 7 w 29"/>
                  <a:gd name="T1" fmla="*/ 20 h 35"/>
                  <a:gd name="T2" fmla="*/ 0 w 29"/>
                  <a:gd name="T3" fmla="*/ 15 h 35"/>
                  <a:gd name="T4" fmla="*/ 13 w 29"/>
                  <a:gd name="T5" fmla="*/ 35 h 35"/>
                  <a:gd name="T6" fmla="*/ 29 w 29"/>
                  <a:gd name="T7" fmla="*/ 24 h 35"/>
                  <a:gd name="T8" fmla="*/ 16 w 29"/>
                  <a:gd name="T9" fmla="*/ 4 h 35"/>
                  <a:gd name="T10" fmla="*/ 9 w 29"/>
                  <a:gd name="T11" fmla="*/ 0 h 35"/>
                  <a:gd name="T12" fmla="*/ 16 w 29"/>
                  <a:gd name="T13" fmla="*/ 4 h 35"/>
                  <a:gd name="T14" fmla="*/ 13 w 29"/>
                  <a:gd name="T15" fmla="*/ 0 h 35"/>
                  <a:gd name="T16" fmla="*/ 9 w 29"/>
                  <a:gd name="T17" fmla="*/ 0 h 35"/>
                  <a:gd name="T18" fmla="*/ 7 w 29"/>
                  <a:gd name="T19" fmla="*/ 2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5"/>
                  <a:gd name="T32" fmla="*/ 29 w 29"/>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5">
                    <a:moveTo>
                      <a:pt x="7" y="20"/>
                    </a:moveTo>
                    <a:lnTo>
                      <a:pt x="0" y="15"/>
                    </a:lnTo>
                    <a:lnTo>
                      <a:pt x="13" y="35"/>
                    </a:lnTo>
                    <a:lnTo>
                      <a:pt x="29" y="24"/>
                    </a:lnTo>
                    <a:lnTo>
                      <a:pt x="16" y="4"/>
                    </a:lnTo>
                    <a:lnTo>
                      <a:pt x="9" y="0"/>
                    </a:lnTo>
                    <a:lnTo>
                      <a:pt x="16" y="4"/>
                    </a:lnTo>
                    <a:lnTo>
                      <a:pt x="13" y="0"/>
                    </a:lnTo>
                    <a:lnTo>
                      <a:pt x="9" y="0"/>
                    </a:lnTo>
                    <a:lnTo>
                      <a:pt x="7"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7" name="Freeform 246"/>
              <p:cNvSpPr>
                <a:spLocks/>
              </p:cNvSpPr>
              <p:nvPr/>
            </p:nvSpPr>
            <p:spPr bwMode="auto">
              <a:xfrm>
                <a:off x="4138" y="2462"/>
                <a:ext cx="38" cy="21"/>
              </a:xfrm>
              <a:custGeom>
                <a:avLst/>
                <a:gdLst>
                  <a:gd name="T0" fmla="*/ 0 w 38"/>
                  <a:gd name="T1" fmla="*/ 16 h 21"/>
                  <a:gd name="T2" fmla="*/ 6 w 38"/>
                  <a:gd name="T3" fmla="*/ 18 h 21"/>
                  <a:gd name="T4" fmla="*/ 36 w 38"/>
                  <a:gd name="T5" fmla="*/ 21 h 21"/>
                  <a:gd name="T6" fmla="*/ 38 w 38"/>
                  <a:gd name="T7" fmla="*/ 1 h 21"/>
                  <a:gd name="T8" fmla="*/ 6 w 38"/>
                  <a:gd name="T9" fmla="*/ 0 h 21"/>
                  <a:gd name="T10" fmla="*/ 13 w 38"/>
                  <a:gd name="T11" fmla="*/ 1 h 21"/>
                  <a:gd name="T12" fmla="*/ 0 w 38"/>
                  <a:gd name="T13" fmla="*/ 16 h 21"/>
                  <a:gd name="T14" fmla="*/ 0 60000 65536"/>
                  <a:gd name="T15" fmla="*/ 0 60000 65536"/>
                  <a:gd name="T16" fmla="*/ 0 60000 65536"/>
                  <a:gd name="T17" fmla="*/ 0 60000 65536"/>
                  <a:gd name="T18" fmla="*/ 0 60000 65536"/>
                  <a:gd name="T19" fmla="*/ 0 60000 65536"/>
                  <a:gd name="T20" fmla="*/ 0 60000 65536"/>
                  <a:gd name="T21" fmla="*/ 0 w 38"/>
                  <a:gd name="T22" fmla="*/ 0 h 21"/>
                  <a:gd name="T23" fmla="*/ 38 w 3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1">
                    <a:moveTo>
                      <a:pt x="0" y="16"/>
                    </a:moveTo>
                    <a:lnTo>
                      <a:pt x="6" y="18"/>
                    </a:lnTo>
                    <a:lnTo>
                      <a:pt x="36" y="21"/>
                    </a:lnTo>
                    <a:lnTo>
                      <a:pt x="38" y="1"/>
                    </a:lnTo>
                    <a:lnTo>
                      <a:pt x="6" y="0"/>
                    </a:lnTo>
                    <a:lnTo>
                      <a:pt x="13" y="1"/>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8" name="Freeform 247"/>
              <p:cNvSpPr>
                <a:spLocks/>
              </p:cNvSpPr>
              <p:nvPr/>
            </p:nvSpPr>
            <p:spPr bwMode="auto">
              <a:xfrm>
                <a:off x="4111" y="2438"/>
                <a:ext cx="40" cy="40"/>
              </a:xfrm>
              <a:custGeom>
                <a:avLst/>
                <a:gdLst>
                  <a:gd name="T0" fmla="*/ 6 w 40"/>
                  <a:gd name="T1" fmla="*/ 20 h 40"/>
                  <a:gd name="T2" fmla="*/ 0 w 40"/>
                  <a:gd name="T3" fmla="*/ 18 h 40"/>
                  <a:gd name="T4" fmla="*/ 27 w 40"/>
                  <a:gd name="T5" fmla="*/ 40 h 40"/>
                  <a:gd name="T6" fmla="*/ 40 w 40"/>
                  <a:gd name="T7" fmla="*/ 25 h 40"/>
                  <a:gd name="T8" fmla="*/ 11 w 40"/>
                  <a:gd name="T9" fmla="*/ 2 h 40"/>
                  <a:gd name="T10" fmla="*/ 6 w 40"/>
                  <a:gd name="T11" fmla="*/ 0 h 40"/>
                  <a:gd name="T12" fmla="*/ 6 w 40"/>
                  <a:gd name="T13" fmla="*/ 20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6" y="20"/>
                    </a:moveTo>
                    <a:lnTo>
                      <a:pt x="0" y="18"/>
                    </a:lnTo>
                    <a:lnTo>
                      <a:pt x="27" y="40"/>
                    </a:lnTo>
                    <a:lnTo>
                      <a:pt x="40" y="25"/>
                    </a:lnTo>
                    <a:lnTo>
                      <a:pt x="11" y="2"/>
                    </a:lnTo>
                    <a:lnTo>
                      <a:pt x="6" y="0"/>
                    </a:lnTo>
                    <a:lnTo>
                      <a:pt x="6"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9" name="Freeform 248"/>
              <p:cNvSpPr>
                <a:spLocks/>
              </p:cNvSpPr>
              <p:nvPr/>
            </p:nvSpPr>
            <p:spPr bwMode="auto">
              <a:xfrm>
                <a:off x="4052" y="2438"/>
                <a:ext cx="65" cy="20"/>
              </a:xfrm>
              <a:custGeom>
                <a:avLst/>
                <a:gdLst>
                  <a:gd name="T0" fmla="*/ 0 w 65"/>
                  <a:gd name="T1" fmla="*/ 13 h 20"/>
                  <a:gd name="T2" fmla="*/ 11 w 65"/>
                  <a:gd name="T3" fmla="*/ 20 h 20"/>
                  <a:gd name="T4" fmla="*/ 65 w 65"/>
                  <a:gd name="T5" fmla="*/ 20 h 20"/>
                  <a:gd name="T6" fmla="*/ 65 w 65"/>
                  <a:gd name="T7" fmla="*/ 0 h 20"/>
                  <a:gd name="T8" fmla="*/ 11 w 65"/>
                  <a:gd name="T9" fmla="*/ 0 h 20"/>
                  <a:gd name="T10" fmla="*/ 20 w 65"/>
                  <a:gd name="T11" fmla="*/ 7 h 20"/>
                  <a:gd name="T12" fmla="*/ 0 w 65"/>
                  <a:gd name="T13" fmla="*/ 13 h 20"/>
                  <a:gd name="T14" fmla="*/ 3 w 65"/>
                  <a:gd name="T15" fmla="*/ 20 h 20"/>
                  <a:gd name="T16" fmla="*/ 11 w 65"/>
                  <a:gd name="T17" fmla="*/ 20 h 20"/>
                  <a:gd name="T18" fmla="*/ 0 w 65"/>
                  <a:gd name="T19" fmla="*/ 13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20"/>
                  <a:gd name="T32" fmla="*/ 65 w 65"/>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20">
                    <a:moveTo>
                      <a:pt x="0" y="13"/>
                    </a:moveTo>
                    <a:lnTo>
                      <a:pt x="11" y="20"/>
                    </a:lnTo>
                    <a:lnTo>
                      <a:pt x="65" y="20"/>
                    </a:lnTo>
                    <a:lnTo>
                      <a:pt x="65" y="0"/>
                    </a:lnTo>
                    <a:lnTo>
                      <a:pt x="11" y="0"/>
                    </a:lnTo>
                    <a:lnTo>
                      <a:pt x="20" y="7"/>
                    </a:lnTo>
                    <a:lnTo>
                      <a:pt x="0" y="13"/>
                    </a:lnTo>
                    <a:lnTo>
                      <a:pt x="3" y="20"/>
                    </a:lnTo>
                    <a:lnTo>
                      <a:pt x="11" y="2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0" name="Freeform 249"/>
              <p:cNvSpPr>
                <a:spLocks/>
              </p:cNvSpPr>
              <p:nvPr/>
            </p:nvSpPr>
            <p:spPr bwMode="auto">
              <a:xfrm>
                <a:off x="4041" y="2404"/>
                <a:ext cx="31" cy="47"/>
              </a:xfrm>
              <a:custGeom>
                <a:avLst/>
                <a:gdLst>
                  <a:gd name="T0" fmla="*/ 0 w 31"/>
                  <a:gd name="T1" fmla="*/ 2 h 47"/>
                  <a:gd name="T2" fmla="*/ 0 w 31"/>
                  <a:gd name="T3" fmla="*/ 5 h 47"/>
                  <a:gd name="T4" fmla="*/ 11 w 31"/>
                  <a:gd name="T5" fmla="*/ 47 h 47"/>
                  <a:gd name="T6" fmla="*/ 31 w 31"/>
                  <a:gd name="T7" fmla="*/ 41 h 47"/>
                  <a:gd name="T8" fmla="*/ 18 w 31"/>
                  <a:gd name="T9" fmla="*/ 0 h 47"/>
                  <a:gd name="T10" fmla="*/ 18 w 31"/>
                  <a:gd name="T11" fmla="*/ 4 h 47"/>
                  <a:gd name="T12" fmla="*/ 0 w 31"/>
                  <a:gd name="T13" fmla="*/ 2 h 47"/>
                  <a:gd name="T14" fmla="*/ 0 60000 65536"/>
                  <a:gd name="T15" fmla="*/ 0 60000 65536"/>
                  <a:gd name="T16" fmla="*/ 0 60000 65536"/>
                  <a:gd name="T17" fmla="*/ 0 60000 65536"/>
                  <a:gd name="T18" fmla="*/ 0 60000 65536"/>
                  <a:gd name="T19" fmla="*/ 0 60000 65536"/>
                  <a:gd name="T20" fmla="*/ 0 60000 65536"/>
                  <a:gd name="T21" fmla="*/ 0 w 31"/>
                  <a:gd name="T22" fmla="*/ 0 h 47"/>
                  <a:gd name="T23" fmla="*/ 31 w 31"/>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7">
                    <a:moveTo>
                      <a:pt x="0" y="2"/>
                    </a:moveTo>
                    <a:lnTo>
                      <a:pt x="0" y="5"/>
                    </a:lnTo>
                    <a:lnTo>
                      <a:pt x="11" y="47"/>
                    </a:lnTo>
                    <a:lnTo>
                      <a:pt x="31" y="41"/>
                    </a:lnTo>
                    <a:lnTo>
                      <a:pt x="18" y="0"/>
                    </a:lnTo>
                    <a:lnTo>
                      <a:pt x="18" y="4"/>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1" name="Freeform 250"/>
              <p:cNvSpPr>
                <a:spLocks/>
              </p:cNvSpPr>
              <p:nvPr/>
            </p:nvSpPr>
            <p:spPr bwMode="auto">
              <a:xfrm>
                <a:off x="4041" y="2375"/>
                <a:ext cx="22" cy="33"/>
              </a:xfrm>
              <a:custGeom>
                <a:avLst/>
                <a:gdLst>
                  <a:gd name="T0" fmla="*/ 2 w 22"/>
                  <a:gd name="T1" fmla="*/ 2 h 33"/>
                  <a:gd name="T2" fmla="*/ 2 w 22"/>
                  <a:gd name="T3" fmla="*/ 0 h 33"/>
                  <a:gd name="T4" fmla="*/ 0 w 22"/>
                  <a:gd name="T5" fmla="*/ 31 h 33"/>
                  <a:gd name="T6" fmla="*/ 18 w 22"/>
                  <a:gd name="T7" fmla="*/ 33 h 33"/>
                  <a:gd name="T8" fmla="*/ 22 w 22"/>
                  <a:gd name="T9" fmla="*/ 2 h 33"/>
                  <a:gd name="T10" fmla="*/ 22 w 22"/>
                  <a:gd name="T11" fmla="*/ 0 h 33"/>
                  <a:gd name="T12" fmla="*/ 2 w 22"/>
                  <a:gd name="T13" fmla="*/ 2 h 33"/>
                  <a:gd name="T14" fmla="*/ 0 60000 65536"/>
                  <a:gd name="T15" fmla="*/ 0 60000 65536"/>
                  <a:gd name="T16" fmla="*/ 0 60000 65536"/>
                  <a:gd name="T17" fmla="*/ 0 60000 65536"/>
                  <a:gd name="T18" fmla="*/ 0 60000 65536"/>
                  <a:gd name="T19" fmla="*/ 0 60000 65536"/>
                  <a:gd name="T20" fmla="*/ 0 60000 65536"/>
                  <a:gd name="T21" fmla="*/ 0 w 22"/>
                  <a:gd name="T22" fmla="*/ 0 h 33"/>
                  <a:gd name="T23" fmla="*/ 22 w 2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3">
                    <a:moveTo>
                      <a:pt x="2" y="2"/>
                    </a:moveTo>
                    <a:lnTo>
                      <a:pt x="2" y="0"/>
                    </a:lnTo>
                    <a:lnTo>
                      <a:pt x="0" y="31"/>
                    </a:lnTo>
                    <a:lnTo>
                      <a:pt x="18" y="33"/>
                    </a:lnTo>
                    <a:lnTo>
                      <a:pt x="22" y="2"/>
                    </a:lnTo>
                    <a:lnTo>
                      <a:pt x="22" y="0"/>
                    </a:lnTo>
                    <a:lnTo>
                      <a:pt x="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2" name="Freeform 251"/>
              <p:cNvSpPr>
                <a:spLocks/>
              </p:cNvSpPr>
              <p:nvPr/>
            </p:nvSpPr>
            <p:spPr bwMode="auto">
              <a:xfrm>
                <a:off x="4043" y="2341"/>
                <a:ext cx="20" cy="36"/>
              </a:xfrm>
              <a:custGeom>
                <a:avLst/>
                <a:gdLst>
                  <a:gd name="T0" fmla="*/ 2 w 20"/>
                  <a:gd name="T1" fmla="*/ 12 h 36"/>
                  <a:gd name="T2" fmla="*/ 0 w 20"/>
                  <a:gd name="T3" fmla="*/ 7 h 36"/>
                  <a:gd name="T4" fmla="*/ 0 w 20"/>
                  <a:gd name="T5" fmla="*/ 36 h 36"/>
                  <a:gd name="T6" fmla="*/ 20 w 20"/>
                  <a:gd name="T7" fmla="*/ 34 h 36"/>
                  <a:gd name="T8" fmla="*/ 18 w 20"/>
                  <a:gd name="T9" fmla="*/ 5 h 36"/>
                  <a:gd name="T10" fmla="*/ 16 w 20"/>
                  <a:gd name="T11" fmla="*/ 0 h 36"/>
                  <a:gd name="T12" fmla="*/ 2 w 20"/>
                  <a:gd name="T13" fmla="*/ 12 h 36"/>
                  <a:gd name="T14" fmla="*/ 0 60000 65536"/>
                  <a:gd name="T15" fmla="*/ 0 60000 65536"/>
                  <a:gd name="T16" fmla="*/ 0 60000 65536"/>
                  <a:gd name="T17" fmla="*/ 0 60000 65536"/>
                  <a:gd name="T18" fmla="*/ 0 60000 65536"/>
                  <a:gd name="T19" fmla="*/ 0 60000 65536"/>
                  <a:gd name="T20" fmla="*/ 0 60000 65536"/>
                  <a:gd name="T21" fmla="*/ 0 w 20"/>
                  <a:gd name="T22" fmla="*/ 0 h 36"/>
                  <a:gd name="T23" fmla="*/ 20 w 2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6">
                    <a:moveTo>
                      <a:pt x="2" y="12"/>
                    </a:moveTo>
                    <a:lnTo>
                      <a:pt x="0" y="7"/>
                    </a:lnTo>
                    <a:lnTo>
                      <a:pt x="0" y="36"/>
                    </a:lnTo>
                    <a:lnTo>
                      <a:pt x="20" y="34"/>
                    </a:lnTo>
                    <a:lnTo>
                      <a:pt x="18" y="5"/>
                    </a:lnTo>
                    <a:lnTo>
                      <a:pt x="16" y="0"/>
                    </a:lnTo>
                    <a:lnTo>
                      <a:pt x="2"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3" name="Freeform 252"/>
              <p:cNvSpPr>
                <a:spLocks/>
              </p:cNvSpPr>
              <p:nvPr/>
            </p:nvSpPr>
            <p:spPr bwMode="auto">
              <a:xfrm>
                <a:off x="4023" y="2307"/>
                <a:ext cx="36" cy="46"/>
              </a:xfrm>
              <a:custGeom>
                <a:avLst/>
                <a:gdLst>
                  <a:gd name="T0" fmla="*/ 14 w 36"/>
                  <a:gd name="T1" fmla="*/ 19 h 46"/>
                  <a:gd name="T2" fmla="*/ 0 w 36"/>
                  <a:gd name="T3" fmla="*/ 18 h 46"/>
                  <a:gd name="T4" fmla="*/ 22 w 36"/>
                  <a:gd name="T5" fmla="*/ 46 h 46"/>
                  <a:gd name="T6" fmla="*/ 36 w 36"/>
                  <a:gd name="T7" fmla="*/ 34 h 46"/>
                  <a:gd name="T8" fmla="*/ 16 w 36"/>
                  <a:gd name="T9" fmla="*/ 7 h 46"/>
                  <a:gd name="T10" fmla="*/ 2 w 36"/>
                  <a:gd name="T11" fmla="*/ 5 h 46"/>
                  <a:gd name="T12" fmla="*/ 16 w 36"/>
                  <a:gd name="T13" fmla="*/ 7 h 46"/>
                  <a:gd name="T14" fmla="*/ 11 w 36"/>
                  <a:gd name="T15" fmla="*/ 0 h 46"/>
                  <a:gd name="T16" fmla="*/ 2 w 36"/>
                  <a:gd name="T17" fmla="*/ 5 h 46"/>
                  <a:gd name="T18" fmla="*/ 14 w 36"/>
                  <a:gd name="T19" fmla="*/ 19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6"/>
                  <a:gd name="T32" fmla="*/ 36 w 3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6">
                    <a:moveTo>
                      <a:pt x="14" y="19"/>
                    </a:moveTo>
                    <a:lnTo>
                      <a:pt x="0" y="18"/>
                    </a:lnTo>
                    <a:lnTo>
                      <a:pt x="22" y="46"/>
                    </a:lnTo>
                    <a:lnTo>
                      <a:pt x="36" y="34"/>
                    </a:lnTo>
                    <a:lnTo>
                      <a:pt x="16" y="7"/>
                    </a:lnTo>
                    <a:lnTo>
                      <a:pt x="2" y="5"/>
                    </a:lnTo>
                    <a:lnTo>
                      <a:pt x="16" y="7"/>
                    </a:lnTo>
                    <a:lnTo>
                      <a:pt x="11" y="0"/>
                    </a:lnTo>
                    <a:lnTo>
                      <a:pt x="2" y="5"/>
                    </a:lnTo>
                    <a:lnTo>
                      <a:pt x="14"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4" name="Freeform 253"/>
              <p:cNvSpPr>
                <a:spLocks/>
              </p:cNvSpPr>
              <p:nvPr/>
            </p:nvSpPr>
            <p:spPr bwMode="auto">
              <a:xfrm>
                <a:off x="3962" y="2312"/>
                <a:ext cx="75" cy="63"/>
              </a:xfrm>
              <a:custGeom>
                <a:avLst/>
                <a:gdLst>
                  <a:gd name="T0" fmla="*/ 20 w 75"/>
                  <a:gd name="T1" fmla="*/ 56 h 63"/>
                  <a:gd name="T2" fmla="*/ 16 w 75"/>
                  <a:gd name="T3" fmla="*/ 63 h 63"/>
                  <a:gd name="T4" fmla="*/ 75 w 75"/>
                  <a:gd name="T5" fmla="*/ 14 h 63"/>
                  <a:gd name="T6" fmla="*/ 63 w 75"/>
                  <a:gd name="T7" fmla="*/ 0 h 63"/>
                  <a:gd name="T8" fmla="*/ 3 w 75"/>
                  <a:gd name="T9" fmla="*/ 49 h 63"/>
                  <a:gd name="T10" fmla="*/ 0 w 75"/>
                  <a:gd name="T11" fmla="*/ 56 h 63"/>
                  <a:gd name="T12" fmla="*/ 3 w 75"/>
                  <a:gd name="T13" fmla="*/ 49 h 63"/>
                  <a:gd name="T14" fmla="*/ 0 w 75"/>
                  <a:gd name="T15" fmla="*/ 52 h 63"/>
                  <a:gd name="T16" fmla="*/ 0 w 75"/>
                  <a:gd name="T17" fmla="*/ 56 h 63"/>
                  <a:gd name="T18" fmla="*/ 20 w 75"/>
                  <a:gd name="T19" fmla="*/ 56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63"/>
                  <a:gd name="T32" fmla="*/ 75 w 75"/>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63">
                    <a:moveTo>
                      <a:pt x="20" y="56"/>
                    </a:moveTo>
                    <a:lnTo>
                      <a:pt x="16" y="63"/>
                    </a:lnTo>
                    <a:lnTo>
                      <a:pt x="75" y="14"/>
                    </a:lnTo>
                    <a:lnTo>
                      <a:pt x="63" y="0"/>
                    </a:lnTo>
                    <a:lnTo>
                      <a:pt x="3" y="49"/>
                    </a:lnTo>
                    <a:lnTo>
                      <a:pt x="0" y="56"/>
                    </a:lnTo>
                    <a:lnTo>
                      <a:pt x="3" y="49"/>
                    </a:lnTo>
                    <a:lnTo>
                      <a:pt x="0" y="52"/>
                    </a:lnTo>
                    <a:lnTo>
                      <a:pt x="0" y="56"/>
                    </a:lnTo>
                    <a:lnTo>
                      <a:pt x="20" y="5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5" name="Freeform 254"/>
              <p:cNvSpPr>
                <a:spLocks/>
              </p:cNvSpPr>
              <p:nvPr/>
            </p:nvSpPr>
            <p:spPr bwMode="auto">
              <a:xfrm>
                <a:off x="3962" y="2368"/>
                <a:ext cx="20" cy="56"/>
              </a:xfrm>
              <a:custGeom>
                <a:avLst/>
                <a:gdLst>
                  <a:gd name="T0" fmla="*/ 18 w 20"/>
                  <a:gd name="T1" fmla="*/ 43 h 56"/>
                  <a:gd name="T2" fmla="*/ 20 w 20"/>
                  <a:gd name="T3" fmla="*/ 49 h 56"/>
                  <a:gd name="T4" fmla="*/ 20 w 20"/>
                  <a:gd name="T5" fmla="*/ 0 h 56"/>
                  <a:gd name="T6" fmla="*/ 0 w 20"/>
                  <a:gd name="T7" fmla="*/ 0 h 56"/>
                  <a:gd name="T8" fmla="*/ 0 w 20"/>
                  <a:gd name="T9" fmla="*/ 49 h 56"/>
                  <a:gd name="T10" fmla="*/ 2 w 20"/>
                  <a:gd name="T11" fmla="*/ 56 h 56"/>
                  <a:gd name="T12" fmla="*/ 18 w 20"/>
                  <a:gd name="T13" fmla="*/ 43 h 56"/>
                  <a:gd name="T14" fmla="*/ 0 60000 65536"/>
                  <a:gd name="T15" fmla="*/ 0 60000 65536"/>
                  <a:gd name="T16" fmla="*/ 0 60000 65536"/>
                  <a:gd name="T17" fmla="*/ 0 60000 65536"/>
                  <a:gd name="T18" fmla="*/ 0 60000 65536"/>
                  <a:gd name="T19" fmla="*/ 0 60000 65536"/>
                  <a:gd name="T20" fmla="*/ 0 60000 65536"/>
                  <a:gd name="T21" fmla="*/ 0 w 20"/>
                  <a:gd name="T22" fmla="*/ 0 h 56"/>
                  <a:gd name="T23" fmla="*/ 20 w 20"/>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56">
                    <a:moveTo>
                      <a:pt x="18" y="43"/>
                    </a:moveTo>
                    <a:lnTo>
                      <a:pt x="20" y="49"/>
                    </a:lnTo>
                    <a:lnTo>
                      <a:pt x="20" y="0"/>
                    </a:lnTo>
                    <a:lnTo>
                      <a:pt x="0" y="0"/>
                    </a:lnTo>
                    <a:lnTo>
                      <a:pt x="0" y="49"/>
                    </a:lnTo>
                    <a:lnTo>
                      <a:pt x="2" y="56"/>
                    </a:lnTo>
                    <a:lnTo>
                      <a:pt x="18"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6" name="Freeform 255"/>
              <p:cNvSpPr>
                <a:spLocks/>
              </p:cNvSpPr>
              <p:nvPr/>
            </p:nvSpPr>
            <p:spPr bwMode="auto">
              <a:xfrm>
                <a:off x="3964" y="2411"/>
                <a:ext cx="36" cy="40"/>
              </a:xfrm>
              <a:custGeom>
                <a:avLst/>
                <a:gdLst>
                  <a:gd name="T0" fmla="*/ 36 w 36"/>
                  <a:gd name="T1" fmla="*/ 31 h 40"/>
                  <a:gd name="T2" fmla="*/ 34 w 36"/>
                  <a:gd name="T3" fmla="*/ 29 h 40"/>
                  <a:gd name="T4" fmla="*/ 16 w 36"/>
                  <a:gd name="T5" fmla="*/ 0 h 40"/>
                  <a:gd name="T6" fmla="*/ 0 w 36"/>
                  <a:gd name="T7" fmla="*/ 13 h 40"/>
                  <a:gd name="T8" fmla="*/ 18 w 36"/>
                  <a:gd name="T9" fmla="*/ 40 h 40"/>
                  <a:gd name="T10" fmla="*/ 18 w 36"/>
                  <a:gd name="T11" fmla="*/ 36 h 40"/>
                  <a:gd name="T12" fmla="*/ 36 w 36"/>
                  <a:gd name="T13" fmla="*/ 31 h 40"/>
                  <a:gd name="T14" fmla="*/ 0 60000 65536"/>
                  <a:gd name="T15" fmla="*/ 0 60000 65536"/>
                  <a:gd name="T16" fmla="*/ 0 60000 65536"/>
                  <a:gd name="T17" fmla="*/ 0 60000 65536"/>
                  <a:gd name="T18" fmla="*/ 0 60000 65536"/>
                  <a:gd name="T19" fmla="*/ 0 60000 65536"/>
                  <a:gd name="T20" fmla="*/ 0 60000 65536"/>
                  <a:gd name="T21" fmla="*/ 0 w 36"/>
                  <a:gd name="T22" fmla="*/ 0 h 40"/>
                  <a:gd name="T23" fmla="*/ 36 w 3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0">
                    <a:moveTo>
                      <a:pt x="36" y="31"/>
                    </a:moveTo>
                    <a:lnTo>
                      <a:pt x="34" y="29"/>
                    </a:lnTo>
                    <a:lnTo>
                      <a:pt x="16" y="0"/>
                    </a:lnTo>
                    <a:lnTo>
                      <a:pt x="0" y="13"/>
                    </a:lnTo>
                    <a:lnTo>
                      <a:pt x="18" y="40"/>
                    </a:lnTo>
                    <a:lnTo>
                      <a:pt x="18" y="36"/>
                    </a:lnTo>
                    <a:lnTo>
                      <a:pt x="36"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7" name="Freeform 256"/>
              <p:cNvSpPr>
                <a:spLocks/>
              </p:cNvSpPr>
              <p:nvPr/>
            </p:nvSpPr>
            <p:spPr bwMode="auto">
              <a:xfrm>
                <a:off x="3982" y="2442"/>
                <a:ext cx="28" cy="39"/>
              </a:xfrm>
              <a:custGeom>
                <a:avLst/>
                <a:gdLst>
                  <a:gd name="T0" fmla="*/ 25 w 28"/>
                  <a:gd name="T1" fmla="*/ 39 h 39"/>
                  <a:gd name="T2" fmla="*/ 27 w 28"/>
                  <a:gd name="T3" fmla="*/ 30 h 39"/>
                  <a:gd name="T4" fmla="*/ 18 w 28"/>
                  <a:gd name="T5" fmla="*/ 0 h 39"/>
                  <a:gd name="T6" fmla="*/ 0 w 28"/>
                  <a:gd name="T7" fmla="*/ 5 h 39"/>
                  <a:gd name="T8" fmla="*/ 9 w 28"/>
                  <a:gd name="T9" fmla="*/ 38 h 39"/>
                  <a:gd name="T10" fmla="*/ 10 w 28"/>
                  <a:gd name="T11" fmla="*/ 29 h 39"/>
                  <a:gd name="T12" fmla="*/ 25 w 28"/>
                  <a:gd name="T13" fmla="*/ 39 h 39"/>
                  <a:gd name="T14" fmla="*/ 28 w 28"/>
                  <a:gd name="T15" fmla="*/ 36 h 39"/>
                  <a:gd name="T16" fmla="*/ 27 w 28"/>
                  <a:gd name="T17" fmla="*/ 30 h 39"/>
                  <a:gd name="T18" fmla="*/ 25 w 28"/>
                  <a:gd name="T19" fmla="*/ 39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9"/>
                  <a:gd name="T32" fmla="*/ 28 w 28"/>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9">
                    <a:moveTo>
                      <a:pt x="25" y="39"/>
                    </a:moveTo>
                    <a:lnTo>
                      <a:pt x="27" y="30"/>
                    </a:lnTo>
                    <a:lnTo>
                      <a:pt x="18" y="0"/>
                    </a:lnTo>
                    <a:lnTo>
                      <a:pt x="0" y="5"/>
                    </a:lnTo>
                    <a:lnTo>
                      <a:pt x="9" y="38"/>
                    </a:lnTo>
                    <a:lnTo>
                      <a:pt x="10" y="29"/>
                    </a:lnTo>
                    <a:lnTo>
                      <a:pt x="25" y="39"/>
                    </a:lnTo>
                    <a:lnTo>
                      <a:pt x="28" y="36"/>
                    </a:lnTo>
                    <a:lnTo>
                      <a:pt x="27" y="30"/>
                    </a:lnTo>
                    <a:lnTo>
                      <a:pt x="25" y="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8" name="Freeform 257"/>
              <p:cNvSpPr>
                <a:spLocks/>
              </p:cNvSpPr>
              <p:nvPr/>
            </p:nvSpPr>
            <p:spPr bwMode="auto">
              <a:xfrm>
                <a:off x="3980" y="2471"/>
                <a:ext cx="27" cy="32"/>
              </a:xfrm>
              <a:custGeom>
                <a:avLst/>
                <a:gdLst>
                  <a:gd name="T0" fmla="*/ 7 w 27"/>
                  <a:gd name="T1" fmla="*/ 32 h 32"/>
                  <a:gd name="T2" fmla="*/ 14 w 27"/>
                  <a:gd name="T3" fmla="*/ 28 h 32"/>
                  <a:gd name="T4" fmla="*/ 27 w 27"/>
                  <a:gd name="T5" fmla="*/ 10 h 32"/>
                  <a:gd name="T6" fmla="*/ 12 w 27"/>
                  <a:gd name="T7" fmla="*/ 0 h 32"/>
                  <a:gd name="T8" fmla="*/ 0 w 27"/>
                  <a:gd name="T9" fmla="*/ 18 h 32"/>
                  <a:gd name="T10" fmla="*/ 7 w 27"/>
                  <a:gd name="T11" fmla="*/ 14 h 32"/>
                  <a:gd name="T12" fmla="*/ 7 w 27"/>
                  <a:gd name="T13" fmla="*/ 32 h 32"/>
                  <a:gd name="T14" fmla="*/ 12 w 27"/>
                  <a:gd name="T15" fmla="*/ 32 h 32"/>
                  <a:gd name="T16" fmla="*/ 14 w 27"/>
                  <a:gd name="T17" fmla="*/ 28 h 32"/>
                  <a:gd name="T18" fmla="*/ 7 w 27"/>
                  <a:gd name="T19" fmla="*/ 3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2"/>
                  <a:gd name="T32" fmla="*/ 27 w 27"/>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2">
                    <a:moveTo>
                      <a:pt x="7" y="32"/>
                    </a:moveTo>
                    <a:lnTo>
                      <a:pt x="14" y="28"/>
                    </a:lnTo>
                    <a:lnTo>
                      <a:pt x="27" y="10"/>
                    </a:lnTo>
                    <a:lnTo>
                      <a:pt x="12" y="0"/>
                    </a:lnTo>
                    <a:lnTo>
                      <a:pt x="0" y="18"/>
                    </a:lnTo>
                    <a:lnTo>
                      <a:pt x="7" y="14"/>
                    </a:lnTo>
                    <a:lnTo>
                      <a:pt x="7" y="32"/>
                    </a:lnTo>
                    <a:lnTo>
                      <a:pt x="12" y="32"/>
                    </a:lnTo>
                    <a:lnTo>
                      <a:pt x="14" y="28"/>
                    </a:lnTo>
                    <a:lnTo>
                      <a:pt x="7"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9" name="Freeform 258"/>
              <p:cNvSpPr>
                <a:spLocks/>
              </p:cNvSpPr>
              <p:nvPr/>
            </p:nvSpPr>
            <p:spPr bwMode="auto">
              <a:xfrm>
                <a:off x="3920" y="2483"/>
                <a:ext cx="67" cy="20"/>
              </a:xfrm>
              <a:custGeom>
                <a:avLst/>
                <a:gdLst>
                  <a:gd name="T0" fmla="*/ 0 w 67"/>
                  <a:gd name="T1" fmla="*/ 16 h 20"/>
                  <a:gd name="T2" fmla="*/ 6 w 67"/>
                  <a:gd name="T3" fmla="*/ 18 h 20"/>
                  <a:gd name="T4" fmla="*/ 67 w 67"/>
                  <a:gd name="T5" fmla="*/ 20 h 20"/>
                  <a:gd name="T6" fmla="*/ 67 w 67"/>
                  <a:gd name="T7" fmla="*/ 2 h 20"/>
                  <a:gd name="T8" fmla="*/ 6 w 67"/>
                  <a:gd name="T9" fmla="*/ 0 h 20"/>
                  <a:gd name="T10" fmla="*/ 11 w 67"/>
                  <a:gd name="T11" fmla="*/ 2 h 20"/>
                  <a:gd name="T12" fmla="*/ 0 w 67"/>
                  <a:gd name="T13" fmla="*/ 16 h 20"/>
                  <a:gd name="T14" fmla="*/ 0 60000 65536"/>
                  <a:gd name="T15" fmla="*/ 0 60000 65536"/>
                  <a:gd name="T16" fmla="*/ 0 60000 65536"/>
                  <a:gd name="T17" fmla="*/ 0 60000 65536"/>
                  <a:gd name="T18" fmla="*/ 0 60000 65536"/>
                  <a:gd name="T19" fmla="*/ 0 60000 65536"/>
                  <a:gd name="T20" fmla="*/ 0 60000 65536"/>
                  <a:gd name="T21" fmla="*/ 0 w 67"/>
                  <a:gd name="T22" fmla="*/ 0 h 20"/>
                  <a:gd name="T23" fmla="*/ 67 w 67"/>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20">
                    <a:moveTo>
                      <a:pt x="0" y="16"/>
                    </a:moveTo>
                    <a:lnTo>
                      <a:pt x="6" y="18"/>
                    </a:lnTo>
                    <a:lnTo>
                      <a:pt x="67" y="20"/>
                    </a:lnTo>
                    <a:lnTo>
                      <a:pt x="67" y="2"/>
                    </a:lnTo>
                    <a:lnTo>
                      <a:pt x="6" y="0"/>
                    </a:lnTo>
                    <a:lnTo>
                      <a:pt x="11" y="2"/>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0" name="Freeform 259"/>
              <p:cNvSpPr>
                <a:spLocks/>
              </p:cNvSpPr>
              <p:nvPr/>
            </p:nvSpPr>
            <p:spPr bwMode="auto">
              <a:xfrm>
                <a:off x="3893" y="2465"/>
                <a:ext cx="38" cy="34"/>
              </a:xfrm>
              <a:custGeom>
                <a:avLst/>
                <a:gdLst>
                  <a:gd name="T0" fmla="*/ 0 w 38"/>
                  <a:gd name="T1" fmla="*/ 11 h 34"/>
                  <a:gd name="T2" fmla="*/ 2 w 38"/>
                  <a:gd name="T3" fmla="*/ 16 h 34"/>
                  <a:gd name="T4" fmla="*/ 27 w 38"/>
                  <a:gd name="T5" fmla="*/ 34 h 34"/>
                  <a:gd name="T6" fmla="*/ 38 w 38"/>
                  <a:gd name="T7" fmla="*/ 20 h 34"/>
                  <a:gd name="T8" fmla="*/ 15 w 38"/>
                  <a:gd name="T9" fmla="*/ 0 h 34"/>
                  <a:gd name="T10" fmla="*/ 18 w 38"/>
                  <a:gd name="T11" fmla="*/ 6 h 34"/>
                  <a:gd name="T12" fmla="*/ 0 w 38"/>
                  <a:gd name="T13" fmla="*/ 11 h 34"/>
                  <a:gd name="T14" fmla="*/ 0 60000 65536"/>
                  <a:gd name="T15" fmla="*/ 0 60000 65536"/>
                  <a:gd name="T16" fmla="*/ 0 60000 65536"/>
                  <a:gd name="T17" fmla="*/ 0 60000 65536"/>
                  <a:gd name="T18" fmla="*/ 0 60000 65536"/>
                  <a:gd name="T19" fmla="*/ 0 60000 65536"/>
                  <a:gd name="T20" fmla="*/ 0 60000 65536"/>
                  <a:gd name="T21" fmla="*/ 0 w 38"/>
                  <a:gd name="T22" fmla="*/ 0 h 34"/>
                  <a:gd name="T23" fmla="*/ 38 w 3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4">
                    <a:moveTo>
                      <a:pt x="0" y="11"/>
                    </a:moveTo>
                    <a:lnTo>
                      <a:pt x="2" y="16"/>
                    </a:lnTo>
                    <a:lnTo>
                      <a:pt x="27" y="34"/>
                    </a:lnTo>
                    <a:lnTo>
                      <a:pt x="38" y="20"/>
                    </a:lnTo>
                    <a:lnTo>
                      <a:pt x="15" y="0"/>
                    </a:lnTo>
                    <a:lnTo>
                      <a:pt x="18" y="6"/>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1" name="Freeform 260"/>
              <p:cNvSpPr>
                <a:spLocks/>
              </p:cNvSpPr>
              <p:nvPr/>
            </p:nvSpPr>
            <p:spPr bwMode="auto">
              <a:xfrm>
                <a:off x="3861" y="2373"/>
                <a:ext cx="50" cy="103"/>
              </a:xfrm>
              <a:custGeom>
                <a:avLst/>
                <a:gdLst>
                  <a:gd name="T0" fmla="*/ 0 w 50"/>
                  <a:gd name="T1" fmla="*/ 9 h 103"/>
                  <a:gd name="T2" fmla="*/ 0 w 50"/>
                  <a:gd name="T3" fmla="*/ 9 h 103"/>
                  <a:gd name="T4" fmla="*/ 32 w 50"/>
                  <a:gd name="T5" fmla="*/ 103 h 103"/>
                  <a:gd name="T6" fmla="*/ 50 w 50"/>
                  <a:gd name="T7" fmla="*/ 98 h 103"/>
                  <a:gd name="T8" fmla="*/ 18 w 50"/>
                  <a:gd name="T9" fmla="*/ 2 h 103"/>
                  <a:gd name="T10" fmla="*/ 18 w 50"/>
                  <a:gd name="T11" fmla="*/ 0 h 103"/>
                  <a:gd name="T12" fmla="*/ 0 w 50"/>
                  <a:gd name="T13" fmla="*/ 9 h 103"/>
                  <a:gd name="T14" fmla="*/ 0 60000 65536"/>
                  <a:gd name="T15" fmla="*/ 0 60000 65536"/>
                  <a:gd name="T16" fmla="*/ 0 60000 65536"/>
                  <a:gd name="T17" fmla="*/ 0 60000 65536"/>
                  <a:gd name="T18" fmla="*/ 0 60000 65536"/>
                  <a:gd name="T19" fmla="*/ 0 60000 65536"/>
                  <a:gd name="T20" fmla="*/ 0 60000 65536"/>
                  <a:gd name="T21" fmla="*/ 0 w 50"/>
                  <a:gd name="T22" fmla="*/ 0 h 103"/>
                  <a:gd name="T23" fmla="*/ 50 w 50"/>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03">
                    <a:moveTo>
                      <a:pt x="0" y="9"/>
                    </a:moveTo>
                    <a:lnTo>
                      <a:pt x="0" y="9"/>
                    </a:lnTo>
                    <a:lnTo>
                      <a:pt x="32" y="103"/>
                    </a:lnTo>
                    <a:lnTo>
                      <a:pt x="50" y="98"/>
                    </a:lnTo>
                    <a:lnTo>
                      <a:pt x="18" y="2"/>
                    </a:lnTo>
                    <a:lnTo>
                      <a:pt x="18"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2" name="Freeform 261"/>
              <p:cNvSpPr>
                <a:spLocks/>
              </p:cNvSpPr>
              <p:nvPr/>
            </p:nvSpPr>
            <p:spPr bwMode="auto">
              <a:xfrm>
                <a:off x="3848" y="2346"/>
                <a:ext cx="31" cy="36"/>
              </a:xfrm>
              <a:custGeom>
                <a:avLst/>
                <a:gdLst>
                  <a:gd name="T0" fmla="*/ 2 w 31"/>
                  <a:gd name="T1" fmla="*/ 15 h 36"/>
                  <a:gd name="T2" fmla="*/ 0 w 31"/>
                  <a:gd name="T3" fmla="*/ 13 h 36"/>
                  <a:gd name="T4" fmla="*/ 13 w 31"/>
                  <a:gd name="T5" fmla="*/ 36 h 36"/>
                  <a:gd name="T6" fmla="*/ 31 w 31"/>
                  <a:gd name="T7" fmla="*/ 27 h 36"/>
                  <a:gd name="T8" fmla="*/ 16 w 31"/>
                  <a:gd name="T9" fmla="*/ 4 h 36"/>
                  <a:gd name="T10" fmla="*/ 15 w 31"/>
                  <a:gd name="T11" fmla="*/ 0 h 36"/>
                  <a:gd name="T12" fmla="*/ 2 w 31"/>
                  <a:gd name="T13" fmla="*/ 15 h 36"/>
                  <a:gd name="T14" fmla="*/ 0 60000 65536"/>
                  <a:gd name="T15" fmla="*/ 0 60000 65536"/>
                  <a:gd name="T16" fmla="*/ 0 60000 65536"/>
                  <a:gd name="T17" fmla="*/ 0 60000 65536"/>
                  <a:gd name="T18" fmla="*/ 0 60000 65536"/>
                  <a:gd name="T19" fmla="*/ 0 60000 65536"/>
                  <a:gd name="T20" fmla="*/ 0 60000 65536"/>
                  <a:gd name="T21" fmla="*/ 0 w 31"/>
                  <a:gd name="T22" fmla="*/ 0 h 36"/>
                  <a:gd name="T23" fmla="*/ 31 w 3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6">
                    <a:moveTo>
                      <a:pt x="2" y="15"/>
                    </a:moveTo>
                    <a:lnTo>
                      <a:pt x="0" y="13"/>
                    </a:lnTo>
                    <a:lnTo>
                      <a:pt x="13" y="36"/>
                    </a:lnTo>
                    <a:lnTo>
                      <a:pt x="31" y="27"/>
                    </a:lnTo>
                    <a:lnTo>
                      <a:pt x="16" y="4"/>
                    </a:lnTo>
                    <a:lnTo>
                      <a:pt x="15" y="0"/>
                    </a:lnTo>
                    <a:lnTo>
                      <a:pt x="2"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3" name="Freeform 262"/>
              <p:cNvSpPr>
                <a:spLocks/>
              </p:cNvSpPr>
              <p:nvPr/>
            </p:nvSpPr>
            <p:spPr bwMode="auto">
              <a:xfrm>
                <a:off x="3828" y="2325"/>
                <a:ext cx="35" cy="36"/>
              </a:xfrm>
              <a:custGeom>
                <a:avLst/>
                <a:gdLst>
                  <a:gd name="T0" fmla="*/ 0 w 35"/>
                  <a:gd name="T1" fmla="*/ 16 h 36"/>
                  <a:gd name="T2" fmla="*/ 0 w 35"/>
                  <a:gd name="T3" fmla="*/ 16 h 36"/>
                  <a:gd name="T4" fmla="*/ 22 w 35"/>
                  <a:gd name="T5" fmla="*/ 36 h 36"/>
                  <a:gd name="T6" fmla="*/ 35 w 35"/>
                  <a:gd name="T7" fmla="*/ 21 h 36"/>
                  <a:gd name="T8" fmla="*/ 13 w 35"/>
                  <a:gd name="T9" fmla="*/ 1 h 36"/>
                  <a:gd name="T10" fmla="*/ 13 w 35"/>
                  <a:gd name="T11" fmla="*/ 0 h 36"/>
                  <a:gd name="T12" fmla="*/ 0 w 35"/>
                  <a:gd name="T13" fmla="*/ 16 h 36"/>
                  <a:gd name="T14" fmla="*/ 0 60000 65536"/>
                  <a:gd name="T15" fmla="*/ 0 60000 65536"/>
                  <a:gd name="T16" fmla="*/ 0 60000 65536"/>
                  <a:gd name="T17" fmla="*/ 0 60000 65536"/>
                  <a:gd name="T18" fmla="*/ 0 60000 65536"/>
                  <a:gd name="T19" fmla="*/ 0 60000 65536"/>
                  <a:gd name="T20" fmla="*/ 0 60000 65536"/>
                  <a:gd name="T21" fmla="*/ 0 w 35"/>
                  <a:gd name="T22" fmla="*/ 0 h 36"/>
                  <a:gd name="T23" fmla="*/ 35 w 35"/>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6">
                    <a:moveTo>
                      <a:pt x="0" y="16"/>
                    </a:moveTo>
                    <a:lnTo>
                      <a:pt x="0" y="16"/>
                    </a:lnTo>
                    <a:lnTo>
                      <a:pt x="22" y="36"/>
                    </a:lnTo>
                    <a:lnTo>
                      <a:pt x="35" y="21"/>
                    </a:lnTo>
                    <a:lnTo>
                      <a:pt x="13" y="1"/>
                    </a:lnTo>
                    <a:lnTo>
                      <a:pt x="13" y="0"/>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4" name="Freeform 263"/>
              <p:cNvSpPr>
                <a:spLocks/>
              </p:cNvSpPr>
              <p:nvPr/>
            </p:nvSpPr>
            <p:spPr bwMode="auto">
              <a:xfrm>
                <a:off x="3810" y="2312"/>
                <a:ext cx="31" cy="29"/>
              </a:xfrm>
              <a:custGeom>
                <a:avLst/>
                <a:gdLst>
                  <a:gd name="T0" fmla="*/ 0 w 31"/>
                  <a:gd name="T1" fmla="*/ 16 h 29"/>
                  <a:gd name="T2" fmla="*/ 0 w 31"/>
                  <a:gd name="T3" fmla="*/ 16 h 29"/>
                  <a:gd name="T4" fmla="*/ 18 w 31"/>
                  <a:gd name="T5" fmla="*/ 29 h 29"/>
                  <a:gd name="T6" fmla="*/ 31 w 31"/>
                  <a:gd name="T7" fmla="*/ 13 h 29"/>
                  <a:gd name="T8" fmla="*/ 11 w 31"/>
                  <a:gd name="T9" fmla="*/ 0 h 29"/>
                  <a:gd name="T10" fmla="*/ 11 w 31"/>
                  <a:gd name="T11" fmla="*/ 0 h 29"/>
                  <a:gd name="T12" fmla="*/ 0 w 31"/>
                  <a:gd name="T13" fmla="*/ 16 h 29"/>
                  <a:gd name="T14" fmla="*/ 0 60000 65536"/>
                  <a:gd name="T15" fmla="*/ 0 60000 65536"/>
                  <a:gd name="T16" fmla="*/ 0 60000 65536"/>
                  <a:gd name="T17" fmla="*/ 0 60000 65536"/>
                  <a:gd name="T18" fmla="*/ 0 60000 65536"/>
                  <a:gd name="T19" fmla="*/ 0 60000 65536"/>
                  <a:gd name="T20" fmla="*/ 0 60000 65536"/>
                  <a:gd name="T21" fmla="*/ 0 w 31"/>
                  <a:gd name="T22" fmla="*/ 0 h 29"/>
                  <a:gd name="T23" fmla="*/ 31 w 31"/>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9">
                    <a:moveTo>
                      <a:pt x="0" y="16"/>
                    </a:moveTo>
                    <a:lnTo>
                      <a:pt x="0" y="16"/>
                    </a:lnTo>
                    <a:lnTo>
                      <a:pt x="18" y="29"/>
                    </a:lnTo>
                    <a:lnTo>
                      <a:pt x="31" y="13"/>
                    </a:lnTo>
                    <a:lnTo>
                      <a:pt x="11" y="0"/>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5" name="Freeform 264"/>
              <p:cNvSpPr>
                <a:spLocks/>
              </p:cNvSpPr>
              <p:nvPr/>
            </p:nvSpPr>
            <p:spPr bwMode="auto">
              <a:xfrm>
                <a:off x="3785" y="2292"/>
                <a:ext cx="36" cy="36"/>
              </a:xfrm>
              <a:custGeom>
                <a:avLst/>
                <a:gdLst>
                  <a:gd name="T0" fmla="*/ 4 w 36"/>
                  <a:gd name="T1" fmla="*/ 18 h 36"/>
                  <a:gd name="T2" fmla="*/ 0 w 36"/>
                  <a:gd name="T3" fmla="*/ 16 h 36"/>
                  <a:gd name="T4" fmla="*/ 25 w 36"/>
                  <a:gd name="T5" fmla="*/ 36 h 36"/>
                  <a:gd name="T6" fmla="*/ 36 w 36"/>
                  <a:gd name="T7" fmla="*/ 20 h 36"/>
                  <a:gd name="T8" fmla="*/ 11 w 36"/>
                  <a:gd name="T9" fmla="*/ 2 h 36"/>
                  <a:gd name="T10" fmla="*/ 7 w 36"/>
                  <a:gd name="T11" fmla="*/ 0 h 36"/>
                  <a:gd name="T12" fmla="*/ 4 w 36"/>
                  <a:gd name="T13" fmla="*/ 18 h 36"/>
                  <a:gd name="T14" fmla="*/ 0 60000 65536"/>
                  <a:gd name="T15" fmla="*/ 0 60000 65536"/>
                  <a:gd name="T16" fmla="*/ 0 60000 65536"/>
                  <a:gd name="T17" fmla="*/ 0 60000 65536"/>
                  <a:gd name="T18" fmla="*/ 0 60000 65536"/>
                  <a:gd name="T19" fmla="*/ 0 60000 65536"/>
                  <a:gd name="T20" fmla="*/ 0 60000 65536"/>
                  <a:gd name="T21" fmla="*/ 0 w 36"/>
                  <a:gd name="T22" fmla="*/ 0 h 36"/>
                  <a:gd name="T23" fmla="*/ 36 w 3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6">
                    <a:moveTo>
                      <a:pt x="4" y="18"/>
                    </a:moveTo>
                    <a:lnTo>
                      <a:pt x="0" y="16"/>
                    </a:lnTo>
                    <a:lnTo>
                      <a:pt x="25" y="36"/>
                    </a:lnTo>
                    <a:lnTo>
                      <a:pt x="36" y="20"/>
                    </a:lnTo>
                    <a:lnTo>
                      <a:pt x="11" y="2"/>
                    </a:lnTo>
                    <a:lnTo>
                      <a:pt x="7" y="0"/>
                    </a:lnTo>
                    <a:lnTo>
                      <a:pt x="4"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6" name="Freeform 265"/>
              <p:cNvSpPr>
                <a:spLocks/>
              </p:cNvSpPr>
              <p:nvPr/>
            </p:nvSpPr>
            <p:spPr bwMode="auto">
              <a:xfrm>
                <a:off x="3747" y="2283"/>
                <a:ext cx="45" cy="27"/>
              </a:xfrm>
              <a:custGeom>
                <a:avLst/>
                <a:gdLst>
                  <a:gd name="T0" fmla="*/ 0 w 45"/>
                  <a:gd name="T1" fmla="*/ 16 h 27"/>
                  <a:gd name="T2" fmla="*/ 4 w 45"/>
                  <a:gd name="T3" fmla="*/ 18 h 27"/>
                  <a:gd name="T4" fmla="*/ 42 w 45"/>
                  <a:gd name="T5" fmla="*/ 27 h 27"/>
                  <a:gd name="T6" fmla="*/ 45 w 45"/>
                  <a:gd name="T7" fmla="*/ 9 h 27"/>
                  <a:gd name="T8" fmla="*/ 9 w 45"/>
                  <a:gd name="T9" fmla="*/ 0 h 27"/>
                  <a:gd name="T10" fmla="*/ 13 w 45"/>
                  <a:gd name="T11" fmla="*/ 2 h 27"/>
                  <a:gd name="T12" fmla="*/ 0 w 45"/>
                  <a:gd name="T13" fmla="*/ 16 h 27"/>
                  <a:gd name="T14" fmla="*/ 0 60000 65536"/>
                  <a:gd name="T15" fmla="*/ 0 60000 65536"/>
                  <a:gd name="T16" fmla="*/ 0 60000 65536"/>
                  <a:gd name="T17" fmla="*/ 0 60000 65536"/>
                  <a:gd name="T18" fmla="*/ 0 60000 65536"/>
                  <a:gd name="T19" fmla="*/ 0 60000 65536"/>
                  <a:gd name="T20" fmla="*/ 0 60000 65536"/>
                  <a:gd name="T21" fmla="*/ 0 w 45"/>
                  <a:gd name="T22" fmla="*/ 0 h 27"/>
                  <a:gd name="T23" fmla="*/ 45 w 45"/>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7">
                    <a:moveTo>
                      <a:pt x="0" y="16"/>
                    </a:moveTo>
                    <a:lnTo>
                      <a:pt x="4" y="18"/>
                    </a:lnTo>
                    <a:lnTo>
                      <a:pt x="42" y="27"/>
                    </a:lnTo>
                    <a:lnTo>
                      <a:pt x="45" y="9"/>
                    </a:lnTo>
                    <a:lnTo>
                      <a:pt x="9" y="0"/>
                    </a:lnTo>
                    <a:lnTo>
                      <a:pt x="13" y="2"/>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 name="Freeform 266"/>
              <p:cNvSpPr>
                <a:spLocks/>
              </p:cNvSpPr>
              <p:nvPr/>
            </p:nvSpPr>
            <p:spPr bwMode="auto">
              <a:xfrm>
                <a:off x="3699" y="2242"/>
                <a:ext cx="61" cy="57"/>
              </a:xfrm>
              <a:custGeom>
                <a:avLst/>
                <a:gdLst>
                  <a:gd name="T0" fmla="*/ 3 w 61"/>
                  <a:gd name="T1" fmla="*/ 18 h 57"/>
                  <a:gd name="T2" fmla="*/ 0 w 61"/>
                  <a:gd name="T3" fmla="*/ 16 h 57"/>
                  <a:gd name="T4" fmla="*/ 48 w 61"/>
                  <a:gd name="T5" fmla="*/ 57 h 57"/>
                  <a:gd name="T6" fmla="*/ 61 w 61"/>
                  <a:gd name="T7" fmla="*/ 43 h 57"/>
                  <a:gd name="T8" fmla="*/ 12 w 61"/>
                  <a:gd name="T9" fmla="*/ 2 h 57"/>
                  <a:gd name="T10" fmla="*/ 10 w 61"/>
                  <a:gd name="T11" fmla="*/ 0 h 57"/>
                  <a:gd name="T12" fmla="*/ 3 w 61"/>
                  <a:gd name="T13" fmla="*/ 18 h 57"/>
                  <a:gd name="T14" fmla="*/ 0 60000 65536"/>
                  <a:gd name="T15" fmla="*/ 0 60000 65536"/>
                  <a:gd name="T16" fmla="*/ 0 60000 65536"/>
                  <a:gd name="T17" fmla="*/ 0 60000 65536"/>
                  <a:gd name="T18" fmla="*/ 0 60000 65536"/>
                  <a:gd name="T19" fmla="*/ 0 60000 65536"/>
                  <a:gd name="T20" fmla="*/ 0 60000 65536"/>
                  <a:gd name="T21" fmla="*/ 0 w 61"/>
                  <a:gd name="T22" fmla="*/ 0 h 57"/>
                  <a:gd name="T23" fmla="*/ 61 w 61"/>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57">
                    <a:moveTo>
                      <a:pt x="3" y="18"/>
                    </a:moveTo>
                    <a:lnTo>
                      <a:pt x="0" y="16"/>
                    </a:lnTo>
                    <a:lnTo>
                      <a:pt x="48" y="57"/>
                    </a:lnTo>
                    <a:lnTo>
                      <a:pt x="61" y="43"/>
                    </a:lnTo>
                    <a:lnTo>
                      <a:pt x="12" y="2"/>
                    </a:lnTo>
                    <a:lnTo>
                      <a:pt x="10" y="0"/>
                    </a:lnTo>
                    <a:lnTo>
                      <a:pt x="3"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 name="Freeform 267"/>
              <p:cNvSpPr>
                <a:spLocks/>
              </p:cNvSpPr>
              <p:nvPr/>
            </p:nvSpPr>
            <p:spPr bwMode="auto">
              <a:xfrm>
                <a:off x="3675" y="2233"/>
                <a:ext cx="34" cy="27"/>
              </a:xfrm>
              <a:custGeom>
                <a:avLst/>
                <a:gdLst>
                  <a:gd name="T0" fmla="*/ 0 w 34"/>
                  <a:gd name="T1" fmla="*/ 14 h 27"/>
                  <a:gd name="T2" fmla="*/ 4 w 34"/>
                  <a:gd name="T3" fmla="*/ 18 h 27"/>
                  <a:gd name="T4" fmla="*/ 27 w 34"/>
                  <a:gd name="T5" fmla="*/ 27 h 27"/>
                  <a:gd name="T6" fmla="*/ 34 w 34"/>
                  <a:gd name="T7" fmla="*/ 9 h 27"/>
                  <a:gd name="T8" fmla="*/ 11 w 34"/>
                  <a:gd name="T9" fmla="*/ 0 h 27"/>
                  <a:gd name="T10" fmla="*/ 15 w 34"/>
                  <a:gd name="T11" fmla="*/ 2 h 27"/>
                  <a:gd name="T12" fmla="*/ 0 w 34"/>
                  <a:gd name="T13" fmla="*/ 14 h 27"/>
                  <a:gd name="T14" fmla="*/ 0 60000 65536"/>
                  <a:gd name="T15" fmla="*/ 0 60000 65536"/>
                  <a:gd name="T16" fmla="*/ 0 60000 65536"/>
                  <a:gd name="T17" fmla="*/ 0 60000 65536"/>
                  <a:gd name="T18" fmla="*/ 0 60000 65536"/>
                  <a:gd name="T19" fmla="*/ 0 60000 65536"/>
                  <a:gd name="T20" fmla="*/ 0 60000 65536"/>
                  <a:gd name="T21" fmla="*/ 0 w 34"/>
                  <a:gd name="T22" fmla="*/ 0 h 27"/>
                  <a:gd name="T23" fmla="*/ 34 w 34"/>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7">
                    <a:moveTo>
                      <a:pt x="0" y="14"/>
                    </a:moveTo>
                    <a:lnTo>
                      <a:pt x="4" y="18"/>
                    </a:lnTo>
                    <a:lnTo>
                      <a:pt x="27" y="27"/>
                    </a:lnTo>
                    <a:lnTo>
                      <a:pt x="34" y="9"/>
                    </a:lnTo>
                    <a:lnTo>
                      <a:pt x="11" y="0"/>
                    </a:lnTo>
                    <a:lnTo>
                      <a:pt x="15" y="2"/>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 name="Freeform 268"/>
              <p:cNvSpPr>
                <a:spLocks/>
              </p:cNvSpPr>
              <p:nvPr/>
            </p:nvSpPr>
            <p:spPr bwMode="auto">
              <a:xfrm>
                <a:off x="3650" y="2202"/>
                <a:ext cx="40" cy="45"/>
              </a:xfrm>
              <a:custGeom>
                <a:avLst/>
                <a:gdLst>
                  <a:gd name="T0" fmla="*/ 4 w 40"/>
                  <a:gd name="T1" fmla="*/ 16 h 45"/>
                  <a:gd name="T2" fmla="*/ 0 w 40"/>
                  <a:gd name="T3" fmla="*/ 15 h 45"/>
                  <a:gd name="T4" fmla="*/ 25 w 40"/>
                  <a:gd name="T5" fmla="*/ 45 h 45"/>
                  <a:gd name="T6" fmla="*/ 40 w 40"/>
                  <a:gd name="T7" fmla="*/ 33 h 45"/>
                  <a:gd name="T8" fmla="*/ 16 w 40"/>
                  <a:gd name="T9" fmla="*/ 2 h 45"/>
                  <a:gd name="T10" fmla="*/ 13 w 40"/>
                  <a:gd name="T11" fmla="*/ 0 h 45"/>
                  <a:gd name="T12" fmla="*/ 4 w 40"/>
                  <a:gd name="T13" fmla="*/ 16 h 45"/>
                  <a:gd name="T14" fmla="*/ 0 60000 65536"/>
                  <a:gd name="T15" fmla="*/ 0 60000 65536"/>
                  <a:gd name="T16" fmla="*/ 0 60000 65536"/>
                  <a:gd name="T17" fmla="*/ 0 60000 65536"/>
                  <a:gd name="T18" fmla="*/ 0 60000 65536"/>
                  <a:gd name="T19" fmla="*/ 0 60000 65536"/>
                  <a:gd name="T20" fmla="*/ 0 60000 65536"/>
                  <a:gd name="T21" fmla="*/ 0 w 40"/>
                  <a:gd name="T22" fmla="*/ 0 h 45"/>
                  <a:gd name="T23" fmla="*/ 40 w 40"/>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5">
                    <a:moveTo>
                      <a:pt x="4" y="16"/>
                    </a:moveTo>
                    <a:lnTo>
                      <a:pt x="0" y="15"/>
                    </a:lnTo>
                    <a:lnTo>
                      <a:pt x="25" y="45"/>
                    </a:lnTo>
                    <a:lnTo>
                      <a:pt x="40" y="33"/>
                    </a:lnTo>
                    <a:lnTo>
                      <a:pt x="16" y="2"/>
                    </a:lnTo>
                    <a:lnTo>
                      <a:pt x="13" y="0"/>
                    </a:lnTo>
                    <a:lnTo>
                      <a:pt x="4"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 name="Freeform 269"/>
              <p:cNvSpPr>
                <a:spLocks/>
              </p:cNvSpPr>
              <p:nvPr/>
            </p:nvSpPr>
            <p:spPr bwMode="auto">
              <a:xfrm>
                <a:off x="3634" y="2190"/>
                <a:ext cx="29" cy="28"/>
              </a:xfrm>
              <a:custGeom>
                <a:avLst/>
                <a:gdLst>
                  <a:gd name="T0" fmla="*/ 3 w 29"/>
                  <a:gd name="T1" fmla="*/ 19 h 28"/>
                  <a:gd name="T2" fmla="*/ 0 w 29"/>
                  <a:gd name="T3" fmla="*/ 18 h 28"/>
                  <a:gd name="T4" fmla="*/ 20 w 29"/>
                  <a:gd name="T5" fmla="*/ 28 h 28"/>
                  <a:gd name="T6" fmla="*/ 29 w 29"/>
                  <a:gd name="T7" fmla="*/ 12 h 28"/>
                  <a:gd name="T8" fmla="*/ 9 w 29"/>
                  <a:gd name="T9" fmla="*/ 1 h 28"/>
                  <a:gd name="T10" fmla="*/ 5 w 29"/>
                  <a:gd name="T11" fmla="*/ 0 h 28"/>
                  <a:gd name="T12" fmla="*/ 3 w 29"/>
                  <a:gd name="T13" fmla="*/ 19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3" y="19"/>
                    </a:moveTo>
                    <a:lnTo>
                      <a:pt x="0" y="18"/>
                    </a:lnTo>
                    <a:lnTo>
                      <a:pt x="20" y="28"/>
                    </a:lnTo>
                    <a:lnTo>
                      <a:pt x="29" y="12"/>
                    </a:lnTo>
                    <a:lnTo>
                      <a:pt x="9" y="1"/>
                    </a:lnTo>
                    <a:lnTo>
                      <a:pt x="5" y="0"/>
                    </a:lnTo>
                    <a:lnTo>
                      <a:pt x="3"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 name="Freeform 270"/>
              <p:cNvSpPr>
                <a:spLocks/>
              </p:cNvSpPr>
              <p:nvPr/>
            </p:nvSpPr>
            <p:spPr bwMode="auto">
              <a:xfrm>
                <a:off x="3573" y="2190"/>
                <a:ext cx="66" cy="19"/>
              </a:xfrm>
              <a:custGeom>
                <a:avLst/>
                <a:gdLst>
                  <a:gd name="T0" fmla="*/ 12 w 66"/>
                  <a:gd name="T1" fmla="*/ 16 h 19"/>
                  <a:gd name="T2" fmla="*/ 7 w 66"/>
                  <a:gd name="T3" fmla="*/ 18 h 19"/>
                  <a:gd name="T4" fmla="*/ 64 w 66"/>
                  <a:gd name="T5" fmla="*/ 19 h 19"/>
                  <a:gd name="T6" fmla="*/ 66 w 66"/>
                  <a:gd name="T7" fmla="*/ 0 h 19"/>
                  <a:gd name="T8" fmla="*/ 7 w 66"/>
                  <a:gd name="T9" fmla="*/ 0 h 19"/>
                  <a:gd name="T10" fmla="*/ 0 w 66"/>
                  <a:gd name="T11" fmla="*/ 1 h 19"/>
                  <a:gd name="T12" fmla="*/ 12 w 66"/>
                  <a:gd name="T13" fmla="*/ 16 h 19"/>
                  <a:gd name="T14" fmla="*/ 0 60000 65536"/>
                  <a:gd name="T15" fmla="*/ 0 60000 65536"/>
                  <a:gd name="T16" fmla="*/ 0 60000 65536"/>
                  <a:gd name="T17" fmla="*/ 0 60000 65536"/>
                  <a:gd name="T18" fmla="*/ 0 60000 65536"/>
                  <a:gd name="T19" fmla="*/ 0 60000 65536"/>
                  <a:gd name="T20" fmla="*/ 0 60000 65536"/>
                  <a:gd name="T21" fmla="*/ 0 w 66"/>
                  <a:gd name="T22" fmla="*/ 0 h 19"/>
                  <a:gd name="T23" fmla="*/ 66 w 6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19">
                    <a:moveTo>
                      <a:pt x="12" y="16"/>
                    </a:moveTo>
                    <a:lnTo>
                      <a:pt x="7" y="18"/>
                    </a:lnTo>
                    <a:lnTo>
                      <a:pt x="64" y="19"/>
                    </a:lnTo>
                    <a:lnTo>
                      <a:pt x="66" y="0"/>
                    </a:lnTo>
                    <a:lnTo>
                      <a:pt x="7" y="0"/>
                    </a:lnTo>
                    <a:lnTo>
                      <a:pt x="0" y="1"/>
                    </a:lnTo>
                    <a:lnTo>
                      <a:pt x="1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 name="Freeform 271"/>
              <p:cNvSpPr>
                <a:spLocks/>
              </p:cNvSpPr>
              <p:nvPr/>
            </p:nvSpPr>
            <p:spPr bwMode="auto">
              <a:xfrm>
                <a:off x="3540" y="2191"/>
                <a:ext cx="45" cy="44"/>
              </a:xfrm>
              <a:custGeom>
                <a:avLst/>
                <a:gdLst>
                  <a:gd name="T0" fmla="*/ 7 w 45"/>
                  <a:gd name="T1" fmla="*/ 44 h 44"/>
                  <a:gd name="T2" fmla="*/ 13 w 45"/>
                  <a:gd name="T3" fmla="*/ 42 h 44"/>
                  <a:gd name="T4" fmla="*/ 45 w 45"/>
                  <a:gd name="T5" fmla="*/ 15 h 44"/>
                  <a:gd name="T6" fmla="*/ 33 w 45"/>
                  <a:gd name="T7" fmla="*/ 0 h 44"/>
                  <a:gd name="T8" fmla="*/ 0 w 45"/>
                  <a:gd name="T9" fmla="*/ 27 h 44"/>
                  <a:gd name="T10" fmla="*/ 7 w 45"/>
                  <a:gd name="T11" fmla="*/ 26 h 44"/>
                  <a:gd name="T12" fmla="*/ 7 w 45"/>
                  <a:gd name="T13" fmla="*/ 44 h 44"/>
                  <a:gd name="T14" fmla="*/ 0 60000 65536"/>
                  <a:gd name="T15" fmla="*/ 0 60000 65536"/>
                  <a:gd name="T16" fmla="*/ 0 60000 65536"/>
                  <a:gd name="T17" fmla="*/ 0 60000 65536"/>
                  <a:gd name="T18" fmla="*/ 0 60000 65536"/>
                  <a:gd name="T19" fmla="*/ 0 60000 65536"/>
                  <a:gd name="T20" fmla="*/ 0 60000 65536"/>
                  <a:gd name="T21" fmla="*/ 0 w 45"/>
                  <a:gd name="T22" fmla="*/ 0 h 44"/>
                  <a:gd name="T23" fmla="*/ 45 w 45"/>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4">
                    <a:moveTo>
                      <a:pt x="7" y="44"/>
                    </a:moveTo>
                    <a:lnTo>
                      <a:pt x="13" y="42"/>
                    </a:lnTo>
                    <a:lnTo>
                      <a:pt x="45" y="15"/>
                    </a:lnTo>
                    <a:lnTo>
                      <a:pt x="33" y="0"/>
                    </a:lnTo>
                    <a:lnTo>
                      <a:pt x="0" y="27"/>
                    </a:lnTo>
                    <a:lnTo>
                      <a:pt x="7" y="26"/>
                    </a:lnTo>
                    <a:lnTo>
                      <a:pt x="7" y="4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 name="Freeform 272"/>
              <p:cNvSpPr>
                <a:spLocks/>
              </p:cNvSpPr>
              <p:nvPr/>
            </p:nvSpPr>
            <p:spPr bwMode="auto">
              <a:xfrm>
                <a:off x="3452" y="2217"/>
                <a:ext cx="95" cy="18"/>
              </a:xfrm>
              <a:custGeom>
                <a:avLst/>
                <a:gdLst>
                  <a:gd name="T0" fmla="*/ 0 w 95"/>
                  <a:gd name="T1" fmla="*/ 16 h 18"/>
                  <a:gd name="T2" fmla="*/ 5 w 95"/>
                  <a:gd name="T3" fmla="*/ 18 h 18"/>
                  <a:gd name="T4" fmla="*/ 95 w 95"/>
                  <a:gd name="T5" fmla="*/ 18 h 18"/>
                  <a:gd name="T6" fmla="*/ 95 w 95"/>
                  <a:gd name="T7" fmla="*/ 0 h 18"/>
                  <a:gd name="T8" fmla="*/ 5 w 95"/>
                  <a:gd name="T9" fmla="*/ 0 h 18"/>
                  <a:gd name="T10" fmla="*/ 11 w 95"/>
                  <a:gd name="T11" fmla="*/ 1 h 18"/>
                  <a:gd name="T12" fmla="*/ 0 w 95"/>
                  <a:gd name="T13" fmla="*/ 16 h 18"/>
                  <a:gd name="T14" fmla="*/ 0 60000 65536"/>
                  <a:gd name="T15" fmla="*/ 0 60000 65536"/>
                  <a:gd name="T16" fmla="*/ 0 60000 65536"/>
                  <a:gd name="T17" fmla="*/ 0 60000 65536"/>
                  <a:gd name="T18" fmla="*/ 0 60000 65536"/>
                  <a:gd name="T19" fmla="*/ 0 60000 65536"/>
                  <a:gd name="T20" fmla="*/ 0 60000 65536"/>
                  <a:gd name="T21" fmla="*/ 0 w 95"/>
                  <a:gd name="T22" fmla="*/ 0 h 18"/>
                  <a:gd name="T23" fmla="*/ 95 w 95"/>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18">
                    <a:moveTo>
                      <a:pt x="0" y="16"/>
                    </a:moveTo>
                    <a:lnTo>
                      <a:pt x="5" y="18"/>
                    </a:lnTo>
                    <a:lnTo>
                      <a:pt x="95" y="18"/>
                    </a:lnTo>
                    <a:lnTo>
                      <a:pt x="95" y="0"/>
                    </a:lnTo>
                    <a:lnTo>
                      <a:pt x="5" y="0"/>
                    </a:lnTo>
                    <a:lnTo>
                      <a:pt x="11" y="1"/>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4" name="Freeform 273"/>
              <p:cNvSpPr>
                <a:spLocks/>
              </p:cNvSpPr>
              <p:nvPr/>
            </p:nvSpPr>
            <p:spPr bwMode="auto">
              <a:xfrm>
                <a:off x="3432" y="2206"/>
                <a:ext cx="31" cy="27"/>
              </a:xfrm>
              <a:custGeom>
                <a:avLst/>
                <a:gdLst>
                  <a:gd name="T0" fmla="*/ 0 w 31"/>
                  <a:gd name="T1" fmla="*/ 14 h 27"/>
                  <a:gd name="T2" fmla="*/ 2 w 31"/>
                  <a:gd name="T3" fmla="*/ 16 h 27"/>
                  <a:gd name="T4" fmla="*/ 20 w 31"/>
                  <a:gd name="T5" fmla="*/ 27 h 27"/>
                  <a:gd name="T6" fmla="*/ 31 w 31"/>
                  <a:gd name="T7" fmla="*/ 12 h 27"/>
                  <a:gd name="T8" fmla="*/ 13 w 31"/>
                  <a:gd name="T9" fmla="*/ 0 h 27"/>
                  <a:gd name="T10" fmla="*/ 14 w 31"/>
                  <a:gd name="T11" fmla="*/ 0 h 27"/>
                  <a:gd name="T12" fmla="*/ 0 w 31"/>
                  <a:gd name="T13" fmla="*/ 14 h 27"/>
                  <a:gd name="T14" fmla="*/ 0 60000 65536"/>
                  <a:gd name="T15" fmla="*/ 0 60000 65536"/>
                  <a:gd name="T16" fmla="*/ 0 60000 65536"/>
                  <a:gd name="T17" fmla="*/ 0 60000 65536"/>
                  <a:gd name="T18" fmla="*/ 0 60000 65536"/>
                  <a:gd name="T19" fmla="*/ 0 60000 65536"/>
                  <a:gd name="T20" fmla="*/ 0 60000 65536"/>
                  <a:gd name="T21" fmla="*/ 0 w 31"/>
                  <a:gd name="T22" fmla="*/ 0 h 27"/>
                  <a:gd name="T23" fmla="*/ 31 w 31"/>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7">
                    <a:moveTo>
                      <a:pt x="0" y="14"/>
                    </a:moveTo>
                    <a:lnTo>
                      <a:pt x="2" y="16"/>
                    </a:lnTo>
                    <a:lnTo>
                      <a:pt x="20" y="27"/>
                    </a:lnTo>
                    <a:lnTo>
                      <a:pt x="31" y="12"/>
                    </a:lnTo>
                    <a:lnTo>
                      <a:pt x="13" y="0"/>
                    </a:lnTo>
                    <a:lnTo>
                      <a:pt x="14" y="0"/>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5" name="Freeform 274"/>
              <p:cNvSpPr>
                <a:spLocks/>
              </p:cNvSpPr>
              <p:nvPr/>
            </p:nvSpPr>
            <p:spPr bwMode="auto">
              <a:xfrm>
                <a:off x="3418" y="2190"/>
                <a:ext cx="28" cy="30"/>
              </a:xfrm>
              <a:custGeom>
                <a:avLst/>
                <a:gdLst>
                  <a:gd name="T0" fmla="*/ 7 w 28"/>
                  <a:gd name="T1" fmla="*/ 18 h 30"/>
                  <a:gd name="T2" fmla="*/ 0 w 28"/>
                  <a:gd name="T3" fmla="*/ 16 h 30"/>
                  <a:gd name="T4" fmla="*/ 14 w 28"/>
                  <a:gd name="T5" fmla="*/ 30 h 30"/>
                  <a:gd name="T6" fmla="*/ 28 w 28"/>
                  <a:gd name="T7" fmla="*/ 16 h 30"/>
                  <a:gd name="T8" fmla="*/ 14 w 28"/>
                  <a:gd name="T9" fmla="*/ 1 h 30"/>
                  <a:gd name="T10" fmla="*/ 7 w 28"/>
                  <a:gd name="T11" fmla="*/ 0 h 30"/>
                  <a:gd name="T12" fmla="*/ 14 w 28"/>
                  <a:gd name="T13" fmla="*/ 1 h 30"/>
                  <a:gd name="T14" fmla="*/ 10 w 28"/>
                  <a:gd name="T15" fmla="*/ 0 h 30"/>
                  <a:gd name="T16" fmla="*/ 7 w 28"/>
                  <a:gd name="T17" fmla="*/ 0 h 30"/>
                  <a:gd name="T18" fmla="*/ 7 w 28"/>
                  <a:gd name="T19" fmla="*/ 18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0"/>
                  <a:gd name="T32" fmla="*/ 28 w 28"/>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0">
                    <a:moveTo>
                      <a:pt x="7" y="18"/>
                    </a:moveTo>
                    <a:lnTo>
                      <a:pt x="0" y="16"/>
                    </a:lnTo>
                    <a:lnTo>
                      <a:pt x="14" y="30"/>
                    </a:lnTo>
                    <a:lnTo>
                      <a:pt x="28" y="16"/>
                    </a:lnTo>
                    <a:lnTo>
                      <a:pt x="14" y="1"/>
                    </a:lnTo>
                    <a:lnTo>
                      <a:pt x="7" y="0"/>
                    </a:lnTo>
                    <a:lnTo>
                      <a:pt x="14" y="1"/>
                    </a:lnTo>
                    <a:lnTo>
                      <a:pt x="10" y="0"/>
                    </a:lnTo>
                    <a:lnTo>
                      <a:pt x="7" y="0"/>
                    </a:lnTo>
                    <a:lnTo>
                      <a:pt x="7"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6" name="Freeform 275"/>
              <p:cNvSpPr>
                <a:spLocks/>
              </p:cNvSpPr>
              <p:nvPr/>
            </p:nvSpPr>
            <p:spPr bwMode="auto">
              <a:xfrm>
                <a:off x="3374" y="2190"/>
                <a:ext cx="51" cy="19"/>
              </a:xfrm>
              <a:custGeom>
                <a:avLst/>
                <a:gdLst>
                  <a:gd name="T0" fmla="*/ 0 w 51"/>
                  <a:gd name="T1" fmla="*/ 10 h 19"/>
                  <a:gd name="T2" fmla="*/ 11 w 51"/>
                  <a:gd name="T3" fmla="*/ 19 h 19"/>
                  <a:gd name="T4" fmla="*/ 51 w 51"/>
                  <a:gd name="T5" fmla="*/ 18 h 19"/>
                  <a:gd name="T6" fmla="*/ 51 w 51"/>
                  <a:gd name="T7" fmla="*/ 0 h 19"/>
                  <a:gd name="T8" fmla="*/ 9 w 51"/>
                  <a:gd name="T9" fmla="*/ 0 h 19"/>
                  <a:gd name="T10" fmla="*/ 20 w 51"/>
                  <a:gd name="T11" fmla="*/ 9 h 19"/>
                  <a:gd name="T12" fmla="*/ 0 w 51"/>
                  <a:gd name="T13" fmla="*/ 10 h 19"/>
                  <a:gd name="T14" fmla="*/ 0 w 51"/>
                  <a:gd name="T15" fmla="*/ 19 h 19"/>
                  <a:gd name="T16" fmla="*/ 11 w 51"/>
                  <a:gd name="T17" fmla="*/ 19 h 19"/>
                  <a:gd name="T18" fmla="*/ 0 w 51"/>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9"/>
                  <a:gd name="T32" fmla="*/ 51 w 51"/>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9">
                    <a:moveTo>
                      <a:pt x="0" y="10"/>
                    </a:moveTo>
                    <a:lnTo>
                      <a:pt x="11" y="19"/>
                    </a:lnTo>
                    <a:lnTo>
                      <a:pt x="51" y="18"/>
                    </a:lnTo>
                    <a:lnTo>
                      <a:pt x="51" y="0"/>
                    </a:lnTo>
                    <a:lnTo>
                      <a:pt x="9" y="0"/>
                    </a:lnTo>
                    <a:lnTo>
                      <a:pt x="20" y="9"/>
                    </a:lnTo>
                    <a:lnTo>
                      <a:pt x="0" y="10"/>
                    </a:lnTo>
                    <a:lnTo>
                      <a:pt x="0" y="19"/>
                    </a:lnTo>
                    <a:lnTo>
                      <a:pt x="11" y="19"/>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7" name="Freeform 276"/>
              <p:cNvSpPr>
                <a:spLocks/>
              </p:cNvSpPr>
              <p:nvPr/>
            </p:nvSpPr>
            <p:spPr bwMode="auto">
              <a:xfrm>
                <a:off x="3373" y="2123"/>
                <a:ext cx="21" cy="77"/>
              </a:xfrm>
              <a:custGeom>
                <a:avLst/>
                <a:gdLst>
                  <a:gd name="T0" fmla="*/ 0 w 21"/>
                  <a:gd name="T1" fmla="*/ 0 h 77"/>
                  <a:gd name="T2" fmla="*/ 0 w 21"/>
                  <a:gd name="T3" fmla="*/ 4 h 77"/>
                  <a:gd name="T4" fmla="*/ 1 w 21"/>
                  <a:gd name="T5" fmla="*/ 77 h 77"/>
                  <a:gd name="T6" fmla="*/ 21 w 21"/>
                  <a:gd name="T7" fmla="*/ 76 h 77"/>
                  <a:gd name="T8" fmla="*/ 19 w 21"/>
                  <a:gd name="T9" fmla="*/ 2 h 77"/>
                  <a:gd name="T10" fmla="*/ 19 w 21"/>
                  <a:gd name="T11" fmla="*/ 5 h 77"/>
                  <a:gd name="T12" fmla="*/ 0 w 21"/>
                  <a:gd name="T13" fmla="*/ 0 h 77"/>
                  <a:gd name="T14" fmla="*/ 0 60000 65536"/>
                  <a:gd name="T15" fmla="*/ 0 60000 65536"/>
                  <a:gd name="T16" fmla="*/ 0 60000 65536"/>
                  <a:gd name="T17" fmla="*/ 0 60000 65536"/>
                  <a:gd name="T18" fmla="*/ 0 60000 65536"/>
                  <a:gd name="T19" fmla="*/ 0 60000 65536"/>
                  <a:gd name="T20" fmla="*/ 0 60000 65536"/>
                  <a:gd name="T21" fmla="*/ 0 w 21"/>
                  <a:gd name="T22" fmla="*/ 0 h 77"/>
                  <a:gd name="T23" fmla="*/ 21 w 21"/>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77">
                    <a:moveTo>
                      <a:pt x="0" y="0"/>
                    </a:moveTo>
                    <a:lnTo>
                      <a:pt x="0" y="4"/>
                    </a:lnTo>
                    <a:lnTo>
                      <a:pt x="1" y="77"/>
                    </a:lnTo>
                    <a:lnTo>
                      <a:pt x="21" y="76"/>
                    </a:lnTo>
                    <a:lnTo>
                      <a:pt x="19" y="2"/>
                    </a:lnTo>
                    <a:lnTo>
                      <a:pt x="19" y="5"/>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8" name="Freeform 277"/>
              <p:cNvSpPr>
                <a:spLocks/>
              </p:cNvSpPr>
              <p:nvPr/>
            </p:nvSpPr>
            <p:spPr bwMode="auto">
              <a:xfrm>
                <a:off x="3373" y="2074"/>
                <a:ext cx="34" cy="54"/>
              </a:xfrm>
              <a:custGeom>
                <a:avLst/>
                <a:gdLst>
                  <a:gd name="T0" fmla="*/ 16 w 34"/>
                  <a:gd name="T1" fmla="*/ 0 h 54"/>
                  <a:gd name="T2" fmla="*/ 16 w 34"/>
                  <a:gd name="T3" fmla="*/ 0 h 54"/>
                  <a:gd name="T4" fmla="*/ 0 w 34"/>
                  <a:gd name="T5" fmla="*/ 49 h 54"/>
                  <a:gd name="T6" fmla="*/ 19 w 34"/>
                  <a:gd name="T7" fmla="*/ 54 h 54"/>
                  <a:gd name="T8" fmla="*/ 34 w 34"/>
                  <a:gd name="T9" fmla="*/ 6 h 54"/>
                  <a:gd name="T10" fmla="*/ 34 w 34"/>
                  <a:gd name="T11" fmla="*/ 6 h 54"/>
                  <a:gd name="T12" fmla="*/ 16 w 34"/>
                  <a:gd name="T13" fmla="*/ 0 h 54"/>
                  <a:gd name="T14" fmla="*/ 0 60000 65536"/>
                  <a:gd name="T15" fmla="*/ 0 60000 65536"/>
                  <a:gd name="T16" fmla="*/ 0 60000 65536"/>
                  <a:gd name="T17" fmla="*/ 0 60000 65536"/>
                  <a:gd name="T18" fmla="*/ 0 60000 65536"/>
                  <a:gd name="T19" fmla="*/ 0 60000 65536"/>
                  <a:gd name="T20" fmla="*/ 0 60000 65536"/>
                  <a:gd name="T21" fmla="*/ 0 w 34"/>
                  <a:gd name="T22" fmla="*/ 0 h 54"/>
                  <a:gd name="T23" fmla="*/ 34 w 3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54">
                    <a:moveTo>
                      <a:pt x="16" y="0"/>
                    </a:moveTo>
                    <a:lnTo>
                      <a:pt x="16" y="0"/>
                    </a:lnTo>
                    <a:lnTo>
                      <a:pt x="0" y="49"/>
                    </a:lnTo>
                    <a:lnTo>
                      <a:pt x="19" y="54"/>
                    </a:lnTo>
                    <a:lnTo>
                      <a:pt x="34" y="6"/>
                    </a:lnTo>
                    <a:lnTo>
                      <a:pt x="1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9" name="Freeform 278"/>
              <p:cNvSpPr>
                <a:spLocks/>
              </p:cNvSpPr>
              <p:nvPr/>
            </p:nvSpPr>
            <p:spPr bwMode="auto">
              <a:xfrm>
                <a:off x="3389" y="2018"/>
                <a:ext cx="36" cy="62"/>
              </a:xfrm>
              <a:custGeom>
                <a:avLst/>
                <a:gdLst>
                  <a:gd name="T0" fmla="*/ 18 w 36"/>
                  <a:gd name="T1" fmla="*/ 4 h 62"/>
                  <a:gd name="T2" fmla="*/ 18 w 36"/>
                  <a:gd name="T3" fmla="*/ 0 h 62"/>
                  <a:gd name="T4" fmla="*/ 0 w 36"/>
                  <a:gd name="T5" fmla="*/ 56 h 62"/>
                  <a:gd name="T6" fmla="*/ 18 w 36"/>
                  <a:gd name="T7" fmla="*/ 62 h 62"/>
                  <a:gd name="T8" fmla="*/ 36 w 36"/>
                  <a:gd name="T9" fmla="*/ 6 h 62"/>
                  <a:gd name="T10" fmla="*/ 36 w 36"/>
                  <a:gd name="T11" fmla="*/ 2 h 62"/>
                  <a:gd name="T12" fmla="*/ 18 w 36"/>
                  <a:gd name="T13" fmla="*/ 4 h 62"/>
                  <a:gd name="T14" fmla="*/ 0 60000 65536"/>
                  <a:gd name="T15" fmla="*/ 0 60000 65536"/>
                  <a:gd name="T16" fmla="*/ 0 60000 65536"/>
                  <a:gd name="T17" fmla="*/ 0 60000 65536"/>
                  <a:gd name="T18" fmla="*/ 0 60000 65536"/>
                  <a:gd name="T19" fmla="*/ 0 60000 65536"/>
                  <a:gd name="T20" fmla="*/ 0 60000 65536"/>
                  <a:gd name="T21" fmla="*/ 0 w 36"/>
                  <a:gd name="T22" fmla="*/ 0 h 62"/>
                  <a:gd name="T23" fmla="*/ 36 w 36"/>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62">
                    <a:moveTo>
                      <a:pt x="18" y="4"/>
                    </a:moveTo>
                    <a:lnTo>
                      <a:pt x="18" y="0"/>
                    </a:lnTo>
                    <a:lnTo>
                      <a:pt x="0" y="56"/>
                    </a:lnTo>
                    <a:lnTo>
                      <a:pt x="18" y="62"/>
                    </a:lnTo>
                    <a:lnTo>
                      <a:pt x="36" y="6"/>
                    </a:lnTo>
                    <a:lnTo>
                      <a:pt x="36" y="2"/>
                    </a:lnTo>
                    <a:lnTo>
                      <a:pt x="18"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0" name="Freeform 279"/>
              <p:cNvSpPr>
                <a:spLocks/>
              </p:cNvSpPr>
              <p:nvPr/>
            </p:nvSpPr>
            <p:spPr bwMode="auto">
              <a:xfrm>
                <a:off x="3401" y="1973"/>
                <a:ext cx="24" cy="49"/>
              </a:xfrm>
              <a:custGeom>
                <a:avLst/>
                <a:gdLst>
                  <a:gd name="T0" fmla="*/ 2 w 24"/>
                  <a:gd name="T1" fmla="*/ 15 h 49"/>
                  <a:gd name="T2" fmla="*/ 0 w 24"/>
                  <a:gd name="T3" fmla="*/ 8 h 49"/>
                  <a:gd name="T4" fmla="*/ 6 w 24"/>
                  <a:gd name="T5" fmla="*/ 49 h 49"/>
                  <a:gd name="T6" fmla="*/ 24 w 24"/>
                  <a:gd name="T7" fmla="*/ 47 h 49"/>
                  <a:gd name="T8" fmla="*/ 18 w 24"/>
                  <a:gd name="T9" fmla="*/ 6 h 49"/>
                  <a:gd name="T10" fmla="*/ 15 w 24"/>
                  <a:gd name="T11" fmla="*/ 0 h 49"/>
                  <a:gd name="T12" fmla="*/ 2 w 24"/>
                  <a:gd name="T13" fmla="*/ 15 h 49"/>
                  <a:gd name="T14" fmla="*/ 0 60000 65536"/>
                  <a:gd name="T15" fmla="*/ 0 60000 65536"/>
                  <a:gd name="T16" fmla="*/ 0 60000 65536"/>
                  <a:gd name="T17" fmla="*/ 0 60000 65536"/>
                  <a:gd name="T18" fmla="*/ 0 60000 65536"/>
                  <a:gd name="T19" fmla="*/ 0 60000 65536"/>
                  <a:gd name="T20" fmla="*/ 0 60000 65536"/>
                  <a:gd name="T21" fmla="*/ 0 w 24"/>
                  <a:gd name="T22" fmla="*/ 0 h 49"/>
                  <a:gd name="T23" fmla="*/ 24 w 2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9">
                    <a:moveTo>
                      <a:pt x="2" y="15"/>
                    </a:moveTo>
                    <a:lnTo>
                      <a:pt x="0" y="8"/>
                    </a:lnTo>
                    <a:lnTo>
                      <a:pt x="6" y="49"/>
                    </a:lnTo>
                    <a:lnTo>
                      <a:pt x="24" y="47"/>
                    </a:lnTo>
                    <a:lnTo>
                      <a:pt x="18" y="6"/>
                    </a:lnTo>
                    <a:lnTo>
                      <a:pt x="15" y="0"/>
                    </a:lnTo>
                    <a:lnTo>
                      <a:pt x="2"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1" name="Freeform 280"/>
              <p:cNvSpPr>
                <a:spLocks/>
              </p:cNvSpPr>
              <p:nvPr/>
            </p:nvSpPr>
            <p:spPr bwMode="auto">
              <a:xfrm>
                <a:off x="3374" y="1943"/>
                <a:ext cx="42" cy="45"/>
              </a:xfrm>
              <a:custGeom>
                <a:avLst/>
                <a:gdLst>
                  <a:gd name="T0" fmla="*/ 8 w 42"/>
                  <a:gd name="T1" fmla="*/ 20 h 45"/>
                  <a:gd name="T2" fmla="*/ 0 w 42"/>
                  <a:gd name="T3" fmla="*/ 16 h 45"/>
                  <a:gd name="T4" fmla="*/ 29 w 42"/>
                  <a:gd name="T5" fmla="*/ 45 h 45"/>
                  <a:gd name="T6" fmla="*/ 42 w 42"/>
                  <a:gd name="T7" fmla="*/ 30 h 45"/>
                  <a:gd name="T8" fmla="*/ 13 w 42"/>
                  <a:gd name="T9" fmla="*/ 3 h 45"/>
                  <a:gd name="T10" fmla="*/ 8 w 42"/>
                  <a:gd name="T11" fmla="*/ 0 h 45"/>
                  <a:gd name="T12" fmla="*/ 8 w 42"/>
                  <a:gd name="T13" fmla="*/ 20 h 45"/>
                  <a:gd name="T14" fmla="*/ 0 60000 65536"/>
                  <a:gd name="T15" fmla="*/ 0 60000 65536"/>
                  <a:gd name="T16" fmla="*/ 0 60000 65536"/>
                  <a:gd name="T17" fmla="*/ 0 60000 65536"/>
                  <a:gd name="T18" fmla="*/ 0 60000 65536"/>
                  <a:gd name="T19" fmla="*/ 0 60000 65536"/>
                  <a:gd name="T20" fmla="*/ 0 60000 65536"/>
                  <a:gd name="T21" fmla="*/ 0 w 42"/>
                  <a:gd name="T22" fmla="*/ 0 h 45"/>
                  <a:gd name="T23" fmla="*/ 42 w 42"/>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5">
                    <a:moveTo>
                      <a:pt x="8" y="20"/>
                    </a:moveTo>
                    <a:lnTo>
                      <a:pt x="0" y="16"/>
                    </a:lnTo>
                    <a:lnTo>
                      <a:pt x="29" y="45"/>
                    </a:lnTo>
                    <a:lnTo>
                      <a:pt x="42" y="30"/>
                    </a:lnTo>
                    <a:lnTo>
                      <a:pt x="13" y="3"/>
                    </a:lnTo>
                    <a:lnTo>
                      <a:pt x="8" y="0"/>
                    </a:lnTo>
                    <a:lnTo>
                      <a:pt x="8"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2" name="Freeform 281"/>
              <p:cNvSpPr>
                <a:spLocks/>
              </p:cNvSpPr>
              <p:nvPr/>
            </p:nvSpPr>
            <p:spPr bwMode="auto">
              <a:xfrm>
                <a:off x="3346" y="1943"/>
                <a:ext cx="36" cy="20"/>
              </a:xfrm>
              <a:custGeom>
                <a:avLst/>
                <a:gdLst>
                  <a:gd name="T0" fmla="*/ 9 w 36"/>
                  <a:gd name="T1" fmla="*/ 18 h 20"/>
                  <a:gd name="T2" fmla="*/ 5 w 36"/>
                  <a:gd name="T3" fmla="*/ 20 h 20"/>
                  <a:gd name="T4" fmla="*/ 36 w 36"/>
                  <a:gd name="T5" fmla="*/ 20 h 20"/>
                  <a:gd name="T6" fmla="*/ 36 w 36"/>
                  <a:gd name="T7" fmla="*/ 0 h 20"/>
                  <a:gd name="T8" fmla="*/ 5 w 36"/>
                  <a:gd name="T9" fmla="*/ 0 h 20"/>
                  <a:gd name="T10" fmla="*/ 0 w 36"/>
                  <a:gd name="T11" fmla="*/ 2 h 20"/>
                  <a:gd name="T12" fmla="*/ 9 w 36"/>
                  <a:gd name="T13" fmla="*/ 18 h 20"/>
                  <a:gd name="T14" fmla="*/ 0 60000 65536"/>
                  <a:gd name="T15" fmla="*/ 0 60000 65536"/>
                  <a:gd name="T16" fmla="*/ 0 60000 65536"/>
                  <a:gd name="T17" fmla="*/ 0 60000 65536"/>
                  <a:gd name="T18" fmla="*/ 0 60000 65536"/>
                  <a:gd name="T19" fmla="*/ 0 60000 65536"/>
                  <a:gd name="T20" fmla="*/ 0 60000 65536"/>
                  <a:gd name="T21" fmla="*/ 0 w 36"/>
                  <a:gd name="T22" fmla="*/ 0 h 20"/>
                  <a:gd name="T23" fmla="*/ 36 w 36"/>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0">
                    <a:moveTo>
                      <a:pt x="9" y="18"/>
                    </a:moveTo>
                    <a:lnTo>
                      <a:pt x="5" y="20"/>
                    </a:lnTo>
                    <a:lnTo>
                      <a:pt x="36" y="20"/>
                    </a:lnTo>
                    <a:lnTo>
                      <a:pt x="36" y="0"/>
                    </a:lnTo>
                    <a:lnTo>
                      <a:pt x="5" y="0"/>
                    </a:lnTo>
                    <a:lnTo>
                      <a:pt x="0" y="2"/>
                    </a:lnTo>
                    <a:lnTo>
                      <a:pt x="9"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3" name="Freeform 282"/>
              <p:cNvSpPr>
                <a:spLocks/>
              </p:cNvSpPr>
              <p:nvPr/>
            </p:nvSpPr>
            <p:spPr bwMode="auto">
              <a:xfrm>
                <a:off x="3311" y="1945"/>
                <a:ext cx="44" cy="32"/>
              </a:xfrm>
              <a:custGeom>
                <a:avLst/>
                <a:gdLst>
                  <a:gd name="T0" fmla="*/ 17 w 44"/>
                  <a:gd name="T1" fmla="*/ 28 h 32"/>
                  <a:gd name="T2" fmla="*/ 13 w 44"/>
                  <a:gd name="T3" fmla="*/ 32 h 32"/>
                  <a:gd name="T4" fmla="*/ 44 w 44"/>
                  <a:gd name="T5" fmla="*/ 16 h 32"/>
                  <a:gd name="T6" fmla="*/ 35 w 44"/>
                  <a:gd name="T7" fmla="*/ 0 h 32"/>
                  <a:gd name="T8" fmla="*/ 4 w 44"/>
                  <a:gd name="T9" fmla="*/ 16 h 32"/>
                  <a:gd name="T10" fmla="*/ 0 w 44"/>
                  <a:gd name="T11" fmla="*/ 19 h 32"/>
                  <a:gd name="T12" fmla="*/ 17 w 44"/>
                  <a:gd name="T13" fmla="*/ 28 h 32"/>
                  <a:gd name="T14" fmla="*/ 0 60000 65536"/>
                  <a:gd name="T15" fmla="*/ 0 60000 65536"/>
                  <a:gd name="T16" fmla="*/ 0 60000 65536"/>
                  <a:gd name="T17" fmla="*/ 0 60000 65536"/>
                  <a:gd name="T18" fmla="*/ 0 60000 65536"/>
                  <a:gd name="T19" fmla="*/ 0 60000 65536"/>
                  <a:gd name="T20" fmla="*/ 0 60000 65536"/>
                  <a:gd name="T21" fmla="*/ 0 w 44"/>
                  <a:gd name="T22" fmla="*/ 0 h 32"/>
                  <a:gd name="T23" fmla="*/ 44 w 4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32">
                    <a:moveTo>
                      <a:pt x="17" y="28"/>
                    </a:moveTo>
                    <a:lnTo>
                      <a:pt x="13" y="32"/>
                    </a:lnTo>
                    <a:lnTo>
                      <a:pt x="44" y="16"/>
                    </a:lnTo>
                    <a:lnTo>
                      <a:pt x="35" y="0"/>
                    </a:lnTo>
                    <a:lnTo>
                      <a:pt x="4" y="16"/>
                    </a:lnTo>
                    <a:lnTo>
                      <a:pt x="0" y="19"/>
                    </a:lnTo>
                    <a:lnTo>
                      <a:pt x="17" y="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4" name="Freeform 283"/>
              <p:cNvSpPr>
                <a:spLocks/>
              </p:cNvSpPr>
              <p:nvPr/>
            </p:nvSpPr>
            <p:spPr bwMode="auto">
              <a:xfrm>
                <a:off x="3293" y="1964"/>
                <a:ext cx="35" cy="44"/>
              </a:xfrm>
              <a:custGeom>
                <a:avLst/>
                <a:gdLst>
                  <a:gd name="T0" fmla="*/ 9 w 35"/>
                  <a:gd name="T1" fmla="*/ 44 h 44"/>
                  <a:gd name="T2" fmla="*/ 17 w 35"/>
                  <a:gd name="T3" fmla="*/ 38 h 44"/>
                  <a:gd name="T4" fmla="*/ 35 w 35"/>
                  <a:gd name="T5" fmla="*/ 9 h 44"/>
                  <a:gd name="T6" fmla="*/ 18 w 35"/>
                  <a:gd name="T7" fmla="*/ 0 h 44"/>
                  <a:gd name="T8" fmla="*/ 0 w 35"/>
                  <a:gd name="T9" fmla="*/ 29 h 44"/>
                  <a:gd name="T10" fmla="*/ 9 w 35"/>
                  <a:gd name="T11" fmla="*/ 24 h 44"/>
                  <a:gd name="T12" fmla="*/ 9 w 35"/>
                  <a:gd name="T13" fmla="*/ 44 h 44"/>
                  <a:gd name="T14" fmla="*/ 15 w 35"/>
                  <a:gd name="T15" fmla="*/ 44 h 44"/>
                  <a:gd name="T16" fmla="*/ 17 w 35"/>
                  <a:gd name="T17" fmla="*/ 38 h 44"/>
                  <a:gd name="T18" fmla="*/ 9 w 35"/>
                  <a:gd name="T19" fmla="*/ 44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44"/>
                  <a:gd name="T32" fmla="*/ 35 w 35"/>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44">
                    <a:moveTo>
                      <a:pt x="9" y="44"/>
                    </a:moveTo>
                    <a:lnTo>
                      <a:pt x="17" y="38"/>
                    </a:lnTo>
                    <a:lnTo>
                      <a:pt x="35" y="9"/>
                    </a:lnTo>
                    <a:lnTo>
                      <a:pt x="18" y="0"/>
                    </a:lnTo>
                    <a:lnTo>
                      <a:pt x="0" y="29"/>
                    </a:lnTo>
                    <a:lnTo>
                      <a:pt x="9" y="24"/>
                    </a:lnTo>
                    <a:lnTo>
                      <a:pt x="9" y="44"/>
                    </a:lnTo>
                    <a:lnTo>
                      <a:pt x="15" y="44"/>
                    </a:lnTo>
                    <a:lnTo>
                      <a:pt x="17" y="38"/>
                    </a:lnTo>
                    <a:lnTo>
                      <a:pt x="9" y="4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5" name="Freeform 284"/>
              <p:cNvSpPr>
                <a:spLocks/>
              </p:cNvSpPr>
              <p:nvPr/>
            </p:nvSpPr>
            <p:spPr bwMode="auto">
              <a:xfrm>
                <a:off x="3250" y="1988"/>
                <a:ext cx="52" cy="21"/>
              </a:xfrm>
              <a:custGeom>
                <a:avLst/>
                <a:gdLst>
                  <a:gd name="T0" fmla="*/ 9 w 52"/>
                  <a:gd name="T1" fmla="*/ 20 h 21"/>
                  <a:gd name="T2" fmla="*/ 5 w 52"/>
                  <a:gd name="T3" fmla="*/ 21 h 21"/>
                  <a:gd name="T4" fmla="*/ 52 w 52"/>
                  <a:gd name="T5" fmla="*/ 20 h 21"/>
                  <a:gd name="T6" fmla="*/ 52 w 52"/>
                  <a:gd name="T7" fmla="*/ 0 h 21"/>
                  <a:gd name="T8" fmla="*/ 4 w 52"/>
                  <a:gd name="T9" fmla="*/ 2 h 21"/>
                  <a:gd name="T10" fmla="*/ 0 w 52"/>
                  <a:gd name="T11" fmla="*/ 3 h 21"/>
                  <a:gd name="T12" fmla="*/ 9 w 52"/>
                  <a:gd name="T13" fmla="*/ 20 h 21"/>
                  <a:gd name="T14" fmla="*/ 0 60000 65536"/>
                  <a:gd name="T15" fmla="*/ 0 60000 65536"/>
                  <a:gd name="T16" fmla="*/ 0 60000 65536"/>
                  <a:gd name="T17" fmla="*/ 0 60000 65536"/>
                  <a:gd name="T18" fmla="*/ 0 60000 65536"/>
                  <a:gd name="T19" fmla="*/ 0 60000 65536"/>
                  <a:gd name="T20" fmla="*/ 0 60000 65536"/>
                  <a:gd name="T21" fmla="*/ 0 w 52"/>
                  <a:gd name="T22" fmla="*/ 0 h 21"/>
                  <a:gd name="T23" fmla="*/ 52 w 5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21">
                    <a:moveTo>
                      <a:pt x="9" y="20"/>
                    </a:moveTo>
                    <a:lnTo>
                      <a:pt x="5" y="21"/>
                    </a:lnTo>
                    <a:lnTo>
                      <a:pt x="52" y="20"/>
                    </a:lnTo>
                    <a:lnTo>
                      <a:pt x="52" y="0"/>
                    </a:lnTo>
                    <a:lnTo>
                      <a:pt x="4" y="2"/>
                    </a:lnTo>
                    <a:lnTo>
                      <a:pt x="0" y="3"/>
                    </a:lnTo>
                    <a:lnTo>
                      <a:pt x="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6" name="Freeform 285"/>
              <p:cNvSpPr>
                <a:spLocks/>
              </p:cNvSpPr>
              <p:nvPr/>
            </p:nvSpPr>
            <p:spPr bwMode="auto">
              <a:xfrm>
                <a:off x="3216" y="1991"/>
                <a:ext cx="43" cy="40"/>
              </a:xfrm>
              <a:custGeom>
                <a:avLst/>
                <a:gdLst>
                  <a:gd name="T0" fmla="*/ 5 w 43"/>
                  <a:gd name="T1" fmla="*/ 40 h 40"/>
                  <a:gd name="T2" fmla="*/ 11 w 43"/>
                  <a:gd name="T3" fmla="*/ 38 h 40"/>
                  <a:gd name="T4" fmla="*/ 43 w 43"/>
                  <a:gd name="T5" fmla="*/ 17 h 40"/>
                  <a:gd name="T6" fmla="*/ 34 w 43"/>
                  <a:gd name="T7" fmla="*/ 0 h 40"/>
                  <a:gd name="T8" fmla="*/ 0 w 43"/>
                  <a:gd name="T9" fmla="*/ 22 h 40"/>
                  <a:gd name="T10" fmla="*/ 5 w 43"/>
                  <a:gd name="T11" fmla="*/ 20 h 40"/>
                  <a:gd name="T12" fmla="*/ 5 w 43"/>
                  <a:gd name="T13" fmla="*/ 40 h 40"/>
                  <a:gd name="T14" fmla="*/ 0 60000 65536"/>
                  <a:gd name="T15" fmla="*/ 0 60000 65536"/>
                  <a:gd name="T16" fmla="*/ 0 60000 65536"/>
                  <a:gd name="T17" fmla="*/ 0 60000 65536"/>
                  <a:gd name="T18" fmla="*/ 0 60000 65536"/>
                  <a:gd name="T19" fmla="*/ 0 60000 65536"/>
                  <a:gd name="T20" fmla="*/ 0 60000 65536"/>
                  <a:gd name="T21" fmla="*/ 0 w 43"/>
                  <a:gd name="T22" fmla="*/ 0 h 40"/>
                  <a:gd name="T23" fmla="*/ 43 w 43"/>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0">
                    <a:moveTo>
                      <a:pt x="5" y="40"/>
                    </a:moveTo>
                    <a:lnTo>
                      <a:pt x="11" y="38"/>
                    </a:lnTo>
                    <a:lnTo>
                      <a:pt x="43" y="17"/>
                    </a:lnTo>
                    <a:lnTo>
                      <a:pt x="34" y="0"/>
                    </a:lnTo>
                    <a:lnTo>
                      <a:pt x="0" y="22"/>
                    </a:lnTo>
                    <a:lnTo>
                      <a:pt x="5" y="20"/>
                    </a:lnTo>
                    <a:lnTo>
                      <a:pt x="5"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7" name="Freeform 286"/>
              <p:cNvSpPr>
                <a:spLocks/>
              </p:cNvSpPr>
              <p:nvPr/>
            </p:nvSpPr>
            <p:spPr bwMode="auto">
              <a:xfrm>
                <a:off x="3187" y="2009"/>
                <a:ext cx="34" cy="22"/>
              </a:xfrm>
              <a:custGeom>
                <a:avLst/>
                <a:gdLst>
                  <a:gd name="T0" fmla="*/ 0 w 34"/>
                  <a:gd name="T1" fmla="*/ 20 h 22"/>
                  <a:gd name="T2" fmla="*/ 2 w 34"/>
                  <a:gd name="T3" fmla="*/ 20 h 22"/>
                  <a:gd name="T4" fmla="*/ 34 w 34"/>
                  <a:gd name="T5" fmla="*/ 22 h 22"/>
                  <a:gd name="T6" fmla="*/ 34 w 34"/>
                  <a:gd name="T7" fmla="*/ 2 h 22"/>
                  <a:gd name="T8" fmla="*/ 4 w 34"/>
                  <a:gd name="T9" fmla="*/ 0 h 22"/>
                  <a:gd name="T10" fmla="*/ 5 w 34"/>
                  <a:gd name="T11" fmla="*/ 0 h 22"/>
                  <a:gd name="T12" fmla="*/ 0 w 34"/>
                  <a:gd name="T13" fmla="*/ 20 h 22"/>
                  <a:gd name="T14" fmla="*/ 0 60000 65536"/>
                  <a:gd name="T15" fmla="*/ 0 60000 65536"/>
                  <a:gd name="T16" fmla="*/ 0 60000 65536"/>
                  <a:gd name="T17" fmla="*/ 0 60000 65536"/>
                  <a:gd name="T18" fmla="*/ 0 60000 65536"/>
                  <a:gd name="T19" fmla="*/ 0 60000 65536"/>
                  <a:gd name="T20" fmla="*/ 0 60000 65536"/>
                  <a:gd name="T21" fmla="*/ 0 w 34"/>
                  <a:gd name="T22" fmla="*/ 0 h 22"/>
                  <a:gd name="T23" fmla="*/ 34 w 3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2">
                    <a:moveTo>
                      <a:pt x="0" y="20"/>
                    </a:moveTo>
                    <a:lnTo>
                      <a:pt x="2" y="20"/>
                    </a:lnTo>
                    <a:lnTo>
                      <a:pt x="34" y="22"/>
                    </a:lnTo>
                    <a:lnTo>
                      <a:pt x="34" y="2"/>
                    </a:lnTo>
                    <a:lnTo>
                      <a:pt x="4" y="0"/>
                    </a:lnTo>
                    <a:lnTo>
                      <a:pt x="5" y="0"/>
                    </a:lnTo>
                    <a:lnTo>
                      <a:pt x="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8" name="Freeform 287"/>
              <p:cNvSpPr>
                <a:spLocks/>
              </p:cNvSpPr>
              <p:nvPr/>
            </p:nvSpPr>
            <p:spPr bwMode="auto">
              <a:xfrm>
                <a:off x="3128" y="1995"/>
                <a:ext cx="64" cy="34"/>
              </a:xfrm>
              <a:custGeom>
                <a:avLst/>
                <a:gdLst>
                  <a:gd name="T0" fmla="*/ 0 w 64"/>
                  <a:gd name="T1" fmla="*/ 18 h 34"/>
                  <a:gd name="T2" fmla="*/ 1 w 64"/>
                  <a:gd name="T3" fmla="*/ 18 h 34"/>
                  <a:gd name="T4" fmla="*/ 59 w 64"/>
                  <a:gd name="T5" fmla="*/ 34 h 34"/>
                  <a:gd name="T6" fmla="*/ 64 w 64"/>
                  <a:gd name="T7" fmla="*/ 14 h 34"/>
                  <a:gd name="T8" fmla="*/ 7 w 64"/>
                  <a:gd name="T9" fmla="*/ 0 h 34"/>
                  <a:gd name="T10" fmla="*/ 9 w 64"/>
                  <a:gd name="T11" fmla="*/ 2 h 34"/>
                  <a:gd name="T12" fmla="*/ 0 w 64"/>
                  <a:gd name="T13" fmla="*/ 18 h 34"/>
                  <a:gd name="T14" fmla="*/ 0 60000 65536"/>
                  <a:gd name="T15" fmla="*/ 0 60000 65536"/>
                  <a:gd name="T16" fmla="*/ 0 60000 65536"/>
                  <a:gd name="T17" fmla="*/ 0 60000 65536"/>
                  <a:gd name="T18" fmla="*/ 0 60000 65536"/>
                  <a:gd name="T19" fmla="*/ 0 60000 65536"/>
                  <a:gd name="T20" fmla="*/ 0 60000 65536"/>
                  <a:gd name="T21" fmla="*/ 0 w 64"/>
                  <a:gd name="T22" fmla="*/ 0 h 34"/>
                  <a:gd name="T23" fmla="*/ 64 w 6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4">
                    <a:moveTo>
                      <a:pt x="0" y="18"/>
                    </a:moveTo>
                    <a:lnTo>
                      <a:pt x="1" y="18"/>
                    </a:lnTo>
                    <a:lnTo>
                      <a:pt x="59" y="34"/>
                    </a:lnTo>
                    <a:lnTo>
                      <a:pt x="64" y="14"/>
                    </a:lnTo>
                    <a:lnTo>
                      <a:pt x="7" y="0"/>
                    </a:lnTo>
                    <a:lnTo>
                      <a:pt x="9" y="2"/>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9" name="Freeform 288"/>
              <p:cNvSpPr>
                <a:spLocks/>
              </p:cNvSpPr>
              <p:nvPr/>
            </p:nvSpPr>
            <p:spPr bwMode="auto">
              <a:xfrm>
                <a:off x="3097" y="1981"/>
                <a:ext cx="40" cy="32"/>
              </a:xfrm>
              <a:custGeom>
                <a:avLst/>
                <a:gdLst>
                  <a:gd name="T0" fmla="*/ 0 w 40"/>
                  <a:gd name="T1" fmla="*/ 9 h 32"/>
                  <a:gd name="T2" fmla="*/ 5 w 40"/>
                  <a:gd name="T3" fmla="*/ 16 h 32"/>
                  <a:gd name="T4" fmla="*/ 31 w 40"/>
                  <a:gd name="T5" fmla="*/ 32 h 32"/>
                  <a:gd name="T6" fmla="*/ 40 w 40"/>
                  <a:gd name="T7" fmla="*/ 16 h 32"/>
                  <a:gd name="T8" fmla="*/ 14 w 40"/>
                  <a:gd name="T9" fmla="*/ 0 h 32"/>
                  <a:gd name="T10" fmla="*/ 20 w 40"/>
                  <a:gd name="T11" fmla="*/ 7 h 32"/>
                  <a:gd name="T12" fmla="*/ 0 w 40"/>
                  <a:gd name="T13" fmla="*/ 9 h 32"/>
                  <a:gd name="T14" fmla="*/ 2 w 40"/>
                  <a:gd name="T15" fmla="*/ 14 h 32"/>
                  <a:gd name="T16" fmla="*/ 5 w 40"/>
                  <a:gd name="T17" fmla="*/ 16 h 32"/>
                  <a:gd name="T18" fmla="*/ 0 w 40"/>
                  <a:gd name="T19" fmla="*/ 9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2"/>
                  <a:gd name="T32" fmla="*/ 40 w 40"/>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2">
                    <a:moveTo>
                      <a:pt x="0" y="9"/>
                    </a:moveTo>
                    <a:lnTo>
                      <a:pt x="5" y="16"/>
                    </a:lnTo>
                    <a:lnTo>
                      <a:pt x="31" y="32"/>
                    </a:lnTo>
                    <a:lnTo>
                      <a:pt x="40" y="16"/>
                    </a:lnTo>
                    <a:lnTo>
                      <a:pt x="14" y="0"/>
                    </a:lnTo>
                    <a:lnTo>
                      <a:pt x="20" y="7"/>
                    </a:lnTo>
                    <a:lnTo>
                      <a:pt x="0" y="9"/>
                    </a:lnTo>
                    <a:lnTo>
                      <a:pt x="2" y="14"/>
                    </a:lnTo>
                    <a:lnTo>
                      <a:pt x="5" y="16"/>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0" name="Freeform 289"/>
              <p:cNvSpPr>
                <a:spLocks/>
              </p:cNvSpPr>
              <p:nvPr/>
            </p:nvSpPr>
            <p:spPr bwMode="auto">
              <a:xfrm>
                <a:off x="3090" y="1925"/>
                <a:ext cx="27" cy="65"/>
              </a:xfrm>
              <a:custGeom>
                <a:avLst/>
                <a:gdLst>
                  <a:gd name="T0" fmla="*/ 3 w 27"/>
                  <a:gd name="T1" fmla="*/ 14 h 65"/>
                  <a:gd name="T2" fmla="*/ 0 w 27"/>
                  <a:gd name="T3" fmla="*/ 9 h 65"/>
                  <a:gd name="T4" fmla="*/ 7 w 27"/>
                  <a:gd name="T5" fmla="*/ 65 h 65"/>
                  <a:gd name="T6" fmla="*/ 27 w 27"/>
                  <a:gd name="T7" fmla="*/ 63 h 65"/>
                  <a:gd name="T8" fmla="*/ 20 w 27"/>
                  <a:gd name="T9" fmla="*/ 5 h 65"/>
                  <a:gd name="T10" fmla="*/ 16 w 27"/>
                  <a:gd name="T11" fmla="*/ 0 h 65"/>
                  <a:gd name="T12" fmla="*/ 3 w 27"/>
                  <a:gd name="T13" fmla="*/ 14 h 65"/>
                  <a:gd name="T14" fmla="*/ 0 60000 65536"/>
                  <a:gd name="T15" fmla="*/ 0 60000 65536"/>
                  <a:gd name="T16" fmla="*/ 0 60000 65536"/>
                  <a:gd name="T17" fmla="*/ 0 60000 65536"/>
                  <a:gd name="T18" fmla="*/ 0 60000 65536"/>
                  <a:gd name="T19" fmla="*/ 0 60000 65536"/>
                  <a:gd name="T20" fmla="*/ 0 60000 65536"/>
                  <a:gd name="T21" fmla="*/ 0 w 27"/>
                  <a:gd name="T22" fmla="*/ 0 h 65"/>
                  <a:gd name="T23" fmla="*/ 27 w 27"/>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65">
                    <a:moveTo>
                      <a:pt x="3" y="14"/>
                    </a:moveTo>
                    <a:lnTo>
                      <a:pt x="0" y="9"/>
                    </a:lnTo>
                    <a:lnTo>
                      <a:pt x="7" y="65"/>
                    </a:lnTo>
                    <a:lnTo>
                      <a:pt x="27" y="63"/>
                    </a:lnTo>
                    <a:lnTo>
                      <a:pt x="20" y="5"/>
                    </a:lnTo>
                    <a:lnTo>
                      <a:pt x="16" y="0"/>
                    </a:lnTo>
                    <a:lnTo>
                      <a:pt x="3"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1" name="Freeform 290"/>
              <p:cNvSpPr>
                <a:spLocks/>
              </p:cNvSpPr>
              <p:nvPr/>
            </p:nvSpPr>
            <p:spPr bwMode="auto">
              <a:xfrm>
                <a:off x="3066" y="1900"/>
                <a:ext cx="40" cy="39"/>
              </a:xfrm>
              <a:custGeom>
                <a:avLst/>
                <a:gdLst>
                  <a:gd name="T0" fmla="*/ 8 w 40"/>
                  <a:gd name="T1" fmla="*/ 18 h 39"/>
                  <a:gd name="T2" fmla="*/ 0 w 40"/>
                  <a:gd name="T3" fmla="*/ 16 h 39"/>
                  <a:gd name="T4" fmla="*/ 27 w 40"/>
                  <a:gd name="T5" fmla="*/ 39 h 39"/>
                  <a:gd name="T6" fmla="*/ 40 w 40"/>
                  <a:gd name="T7" fmla="*/ 25 h 39"/>
                  <a:gd name="T8" fmla="*/ 13 w 40"/>
                  <a:gd name="T9" fmla="*/ 1 h 39"/>
                  <a:gd name="T10" fmla="*/ 6 w 40"/>
                  <a:gd name="T11" fmla="*/ 0 h 39"/>
                  <a:gd name="T12" fmla="*/ 13 w 40"/>
                  <a:gd name="T13" fmla="*/ 1 h 39"/>
                  <a:gd name="T14" fmla="*/ 9 w 40"/>
                  <a:gd name="T15" fmla="*/ 0 h 39"/>
                  <a:gd name="T16" fmla="*/ 6 w 40"/>
                  <a:gd name="T17" fmla="*/ 0 h 39"/>
                  <a:gd name="T18" fmla="*/ 8 w 40"/>
                  <a:gd name="T19" fmla="*/ 18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9"/>
                  <a:gd name="T32" fmla="*/ 40 w 4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9">
                    <a:moveTo>
                      <a:pt x="8" y="18"/>
                    </a:moveTo>
                    <a:lnTo>
                      <a:pt x="0" y="16"/>
                    </a:lnTo>
                    <a:lnTo>
                      <a:pt x="27" y="39"/>
                    </a:lnTo>
                    <a:lnTo>
                      <a:pt x="40" y="25"/>
                    </a:lnTo>
                    <a:lnTo>
                      <a:pt x="13" y="1"/>
                    </a:lnTo>
                    <a:lnTo>
                      <a:pt x="6" y="0"/>
                    </a:lnTo>
                    <a:lnTo>
                      <a:pt x="13" y="1"/>
                    </a:lnTo>
                    <a:lnTo>
                      <a:pt x="9" y="0"/>
                    </a:lnTo>
                    <a:lnTo>
                      <a:pt x="6" y="0"/>
                    </a:lnTo>
                    <a:lnTo>
                      <a:pt x="8"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2" name="Freeform 291"/>
              <p:cNvSpPr>
                <a:spLocks/>
              </p:cNvSpPr>
              <p:nvPr/>
            </p:nvSpPr>
            <p:spPr bwMode="auto">
              <a:xfrm>
                <a:off x="3007" y="1900"/>
                <a:ext cx="67" cy="27"/>
              </a:xfrm>
              <a:custGeom>
                <a:avLst/>
                <a:gdLst>
                  <a:gd name="T0" fmla="*/ 0 w 67"/>
                  <a:gd name="T1" fmla="*/ 27 h 27"/>
                  <a:gd name="T2" fmla="*/ 3 w 67"/>
                  <a:gd name="T3" fmla="*/ 27 h 27"/>
                  <a:gd name="T4" fmla="*/ 67 w 67"/>
                  <a:gd name="T5" fmla="*/ 18 h 27"/>
                  <a:gd name="T6" fmla="*/ 65 w 67"/>
                  <a:gd name="T7" fmla="*/ 0 h 27"/>
                  <a:gd name="T8" fmla="*/ 0 w 67"/>
                  <a:gd name="T9" fmla="*/ 9 h 27"/>
                  <a:gd name="T10" fmla="*/ 2 w 67"/>
                  <a:gd name="T11" fmla="*/ 9 h 27"/>
                  <a:gd name="T12" fmla="*/ 0 w 67"/>
                  <a:gd name="T13" fmla="*/ 27 h 27"/>
                  <a:gd name="T14" fmla="*/ 0 60000 65536"/>
                  <a:gd name="T15" fmla="*/ 0 60000 65536"/>
                  <a:gd name="T16" fmla="*/ 0 60000 65536"/>
                  <a:gd name="T17" fmla="*/ 0 60000 65536"/>
                  <a:gd name="T18" fmla="*/ 0 60000 65536"/>
                  <a:gd name="T19" fmla="*/ 0 60000 65536"/>
                  <a:gd name="T20" fmla="*/ 0 60000 65536"/>
                  <a:gd name="T21" fmla="*/ 0 w 67"/>
                  <a:gd name="T22" fmla="*/ 0 h 27"/>
                  <a:gd name="T23" fmla="*/ 67 w 6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27">
                    <a:moveTo>
                      <a:pt x="0" y="27"/>
                    </a:moveTo>
                    <a:lnTo>
                      <a:pt x="3" y="27"/>
                    </a:lnTo>
                    <a:lnTo>
                      <a:pt x="67" y="18"/>
                    </a:lnTo>
                    <a:lnTo>
                      <a:pt x="65" y="0"/>
                    </a:lnTo>
                    <a:lnTo>
                      <a:pt x="0" y="9"/>
                    </a:lnTo>
                    <a:lnTo>
                      <a:pt x="2" y="9"/>
                    </a:lnTo>
                    <a:lnTo>
                      <a:pt x="0"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3" name="Freeform 292"/>
              <p:cNvSpPr>
                <a:spLocks/>
              </p:cNvSpPr>
              <p:nvPr/>
            </p:nvSpPr>
            <p:spPr bwMode="auto">
              <a:xfrm>
                <a:off x="2967" y="1903"/>
                <a:ext cx="42" cy="24"/>
              </a:xfrm>
              <a:custGeom>
                <a:avLst/>
                <a:gdLst>
                  <a:gd name="T0" fmla="*/ 0 w 42"/>
                  <a:gd name="T1" fmla="*/ 20 h 24"/>
                  <a:gd name="T2" fmla="*/ 0 w 42"/>
                  <a:gd name="T3" fmla="*/ 20 h 24"/>
                  <a:gd name="T4" fmla="*/ 40 w 42"/>
                  <a:gd name="T5" fmla="*/ 24 h 24"/>
                  <a:gd name="T6" fmla="*/ 42 w 42"/>
                  <a:gd name="T7" fmla="*/ 6 h 24"/>
                  <a:gd name="T8" fmla="*/ 2 w 42"/>
                  <a:gd name="T9" fmla="*/ 0 h 24"/>
                  <a:gd name="T10" fmla="*/ 2 w 42"/>
                  <a:gd name="T11" fmla="*/ 0 h 24"/>
                  <a:gd name="T12" fmla="*/ 0 w 42"/>
                  <a:gd name="T13" fmla="*/ 20 h 24"/>
                  <a:gd name="T14" fmla="*/ 0 60000 65536"/>
                  <a:gd name="T15" fmla="*/ 0 60000 65536"/>
                  <a:gd name="T16" fmla="*/ 0 60000 65536"/>
                  <a:gd name="T17" fmla="*/ 0 60000 65536"/>
                  <a:gd name="T18" fmla="*/ 0 60000 65536"/>
                  <a:gd name="T19" fmla="*/ 0 60000 65536"/>
                  <a:gd name="T20" fmla="*/ 0 60000 65536"/>
                  <a:gd name="T21" fmla="*/ 0 w 42"/>
                  <a:gd name="T22" fmla="*/ 0 h 24"/>
                  <a:gd name="T23" fmla="*/ 42 w 4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4">
                    <a:moveTo>
                      <a:pt x="0" y="20"/>
                    </a:moveTo>
                    <a:lnTo>
                      <a:pt x="0" y="20"/>
                    </a:lnTo>
                    <a:lnTo>
                      <a:pt x="40" y="24"/>
                    </a:lnTo>
                    <a:lnTo>
                      <a:pt x="42" y="6"/>
                    </a:lnTo>
                    <a:lnTo>
                      <a:pt x="2" y="0"/>
                    </a:lnTo>
                    <a:lnTo>
                      <a:pt x="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4" name="Freeform 293"/>
              <p:cNvSpPr>
                <a:spLocks/>
              </p:cNvSpPr>
              <p:nvPr/>
            </p:nvSpPr>
            <p:spPr bwMode="auto">
              <a:xfrm>
                <a:off x="2922" y="1900"/>
                <a:ext cx="47" cy="23"/>
              </a:xfrm>
              <a:custGeom>
                <a:avLst/>
                <a:gdLst>
                  <a:gd name="T0" fmla="*/ 0 w 47"/>
                  <a:gd name="T1" fmla="*/ 7 h 23"/>
                  <a:gd name="T2" fmla="*/ 9 w 47"/>
                  <a:gd name="T3" fmla="*/ 19 h 23"/>
                  <a:gd name="T4" fmla="*/ 45 w 47"/>
                  <a:gd name="T5" fmla="*/ 23 h 23"/>
                  <a:gd name="T6" fmla="*/ 47 w 47"/>
                  <a:gd name="T7" fmla="*/ 3 h 23"/>
                  <a:gd name="T8" fmla="*/ 11 w 47"/>
                  <a:gd name="T9" fmla="*/ 0 h 23"/>
                  <a:gd name="T10" fmla="*/ 20 w 47"/>
                  <a:gd name="T11" fmla="*/ 10 h 23"/>
                  <a:gd name="T12" fmla="*/ 0 w 47"/>
                  <a:gd name="T13" fmla="*/ 7 h 23"/>
                  <a:gd name="T14" fmla="*/ 0 w 47"/>
                  <a:gd name="T15" fmla="*/ 18 h 23"/>
                  <a:gd name="T16" fmla="*/ 9 w 47"/>
                  <a:gd name="T17" fmla="*/ 19 h 23"/>
                  <a:gd name="T18" fmla="*/ 0 w 47"/>
                  <a:gd name="T19" fmla="*/ 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23"/>
                  <a:gd name="T32" fmla="*/ 47 w 47"/>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23">
                    <a:moveTo>
                      <a:pt x="0" y="7"/>
                    </a:moveTo>
                    <a:lnTo>
                      <a:pt x="9" y="19"/>
                    </a:lnTo>
                    <a:lnTo>
                      <a:pt x="45" y="23"/>
                    </a:lnTo>
                    <a:lnTo>
                      <a:pt x="47" y="3"/>
                    </a:lnTo>
                    <a:lnTo>
                      <a:pt x="11" y="0"/>
                    </a:lnTo>
                    <a:lnTo>
                      <a:pt x="20" y="10"/>
                    </a:lnTo>
                    <a:lnTo>
                      <a:pt x="0" y="7"/>
                    </a:lnTo>
                    <a:lnTo>
                      <a:pt x="0" y="18"/>
                    </a:lnTo>
                    <a:lnTo>
                      <a:pt x="9" y="19"/>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5" name="Freeform 294"/>
              <p:cNvSpPr>
                <a:spLocks/>
              </p:cNvSpPr>
              <p:nvPr/>
            </p:nvSpPr>
            <p:spPr bwMode="auto">
              <a:xfrm>
                <a:off x="2922" y="1838"/>
                <a:ext cx="31" cy="72"/>
              </a:xfrm>
              <a:custGeom>
                <a:avLst/>
                <a:gdLst>
                  <a:gd name="T0" fmla="*/ 13 w 31"/>
                  <a:gd name="T1" fmla="*/ 15 h 72"/>
                  <a:gd name="T2" fmla="*/ 11 w 31"/>
                  <a:gd name="T3" fmla="*/ 6 h 72"/>
                  <a:gd name="T4" fmla="*/ 0 w 31"/>
                  <a:gd name="T5" fmla="*/ 69 h 72"/>
                  <a:gd name="T6" fmla="*/ 20 w 31"/>
                  <a:gd name="T7" fmla="*/ 72 h 72"/>
                  <a:gd name="T8" fmla="*/ 29 w 31"/>
                  <a:gd name="T9" fmla="*/ 9 h 72"/>
                  <a:gd name="T10" fmla="*/ 27 w 31"/>
                  <a:gd name="T11" fmla="*/ 0 h 72"/>
                  <a:gd name="T12" fmla="*/ 29 w 31"/>
                  <a:gd name="T13" fmla="*/ 9 h 72"/>
                  <a:gd name="T14" fmla="*/ 31 w 31"/>
                  <a:gd name="T15" fmla="*/ 4 h 72"/>
                  <a:gd name="T16" fmla="*/ 27 w 31"/>
                  <a:gd name="T17" fmla="*/ 0 h 72"/>
                  <a:gd name="T18" fmla="*/ 13 w 31"/>
                  <a:gd name="T19" fmla="*/ 15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72"/>
                  <a:gd name="T32" fmla="*/ 31 w 31"/>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72">
                    <a:moveTo>
                      <a:pt x="13" y="15"/>
                    </a:moveTo>
                    <a:lnTo>
                      <a:pt x="11" y="6"/>
                    </a:lnTo>
                    <a:lnTo>
                      <a:pt x="0" y="69"/>
                    </a:lnTo>
                    <a:lnTo>
                      <a:pt x="20" y="72"/>
                    </a:lnTo>
                    <a:lnTo>
                      <a:pt x="29" y="9"/>
                    </a:lnTo>
                    <a:lnTo>
                      <a:pt x="27" y="0"/>
                    </a:lnTo>
                    <a:lnTo>
                      <a:pt x="29" y="9"/>
                    </a:lnTo>
                    <a:lnTo>
                      <a:pt x="31" y="4"/>
                    </a:lnTo>
                    <a:lnTo>
                      <a:pt x="27" y="0"/>
                    </a:lnTo>
                    <a:lnTo>
                      <a:pt x="13"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6" name="Freeform 295"/>
              <p:cNvSpPr>
                <a:spLocks/>
              </p:cNvSpPr>
              <p:nvPr/>
            </p:nvSpPr>
            <p:spPr bwMode="auto">
              <a:xfrm>
                <a:off x="2911" y="1813"/>
                <a:ext cx="38" cy="40"/>
              </a:xfrm>
              <a:custGeom>
                <a:avLst/>
                <a:gdLst>
                  <a:gd name="T0" fmla="*/ 6 w 38"/>
                  <a:gd name="T1" fmla="*/ 20 h 40"/>
                  <a:gd name="T2" fmla="*/ 0 w 38"/>
                  <a:gd name="T3" fmla="*/ 16 h 40"/>
                  <a:gd name="T4" fmla="*/ 24 w 38"/>
                  <a:gd name="T5" fmla="*/ 40 h 40"/>
                  <a:gd name="T6" fmla="*/ 38 w 38"/>
                  <a:gd name="T7" fmla="*/ 25 h 40"/>
                  <a:gd name="T8" fmla="*/ 13 w 38"/>
                  <a:gd name="T9" fmla="*/ 4 h 40"/>
                  <a:gd name="T10" fmla="*/ 9 w 38"/>
                  <a:gd name="T11" fmla="*/ 0 h 40"/>
                  <a:gd name="T12" fmla="*/ 6 w 38"/>
                  <a:gd name="T13" fmla="*/ 20 h 40"/>
                  <a:gd name="T14" fmla="*/ 0 60000 65536"/>
                  <a:gd name="T15" fmla="*/ 0 60000 65536"/>
                  <a:gd name="T16" fmla="*/ 0 60000 65536"/>
                  <a:gd name="T17" fmla="*/ 0 60000 65536"/>
                  <a:gd name="T18" fmla="*/ 0 60000 65536"/>
                  <a:gd name="T19" fmla="*/ 0 60000 65536"/>
                  <a:gd name="T20" fmla="*/ 0 60000 65536"/>
                  <a:gd name="T21" fmla="*/ 0 w 38"/>
                  <a:gd name="T22" fmla="*/ 0 h 40"/>
                  <a:gd name="T23" fmla="*/ 38 w 3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0">
                    <a:moveTo>
                      <a:pt x="6" y="20"/>
                    </a:moveTo>
                    <a:lnTo>
                      <a:pt x="0" y="16"/>
                    </a:lnTo>
                    <a:lnTo>
                      <a:pt x="24" y="40"/>
                    </a:lnTo>
                    <a:lnTo>
                      <a:pt x="38" y="25"/>
                    </a:lnTo>
                    <a:lnTo>
                      <a:pt x="13" y="4"/>
                    </a:lnTo>
                    <a:lnTo>
                      <a:pt x="9" y="0"/>
                    </a:lnTo>
                    <a:lnTo>
                      <a:pt x="6"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7" name="Freeform 296"/>
              <p:cNvSpPr>
                <a:spLocks/>
              </p:cNvSpPr>
              <p:nvPr/>
            </p:nvSpPr>
            <p:spPr bwMode="auto">
              <a:xfrm>
                <a:off x="2886" y="1808"/>
                <a:ext cx="34" cy="25"/>
              </a:xfrm>
              <a:custGeom>
                <a:avLst/>
                <a:gdLst>
                  <a:gd name="T0" fmla="*/ 0 w 34"/>
                  <a:gd name="T1" fmla="*/ 18 h 25"/>
                  <a:gd name="T2" fmla="*/ 2 w 34"/>
                  <a:gd name="T3" fmla="*/ 20 h 25"/>
                  <a:gd name="T4" fmla="*/ 31 w 34"/>
                  <a:gd name="T5" fmla="*/ 25 h 25"/>
                  <a:gd name="T6" fmla="*/ 34 w 34"/>
                  <a:gd name="T7" fmla="*/ 5 h 25"/>
                  <a:gd name="T8" fmla="*/ 6 w 34"/>
                  <a:gd name="T9" fmla="*/ 0 h 25"/>
                  <a:gd name="T10" fmla="*/ 7 w 34"/>
                  <a:gd name="T11" fmla="*/ 1 h 25"/>
                  <a:gd name="T12" fmla="*/ 0 w 34"/>
                  <a:gd name="T13" fmla="*/ 18 h 25"/>
                  <a:gd name="T14" fmla="*/ 0 60000 65536"/>
                  <a:gd name="T15" fmla="*/ 0 60000 65536"/>
                  <a:gd name="T16" fmla="*/ 0 60000 65536"/>
                  <a:gd name="T17" fmla="*/ 0 60000 65536"/>
                  <a:gd name="T18" fmla="*/ 0 60000 65536"/>
                  <a:gd name="T19" fmla="*/ 0 60000 65536"/>
                  <a:gd name="T20" fmla="*/ 0 60000 65536"/>
                  <a:gd name="T21" fmla="*/ 0 w 34"/>
                  <a:gd name="T22" fmla="*/ 0 h 25"/>
                  <a:gd name="T23" fmla="*/ 34 w 34"/>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5">
                    <a:moveTo>
                      <a:pt x="0" y="18"/>
                    </a:moveTo>
                    <a:lnTo>
                      <a:pt x="2" y="20"/>
                    </a:lnTo>
                    <a:lnTo>
                      <a:pt x="31" y="25"/>
                    </a:lnTo>
                    <a:lnTo>
                      <a:pt x="34" y="5"/>
                    </a:lnTo>
                    <a:lnTo>
                      <a:pt x="6" y="0"/>
                    </a:lnTo>
                    <a:lnTo>
                      <a:pt x="7" y="1"/>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8" name="Freeform 297"/>
              <p:cNvSpPr>
                <a:spLocks/>
              </p:cNvSpPr>
              <p:nvPr/>
            </p:nvSpPr>
            <p:spPr bwMode="auto">
              <a:xfrm>
                <a:off x="2868" y="1800"/>
                <a:ext cx="25" cy="26"/>
              </a:xfrm>
              <a:custGeom>
                <a:avLst/>
                <a:gdLst>
                  <a:gd name="T0" fmla="*/ 0 w 25"/>
                  <a:gd name="T1" fmla="*/ 18 h 26"/>
                  <a:gd name="T2" fmla="*/ 0 w 25"/>
                  <a:gd name="T3" fmla="*/ 18 h 26"/>
                  <a:gd name="T4" fmla="*/ 18 w 25"/>
                  <a:gd name="T5" fmla="*/ 26 h 26"/>
                  <a:gd name="T6" fmla="*/ 25 w 25"/>
                  <a:gd name="T7" fmla="*/ 9 h 26"/>
                  <a:gd name="T8" fmla="*/ 7 w 25"/>
                  <a:gd name="T9" fmla="*/ 0 h 26"/>
                  <a:gd name="T10" fmla="*/ 7 w 25"/>
                  <a:gd name="T11" fmla="*/ 0 h 26"/>
                  <a:gd name="T12" fmla="*/ 0 w 25"/>
                  <a:gd name="T13" fmla="*/ 18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0" y="18"/>
                    </a:moveTo>
                    <a:lnTo>
                      <a:pt x="0" y="18"/>
                    </a:lnTo>
                    <a:lnTo>
                      <a:pt x="18" y="26"/>
                    </a:lnTo>
                    <a:lnTo>
                      <a:pt x="25" y="9"/>
                    </a:lnTo>
                    <a:lnTo>
                      <a:pt x="7"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9" name="Freeform 298"/>
              <p:cNvSpPr>
                <a:spLocks/>
              </p:cNvSpPr>
              <p:nvPr/>
            </p:nvSpPr>
            <p:spPr bwMode="auto">
              <a:xfrm>
                <a:off x="2841" y="1793"/>
                <a:ext cx="34" cy="25"/>
              </a:xfrm>
              <a:custGeom>
                <a:avLst/>
                <a:gdLst>
                  <a:gd name="T0" fmla="*/ 0 w 34"/>
                  <a:gd name="T1" fmla="*/ 16 h 25"/>
                  <a:gd name="T2" fmla="*/ 6 w 34"/>
                  <a:gd name="T3" fmla="*/ 20 h 25"/>
                  <a:gd name="T4" fmla="*/ 27 w 34"/>
                  <a:gd name="T5" fmla="*/ 25 h 25"/>
                  <a:gd name="T6" fmla="*/ 34 w 34"/>
                  <a:gd name="T7" fmla="*/ 7 h 25"/>
                  <a:gd name="T8" fmla="*/ 11 w 34"/>
                  <a:gd name="T9" fmla="*/ 0 h 25"/>
                  <a:gd name="T10" fmla="*/ 16 w 34"/>
                  <a:gd name="T11" fmla="*/ 4 h 25"/>
                  <a:gd name="T12" fmla="*/ 0 w 34"/>
                  <a:gd name="T13" fmla="*/ 16 h 25"/>
                  <a:gd name="T14" fmla="*/ 0 60000 65536"/>
                  <a:gd name="T15" fmla="*/ 0 60000 65536"/>
                  <a:gd name="T16" fmla="*/ 0 60000 65536"/>
                  <a:gd name="T17" fmla="*/ 0 60000 65536"/>
                  <a:gd name="T18" fmla="*/ 0 60000 65536"/>
                  <a:gd name="T19" fmla="*/ 0 60000 65536"/>
                  <a:gd name="T20" fmla="*/ 0 60000 65536"/>
                  <a:gd name="T21" fmla="*/ 0 w 34"/>
                  <a:gd name="T22" fmla="*/ 0 h 25"/>
                  <a:gd name="T23" fmla="*/ 34 w 34"/>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5">
                    <a:moveTo>
                      <a:pt x="0" y="16"/>
                    </a:moveTo>
                    <a:lnTo>
                      <a:pt x="6" y="20"/>
                    </a:lnTo>
                    <a:lnTo>
                      <a:pt x="27" y="25"/>
                    </a:lnTo>
                    <a:lnTo>
                      <a:pt x="34" y="7"/>
                    </a:lnTo>
                    <a:lnTo>
                      <a:pt x="11" y="0"/>
                    </a:lnTo>
                    <a:lnTo>
                      <a:pt x="16" y="4"/>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0" name="Freeform 299"/>
              <p:cNvSpPr>
                <a:spLocks/>
              </p:cNvSpPr>
              <p:nvPr/>
            </p:nvSpPr>
            <p:spPr bwMode="auto">
              <a:xfrm>
                <a:off x="2830" y="1777"/>
                <a:ext cx="27" cy="32"/>
              </a:xfrm>
              <a:custGeom>
                <a:avLst/>
                <a:gdLst>
                  <a:gd name="T0" fmla="*/ 9 w 27"/>
                  <a:gd name="T1" fmla="*/ 20 h 32"/>
                  <a:gd name="T2" fmla="*/ 0 w 27"/>
                  <a:gd name="T3" fmla="*/ 16 h 32"/>
                  <a:gd name="T4" fmla="*/ 11 w 27"/>
                  <a:gd name="T5" fmla="*/ 32 h 32"/>
                  <a:gd name="T6" fmla="*/ 27 w 27"/>
                  <a:gd name="T7" fmla="*/ 20 h 32"/>
                  <a:gd name="T8" fmla="*/ 17 w 27"/>
                  <a:gd name="T9" fmla="*/ 5 h 32"/>
                  <a:gd name="T10" fmla="*/ 8 w 27"/>
                  <a:gd name="T11" fmla="*/ 0 h 32"/>
                  <a:gd name="T12" fmla="*/ 17 w 27"/>
                  <a:gd name="T13" fmla="*/ 5 h 32"/>
                  <a:gd name="T14" fmla="*/ 13 w 27"/>
                  <a:gd name="T15" fmla="*/ 0 h 32"/>
                  <a:gd name="T16" fmla="*/ 8 w 27"/>
                  <a:gd name="T17" fmla="*/ 0 h 32"/>
                  <a:gd name="T18" fmla="*/ 9 w 27"/>
                  <a:gd name="T19" fmla="*/ 2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2"/>
                  <a:gd name="T32" fmla="*/ 27 w 27"/>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2">
                    <a:moveTo>
                      <a:pt x="9" y="20"/>
                    </a:moveTo>
                    <a:lnTo>
                      <a:pt x="0" y="16"/>
                    </a:lnTo>
                    <a:lnTo>
                      <a:pt x="11" y="32"/>
                    </a:lnTo>
                    <a:lnTo>
                      <a:pt x="27" y="20"/>
                    </a:lnTo>
                    <a:lnTo>
                      <a:pt x="17" y="5"/>
                    </a:lnTo>
                    <a:lnTo>
                      <a:pt x="8" y="0"/>
                    </a:lnTo>
                    <a:lnTo>
                      <a:pt x="17" y="5"/>
                    </a:lnTo>
                    <a:lnTo>
                      <a:pt x="13" y="0"/>
                    </a:lnTo>
                    <a:lnTo>
                      <a:pt x="8" y="0"/>
                    </a:lnTo>
                    <a:lnTo>
                      <a:pt x="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1" name="Freeform 300"/>
              <p:cNvSpPr>
                <a:spLocks/>
              </p:cNvSpPr>
              <p:nvPr/>
            </p:nvSpPr>
            <p:spPr bwMode="auto">
              <a:xfrm>
                <a:off x="2796" y="1777"/>
                <a:ext cx="43" cy="22"/>
              </a:xfrm>
              <a:custGeom>
                <a:avLst/>
                <a:gdLst>
                  <a:gd name="T0" fmla="*/ 5 w 43"/>
                  <a:gd name="T1" fmla="*/ 22 h 22"/>
                  <a:gd name="T2" fmla="*/ 4 w 43"/>
                  <a:gd name="T3" fmla="*/ 22 h 22"/>
                  <a:gd name="T4" fmla="*/ 43 w 43"/>
                  <a:gd name="T5" fmla="*/ 20 h 22"/>
                  <a:gd name="T6" fmla="*/ 42 w 43"/>
                  <a:gd name="T7" fmla="*/ 0 h 22"/>
                  <a:gd name="T8" fmla="*/ 2 w 43"/>
                  <a:gd name="T9" fmla="*/ 2 h 22"/>
                  <a:gd name="T10" fmla="*/ 0 w 43"/>
                  <a:gd name="T11" fmla="*/ 4 h 22"/>
                  <a:gd name="T12" fmla="*/ 5 w 43"/>
                  <a:gd name="T13" fmla="*/ 22 h 22"/>
                  <a:gd name="T14" fmla="*/ 0 60000 65536"/>
                  <a:gd name="T15" fmla="*/ 0 60000 65536"/>
                  <a:gd name="T16" fmla="*/ 0 60000 65536"/>
                  <a:gd name="T17" fmla="*/ 0 60000 65536"/>
                  <a:gd name="T18" fmla="*/ 0 60000 65536"/>
                  <a:gd name="T19" fmla="*/ 0 60000 65536"/>
                  <a:gd name="T20" fmla="*/ 0 60000 65536"/>
                  <a:gd name="T21" fmla="*/ 0 w 43"/>
                  <a:gd name="T22" fmla="*/ 0 h 22"/>
                  <a:gd name="T23" fmla="*/ 43 w 4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2">
                    <a:moveTo>
                      <a:pt x="5" y="22"/>
                    </a:moveTo>
                    <a:lnTo>
                      <a:pt x="4" y="22"/>
                    </a:lnTo>
                    <a:lnTo>
                      <a:pt x="43" y="20"/>
                    </a:lnTo>
                    <a:lnTo>
                      <a:pt x="42" y="0"/>
                    </a:lnTo>
                    <a:lnTo>
                      <a:pt x="2" y="2"/>
                    </a:lnTo>
                    <a:lnTo>
                      <a:pt x="0" y="4"/>
                    </a:lnTo>
                    <a:lnTo>
                      <a:pt x="5"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2" name="Freeform 301"/>
              <p:cNvSpPr>
                <a:spLocks/>
              </p:cNvSpPr>
              <p:nvPr/>
            </p:nvSpPr>
            <p:spPr bwMode="auto">
              <a:xfrm>
                <a:off x="2758" y="1781"/>
                <a:ext cx="43" cy="30"/>
              </a:xfrm>
              <a:custGeom>
                <a:avLst/>
                <a:gdLst>
                  <a:gd name="T0" fmla="*/ 2 w 43"/>
                  <a:gd name="T1" fmla="*/ 16 h 30"/>
                  <a:gd name="T2" fmla="*/ 15 w 43"/>
                  <a:gd name="T3" fmla="*/ 27 h 30"/>
                  <a:gd name="T4" fmla="*/ 43 w 43"/>
                  <a:gd name="T5" fmla="*/ 18 h 30"/>
                  <a:gd name="T6" fmla="*/ 38 w 43"/>
                  <a:gd name="T7" fmla="*/ 0 h 30"/>
                  <a:gd name="T8" fmla="*/ 9 w 43"/>
                  <a:gd name="T9" fmla="*/ 7 h 30"/>
                  <a:gd name="T10" fmla="*/ 22 w 43"/>
                  <a:gd name="T11" fmla="*/ 18 h 30"/>
                  <a:gd name="T12" fmla="*/ 2 w 43"/>
                  <a:gd name="T13" fmla="*/ 16 h 30"/>
                  <a:gd name="T14" fmla="*/ 0 w 43"/>
                  <a:gd name="T15" fmla="*/ 30 h 30"/>
                  <a:gd name="T16" fmla="*/ 15 w 43"/>
                  <a:gd name="T17" fmla="*/ 27 h 30"/>
                  <a:gd name="T18" fmla="*/ 2 w 43"/>
                  <a:gd name="T19" fmla="*/ 1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30"/>
                  <a:gd name="T32" fmla="*/ 43 w 43"/>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30">
                    <a:moveTo>
                      <a:pt x="2" y="16"/>
                    </a:moveTo>
                    <a:lnTo>
                      <a:pt x="15" y="27"/>
                    </a:lnTo>
                    <a:lnTo>
                      <a:pt x="43" y="18"/>
                    </a:lnTo>
                    <a:lnTo>
                      <a:pt x="38" y="0"/>
                    </a:lnTo>
                    <a:lnTo>
                      <a:pt x="9" y="7"/>
                    </a:lnTo>
                    <a:lnTo>
                      <a:pt x="22" y="18"/>
                    </a:lnTo>
                    <a:lnTo>
                      <a:pt x="2" y="16"/>
                    </a:lnTo>
                    <a:lnTo>
                      <a:pt x="0" y="30"/>
                    </a:lnTo>
                    <a:lnTo>
                      <a:pt x="15" y="27"/>
                    </a:lnTo>
                    <a:lnTo>
                      <a:pt x="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3" name="Freeform 302"/>
              <p:cNvSpPr>
                <a:spLocks/>
              </p:cNvSpPr>
              <p:nvPr/>
            </p:nvSpPr>
            <p:spPr bwMode="auto">
              <a:xfrm>
                <a:off x="2760" y="1754"/>
                <a:ext cx="23" cy="45"/>
              </a:xfrm>
              <a:custGeom>
                <a:avLst/>
                <a:gdLst>
                  <a:gd name="T0" fmla="*/ 4 w 23"/>
                  <a:gd name="T1" fmla="*/ 0 h 45"/>
                  <a:gd name="T2" fmla="*/ 4 w 23"/>
                  <a:gd name="T3" fmla="*/ 0 h 45"/>
                  <a:gd name="T4" fmla="*/ 0 w 23"/>
                  <a:gd name="T5" fmla="*/ 43 h 45"/>
                  <a:gd name="T6" fmla="*/ 20 w 23"/>
                  <a:gd name="T7" fmla="*/ 45 h 45"/>
                  <a:gd name="T8" fmla="*/ 23 w 23"/>
                  <a:gd name="T9" fmla="*/ 1 h 45"/>
                  <a:gd name="T10" fmla="*/ 23 w 23"/>
                  <a:gd name="T11" fmla="*/ 1 h 45"/>
                  <a:gd name="T12" fmla="*/ 4 w 23"/>
                  <a:gd name="T13" fmla="*/ 0 h 45"/>
                  <a:gd name="T14" fmla="*/ 0 60000 65536"/>
                  <a:gd name="T15" fmla="*/ 0 60000 65536"/>
                  <a:gd name="T16" fmla="*/ 0 60000 65536"/>
                  <a:gd name="T17" fmla="*/ 0 60000 65536"/>
                  <a:gd name="T18" fmla="*/ 0 60000 65536"/>
                  <a:gd name="T19" fmla="*/ 0 60000 65536"/>
                  <a:gd name="T20" fmla="*/ 0 60000 65536"/>
                  <a:gd name="T21" fmla="*/ 0 w 23"/>
                  <a:gd name="T22" fmla="*/ 0 h 45"/>
                  <a:gd name="T23" fmla="*/ 23 w 23"/>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5">
                    <a:moveTo>
                      <a:pt x="4" y="0"/>
                    </a:moveTo>
                    <a:lnTo>
                      <a:pt x="4" y="0"/>
                    </a:lnTo>
                    <a:lnTo>
                      <a:pt x="0" y="43"/>
                    </a:lnTo>
                    <a:lnTo>
                      <a:pt x="20" y="45"/>
                    </a:lnTo>
                    <a:lnTo>
                      <a:pt x="23" y="1"/>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4" name="Freeform 303"/>
              <p:cNvSpPr>
                <a:spLocks/>
              </p:cNvSpPr>
              <p:nvPr/>
            </p:nvSpPr>
            <p:spPr bwMode="auto">
              <a:xfrm>
                <a:off x="2764" y="1723"/>
                <a:ext cx="21" cy="32"/>
              </a:xfrm>
              <a:custGeom>
                <a:avLst/>
                <a:gdLst>
                  <a:gd name="T0" fmla="*/ 3 w 21"/>
                  <a:gd name="T1" fmla="*/ 13 h 32"/>
                  <a:gd name="T2" fmla="*/ 1 w 21"/>
                  <a:gd name="T3" fmla="*/ 5 h 32"/>
                  <a:gd name="T4" fmla="*/ 0 w 21"/>
                  <a:gd name="T5" fmla="*/ 31 h 32"/>
                  <a:gd name="T6" fmla="*/ 19 w 21"/>
                  <a:gd name="T7" fmla="*/ 32 h 32"/>
                  <a:gd name="T8" fmla="*/ 21 w 21"/>
                  <a:gd name="T9" fmla="*/ 7 h 32"/>
                  <a:gd name="T10" fmla="*/ 19 w 21"/>
                  <a:gd name="T11" fmla="*/ 0 h 32"/>
                  <a:gd name="T12" fmla="*/ 3 w 21"/>
                  <a:gd name="T13" fmla="*/ 13 h 32"/>
                  <a:gd name="T14" fmla="*/ 0 60000 65536"/>
                  <a:gd name="T15" fmla="*/ 0 60000 65536"/>
                  <a:gd name="T16" fmla="*/ 0 60000 65536"/>
                  <a:gd name="T17" fmla="*/ 0 60000 65536"/>
                  <a:gd name="T18" fmla="*/ 0 60000 65536"/>
                  <a:gd name="T19" fmla="*/ 0 60000 65536"/>
                  <a:gd name="T20" fmla="*/ 0 60000 65536"/>
                  <a:gd name="T21" fmla="*/ 0 w 21"/>
                  <a:gd name="T22" fmla="*/ 0 h 32"/>
                  <a:gd name="T23" fmla="*/ 21 w 2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2">
                    <a:moveTo>
                      <a:pt x="3" y="13"/>
                    </a:moveTo>
                    <a:lnTo>
                      <a:pt x="1" y="5"/>
                    </a:lnTo>
                    <a:lnTo>
                      <a:pt x="0" y="31"/>
                    </a:lnTo>
                    <a:lnTo>
                      <a:pt x="19" y="32"/>
                    </a:lnTo>
                    <a:lnTo>
                      <a:pt x="21" y="7"/>
                    </a:lnTo>
                    <a:lnTo>
                      <a:pt x="19" y="0"/>
                    </a:lnTo>
                    <a:lnTo>
                      <a:pt x="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5" name="Freeform 304"/>
              <p:cNvSpPr>
                <a:spLocks/>
              </p:cNvSpPr>
              <p:nvPr/>
            </p:nvSpPr>
            <p:spPr bwMode="auto">
              <a:xfrm>
                <a:off x="2738" y="1692"/>
                <a:ext cx="45" cy="44"/>
              </a:xfrm>
              <a:custGeom>
                <a:avLst/>
                <a:gdLst>
                  <a:gd name="T0" fmla="*/ 4 w 45"/>
                  <a:gd name="T1" fmla="*/ 2 h 44"/>
                  <a:gd name="T2" fmla="*/ 4 w 45"/>
                  <a:gd name="T3" fmla="*/ 11 h 44"/>
                  <a:gd name="T4" fmla="*/ 29 w 45"/>
                  <a:gd name="T5" fmla="*/ 44 h 44"/>
                  <a:gd name="T6" fmla="*/ 45 w 45"/>
                  <a:gd name="T7" fmla="*/ 31 h 44"/>
                  <a:gd name="T8" fmla="*/ 20 w 45"/>
                  <a:gd name="T9" fmla="*/ 0 h 44"/>
                  <a:gd name="T10" fmla="*/ 20 w 45"/>
                  <a:gd name="T11" fmla="*/ 9 h 44"/>
                  <a:gd name="T12" fmla="*/ 4 w 45"/>
                  <a:gd name="T13" fmla="*/ 2 h 44"/>
                  <a:gd name="T14" fmla="*/ 0 w 45"/>
                  <a:gd name="T15" fmla="*/ 8 h 44"/>
                  <a:gd name="T16" fmla="*/ 4 w 45"/>
                  <a:gd name="T17" fmla="*/ 11 h 44"/>
                  <a:gd name="T18" fmla="*/ 4 w 45"/>
                  <a:gd name="T19" fmla="*/ 2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4"/>
                  <a:gd name="T32" fmla="*/ 45 w 45"/>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4">
                    <a:moveTo>
                      <a:pt x="4" y="2"/>
                    </a:moveTo>
                    <a:lnTo>
                      <a:pt x="4" y="11"/>
                    </a:lnTo>
                    <a:lnTo>
                      <a:pt x="29" y="44"/>
                    </a:lnTo>
                    <a:lnTo>
                      <a:pt x="45" y="31"/>
                    </a:lnTo>
                    <a:lnTo>
                      <a:pt x="20" y="0"/>
                    </a:lnTo>
                    <a:lnTo>
                      <a:pt x="20" y="9"/>
                    </a:lnTo>
                    <a:lnTo>
                      <a:pt x="4" y="2"/>
                    </a:lnTo>
                    <a:lnTo>
                      <a:pt x="0" y="8"/>
                    </a:lnTo>
                    <a:lnTo>
                      <a:pt x="4" y="11"/>
                    </a:lnTo>
                    <a:lnTo>
                      <a:pt x="4"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6" name="Freeform 305"/>
              <p:cNvSpPr>
                <a:spLocks/>
              </p:cNvSpPr>
              <p:nvPr/>
            </p:nvSpPr>
            <p:spPr bwMode="auto">
              <a:xfrm>
                <a:off x="2742" y="1655"/>
                <a:ext cx="36" cy="46"/>
              </a:xfrm>
              <a:custGeom>
                <a:avLst/>
                <a:gdLst>
                  <a:gd name="T0" fmla="*/ 16 w 36"/>
                  <a:gd name="T1" fmla="*/ 1 h 46"/>
                  <a:gd name="T2" fmla="*/ 16 w 36"/>
                  <a:gd name="T3" fmla="*/ 0 h 46"/>
                  <a:gd name="T4" fmla="*/ 0 w 36"/>
                  <a:gd name="T5" fmla="*/ 39 h 46"/>
                  <a:gd name="T6" fmla="*/ 16 w 36"/>
                  <a:gd name="T7" fmla="*/ 46 h 46"/>
                  <a:gd name="T8" fmla="*/ 34 w 36"/>
                  <a:gd name="T9" fmla="*/ 7 h 46"/>
                  <a:gd name="T10" fmla="*/ 36 w 36"/>
                  <a:gd name="T11" fmla="*/ 5 h 46"/>
                  <a:gd name="T12" fmla="*/ 16 w 36"/>
                  <a:gd name="T13" fmla="*/ 1 h 46"/>
                  <a:gd name="T14" fmla="*/ 0 60000 65536"/>
                  <a:gd name="T15" fmla="*/ 0 60000 65536"/>
                  <a:gd name="T16" fmla="*/ 0 60000 65536"/>
                  <a:gd name="T17" fmla="*/ 0 60000 65536"/>
                  <a:gd name="T18" fmla="*/ 0 60000 65536"/>
                  <a:gd name="T19" fmla="*/ 0 60000 65536"/>
                  <a:gd name="T20" fmla="*/ 0 60000 65536"/>
                  <a:gd name="T21" fmla="*/ 0 w 36"/>
                  <a:gd name="T22" fmla="*/ 0 h 46"/>
                  <a:gd name="T23" fmla="*/ 36 w 36"/>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6">
                    <a:moveTo>
                      <a:pt x="16" y="1"/>
                    </a:moveTo>
                    <a:lnTo>
                      <a:pt x="16" y="0"/>
                    </a:lnTo>
                    <a:lnTo>
                      <a:pt x="0" y="39"/>
                    </a:lnTo>
                    <a:lnTo>
                      <a:pt x="16" y="46"/>
                    </a:lnTo>
                    <a:lnTo>
                      <a:pt x="34" y="7"/>
                    </a:lnTo>
                    <a:lnTo>
                      <a:pt x="36" y="5"/>
                    </a:lnTo>
                    <a:lnTo>
                      <a:pt x="16"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7" name="Freeform 306"/>
              <p:cNvSpPr>
                <a:spLocks/>
              </p:cNvSpPr>
              <p:nvPr/>
            </p:nvSpPr>
            <p:spPr bwMode="auto">
              <a:xfrm>
                <a:off x="2758" y="1611"/>
                <a:ext cx="25" cy="49"/>
              </a:xfrm>
              <a:custGeom>
                <a:avLst/>
                <a:gdLst>
                  <a:gd name="T0" fmla="*/ 7 w 25"/>
                  <a:gd name="T1" fmla="*/ 0 h 49"/>
                  <a:gd name="T2" fmla="*/ 7 w 25"/>
                  <a:gd name="T3" fmla="*/ 2 h 49"/>
                  <a:gd name="T4" fmla="*/ 0 w 25"/>
                  <a:gd name="T5" fmla="*/ 45 h 49"/>
                  <a:gd name="T6" fmla="*/ 20 w 25"/>
                  <a:gd name="T7" fmla="*/ 49 h 49"/>
                  <a:gd name="T8" fmla="*/ 25 w 25"/>
                  <a:gd name="T9" fmla="*/ 4 h 49"/>
                  <a:gd name="T10" fmla="*/ 25 w 25"/>
                  <a:gd name="T11" fmla="*/ 6 h 49"/>
                  <a:gd name="T12" fmla="*/ 7 w 25"/>
                  <a:gd name="T13" fmla="*/ 0 h 49"/>
                  <a:gd name="T14" fmla="*/ 0 60000 65536"/>
                  <a:gd name="T15" fmla="*/ 0 60000 65536"/>
                  <a:gd name="T16" fmla="*/ 0 60000 65536"/>
                  <a:gd name="T17" fmla="*/ 0 60000 65536"/>
                  <a:gd name="T18" fmla="*/ 0 60000 65536"/>
                  <a:gd name="T19" fmla="*/ 0 60000 65536"/>
                  <a:gd name="T20" fmla="*/ 0 60000 65536"/>
                  <a:gd name="T21" fmla="*/ 0 w 25"/>
                  <a:gd name="T22" fmla="*/ 0 h 49"/>
                  <a:gd name="T23" fmla="*/ 25 w 25"/>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9">
                    <a:moveTo>
                      <a:pt x="7" y="0"/>
                    </a:moveTo>
                    <a:lnTo>
                      <a:pt x="7" y="2"/>
                    </a:lnTo>
                    <a:lnTo>
                      <a:pt x="0" y="45"/>
                    </a:lnTo>
                    <a:lnTo>
                      <a:pt x="20" y="49"/>
                    </a:lnTo>
                    <a:lnTo>
                      <a:pt x="25" y="4"/>
                    </a:lnTo>
                    <a:lnTo>
                      <a:pt x="25" y="6"/>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8" name="Freeform 307"/>
              <p:cNvSpPr>
                <a:spLocks/>
              </p:cNvSpPr>
              <p:nvPr/>
            </p:nvSpPr>
            <p:spPr bwMode="auto">
              <a:xfrm>
                <a:off x="2765" y="1579"/>
                <a:ext cx="31" cy="38"/>
              </a:xfrm>
              <a:custGeom>
                <a:avLst/>
                <a:gdLst>
                  <a:gd name="T0" fmla="*/ 13 w 31"/>
                  <a:gd name="T1" fmla="*/ 4 h 38"/>
                  <a:gd name="T2" fmla="*/ 13 w 31"/>
                  <a:gd name="T3" fmla="*/ 0 h 38"/>
                  <a:gd name="T4" fmla="*/ 0 w 31"/>
                  <a:gd name="T5" fmla="*/ 32 h 38"/>
                  <a:gd name="T6" fmla="*/ 18 w 31"/>
                  <a:gd name="T7" fmla="*/ 38 h 38"/>
                  <a:gd name="T8" fmla="*/ 31 w 31"/>
                  <a:gd name="T9" fmla="*/ 7 h 38"/>
                  <a:gd name="T10" fmla="*/ 31 w 31"/>
                  <a:gd name="T11" fmla="*/ 4 h 38"/>
                  <a:gd name="T12" fmla="*/ 13 w 31"/>
                  <a:gd name="T13" fmla="*/ 4 h 38"/>
                  <a:gd name="T14" fmla="*/ 0 60000 65536"/>
                  <a:gd name="T15" fmla="*/ 0 60000 65536"/>
                  <a:gd name="T16" fmla="*/ 0 60000 65536"/>
                  <a:gd name="T17" fmla="*/ 0 60000 65536"/>
                  <a:gd name="T18" fmla="*/ 0 60000 65536"/>
                  <a:gd name="T19" fmla="*/ 0 60000 65536"/>
                  <a:gd name="T20" fmla="*/ 0 60000 65536"/>
                  <a:gd name="T21" fmla="*/ 0 w 31"/>
                  <a:gd name="T22" fmla="*/ 0 h 38"/>
                  <a:gd name="T23" fmla="*/ 31 w 3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8">
                    <a:moveTo>
                      <a:pt x="13" y="4"/>
                    </a:moveTo>
                    <a:lnTo>
                      <a:pt x="13" y="0"/>
                    </a:lnTo>
                    <a:lnTo>
                      <a:pt x="0" y="32"/>
                    </a:lnTo>
                    <a:lnTo>
                      <a:pt x="18" y="38"/>
                    </a:lnTo>
                    <a:lnTo>
                      <a:pt x="31" y="7"/>
                    </a:lnTo>
                    <a:lnTo>
                      <a:pt x="31" y="4"/>
                    </a:lnTo>
                    <a:lnTo>
                      <a:pt x="13"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9" name="Freeform 308"/>
              <p:cNvSpPr>
                <a:spLocks/>
              </p:cNvSpPr>
              <p:nvPr/>
            </p:nvSpPr>
            <p:spPr bwMode="auto">
              <a:xfrm>
                <a:off x="2776" y="1552"/>
                <a:ext cx="20" cy="31"/>
              </a:xfrm>
              <a:custGeom>
                <a:avLst/>
                <a:gdLst>
                  <a:gd name="T0" fmla="*/ 9 w 20"/>
                  <a:gd name="T1" fmla="*/ 20 h 31"/>
                  <a:gd name="T2" fmla="*/ 0 w 20"/>
                  <a:gd name="T3" fmla="*/ 9 h 31"/>
                  <a:gd name="T4" fmla="*/ 2 w 20"/>
                  <a:gd name="T5" fmla="*/ 31 h 31"/>
                  <a:gd name="T6" fmla="*/ 20 w 20"/>
                  <a:gd name="T7" fmla="*/ 31 h 31"/>
                  <a:gd name="T8" fmla="*/ 20 w 20"/>
                  <a:gd name="T9" fmla="*/ 9 h 31"/>
                  <a:gd name="T10" fmla="*/ 11 w 20"/>
                  <a:gd name="T11" fmla="*/ 0 h 31"/>
                  <a:gd name="T12" fmla="*/ 20 w 20"/>
                  <a:gd name="T13" fmla="*/ 9 h 31"/>
                  <a:gd name="T14" fmla="*/ 20 w 20"/>
                  <a:gd name="T15" fmla="*/ 0 h 31"/>
                  <a:gd name="T16" fmla="*/ 11 w 20"/>
                  <a:gd name="T17" fmla="*/ 0 h 31"/>
                  <a:gd name="T18" fmla="*/ 9 w 20"/>
                  <a:gd name="T19" fmla="*/ 2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31"/>
                  <a:gd name="T32" fmla="*/ 20 w 20"/>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31">
                    <a:moveTo>
                      <a:pt x="9" y="20"/>
                    </a:moveTo>
                    <a:lnTo>
                      <a:pt x="0" y="9"/>
                    </a:lnTo>
                    <a:lnTo>
                      <a:pt x="2" y="31"/>
                    </a:lnTo>
                    <a:lnTo>
                      <a:pt x="20" y="31"/>
                    </a:lnTo>
                    <a:lnTo>
                      <a:pt x="20" y="9"/>
                    </a:lnTo>
                    <a:lnTo>
                      <a:pt x="11" y="0"/>
                    </a:lnTo>
                    <a:lnTo>
                      <a:pt x="20" y="9"/>
                    </a:lnTo>
                    <a:lnTo>
                      <a:pt x="20" y="0"/>
                    </a:lnTo>
                    <a:lnTo>
                      <a:pt x="11" y="0"/>
                    </a:lnTo>
                    <a:lnTo>
                      <a:pt x="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0" name="Freeform 309"/>
              <p:cNvSpPr>
                <a:spLocks/>
              </p:cNvSpPr>
              <p:nvPr/>
            </p:nvSpPr>
            <p:spPr bwMode="auto">
              <a:xfrm>
                <a:off x="2747" y="1550"/>
                <a:ext cx="40" cy="22"/>
              </a:xfrm>
              <a:custGeom>
                <a:avLst/>
                <a:gdLst>
                  <a:gd name="T0" fmla="*/ 0 w 40"/>
                  <a:gd name="T1" fmla="*/ 15 h 22"/>
                  <a:gd name="T2" fmla="*/ 8 w 40"/>
                  <a:gd name="T3" fmla="*/ 18 h 22"/>
                  <a:gd name="T4" fmla="*/ 38 w 40"/>
                  <a:gd name="T5" fmla="*/ 22 h 22"/>
                  <a:gd name="T6" fmla="*/ 40 w 40"/>
                  <a:gd name="T7" fmla="*/ 2 h 22"/>
                  <a:gd name="T8" fmla="*/ 9 w 40"/>
                  <a:gd name="T9" fmla="*/ 0 h 22"/>
                  <a:gd name="T10" fmla="*/ 17 w 40"/>
                  <a:gd name="T11" fmla="*/ 4 h 22"/>
                  <a:gd name="T12" fmla="*/ 0 w 40"/>
                  <a:gd name="T13" fmla="*/ 15 h 22"/>
                  <a:gd name="T14" fmla="*/ 2 w 40"/>
                  <a:gd name="T15" fmla="*/ 18 h 22"/>
                  <a:gd name="T16" fmla="*/ 8 w 40"/>
                  <a:gd name="T17" fmla="*/ 18 h 22"/>
                  <a:gd name="T18" fmla="*/ 0 w 40"/>
                  <a:gd name="T19" fmla="*/ 15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2"/>
                  <a:gd name="T32" fmla="*/ 40 w 4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2">
                    <a:moveTo>
                      <a:pt x="0" y="15"/>
                    </a:moveTo>
                    <a:lnTo>
                      <a:pt x="8" y="18"/>
                    </a:lnTo>
                    <a:lnTo>
                      <a:pt x="38" y="22"/>
                    </a:lnTo>
                    <a:lnTo>
                      <a:pt x="40" y="2"/>
                    </a:lnTo>
                    <a:lnTo>
                      <a:pt x="9" y="0"/>
                    </a:lnTo>
                    <a:lnTo>
                      <a:pt x="17" y="4"/>
                    </a:lnTo>
                    <a:lnTo>
                      <a:pt x="0" y="15"/>
                    </a:lnTo>
                    <a:lnTo>
                      <a:pt x="2" y="18"/>
                    </a:lnTo>
                    <a:lnTo>
                      <a:pt x="8" y="18"/>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1" name="Freeform 310"/>
              <p:cNvSpPr>
                <a:spLocks/>
              </p:cNvSpPr>
              <p:nvPr/>
            </p:nvSpPr>
            <p:spPr bwMode="auto">
              <a:xfrm>
                <a:off x="2724" y="1516"/>
                <a:ext cx="40" cy="49"/>
              </a:xfrm>
              <a:custGeom>
                <a:avLst/>
                <a:gdLst>
                  <a:gd name="T0" fmla="*/ 7 w 40"/>
                  <a:gd name="T1" fmla="*/ 20 h 49"/>
                  <a:gd name="T2" fmla="*/ 0 w 40"/>
                  <a:gd name="T3" fmla="*/ 16 h 49"/>
                  <a:gd name="T4" fmla="*/ 23 w 40"/>
                  <a:gd name="T5" fmla="*/ 49 h 49"/>
                  <a:gd name="T6" fmla="*/ 40 w 40"/>
                  <a:gd name="T7" fmla="*/ 38 h 49"/>
                  <a:gd name="T8" fmla="*/ 14 w 40"/>
                  <a:gd name="T9" fmla="*/ 3 h 49"/>
                  <a:gd name="T10" fmla="*/ 9 w 40"/>
                  <a:gd name="T11" fmla="*/ 0 h 49"/>
                  <a:gd name="T12" fmla="*/ 14 w 40"/>
                  <a:gd name="T13" fmla="*/ 3 h 49"/>
                  <a:gd name="T14" fmla="*/ 13 w 40"/>
                  <a:gd name="T15" fmla="*/ 0 h 49"/>
                  <a:gd name="T16" fmla="*/ 9 w 40"/>
                  <a:gd name="T17" fmla="*/ 0 h 49"/>
                  <a:gd name="T18" fmla="*/ 7 w 40"/>
                  <a:gd name="T19" fmla="*/ 2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9"/>
                  <a:gd name="T32" fmla="*/ 40 w 40"/>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9">
                    <a:moveTo>
                      <a:pt x="7" y="20"/>
                    </a:moveTo>
                    <a:lnTo>
                      <a:pt x="0" y="16"/>
                    </a:lnTo>
                    <a:lnTo>
                      <a:pt x="23" y="49"/>
                    </a:lnTo>
                    <a:lnTo>
                      <a:pt x="40" y="38"/>
                    </a:lnTo>
                    <a:lnTo>
                      <a:pt x="14" y="3"/>
                    </a:lnTo>
                    <a:lnTo>
                      <a:pt x="9" y="0"/>
                    </a:lnTo>
                    <a:lnTo>
                      <a:pt x="14" y="3"/>
                    </a:lnTo>
                    <a:lnTo>
                      <a:pt x="13" y="0"/>
                    </a:lnTo>
                    <a:lnTo>
                      <a:pt x="9" y="0"/>
                    </a:lnTo>
                    <a:lnTo>
                      <a:pt x="7"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2" name="Freeform 311"/>
              <p:cNvSpPr>
                <a:spLocks/>
              </p:cNvSpPr>
              <p:nvPr/>
            </p:nvSpPr>
            <p:spPr bwMode="auto">
              <a:xfrm>
                <a:off x="2665" y="1510"/>
                <a:ext cx="68" cy="26"/>
              </a:xfrm>
              <a:custGeom>
                <a:avLst/>
                <a:gdLst>
                  <a:gd name="T0" fmla="*/ 0 w 68"/>
                  <a:gd name="T1" fmla="*/ 15 h 26"/>
                  <a:gd name="T2" fmla="*/ 7 w 68"/>
                  <a:gd name="T3" fmla="*/ 18 h 26"/>
                  <a:gd name="T4" fmla="*/ 66 w 68"/>
                  <a:gd name="T5" fmla="*/ 26 h 26"/>
                  <a:gd name="T6" fmla="*/ 68 w 68"/>
                  <a:gd name="T7" fmla="*/ 6 h 26"/>
                  <a:gd name="T8" fmla="*/ 9 w 68"/>
                  <a:gd name="T9" fmla="*/ 0 h 26"/>
                  <a:gd name="T10" fmla="*/ 16 w 68"/>
                  <a:gd name="T11" fmla="*/ 4 h 26"/>
                  <a:gd name="T12" fmla="*/ 0 w 68"/>
                  <a:gd name="T13" fmla="*/ 15 h 26"/>
                  <a:gd name="T14" fmla="*/ 1 w 68"/>
                  <a:gd name="T15" fmla="*/ 18 h 26"/>
                  <a:gd name="T16" fmla="*/ 7 w 68"/>
                  <a:gd name="T17" fmla="*/ 18 h 26"/>
                  <a:gd name="T18" fmla="*/ 0 w 68"/>
                  <a:gd name="T19" fmla="*/ 1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6"/>
                  <a:gd name="T32" fmla="*/ 68 w 68"/>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6">
                    <a:moveTo>
                      <a:pt x="0" y="15"/>
                    </a:moveTo>
                    <a:lnTo>
                      <a:pt x="7" y="18"/>
                    </a:lnTo>
                    <a:lnTo>
                      <a:pt x="66" y="26"/>
                    </a:lnTo>
                    <a:lnTo>
                      <a:pt x="68" y="6"/>
                    </a:lnTo>
                    <a:lnTo>
                      <a:pt x="9" y="0"/>
                    </a:lnTo>
                    <a:lnTo>
                      <a:pt x="16" y="4"/>
                    </a:lnTo>
                    <a:lnTo>
                      <a:pt x="0" y="15"/>
                    </a:lnTo>
                    <a:lnTo>
                      <a:pt x="1" y="18"/>
                    </a:lnTo>
                    <a:lnTo>
                      <a:pt x="7" y="18"/>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3" name="Freeform 312"/>
              <p:cNvSpPr>
                <a:spLocks/>
              </p:cNvSpPr>
              <p:nvPr/>
            </p:nvSpPr>
            <p:spPr bwMode="auto">
              <a:xfrm>
                <a:off x="2654" y="1492"/>
                <a:ext cx="27" cy="33"/>
              </a:xfrm>
              <a:custGeom>
                <a:avLst/>
                <a:gdLst>
                  <a:gd name="T0" fmla="*/ 9 w 27"/>
                  <a:gd name="T1" fmla="*/ 20 h 33"/>
                  <a:gd name="T2" fmla="*/ 0 w 27"/>
                  <a:gd name="T3" fmla="*/ 15 h 33"/>
                  <a:gd name="T4" fmla="*/ 11 w 27"/>
                  <a:gd name="T5" fmla="*/ 33 h 33"/>
                  <a:gd name="T6" fmla="*/ 27 w 27"/>
                  <a:gd name="T7" fmla="*/ 22 h 33"/>
                  <a:gd name="T8" fmla="*/ 18 w 27"/>
                  <a:gd name="T9" fmla="*/ 6 h 33"/>
                  <a:gd name="T10" fmla="*/ 9 w 27"/>
                  <a:gd name="T11" fmla="*/ 0 h 33"/>
                  <a:gd name="T12" fmla="*/ 18 w 27"/>
                  <a:gd name="T13" fmla="*/ 6 h 33"/>
                  <a:gd name="T14" fmla="*/ 14 w 27"/>
                  <a:gd name="T15" fmla="*/ 0 h 33"/>
                  <a:gd name="T16" fmla="*/ 9 w 27"/>
                  <a:gd name="T17" fmla="*/ 0 h 33"/>
                  <a:gd name="T18" fmla="*/ 9 w 27"/>
                  <a:gd name="T19" fmla="*/ 2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3"/>
                  <a:gd name="T32" fmla="*/ 27 w 2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3">
                    <a:moveTo>
                      <a:pt x="9" y="20"/>
                    </a:moveTo>
                    <a:lnTo>
                      <a:pt x="0" y="15"/>
                    </a:lnTo>
                    <a:lnTo>
                      <a:pt x="11" y="33"/>
                    </a:lnTo>
                    <a:lnTo>
                      <a:pt x="27" y="22"/>
                    </a:lnTo>
                    <a:lnTo>
                      <a:pt x="18" y="6"/>
                    </a:lnTo>
                    <a:lnTo>
                      <a:pt x="9" y="0"/>
                    </a:lnTo>
                    <a:lnTo>
                      <a:pt x="18" y="6"/>
                    </a:lnTo>
                    <a:lnTo>
                      <a:pt x="14" y="0"/>
                    </a:lnTo>
                    <a:lnTo>
                      <a:pt x="9" y="0"/>
                    </a:lnTo>
                    <a:lnTo>
                      <a:pt x="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4" name="Freeform 313"/>
              <p:cNvSpPr>
                <a:spLocks/>
              </p:cNvSpPr>
              <p:nvPr/>
            </p:nvSpPr>
            <p:spPr bwMode="auto">
              <a:xfrm>
                <a:off x="2583" y="1491"/>
                <a:ext cx="80" cy="21"/>
              </a:xfrm>
              <a:custGeom>
                <a:avLst/>
                <a:gdLst>
                  <a:gd name="T0" fmla="*/ 15 w 80"/>
                  <a:gd name="T1" fmla="*/ 16 h 21"/>
                  <a:gd name="T2" fmla="*/ 8 w 80"/>
                  <a:gd name="T3" fmla="*/ 19 h 21"/>
                  <a:gd name="T4" fmla="*/ 80 w 80"/>
                  <a:gd name="T5" fmla="*/ 21 h 21"/>
                  <a:gd name="T6" fmla="*/ 80 w 80"/>
                  <a:gd name="T7" fmla="*/ 1 h 21"/>
                  <a:gd name="T8" fmla="*/ 8 w 80"/>
                  <a:gd name="T9" fmla="*/ 0 h 21"/>
                  <a:gd name="T10" fmla="*/ 0 w 80"/>
                  <a:gd name="T11" fmla="*/ 3 h 21"/>
                  <a:gd name="T12" fmla="*/ 8 w 80"/>
                  <a:gd name="T13" fmla="*/ 0 h 21"/>
                  <a:gd name="T14" fmla="*/ 4 w 80"/>
                  <a:gd name="T15" fmla="*/ 0 h 21"/>
                  <a:gd name="T16" fmla="*/ 0 w 80"/>
                  <a:gd name="T17" fmla="*/ 3 h 21"/>
                  <a:gd name="T18" fmla="*/ 15 w 80"/>
                  <a:gd name="T19" fmla="*/ 1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21"/>
                  <a:gd name="T32" fmla="*/ 80 w 8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21">
                    <a:moveTo>
                      <a:pt x="15" y="16"/>
                    </a:moveTo>
                    <a:lnTo>
                      <a:pt x="8" y="19"/>
                    </a:lnTo>
                    <a:lnTo>
                      <a:pt x="80" y="21"/>
                    </a:lnTo>
                    <a:lnTo>
                      <a:pt x="80" y="1"/>
                    </a:lnTo>
                    <a:lnTo>
                      <a:pt x="8" y="0"/>
                    </a:lnTo>
                    <a:lnTo>
                      <a:pt x="0" y="3"/>
                    </a:lnTo>
                    <a:lnTo>
                      <a:pt x="8" y="0"/>
                    </a:lnTo>
                    <a:lnTo>
                      <a:pt x="4" y="0"/>
                    </a:lnTo>
                    <a:lnTo>
                      <a:pt x="0" y="3"/>
                    </a:lnTo>
                    <a:lnTo>
                      <a:pt x="15"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5" name="Freeform 314"/>
              <p:cNvSpPr>
                <a:spLocks/>
              </p:cNvSpPr>
              <p:nvPr/>
            </p:nvSpPr>
            <p:spPr bwMode="auto">
              <a:xfrm>
                <a:off x="2544" y="1494"/>
                <a:ext cx="54" cy="63"/>
              </a:xfrm>
              <a:custGeom>
                <a:avLst/>
                <a:gdLst>
                  <a:gd name="T0" fmla="*/ 7 w 54"/>
                  <a:gd name="T1" fmla="*/ 63 h 63"/>
                  <a:gd name="T2" fmla="*/ 14 w 54"/>
                  <a:gd name="T3" fmla="*/ 60 h 63"/>
                  <a:gd name="T4" fmla="*/ 54 w 54"/>
                  <a:gd name="T5" fmla="*/ 13 h 63"/>
                  <a:gd name="T6" fmla="*/ 39 w 54"/>
                  <a:gd name="T7" fmla="*/ 0 h 63"/>
                  <a:gd name="T8" fmla="*/ 0 w 54"/>
                  <a:gd name="T9" fmla="*/ 47 h 63"/>
                  <a:gd name="T10" fmla="*/ 5 w 54"/>
                  <a:gd name="T11" fmla="*/ 43 h 63"/>
                  <a:gd name="T12" fmla="*/ 7 w 54"/>
                  <a:gd name="T13" fmla="*/ 63 h 63"/>
                  <a:gd name="T14" fmla="*/ 0 60000 65536"/>
                  <a:gd name="T15" fmla="*/ 0 60000 65536"/>
                  <a:gd name="T16" fmla="*/ 0 60000 65536"/>
                  <a:gd name="T17" fmla="*/ 0 60000 65536"/>
                  <a:gd name="T18" fmla="*/ 0 60000 65536"/>
                  <a:gd name="T19" fmla="*/ 0 60000 65536"/>
                  <a:gd name="T20" fmla="*/ 0 60000 65536"/>
                  <a:gd name="T21" fmla="*/ 0 w 54"/>
                  <a:gd name="T22" fmla="*/ 0 h 63"/>
                  <a:gd name="T23" fmla="*/ 54 w 54"/>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63">
                    <a:moveTo>
                      <a:pt x="7" y="63"/>
                    </a:moveTo>
                    <a:lnTo>
                      <a:pt x="14" y="60"/>
                    </a:lnTo>
                    <a:lnTo>
                      <a:pt x="54" y="13"/>
                    </a:lnTo>
                    <a:lnTo>
                      <a:pt x="39" y="0"/>
                    </a:lnTo>
                    <a:lnTo>
                      <a:pt x="0" y="47"/>
                    </a:lnTo>
                    <a:lnTo>
                      <a:pt x="5" y="43"/>
                    </a:lnTo>
                    <a:lnTo>
                      <a:pt x="7"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6" name="Freeform 315"/>
              <p:cNvSpPr>
                <a:spLocks/>
              </p:cNvSpPr>
              <p:nvPr/>
            </p:nvSpPr>
            <p:spPr bwMode="auto">
              <a:xfrm>
                <a:off x="2484" y="1537"/>
                <a:ext cx="67" cy="26"/>
              </a:xfrm>
              <a:custGeom>
                <a:avLst/>
                <a:gdLst>
                  <a:gd name="T0" fmla="*/ 11 w 67"/>
                  <a:gd name="T1" fmla="*/ 24 h 26"/>
                  <a:gd name="T2" fmla="*/ 8 w 67"/>
                  <a:gd name="T3" fmla="*/ 26 h 26"/>
                  <a:gd name="T4" fmla="*/ 67 w 67"/>
                  <a:gd name="T5" fmla="*/ 20 h 26"/>
                  <a:gd name="T6" fmla="*/ 65 w 67"/>
                  <a:gd name="T7" fmla="*/ 0 h 26"/>
                  <a:gd name="T8" fmla="*/ 6 w 67"/>
                  <a:gd name="T9" fmla="*/ 6 h 26"/>
                  <a:gd name="T10" fmla="*/ 0 w 67"/>
                  <a:gd name="T11" fmla="*/ 8 h 26"/>
                  <a:gd name="T12" fmla="*/ 11 w 67"/>
                  <a:gd name="T13" fmla="*/ 24 h 26"/>
                  <a:gd name="T14" fmla="*/ 0 60000 65536"/>
                  <a:gd name="T15" fmla="*/ 0 60000 65536"/>
                  <a:gd name="T16" fmla="*/ 0 60000 65536"/>
                  <a:gd name="T17" fmla="*/ 0 60000 65536"/>
                  <a:gd name="T18" fmla="*/ 0 60000 65536"/>
                  <a:gd name="T19" fmla="*/ 0 60000 65536"/>
                  <a:gd name="T20" fmla="*/ 0 60000 65536"/>
                  <a:gd name="T21" fmla="*/ 0 w 67"/>
                  <a:gd name="T22" fmla="*/ 0 h 26"/>
                  <a:gd name="T23" fmla="*/ 67 w 67"/>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26">
                    <a:moveTo>
                      <a:pt x="11" y="24"/>
                    </a:moveTo>
                    <a:lnTo>
                      <a:pt x="8" y="26"/>
                    </a:lnTo>
                    <a:lnTo>
                      <a:pt x="67" y="20"/>
                    </a:lnTo>
                    <a:lnTo>
                      <a:pt x="65" y="0"/>
                    </a:lnTo>
                    <a:lnTo>
                      <a:pt x="6" y="6"/>
                    </a:lnTo>
                    <a:lnTo>
                      <a:pt x="0" y="8"/>
                    </a:lnTo>
                    <a:lnTo>
                      <a:pt x="11"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7" name="Freeform 316"/>
              <p:cNvSpPr>
                <a:spLocks/>
              </p:cNvSpPr>
              <p:nvPr/>
            </p:nvSpPr>
            <p:spPr bwMode="auto">
              <a:xfrm>
                <a:off x="2412" y="1545"/>
                <a:ext cx="83" cy="68"/>
              </a:xfrm>
              <a:custGeom>
                <a:avLst/>
                <a:gdLst>
                  <a:gd name="T0" fmla="*/ 0 w 83"/>
                  <a:gd name="T1" fmla="*/ 65 h 68"/>
                  <a:gd name="T2" fmla="*/ 11 w 83"/>
                  <a:gd name="T3" fmla="*/ 65 h 68"/>
                  <a:gd name="T4" fmla="*/ 83 w 83"/>
                  <a:gd name="T5" fmla="*/ 16 h 68"/>
                  <a:gd name="T6" fmla="*/ 72 w 83"/>
                  <a:gd name="T7" fmla="*/ 0 h 68"/>
                  <a:gd name="T8" fmla="*/ 0 w 83"/>
                  <a:gd name="T9" fmla="*/ 48 h 68"/>
                  <a:gd name="T10" fmla="*/ 13 w 83"/>
                  <a:gd name="T11" fmla="*/ 48 h 68"/>
                  <a:gd name="T12" fmla="*/ 0 w 83"/>
                  <a:gd name="T13" fmla="*/ 65 h 68"/>
                  <a:gd name="T14" fmla="*/ 6 w 83"/>
                  <a:gd name="T15" fmla="*/ 68 h 68"/>
                  <a:gd name="T16" fmla="*/ 11 w 83"/>
                  <a:gd name="T17" fmla="*/ 65 h 68"/>
                  <a:gd name="T18" fmla="*/ 0 w 83"/>
                  <a:gd name="T19" fmla="*/ 65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68"/>
                  <a:gd name="T32" fmla="*/ 83 w 83"/>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68">
                    <a:moveTo>
                      <a:pt x="0" y="65"/>
                    </a:moveTo>
                    <a:lnTo>
                      <a:pt x="11" y="65"/>
                    </a:lnTo>
                    <a:lnTo>
                      <a:pt x="83" y="16"/>
                    </a:lnTo>
                    <a:lnTo>
                      <a:pt x="72" y="0"/>
                    </a:lnTo>
                    <a:lnTo>
                      <a:pt x="0" y="48"/>
                    </a:lnTo>
                    <a:lnTo>
                      <a:pt x="13" y="48"/>
                    </a:lnTo>
                    <a:lnTo>
                      <a:pt x="0" y="65"/>
                    </a:lnTo>
                    <a:lnTo>
                      <a:pt x="6" y="68"/>
                    </a:lnTo>
                    <a:lnTo>
                      <a:pt x="11" y="65"/>
                    </a:lnTo>
                    <a:lnTo>
                      <a:pt x="0" y="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8" name="Freeform 317"/>
              <p:cNvSpPr>
                <a:spLocks/>
              </p:cNvSpPr>
              <p:nvPr/>
            </p:nvSpPr>
            <p:spPr bwMode="auto">
              <a:xfrm>
                <a:off x="2389" y="1574"/>
                <a:ext cx="36" cy="36"/>
              </a:xfrm>
              <a:custGeom>
                <a:avLst/>
                <a:gdLst>
                  <a:gd name="T0" fmla="*/ 5 w 36"/>
                  <a:gd name="T1" fmla="*/ 18 h 36"/>
                  <a:gd name="T2" fmla="*/ 0 w 36"/>
                  <a:gd name="T3" fmla="*/ 16 h 36"/>
                  <a:gd name="T4" fmla="*/ 23 w 36"/>
                  <a:gd name="T5" fmla="*/ 36 h 36"/>
                  <a:gd name="T6" fmla="*/ 36 w 36"/>
                  <a:gd name="T7" fmla="*/ 19 h 36"/>
                  <a:gd name="T8" fmla="*/ 11 w 36"/>
                  <a:gd name="T9" fmla="*/ 1 h 36"/>
                  <a:gd name="T10" fmla="*/ 5 w 36"/>
                  <a:gd name="T11" fmla="*/ 0 h 36"/>
                  <a:gd name="T12" fmla="*/ 5 w 36"/>
                  <a:gd name="T13" fmla="*/ 18 h 36"/>
                  <a:gd name="T14" fmla="*/ 0 60000 65536"/>
                  <a:gd name="T15" fmla="*/ 0 60000 65536"/>
                  <a:gd name="T16" fmla="*/ 0 60000 65536"/>
                  <a:gd name="T17" fmla="*/ 0 60000 65536"/>
                  <a:gd name="T18" fmla="*/ 0 60000 65536"/>
                  <a:gd name="T19" fmla="*/ 0 60000 65536"/>
                  <a:gd name="T20" fmla="*/ 0 60000 65536"/>
                  <a:gd name="T21" fmla="*/ 0 w 36"/>
                  <a:gd name="T22" fmla="*/ 0 h 36"/>
                  <a:gd name="T23" fmla="*/ 36 w 3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6">
                    <a:moveTo>
                      <a:pt x="5" y="18"/>
                    </a:moveTo>
                    <a:lnTo>
                      <a:pt x="0" y="16"/>
                    </a:lnTo>
                    <a:lnTo>
                      <a:pt x="23" y="36"/>
                    </a:lnTo>
                    <a:lnTo>
                      <a:pt x="36" y="19"/>
                    </a:lnTo>
                    <a:lnTo>
                      <a:pt x="11" y="1"/>
                    </a:lnTo>
                    <a:lnTo>
                      <a:pt x="5" y="0"/>
                    </a:lnTo>
                    <a:lnTo>
                      <a:pt x="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9" name="Freeform 318"/>
              <p:cNvSpPr>
                <a:spLocks/>
              </p:cNvSpPr>
              <p:nvPr/>
            </p:nvSpPr>
            <p:spPr bwMode="auto">
              <a:xfrm>
                <a:off x="2364" y="1572"/>
                <a:ext cx="30" cy="20"/>
              </a:xfrm>
              <a:custGeom>
                <a:avLst/>
                <a:gdLst>
                  <a:gd name="T0" fmla="*/ 0 w 30"/>
                  <a:gd name="T1" fmla="*/ 14 h 20"/>
                  <a:gd name="T2" fmla="*/ 7 w 30"/>
                  <a:gd name="T3" fmla="*/ 20 h 20"/>
                  <a:gd name="T4" fmla="*/ 30 w 30"/>
                  <a:gd name="T5" fmla="*/ 20 h 20"/>
                  <a:gd name="T6" fmla="*/ 30 w 30"/>
                  <a:gd name="T7" fmla="*/ 2 h 20"/>
                  <a:gd name="T8" fmla="*/ 9 w 30"/>
                  <a:gd name="T9" fmla="*/ 0 h 20"/>
                  <a:gd name="T10" fmla="*/ 16 w 30"/>
                  <a:gd name="T11" fmla="*/ 5 h 20"/>
                  <a:gd name="T12" fmla="*/ 0 w 30"/>
                  <a:gd name="T13" fmla="*/ 14 h 20"/>
                  <a:gd name="T14" fmla="*/ 1 w 30"/>
                  <a:gd name="T15" fmla="*/ 20 h 20"/>
                  <a:gd name="T16" fmla="*/ 7 w 30"/>
                  <a:gd name="T17" fmla="*/ 20 h 20"/>
                  <a:gd name="T18" fmla="*/ 0 w 30"/>
                  <a:gd name="T19" fmla="*/ 1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0"/>
                  <a:gd name="T32" fmla="*/ 30 w 3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0">
                    <a:moveTo>
                      <a:pt x="0" y="14"/>
                    </a:moveTo>
                    <a:lnTo>
                      <a:pt x="7" y="20"/>
                    </a:lnTo>
                    <a:lnTo>
                      <a:pt x="30" y="20"/>
                    </a:lnTo>
                    <a:lnTo>
                      <a:pt x="30" y="2"/>
                    </a:lnTo>
                    <a:lnTo>
                      <a:pt x="9" y="0"/>
                    </a:lnTo>
                    <a:lnTo>
                      <a:pt x="16" y="5"/>
                    </a:lnTo>
                    <a:lnTo>
                      <a:pt x="0" y="14"/>
                    </a:lnTo>
                    <a:lnTo>
                      <a:pt x="1" y="20"/>
                    </a:lnTo>
                    <a:lnTo>
                      <a:pt x="7" y="20"/>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0" name="Freeform 319"/>
              <p:cNvSpPr>
                <a:spLocks/>
              </p:cNvSpPr>
              <p:nvPr/>
            </p:nvSpPr>
            <p:spPr bwMode="auto">
              <a:xfrm>
                <a:off x="2353" y="1555"/>
                <a:ext cx="27" cy="31"/>
              </a:xfrm>
              <a:custGeom>
                <a:avLst/>
                <a:gdLst>
                  <a:gd name="T0" fmla="*/ 0 w 27"/>
                  <a:gd name="T1" fmla="*/ 10 h 31"/>
                  <a:gd name="T2" fmla="*/ 0 w 27"/>
                  <a:gd name="T3" fmla="*/ 10 h 31"/>
                  <a:gd name="T4" fmla="*/ 11 w 27"/>
                  <a:gd name="T5" fmla="*/ 31 h 31"/>
                  <a:gd name="T6" fmla="*/ 27 w 27"/>
                  <a:gd name="T7" fmla="*/ 22 h 31"/>
                  <a:gd name="T8" fmla="*/ 18 w 27"/>
                  <a:gd name="T9" fmla="*/ 0 h 31"/>
                  <a:gd name="T10" fmla="*/ 18 w 27"/>
                  <a:gd name="T11" fmla="*/ 2 h 31"/>
                  <a:gd name="T12" fmla="*/ 0 w 27"/>
                  <a:gd name="T13" fmla="*/ 10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0" y="10"/>
                    </a:moveTo>
                    <a:lnTo>
                      <a:pt x="0" y="10"/>
                    </a:lnTo>
                    <a:lnTo>
                      <a:pt x="11" y="31"/>
                    </a:lnTo>
                    <a:lnTo>
                      <a:pt x="27" y="22"/>
                    </a:lnTo>
                    <a:lnTo>
                      <a:pt x="18" y="0"/>
                    </a:lnTo>
                    <a:lnTo>
                      <a:pt x="18" y="2"/>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1" name="Freeform 320"/>
              <p:cNvSpPr>
                <a:spLocks/>
              </p:cNvSpPr>
              <p:nvPr/>
            </p:nvSpPr>
            <p:spPr bwMode="auto">
              <a:xfrm>
                <a:off x="2346" y="1539"/>
                <a:ext cx="25" cy="26"/>
              </a:xfrm>
              <a:custGeom>
                <a:avLst/>
                <a:gdLst>
                  <a:gd name="T0" fmla="*/ 1 w 25"/>
                  <a:gd name="T1" fmla="*/ 13 h 26"/>
                  <a:gd name="T2" fmla="*/ 0 w 25"/>
                  <a:gd name="T3" fmla="*/ 9 h 26"/>
                  <a:gd name="T4" fmla="*/ 7 w 25"/>
                  <a:gd name="T5" fmla="*/ 26 h 26"/>
                  <a:gd name="T6" fmla="*/ 25 w 25"/>
                  <a:gd name="T7" fmla="*/ 18 h 26"/>
                  <a:gd name="T8" fmla="*/ 18 w 25"/>
                  <a:gd name="T9" fmla="*/ 2 h 26"/>
                  <a:gd name="T10" fmla="*/ 16 w 25"/>
                  <a:gd name="T11" fmla="*/ 0 h 26"/>
                  <a:gd name="T12" fmla="*/ 1 w 25"/>
                  <a:gd name="T13" fmla="*/ 13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1" y="13"/>
                    </a:moveTo>
                    <a:lnTo>
                      <a:pt x="0" y="9"/>
                    </a:lnTo>
                    <a:lnTo>
                      <a:pt x="7" y="26"/>
                    </a:lnTo>
                    <a:lnTo>
                      <a:pt x="25" y="18"/>
                    </a:lnTo>
                    <a:lnTo>
                      <a:pt x="18" y="2"/>
                    </a:lnTo>
                    <a:lnTo>
                      <a:pt x="16" y="0"/>
                    </a:lnTo>
                    <a:lnTo>
                      <a:pt x="1"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2" name="Freeform 321"/>
              <p:cNvSpPr>
                <a:spLocks/>
              </p:cNvSpPr>
              <p:nvPr/>
            </p:nvSpPr>
            <p:spPr bwMode="auto">
              <a:xfrm>
                <a:off x="2328" y="1514"/>
                <a:ext cx="34" cy="38"/>
              </a:xfrm>
              <a:custGeom>
                <a:avLst/>
                <a:gdLst>
                  <a:gd name="T0" fmla="*/ 3 w 34"/>
                  <a:gd name="T1" fmla="*/ 16 h 38"/>
                  <a:gd name="T2" fmla="*/ 0 w 34"/>
                  <a:gd name="T3" fmla="*/ 14 h 38"/>
                  <a:gd name="T4" fmla="*/ 19 w 34"/>
                  <a:gd name="T5" fmla="*/ 38 h 38"/>
                  <a:gd name="T6" fmla="*/ 34 w 34"/>
                  <a:gd name="T7" fmla="*/ 25 h 38"/>
                  <a:gd name="T8" fmla="*/ 14 w 34"/>
                  <a:gd name="T9" fmla="*/ 2 h 38"/>
                  <a:gd name="T10" fmla="*/ 12 w 34"/>
                  <a:gd name="T11" fmla="*/ 0 h 38"/>
                  <a:gd name="T12" fmla="*/ 3 w 34"/>
                  <a:gd name="T13" fmla="*/ 16 h 38"/>
                  <a:gd name="T14" fmla="*/ 0 60000 65536"/>
                  <a:gd name="T15" fmla="*/ 0 60000 65536"/>
                  <a:gd name="T16" fmla="*/ 0 60000 65536"/>
                  <a:gd name="T17" fmla="*/ 0 60000 65536"/>
                  <a:gd name="T18" fmla="*/ 0 60000 65536"/>
                  <a:gd name="T19" fmla="*/ 0 60000 65536"/>
                  <a:gd name="T20" fmla="*/ 0 60000 65536"/>
                  <a:gd name="T21" fmla="*/ 0 w 34"/>
                  <a:gd name="T22" fmla="*/ 0 h 38"/>
                  <a:gd name="T23" fmla="*/ 34 w 3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8">
                    <a:moveTo>
                      <a:pt x="3" y="16"/>
                    </a:moveTo>
                    <a:lnTo>
                      <a:pt x="0" y="14"/>
                    </a:lnTo>
                    <a:lnTo>
                      <a:pt x="19" y="38"/>
                    </a:lnTo>
                    <a:lnTo>
                      <a:pt x="34" y="25"/>
                    </a:lnTo>
                    <a:lnTo>
                      <a:pt x="14" y="2"/>
                    </a:lnTo>
                    <a:lnTo>
                      <a:pt x="12" y="0"/>
                    </a:lnTo>
                    <a:lnTo>
                      <a:pt x="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3" name="Freeform 322"/>
              <p:cNvSpPr>
                <a:spLocks/>
              </p:cNvSpPr>
              <p:nvPr/>
            </p:nvSpPr>
            <p:spPr bwMode="auto">
              <a:xfrm>
                <a:off x="2310" y="1503"/>
                <a:ext cx="30" cy="27"/>
              </a:xfrm>
              <a:custGeom>
                <a:avLst/>
                <a:gdLst>
                  <a:gd name="T0" fmla="*/ 0 w 30"/>
                  <a:gd name="T1" fmla="*/ 13 h 27"/>
                  <a:gd name="T2" fmla="*/ 3 w 30"/>
                  <a:gd name="T3" fmla="*/ 18 h 27"/>
                  <a:gd name="T4" fmla="*/ 21 w 30"/>
                  <a:gd name="T5" fmla="*/ 27 h 27"/>
                  <a:gd name="T6" fmla="*/ 30 w 30"/>
                  <a:gd name="T7" fmla="*/ 11 h 27"/>
                  <a:gd name="T8" fmla="*/ 12 w 30"/>
                  <a:gd name="T9" fmla="*/ 0 h 27"/>
                  <a:gd name="T10" fmla="*/ 16 w 30"/>
                  <a:gd name="T11" fmla="*/ 6 h 27"/>
                  <a:gd name="T12" fmla="*/ 0 w 30"/>
                  <a:gd name="T13" fmla="*/ 13 h 27"/>
                  <a:gd name="T14" fmla="*/ 0 60000 65536"/>
                  <a:gd name="T15" fmla="*/ 0 60000 65536"/>
                  <a:gd name="T16" fmla="*/ 0 60000 65536"/>
                  <a:gd name="T17" fmla="*/ 0 60000 65536"/>
                  <a:gd name="T18" fmla="*/ 0 60000 65536"/>
                  <a:gd name="T19" fmla="*/ 0 60000 65536"/>
                  <a:gd name="T20" fmla="*/ 0 60000 65536"/>
                  <a:gd name="T21" fmla="*/ 0 w 30"/>
                  <a:gd name="T22" fmla="*/ 0 h 27"/>
                  <a:gd name="T23" fmla="*/ 30 w 3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7">
                    <a:moveTo>
                      <a:pt x="0" y="13"/>
                    </a:moveTo>
                    <a:lnTo>
                      <a:pt x="3" y="18"/>
                    </a:lnTo>
                    <a:lnTo>
                      <a:pt x="21" y="27"/>
                    </a:lnTo>
                    <a:lnTo>
                      <a:pt x="30" y="11"/>
                    </a:lnTo>
                    <a:lnTo>
                      <a:pt x="12" y="0"/>
                    </a:lnTo>
                    <a:lnTo>
                      <a:pt x="16" y="6"/>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4" name="Freeform 323"/>
              <p:cNvSpPr>
                <a:spLocks/>
              </p:cNvSpPr>
              <p:nvPr/>
            </p:nvSpPr>
            <p:spPr bwMode="auto">
              <a:xfrm>
                <a:off x="2286" y="1462"/>
                <a:ext cx="40" cy="54"/>
              </a:xfrm>
              <a:custGeom>
                <a:avLst/>
                <a:gdLst>
                  <a:gd name="T0" fmla="*/ 0 w 40"/>
                  <a:gd name="T1" fmla="*/ 5 h 54"/>
                  <a:gd name="T2" fmla="*/ 0 w 40"/>
                  <a:gd name="T3" fmla="*/ 7 h 54"/>
                  <a:gd name="T4" fmla="*/ 24 w 40"/>
                  <a:gd name="T5" fmla="*/ 54 h 54"/>
                  <a:gd name="T6" fmla="*/ 40 w 40"/>
                  <a:gd name="T7" fmla="*/ 47 h 54"/>
                  <a:gd name="T8" fmla="*/ 18 w 40"/>
                  <a:gd name="T9" fmla="*/ 0 h 54"/>
                  <a:gd name="T10" fmla="*/ 18 w 40"/>
                  <a:gd name="T11" fmla="*/ 2 h 54"/>
                  <a:gd name="T12" fmla="*/ 0 w 40"/>
                  <a:gd name="T13" fmla="*/ 5 h 54"/>
                  <a:gd name="T14" fmla="*/ 0 60000 65536"/>
                  <a:gd name="T15" fmla="*/ 0 60000 65536"/>
                  <a:gd name="T16" fmla="*/ 0 60000 65536"/>
                  <a:gd name="T17" fmla="*/ 0 60000 65536"/>
                  <a:gd name="T18" fmla="*/ 0 60000 65536"/>
                  <a:gd name="T19" fmla="*/ 0 60000 65536"/>
                  <a:gd name="T20" fmla="*/ 0 60000 65536"/>
                  <a:gd name="T21" fmla="*/ 0 w 40"/>
                  <a:gd name="T22" fmla="*/ 0 h 54"/>
                  <a:gd name="T23" fmla="*/ 40 w 40"/>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54">
                    <a:moveTo>
                      <a:pt x="0" y="5"/>
                    </a:moveTo>
                    <a:lnTo>
                      <a:pt x="0" y="7"/>
                    </a:lnTo>
                    <a:lnTo>
                      <a:pt x="24" y="54"/>
                    </a:lnTo>
                    <a:lnTo>
                      <a:pt x="40" y="47"/>
                    </a:lnTo>
                    <a:lnTo>
                      <a:pt x="18" y="0"/>
                    </a:lnTo>
                    <a:lnTo>
                      <a:pt x="18" y="2"/>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5" name="Freeform 324"/>
              <p:cNvSpPr>
                <a:spLocks/>
              </p:cNvSpPr>
              <p:nvPr/>
            </p:nvSpPr>
            <p:spPr bwMode="auto">
              <a:xfrm>
                <a:off x="2281" y="1433"/>
                <a:ext cx="23" cy="34"/>
              </a:xfrm>
              <a:custGeom>
                <a:avLst/>
                <a:gdLst>
                  <a:gd name="T0" fmla="*/ 2 w 23"/>
                  <a:gd name="T1" fmla="*/ 13 h 34"/>
                  <a:gd name="T2" fmla="*/ 0 w 23"/>
                  <a:gd name="T3" fmla="*/ 9 h 34"/>
                  <a:gd name="T4" fmla="*/ 5 w 23"/>
                  <a:gd name="T5" fmla="*/ 34 h 34"/>
                  <a:gd name="T6" fmla="*/ 23 w 23"/>
                  <a:gd name="T7" fmla="*/ 31 h 34"/>
                  <a:gd name="T8" fmla="*/ 18 w 23"/>
                  <a:gd name="T9" fmla="*/ 4 h 34"/>
                  <a:gd name="T10" fmla="*/ 16 w 23"/>
                  <a:gd name="T11" fmla="*/ 0 h 34"/>
                  <a:gd name="T12" fmla="*/ 2 w 23"/>
                  <a:gd name="T13" fmla="*/ 13 h 34"/>
                  <a:gd name="T14" fmla="*/ 0 60000 65536"/>
                  <a:gd name="T15" fmla="*/ 0 60000 65536"/>
                  <a:gd name="T16" fmla="*/ 0 60000 65536"/>
                  <a:gd name="T17" fmla="*/ 0 60000 65536"/>
                  <a:gd name="T18" fmla="*/ 0 60000 65536"/>
                  <a:gd name="T19" fmla="*/ 0 60000 65536"/>
                  <a:gd name="T20" fmla="*/ 0 60000 65536"/>
                  <a:gd name="T21" fmla="*/ 0 w 23"/>
                  <a:gd name="T22" fmla="*/ 0 h 34"/>
                  <a:gd name="T23" fmla="*/ 23 w 23"/>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4">
                    <a:moveTo>
                      <a:pt x="2" y="13"/>
                    </a:moveTo>
                    <a:lnTo>
                      <a:pt x="0" y="9"/>
                    </a:lnTo>
                    <a:lnTo>
                      <a:pt x="5" y="34"/>
                    </a:lnTo>
                    <a:lnTo>
                      <a:pt x="23" y="31"/>
                    </a:lnTo>
                    <a:lnTo>
                      <a:pt x="18" y="4"/>
                    </a:lnTo>
                    <a:lnTo>
                      <a:pt x="16" y="0"/>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6" name="Freeform 325"/>
              <p:cNvSpPr>
                <a:spLocks/>
              </p:cNvSpPr>
              <p:nvPr/>
            </p:nvSpPr>
            <p:spPr bwMode="auto">
              <a:xfrm>
                <a:off x="2239" y="1388"/>
                <a:ext cx="58" cy="58"/>
              </a:xfrm>
              <a:custGeom>
                <a:avLst/>
                <a:gdLst>
                  <a:gd name="T0" fmla="*/ 0 w 58"/>
                  <a:gd name="T1" fmla="*/ 9 h 58"/>
                  <a:gd name="T2" fmla="*/ 2 w 58"/>
                  <a:gd name="T3" fmla="*/ 13 h 58"/>
                  <a:gd name="T4" fmla="*/ 44 w 58"/>
                  <a:gd name="T5" fmla="*/ 58 h 58"/>
                  <a:gd name="T6" fmla="*/ 58 w 58"/>
                  <a:gd name="T7" fmla="*/ 45 h 58"/>
                  <a:gd name="T8" fmla="*/ 17 w 58"/>
                  <a:gd name="T9" fmla="*/ 0 h 58"/>
                  <a:gd name="T10" fmla="*/ 18 w 58"/>
                  <a:gd name="T11" fmla="*/ 4 h 58"/>
                  <a:gd name="T12" fmla="*/ 0 w 58"/>
                  <a:gd name="T13" fmla="*/ 9 h 58"/>
                  <a:gd name="T14" fmla="*/ 0 60000 65536"/>
                  <a:gd name="T15" fmla="*/ 0 60000 65536"/>
                  <a:gd name="T16" fmla="*/ 0 60000 65536"/>
                  <a:gd name="T17" fmla="*/ 0 60000 65536"/>
                  <a:gd name="T18" fmla="*/ 0 60000 65536"/>
                  <a:gd name="T19" fmla="*/ 0 60000 65536"/>
                  <a:gd name="T20" fmla="*/ 0 60000 65536"/>
                  <a:gd name="T21" fmla="*/ 0 w 58"/>
                  <a:gd name="T22" fmla="*/ 0 h 58"/>
                  <a:gd name="T23" fmla="*/ 58 w 5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58">
                    <a:moveTo>
                      <a:pt x="0" y="9"/>
                    </a:moveTo>
                    <a:lnTo>
                      <a:pt x="2" y="13"/>
                    </a:lnTo>
                    <a:lnTo>
                      <a:pt x="44" y="58"/>
                    </a:lnTo>
                    <a:lnTo>
                      <a:pt x="58" y="45"/>
                    </a:lnTo>
                    <a:lnTo>
                      <a:pt x="17" y="0"/>
                    </a:lnTo>
                    <a:lnTo>
                      <a:pt x="18" y="4"/>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7" name="Freeform 326"/>
              <p:cNvSpPr>
                <a:spLocks/>
              </p:cNvSpPr>
              <p:nvPr/>
            </p:nvSpPr>
            <p:spPr bwMode="auto">
              <a:xfrm>
                <a:off x="2232" y="1361"/>
                <a:ext cx="25" cy="36"/>
              </a:xfrm>
              <a:custGeom>
                <a:avLst/>
                <a:gdLst>
                  <a:gd name="T0" fmla="*/ 6 w 25"/>
                  <a:gd name="T1" fmla="*/ 16 h 36"/>
                  <a:gd name="T2" fmla="*/ 0 w 25"/>
                  <a:gd name="T3" fmla="*/ 11 h 36"/>
                  <a:gd name="T4" fmla="*/ 7 w 25"/>
                  <a:gd name="T5" fmla="*/ 36 h 36"/>
                  <a:gd name="T6" fmla="*/ 25 w 25"/>
                  <a:gd name="T7" fmla="*/ 31 h 36"/>
                  <a:gd name="T8" fmla="*/ 18 w 25"/>
                  <a:gd name="T9" fmla="*/ 5 h 36"/>
                  <a:gd name="T10" fmla="*/ 15 w 25"/>
                  <a:gd name="T11" fmla="*/ 0 h 36"/>
                  <a:gd name="T12" fmla="*/ 18 w 25"/>
                  <a:gd name="T13" fmla="*/ 5 h 36"/>
                  <a:gd name="T14" fmla="*/ 18 w 25"/>
                  <a:gd name="T15" fmla="*/ 2 h 36"/>
                  <a:gd name="T16" fmla="*/ 15 w 25"/>
                  <a:gd name="T17" fmla="*/ 0 h 36"/>
                  <a:gd name="T18" fmla="*/ 6 w 25"/>
                  <a:gd name="T19" fmla="*/ 1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36"/>
                  <a:gd name="T32" fmla="*/ 25 w 2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36">
                    <a:moveTo>
                      <a:pt x="6" y="16"/>
                    </a:moveTo>
                    <a:lnTo>
                      <a:pt x="0" y="11"/>
                    </a:lnTo>
                    <a:lnTo>
                      <a:pt x="7" y="36"/>
                    </a:lnTo>
                    <a:lnTo>
                      <a:pt x="25" y="31"/>
                    </a:lnTo>
                    <a:lnTo>
                      <a:pt x="18" y="5"/>
                    </a:lnTo>
                    <a:lnTo>
                      <a:pt x="15" y="0"/>
                    </a:lnTo>
                    <a:lnTo>
                      <a:pt x="18" y="5"/>
                    </a:lnTo>
                    <a:lnTo>
                      <a:pt x="18" y="2"/>
                    </a:lnTo>
                    <a:lnTo>
                      <a:pt x="15" y="0"/>
                    </a:lnTo>
                    <a:lnTo>
                      <a:pt x="6"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8" name="Freeform 327"/>
              <p:cNvSpPr>
                <a:spLocks/>
              </p:cNvSpPr>
              <p:nvPr/>
            </p:nvSpPr>
            <p:spPr bwMode="auto">
              <a:xfrm>
                <a:off x="2193" y="1341"/>
                <a:ext cx="54" cy="36"/>
              </a:xfrm>
              <a:custGeom>
                <a:avLst/>
                <a:gdLst>
                  <a:gd name="T0" fmla="*/ 0 w 54"/>
                  <a:gd name="T1" fmla="*/ 11 h 36"/>
                  <a:gd name="T2" fmla="*/ 5 w 54"/>
                  <a:gd name="T3" fmla="*/ 16 h 36"/>
                  <a:gd name="T4" fmla="*/ 45 w 54"/>
                  <a:gd name="T5" fmla="*/ 36 h 36"/>
                  <a:gd name="T6" fmla="*/ 54 w 54"/>
                  <a:gd name="T7" fmla="*/ 20 h 36"/>
                  <a:gd name="T8" fmla="*/ 14 w 54"/>
                  <a:gd name="T9" fmla="*/ 0 h 36"/>
                  <a:gd name="T10" fmla="*/ 18 w 54"/>
                  <a:gd name="T11" fmla="*/ 6 h 36"/>
                  <a:gd name="T12" fmla="*/ 0 w 54"/>
                  <a:gd name="T13" fmla="*/ 11 h 36"/>
                  <a:gd name="T14" fmla="*/ 1 w 54"/>
                  <a:gd name="T15" fmla="*/ 15 h 36"/>
                  <a:gd name="T16" fmla="*/ 5 w 54"/>
                  <a:gd name="T17" fmla="*/ 16 h 36"/>
                  <a:gd name="T18" fmla="*/ 0 w 54"/>
                  <a:gd name="T19" fmla="*/ 11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36"/>
                  <a:gd name="T32" fmla="*/ 54 w 54"/>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36">
                    <a:moveTo>
                      <a:pt x="0" y="11"/>
                    </a:moveTo>
                    <a:lnTo>
                      <a:pt x="5" y="16"/>
                    </a:lnTo>
                    <a:lnTo>
                      <a:pt x="45" y="36"/>
                    </a:lnTo>
                    <a:lnTo>
                      <a:pt x="54" y="20"/>
                    </a:lnTo>
                    <a:lnTo>
                      <a:pt x="14" y="0"/>
                    </a:lnTo>
                    <a:lnTo>
                      <a:pt x="18" y="6"/>
                    </a:lnTo>
                    <a:lnTo>
                      <a:pt x="0" y="11"/>
                    </a:lnTo>
                    <a:lnTo>
                      <a:pt x="1" y="15"/>
                    </a:lnTo>
                    <a:lnTo>
                      <a:pt x="5" y="16"/>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9" name="Freeform 328"/>
              <p:cNvSpPr>
                <a:spLocks/>
              </p:cNvSpPr>
              <p:nvPr/>
            </p:nvSpPr>
            <p:spPr bwMode="auto">
              <a:xfrm>
                <a:off x="2182" y="1302"/>
                <a:ext cx="29" cy="50"/>
              </a:xfrm>
              <a:custGeom>
                <a:avLst/>
                <a:gdLst>
                  <a:gd name="T0" fmla="*/ 5 w 29"/>
                  <a:gd name="T1" fmla="*/ 16 h 50"/>
                  <a:gd name="T2" fmla="*/ 0 w 29"/>
                  <a:gd name="T3" fmla="*/ 10 h 50"/>
                  <a:gd name="T4" fmla="*/ 11 w 29"/>
                  <a:gd name="T5" fmla="*/ 50 h 50"/>
                  <a:gd name="T6" fmla="*/ 29 w 29"/>
                  <a:gd name="T7" fmla="*/ 45 h 50"/>
                  <a:gd name="T8" fmla="*/ 18 w 29"/>
                  <a:gd name="T9" fmla="*/ 5 h 50"/>
                  <a:gd name="T10" fmla="*/ 14 w 29"/>
                  <a:gd name="T11" fmla="*/ 0 h 50"/>
                  <a:gd name="T12" fmla="*/ 18 w 29"/>
                  <a:gd name="T13" fmla="*/ 5 h 50"/>
                  <a:gd name="T14" fmla="*/ 18 w 29"/>
                  <a:gd name="T15" fmla="*/ 1 h 50"/>
                  <a:gd name="T16" fmla="*/ 14 w 29"/>
                  <a:gd name="T17" fmla="*/ 0 h 50"/>
                  <a:gd name="T18" fmla="*/ 5 w 29"/>
                  <a:gd name="T19" fmla="*/ 16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50"/>
                  <a:gd name="T32" fmla="*/ 29 w 29"/>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50">
                    <a:moveTo>
                      <a:pt x="5" y="16"/>
                    </a:moveTo>
                    <a:lnTo>
                      <a:pt x="0" y="10"/>
                    </a:lnTo>
                    <a:lnTo>
                      <a:pt x="11" y="50"/>
                    </a:lnTo>
                    <a:lnTo>
                      <a:pt x="29" y="45"/>
                    </a:lnTo>
                    <a:lnTo>
                      <a:pt x="18" y="5"/>
                    </a:lnTo>
                    <a:lnTo>
                      <a:pt x="14" y="0"/>
                    </a:lnTo>
                    <a:lnTo>
                      <a:pt x="18" y="5"/>
                    </a:lnTo>
                    <a:lnTo>
                      <a:pt x="18" y="1"/>
                    </a:lnTo>
                    <a:lnTo>
                      <a:pt x="14" y="0"/>
                    </a:lnTo>
                    <a:lnTo>
                      <a:pt x="5"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0" name="Freeform 329"/>
              <p:cNvSpPr>
                <a:spLocks/>
              </p:cNvSpPr>
              <p:nvPr/>
            </p:nvSpPr>
            <p:spPr bwMode="auto">
              <a:xfrm>
                <a:off x="2128" y="1267"/>
                <a:ext cx="68" cy="51"/>
              </a:xfrm>
              <a:custGeom>
                <a:avLst/>
                <a:gdLst>
                  <a:gd name="T0" fmla="*/ 3 w 68"/>
                  <a:gd name="T1" fmla="*/ 18 h 51"/>
                  <a:gd name="T2" fmla="*/ 0 w 68"/>
                  <a:gd name="T3" fmla="*/ 18 h 51"/>
                  <a:gd name="T4" fmla="*/ 59 w 68"/>
                  <a:gd name="T5" fmla="*/ 51 h 51"/>
                  <a:gd name="T6" fmla="*/ 68 w 68"/>
                  <a:gd name="T7" fmla="*/ 35 h 51"/>
                  <a:gd name="T8" fmla="*/ 9 w 68"/>
                  <a:gd name="T9" fmla="*/ 2 h 51"/>
                  <a:gd name="T10" fmla="*/ 5 w 68"/>
                  <a:gd name="T11" fmla="*/ 0 h 51"/>
                  <a:gd name="T12" fmla="*/ 3 w 68"/>
                  <a:gd name="T13" fmla="*/ 18 h 51"/>
                  <a:gd name="T14" fmla="*/ 0 60000 65536"/>
                  <a:gd name="T15" fmla="*/ 0 60000 65536"/>
                  <a:gd name="T16" fmla="*/ 0 60000 65536"/>
                  <a:gd name="T17" fmla="*/ 0 60000 65536"/>
                  <a:gd name="T18" fmla="*/ 0 60000 65536"/>
                  <a:gd name="T19" fmla="*/ 0 60000 65536"/>
                  <a:gd name="T20" fmla="*/ 0 60000 65536"/>
                  <a:gd name="T21" fmla="*/ 0 w 68"/>
                  <a:gd name="T22" fmla="*/ 0 h 51"/>
                  <a:gd name="T23" fmla="*/ 68 w 68"/>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51">
                    <a:moveTo>
                      <a:pt x="3" y="18"/>
                    </a:moveTo>
                    <a:lnTo>
                      <a:pt x="0" y="18"/>
                    </a:lnTo>
                    <a:lnTo>
                      <a:pt x="59" y="51"/>
                    </a:lnTo>
                    <a:lnTo>
                      <a:pt x="68" y="35"/>
                    </a:lnTo>
                    <a:lnTo>
                      <a:pt x="9" y="2"/>
                    </a:lnTo>
                    <a:lnTo>
                      <a:pt x="5" y="0"/>
                    </a:lnTo>
                    <a:lnTo>
                      <a:pt x="3"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1" name="Freeform 330"/>
              <p:cNvSpPr>
                <a:spLocks/>
              </p:cNvSpPr>
              <p:nvPr/>
            </p:nvSpPr>
            <p:spPr bwMode="auto">
              <a:xfrm>
                <a:off x="2077" y="1258"/>
                <a:ext cx="56" cy="27"/>
              </a:xfrm>
              <a:custGeom>
                <a:avLst/>
                <a:gdLst>
                  <a:gd name="T0" fmla="*/ 0 w 56"/>
                  <a:gd name="T1" fmla="*/ 18 h 27"/>
                  <a:gd name="T2" fmla="*/ 4 w 56"/>
                  <a:gd name="T3" fmla="*/ 20 h 27"/>
                  <a:gd name="T4" fmla="*/ 54 w 56"/>
                  <a:gd name="T5" fmla="*/ 27 h 27"/>
                  <a:gd name="T6" fmla="*/ 56 w 56"/>
                  <a:gd name="T7" fmla="*/ 9 h 27"/>
                  <a:gd name="T8" fmla="*/ 7 w 56"/>
                  <a:gd name="T9" fmla="*/ 0 h 27"/>
                  <a:gd name="T10" fmla="*/ 11 w 56"/>
                  <a:gd name="T11" fmla="*/ 2 h 27"/>
                  <a:gd name="T12" fmla="*/ 0 w 56"/>
                  <a:gd name="T13" fmla="*/ 18 h 27"/>
                  <a:gd name="T14" fmla="*/ 0 60000 65536"/>
                  <a:gd name="T15" fmla="*/ 0 60000 65536"/>
                  <a:gd name="T16" fmla="*/ 0 60000 65536"/>
                  <a:gd name="T17" fmla="*/ 0 60000 65536"/>
                  <a:gd name="T18" fmla="*/ 0 60000 65536"/>
                  <a:gd name="T19" fmla="*/ 0 60000 65536"/>
                  <a:gd name="T20" fmla="*/ 0 60000 65536"/>
                  <a:gd name="T21" fmla="*/ 0 w 56"/>
                  <a:gd name="T22" fmla="*/ 0 h 27"/>
                  <a:gd name="T23" fmla="*/ 56 w 56"/>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7">
                    <a:moveTo>
                      <a:pt x="0" y="18"/>
                    </a:moveTo>
                    <a:lnTo>
                      <a:pt x="4" y="20"/>
                    </a:lnTo>
                    <a:lnTo>
                      <a:pt x="54" y="27"/>
                    </a:lnTo>
                    <a:lnTo>
                      <a:pt x="56" y="9"/>
                    </a:lnTo>
                    <a:lnTo>
                      <a:pt x="7" y="0"/>
                    </a:lnTo>
                    <a:lnTo>
                      <a:pt x="11" y="2"/>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2" name="Freeform 331"/>
              <p:cNvSpPr>
                <a:spLocks/>
              </p:cNvSpPr>
              <p:nvPr/>
            </p:nvSpPr>
            <p:spPr bwMode="auto">
              <a:xfrm>
                <a:off x="2050" y="1238"/>
                <a:ext cx="38" cy="38"/>
              </a:xfrm>
              <a:custGeom>
                <a:avLst/>
                <a:gdLst>
                  <a:gd name="T0" fmla="*/ 2 w 38"/>
                  <a:gd name="T1" fmla="*/ 18 h 38"/>
                  <a:gd name="T2" fmla="*/ 0 w 38"/>
                  <a:gd name="T3" fmla="*/ 18 h 38"/>
                  <a:gd name="T4" fmla="*/ 27 w 38"/>
                  <a:gd name="T5" fmla="*/ 38 h 38"/>
                  <a:gd name="T6" fmla="*/ 38 w 38"/>
                  <a:gd name="T7" fmla="*/ 22 h 38"/>
                  <a:gd name="T8" fmla="*/ 11 w 38"/>
                  <a:gd name="T9" fmla="*/ 2 h 38"/>
                  <a:gd name="T10" fmla="*/ 9 w 38"/>
                  <a:gd name="T11" fmla="*/ 0 h 38"/>
                  <a:gd name="T12" fmla="*/ 2 w 38"/>
                  <a:gd name="T13" fmla="*/ 18 h 38"/>
                  <a:gd name="T14" fmla="*/ 0 60000 65536"/>
                  <a:gd name="T15" fmla="*/ 0 60000 65536"/>
                  <a:gd name="T16" fmla="*/ 0 60000 65536"/>
                  <a:gd name="T17" fmla="*/ 0 60000 65536"/>
                  <a:gd name="T18" fmla="*/ 0 60000 65536"/>
                  <a:gd name="T19" fmla="*/ 0 60000 65536"/>
                  <a:gd name="T20" fmla="*/ 0 60000 65536"/>
                  <a:gd name="T21" fmla="*/ 0 w 38"/>
                  <a:gd name="T22" fmla="*/ 0 h 38"/>
                  <a:gd name="T23" fmla="*/ 38 w 38"/>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8">
                    <a:moveTo>
                      <a:pt x="2" y="18"/>
                    </a:moveTo>
                    <a:lnTo>
                      <a:pt x="0" y="18"/>
                    </a:lnTo>
                    <a:lnTo>
                      <a:pt x="27" y="38"/>
                    </a:lnTo>
                    <a:lnTo>
                      <a:pt x="38" y="22"/>
                    </a:lnTo>
                    <a:lnTo>
                      <a:pt x="11" y="2"/>
                    </a:lnTo>
                    <a:lnTo>
                      <a:pt x="9" y="0"/>
                    </a:lnTo>
                    <a:lnTo>
                      <a:pt x="2"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3" name="Freeform 332"/>
              <p:cNvSpPr>
                <a:spLocks/>
              </p:cNvSpPr>
              <p:nvPr/>
            </p:nvSpPr>
            <p:spPr bwMode="auto">
              <a:xfrm>
                <a:off x="2012" y="1222"/>
                <a:ext cx="47" cy="34"/>
              </a:xfrm>
              <a:custGeom>
                <a:avLst/>
                <a:gdLst>
                  <a:gd name="T0" fmla="*/ 2 w 47"/>
                  <a:gd name="T1" fmla="*/ 18 h 34"/>
                  <a:gd name="T2" fmla="*/ 0 w 47"/>
                  <a:gd name="T3" fmla="*/ 18 h 34"/>
                  <a:gd name="T4" fmla="*/ 40 w 47"/>
                  <a:gd name="T5" fmla="*/ 34 h 34"/>
                  <a:gd name="T6" fmla="*/ 47 w 47"/>
                  <a:gd name="T7" fmla="*/ 16 h 34"/>
                  <a:gd name="T8" fmla="*/ 8 w 47"/>
                  <a:gd name="T9" fmla="*/ 0 h 34"/>
                  <a:gd name="T10" fmla="*/ 8 w 47"/>
                  <a:gd name="T11" fmla="*/ 0 h 34"/>
                  <a:gd name="T12" fmla="*/ 2 w 47"/>
                  <a:gd name="T13" fmla="*/ 18 h 34"/>
                  <a:gd name="T14" fmla="*/ 0 60000 65536"/>
                  <a:gd name="T15" fmla="*/ 0 60000 65536"/>
                  <a:gd name="T16" fmla="*/ 0 60000 65536"/>
                  <a:gd name="T17" fmla="*/ 0 60000 65536"/>
                  <a:gd name="T18" fmla="*/ 0 60000 65536"/>
                  <a:gd name="T19" fmla="*/ 0 60000 65536"/>
                  <a:gd name="T20" fmla="*/ 0 60000 65536"/>
                  <a:gd name="T21" fmla="*/ 0 w 47"/>
                  <a:gd name="T22" fmla="*/ 0 h 34"/>
                  <a:gd name="T23" fmla="*/ 47 w 4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
                    <a:moveTo>
                      <a:pt x="2" y="18"/>
                    </a:moveTo>
                    <a:lnTo>
                      <a:pt x="0" y="18"/>
                    </a:lnTo>
                    <a:lnTo>
                      <a:pt x="40" y="34"/>
                    </a:lnTo>
                    <a:lnTo>
                      <a:pt x="47" y="16"/>
                    </a:lnTo>
                    <a:lnTo>
                      <a:pt x="8" y="0"/>
                    </a:lnTo>
                    <a:lnTo>
                      <a:pt x="2"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4" name="Freeform 333"/>
              <p:cNvSpPr>
                <a:spLocks/>
              </p:cNvSpPr>
              <p:nvPr/>
            </p:nvSpPr>
            <p:spPr bwMode="auto">
              <a:xfrm>
                <a:off x="1944" y="1202"/>
                <a:ext cx="76" cy="38"/>
              </a:xfrm>
              <a:custGeom>
                <a:avLst/>
                <a:gdLst>
                  <a:gd name="T0" fmla="*/ 0 w 76"/>
                  <a:gd name="T1" fmla="*/ 18 h 38"/>
                  <a:gd name="T2" fmla="*/ 2 w 76"/>
                  <a:gd name="T3" fmla="*/ 20 h 38"/>
                  <a:gd name="T4" fmla="*/ 70 w 76"/>
                  <a:gd name="T5" fmla="*/ 38 h 38"/>
                  <a:gd name="T6" fmla="*/ 76 w 76"/>
                  <a:gd name="T7" fmla="*/ 20 h 38"/>
                  <a:gd name="T8" fmla="*/ 7 w 76"/>
                  <a:gd name="T9" fmla="*/ 0 h 38"/>
                  <a:gd name="T10" fmla="*/ 7 w 76"/>
                  <a:gd name="T11" fmla="*/ 2 h 38"/>
                  <a:gd name="T12" fmla="*/ 0 w 76"/>
                  <a:gd name="T13" fmla="*/ 18 h 38"/>
                  <a:gd name="T14" fmla="*/ 0 60000 65536"/>
                  <a:gd name="T15" fmla="*/ 0 60000 65536"/>
                  <a:gd name="T16" fmla="*/ 0 60000 65536"/>
                  <a:gd name="T17" fmla="*/ 0 60000 65536"/>
                  <a:gd name="T18" fmla="*/ 0 60000 65536"/>
                  <a:gd name="T19" fmla="*/ 0 60000 65536"/>
                  <a:gd name="T20" fmla="*/ 0 60000 65536"/>
                  <a:gd name="T21" fmla="*/ 0 w 76"/>
                  <a:gd name="T22" fmla="*/ 0 h 38"/>
                  <a:gd name="T23" fmla="*/ 76 w 7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8">
                    <a:moveTo>
                      <a:pt x="0" y="18"/>
                    </a:moveTo>
                    <a:lnTo>
                      <a:pt x="2" y="20"/>
                    </a:lnTo>
                    <a:lnTo>
                      <a:pt x="70" y="38"/>
                    </a:lnTo>
                    <a:lnTo>
                      <a:pt x="76" y="20"/>
                    </a:lnTo>
                    <a:lnTo>
                      <a:pt x="7" y="0"/>
                    </a:lnTo>
                    <a:lnTo>
                      <a:pt x="7" y="2"/>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5" name="Freeform 334"/>
              <p:cNvSpPr>
                <a:spLocks/>
              </p:cNvSpPr>
              <p:nvPr/>
            </p:nvSpPr>
            <p:spPr bwMode="auto">
              <a:xfrm>
                <a:off x="1888" y="1181"/>
                <a:ext cx="63" cy="39"/>
              </a:xfrm>
              <a:custGeom>
                <a:avLst/>
                <a:gdLst>
                  <a:gd name="T0" fmla="*/ 0 w 63"/>
                  <a:gd name="T1" fmla="*/ 14 h 39"/>
                  <a:gd name="T2" fmla="*/ 4 w 63"/>
                  <a:gd name="T3" fmla="*/ 16 h 39"/>
                  <a:gd name="T4" fmla="*/ 56 w 63"/>
                  <a:gd name="T5" fmla="*/ 39 h 39"/>
                  <a:gd name="T6" fmla="*/ 63 w 63"/>
                  <a:gd name="T7" fmla="*/ 23 h 39"/>
                  <a:gd name="T8" fmla="*/ 11 w 63"/>
                  <a:gd name="T9" fmla="*/ 0 h 39"/>
                  <a:gd name="T10" fmla="*/ 14 w 63"/>
                  <a:gd name="T11" fmla="*/ 2 h 39"/>
                  <a:gd name="T12" fmla="*/ 0 w 63"/>
                  <a:gd name="T13" fmla="*/ 14 h 39"/>
                  <a:gd name="T14" fmla="*/ 0 60000 65536"/>
                  <a:gd name="T15" fmla="*/ 0 60000 65536"/>
                  <a:gd name="T16" fmla="*/ 0 60000 65536"/>
                  <a:gd name="T17" fmla="*/ 0 60000 65536"/>
                  <a:gd name="T18" fmla="*/ 0 60000 65536"/>
                  <a:gd name="T19" fmla="*/ 0 60000 65536"/>
                  <a:gd name="T20" fmla="*/ 0 60000 65536"/>
                  <a:gd name="T21" fmla="*/ 0 w 63"/>
                  <a:gd name="T22" fmla="*/ 0 h 39"/>
                  <a:gd name="T23" fmla="*/ 63 w 63"/>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9">
                    <a:moveTo>
                      <a:pt x="0" y="14"/>
                    </a:moveTo>
                    <a:lnTo>
                      <a:pt x="4" y="16"/>
                    </a:lnTo>
                    <a:lnTo>
                      <a:pt x="56" y="39"/>
                    </a:lnTo>
                    <a:lnTo>
                      <a:pt x="63" y="23"/>
                    </a:lnTo>
                    <a:lnTo>
                      <a:pt x="11" y="0"/>
                    </a:lnTo>
                    <a:lnTo>
                      <a:pt x="14" y="2"/>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6" name="Freeform 335"/>
              <p:cNvSpPr>
                <a:spLocks/>
              </p:cNvSpPr>
              <p:nvPr/>
            </p:nvSpPr>
            <p:spPr bwMode="auto">
              <a:xfrm>
                <a:off x="1857" y="1152"/>
                <a:ext cx="45" cy="43"/>
              </a:xfrm>
              <a:custGeom>
                <a:avLst/>
                <a:gdLst>
                  <a:gd name="T0" fmla="*/ 0 w 45"/>
                  <a:gd name="T1" fmla="*/ 9 h 43"/>
                  <a:gd name="T2" fmla="*/ 2 w 45"/>
                  <a:gd name="T3" fmla="*/ 13 h 43"/>
                  <a:gd name="T4" fmla="*/ 31 w 45"/>
                  <a:gd name="T5" fmla="*/ 43 h 43"/>
                  <a:gd name="T6" fmla="*/ 45 w 45"/>
                  <a:gd name="T7" fmla="*/ 31 h 43"/>
                  <a:gd name="T8" fmla="*/ 17 w 45"/>
                  <a:gd name="T9" fmla="*/ 0 h 43"/>
                  <a:gd name="T10" fmla="*/ 18 w 45"/>
                  <a:gd name="T11" fmla="*/ 4 h 43"/>
                  <a:gd name="T12" fmla="*/ 0 w 45"/>
                  <a:gd name="T13" fmla="*/ 9 h 43"/>
                  <a:gd name="T14" fmla="*/ 0 60000 65536"/>
                  <a:gd name="T15" fmla="*/ 0 60000 65536"/>
                  <a:gd name="T16" fmla="*/ 0 60000 65536"/>
                  <a:gd name="T17" fmla="*/ 0 60000 65536"/>
                  <a:gd name="T18" fmla="*/ 0 60000 65536"/>
                  <a:gd name="T19" fmla="*/ 0 60000 65536"/>
                  <a:gd name="T20" fmla="*/ 0 60000 65536"/>
                  <a:gd name="T21" fmla="*/ 0 w 45"/>
                  <a:gd name="T22" fmla="*/ 0 h 43"/>
                  <a:gd name="T23" fmla="*/ 45 w 45"/>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3">
                    <a:moveTo>
                      <a:pt x="0" y="9"/>
                    </a:moveTo>
                    <a:lnTo>
                      <a:pt x="2" y="13"/>
                    </a:lnTo>
                    <a:lnTo>
                      <a:pt x="31" y="43"/>
                    </a:lnTo>
                    <a:lnTo>
                      <a:pt x="45" y="31"/>
                    </a:lnTo>
                    <a:lnTo>
                      <a:pt x="17" y="0"/>
                    </a:lnTo>
                    <a:lnTo>
                      <a:pt x="18" y="4"/>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7" name="Freeform 336"/>
              <p:cNvSpPr>
                <a:spLocks/>
              </p:cNvSpPr>
              <p:nvPr/>
            </p:nvSpPr>
            <p:spPr bwMode="auto">
              <a:xfrm>
                <a:off x="1850" y="1127"/>
                <a:ext cx="25" cy="34"/>
              </a:xfrm>
              <a:custGeom>
                <a:avLst/>
                <a:gdLst>
                  <a:gd name="T0" fmla="*/ 4 w 25"/>
                  <a:gd name="T1" fmla="*/ 14 h 34"/>
                  <a:gd name="T2" fmla="*/ 0 w 25"/>
                  <a:gd name="T3" fmla="*/ 9 h 34"/>
                  <a:gd name="T4" fmla="*/ 7 w 25"/>
                  <a:gd name="T5" fmla="*/ 34 h 34"/>
                  <a:gd name="T6" fmla="*/ 25 w 25"/>
                  <a:gd name="T7" fmla="*/ 29 h 34"/>
                  <a:gd name="T8" fmla="*/ 20 w 25"/>
                  <a:gd name="T9" fmla="*/ 5 h 34"/>
                  <a:gd name="T10" fmla="*/ 16 w 25"/>
                  <a:gd name="T11" fmla="*/ 0 h 34"/>
                  <a:gd name="T12" fmla="*/ 4 w 25"/>
                  <a:gd name="T13" fmla="*/ 14 h 34"/>
                  <a:gd name="T14" fmla="*/ 0 60000 65536"/>
                  <a:gd name="T15" fmla="*/ 0 60000 65536"/>
                  <a:gd name="T16" fmla="*/ 0 60000 65536"/>
                  <a:gd name="T17" fmla="*/ 0 60000 65536"/>
                  <a:gd name="T18" fmla="*/ 0 60000 65536"/>
                  <a:gd name="T19" fmla="*/ 0 60000 65536"/>
                  <a:gd name="T20" fmla="*/ 0 60000 65536"/>
                  <a:gd name="T21" fmla="*/ 0 w 25"/>
                  <a:gd name="T22" fmla="*/ 0 h 34"/>
                  <a:gd name="T23" fmla="*/ 25 w 2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4">
                    <a:moveTo>
                      <a:pt x="4" y="14"/>
                    </a:moveTo>
                    <a:lnTo>
                      <a:pt x="0" y="9"/>
                    </a:lnTo>
                    <a:lnTo>
                      <a:pt x="7" y="34"/>
                    </a:lnTo>
                    <a:lnTo>
                      <a:pt x="25" y="29"/>
                    </a:lnTo>
                    <a:lnTo>
                      <a:pt x="20" y="5"/>
                    </a:lnTo>
                    <a:lnTo>
                      <a:pt x="16" y="0"/>
                    </a:lnTo>
                    <a:lnTo>
                      <a:pt x="4"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8" name="Freeform 337"/>
              <p:cNvSpPr>
                <a:spLocks/>
              </p:cNvSpPr>
              <p:nvPr/>
            </p:nvSpPr>
            <p:spPr bwMode="auto">
              <a:xfrm>
                <a:off x="1773" y="1058"/>
                <a:ext cx="93" cy="83"/>
              </a:xfrm>
              <a:custGeom>
                <a:avLst/>
                <a:gdLst>
                  <a:gd name="T0" fmla="*/ 0 w 93"/>
                  <a:gd name="T1" fmla="*/ 8 h 83"/>
                  <a:gd name="T2" fmla="*/ 3 w 93"/>
                  <a:gd name="T3" fmla="*/ 15 h 83"/>
                  <a:gd name="T4" fmla="*/ 81 w 93"/>
                  <a:gd name="T5" fmla="*/ 83 h 83"/>
                  <a:gd name="T6" fmla="*/ 93 w 93"/>
                  <a:gd name="T7" fmla="*/ 69 h 83"/>
                  <a:gd name="T8" fmla="*/ 16 w 93"/>
                  <a:gd name="T9" fmla="*/ 0 h 83"/>
                  <a:gd name="T10" fmla="*/ 20 w 93"/>
                  <a:gd name="T11" fmla="*/ 8 h 83"/>
                  <a:gd name="T12" fmla="*/ 0 w 93"/>
                  <a:gd name="T13" fmla="*/ 8 h 83"/>
                  <a:gd name="T14" fmla="*/ 0 60000 65536"/>
                  <a:gd name="T15" fmla="*/ 0 60000 65536"/>
                  <a:gd name="T16" fmla="*/ 0 60000 65536"/>
                  <a:gd name="T17" fmla="*/ 0 60000 65536"/>
                  <a:gd name="T18" fmla="*/ 0 60000 65536"/>
                  <a:gd name="T19" fmla="*/ 0 60000 65536"/>
                  <a:gd name="T20" fmla="*/ 0 60000 65536"/>
                  <a:gd name="T21" fmla="*/ 0 w 93"/>
                  <a:gd name="T22" fmla="*/ 0 h 83"/>
                  <a:gd name="T23" fmla="*/ 93 w 93"/>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83">
                    <a:moveTo>
                      <a:pt x="0" y="8"/>
                    </a:moveTo>
                    <a:lnTo>
                      <a:pt x="3" y="15"/>
                    </a:lnTo>
                    <a:lnTo>
                      <a:pt x="81" y="83"/>
                    </a:lnTo>
                    <a:lnTo>
                      <a:pt x="93" y="69"/>
                    </a:lnTo>
                    <a:lnTo>
                      <a:pt x="16" y="0"/>
                    </a:lnTo>
                    <a:lnTo>
                      <a:pt x="20" y="8"/>
                    </a:lnTo>
                    <a:lnTo>
                      <a:pt x="0"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9" name="Freeform 338"/>
              <p:cNvSpPr>
                <a:spLocks/>
              </p:cNvSpPr>
              <p:nvPr/>
            </p:nvSpPr>
            <p:spPr bwMode="auto">
              <a:xfrm>
                <a:off x="1771" y="1037"/>
                <a:ext cx="22" cy="29"/>
              </a:xfrm>
              <a:custGeom>
                <a:avLst/>
                <a:gdLst>
                  <a:gd name="T0" fmla="*/ 5 w 22"/>
                  <a:gd name="T1" fmla="*/ 16 h 29"/>
                  <a:gd name="T2" fmla="*/ 0 w 22"/>
                  <a:gd name="T3" fmla="*/ 9 h 29"/>
                  <a:gd name="T4" fmla="*/ 2 w 22"/>
                  <a:gd name="T5" fmla="*/ 29 h 29"/>
                  <a:gd name="T6" fmla="*/ 22 w 22"/>
                  <a:gd name="T7" fmla="*/ 29 h 29"/>
                  <a:gd name="T8" fmla="*/ 20 w 22"/>
                  <a:gd name="T9" fmla="*/ 7 h 29"/>
                  <a:gd name="T10" fmla="*/ 14 w 22"/>
                  <a:gd name="T11" fmla="*/ 0 h 29"/>
                  <a:gd name="T12" fmla="*/ 20 w 22"/>
                  <a:gd name="T13" fmla="*/ 7 h 29"/>
                  <a:gd name="T14" fmla="*/ 20 w 22"/>
                  <a:gd name="T15" fmla="*/ 2 h 29"/>
                  <a:gd name="T16" fmla="*/ 14 w 22"/>
                  <a:gd name="T17" fmla="*/ 0 h 29"/>
                  <a:gd name="T18" fmla="*/ 5 w 22"/>
                  <a:gd name="T19" fmla="*/ 1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9"/>
                  <a:gd name="T32" fmla="*/ 22 w 22"/>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9">
                    <a:moveTo>
                      <a:pt x="5" y="16"/>
                    </a:moveTo>
                    <a:lnTo>
                      <a:pt x="0" y="9"/>
                    </a:lnTo>
                    <a:lnTo>
                      <a:pt x="2" y="29"/>
                    </a:lnTo>
                    <a:lnTo>
                      <a:pt x="22" y="29"/>
                    </a:lnTo>
                    <a:lnTo>
                      <a:pt x="20" y="7"/>
                    </a:lnTo>
                    <a:lnTo>
                      <a:pt x="14" y="0"/>
                    </a:lnTo>
                    <a:lnTo>
                      <a:pt x="20" y="7"/>
                    </a:lnTo>
                    <a:lnTo>
                      <a:pt x="20" y="2"/>
                    </a:lnTo>
                    <a:lnTo>
                      <a:pt x="14" y="0"/>
                    </a:lnTo>
                    <a:lnTo>
                      <a:pt x="5"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0" name="Freeform 339"/>
              <p:cNvSpPr>
                <a:spLocks/>
              </p:cNvSpPr>
              <p:nvPr/>
            </p:nvSpPr>
            <p:spPr bwMode="auto">
              <a:xfrm>
                <a:off x="1762" y="1028"/>
                <a:ext cx="23" cy="25"/>
              </a:xfrm>
              <a:custGeom>
                <a:avLst/>
                <a:gdLst>
                  <a:gd name="T0" fmla="*/ 0 w 23"/>
                  <a:gd name="T1" fmla="*/ 18 h 25"/>
                  <a:gd name="T2" fmla="*/ 0 w 23"/>
                  <a:gd name="T3" fmla="*/ 18 h 25"/>
                  <a:gd name="T4" fmla="*/ 14 w 23"/>
                  <a:gd name="T5" fmla="*/ 25 h 25"/>
                  <a:gd name="T6" fmla="*/ 23 w 23"/>
                  <a:gd name="T7" fmla="*/ 9 h 25"/>
                  <a:gd name="T8" fmla="*/ 9 w 23"/>
                  <a:gd name="T9" fmla="*/ 0 h 25"/>
                  <a:gd name="T10" fmla="*/ 9 w 23"/>
                  <a:gd name="T11" fmla="*/ 0 h 25"/>
                  <a:gd name="T12" fmla="*/ 0 w 23"/>
                  <a:gd name="T13" fmla="*/ 18 h 25"/>
                  <a:gd name="T14" fmla="*/ 0 60000 65536"/>
                  <a:gd name="T15" fmla="*/ 0 60000 65536"/>
                  <a:gd name="T16" fmla="*/ 0 60000 65536"/>
                  <a:gd name="T17" fmla="*/ 0 60000 65536"/>
                  <a:gd name="T18" fmla="*/ 0 60000 65536"/>
                  <a:gd name="T19" fmla="*/ 0 60000 65536"/>
                  <a:gd name="T20" fmla="*/ 0 60000 65536"/>
                  <a:gd name="T21" fmla="*/ 0 w 23"/>
                  <a:gd name="T22" fmla="*/ 0 h 25"/>
                  <a:gd name="T23" fmla="*/ 23 w 2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5">
                    <a:moveTo>
                      <a:pt x="0" y="18"/>
                    </a:moveTo>
                    <a:lnTo>
                      <a:pt x="0" y="18"/>
                    </a:lnTo>
                    <a:lnTo>
                      <a:pt x="14" y="25"/>
                    </a:lnTo>
                    <a:lnTo>
                      <a:pt x="23" y="9"/>
                    </a:lnTo>
                    <a:lnTo>
                      <a:pt x="9"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1" name="Freeform 340"/>
              <p:cNvSpPr>
                <a:spLocks/>
              </p:cNvSpPr>
              <p:nvPr/>
            </p:nvSpPr>
            <p:spPr bwMode="auto">
              <a:xfrm>
                <a:off x="1728" y="1011"/>
                <a:ext cx="43" cy="35"/>
              </a:xfrm>
              <a:custGeom>
                <a:avLst/>
                <a:gdLst>
                  <a:gd name="T0" fmla="*/ 0 w 43"/>
                  <a:gd name="T1" fmla="*/ 13 h 35"/>
                  <a:gd name="T2" fmla="*/ 2 w 43"/>
                  <a:gd name="T3" fmla="*/ 17 h 35"/>
                  <a:gd name="T4" fmla="*/ 34 w 43"/>
                  <a:gd name="T5" fmla="*/ 35 h 35"/>
                  <a:gd name="T6" fmla="*/ 43 w 43"/>
                  <a:gd name="T7" fmla="*/ 17 h 35"/>
                  <a:gd name="T8" fmla="*/ 12 w 43"/>
                  <a:gd name="T9" fmla="*/ 0 h 35"/>
                  <a:gd name="T10" fmla="*/ 16 w 43"/>
                  <a:gd name="T11" fmla="*/ 2 h 35"/>
                  <a:gd name="T12" fmla="*/ 0 w 43"/>
                  <a:gd name="T13" fmla="*/ 13 h 35"/>
                  <a:gd name="T14" fmla="*/ 0 60000 65536"/>
                  <a:gd name="T15" fmla="*/ 0 60000 65536"/>
                  <a:gd name="T16" fmla="*/ 0 60000 65536"/>
                  <a:gd name="T17" fmla="*/ 0 60000 65536"/>
                  <a:gd name="T18" fmla="*/ 0 60000 65536"/>
                  <a:gd name="T19" fmla="*/ 0 60000 65536"/>
                  <a:gd name="T20" fmla="*/ 0 60000 65536"/>
                  <a:gd name="T21" fmla="*/ 0 w 43"/>
                  <a:gd name="T22" fmla="*/ 0 h 35"/>
                  <a:gd name="T23" fmla="*/ 43 w 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5">
                    <a:moveTo>
                      <a:pt x="0" y="13"/>
                    </a:moveTo>
                    <a:lnTo>
                      <a:pt x="2" y="17"/>
                    </a:lnTo>
                    <a:lnTo>
                      <a:pt x="34" y="35"/>
                    </a:lnTo>
                    <a:lnTo>
                      <a:pt x="43" y="17"/>
                    </a:lnTo>
                    <a:lnTo>
                      <a:pt x="12" y="0"/>
                    </a:lnTo>
                    <a:lnTo>
                      <a:pt x="16"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2" name="Freeform 341"/>
              <p:cNvSpPr>
                <a:spLocks/>
              </p:cNvSpPr>
              <p:nvPr/>
            </p:nvSpPr>
            <p:spPr bwMode="auto">
              <a:xfrm>
                <a:off x="1715" y="992"/>
                <a:ext cx="29" cy="32"/>
              </a:xfrm>
              <a:custGeom>
                <a:avLst/>
                <a:gdLst>
                  <a:gd name="T0" fmla="*/ 7 w 29"/>
                  <a:gd name="T1" fmla="*/ 19 h 32"/>
                  <a:gd name="T2" fmla="*/ 0 w 29"/>
                  <a:gd name="T3" fmla="*/ 14 h 32"/>
                  <a:gd name="T4" fmla="*/ 13 w 29"/>
                  <a:gd name="T5" fmla="*/ 32 h 32"/>
                  <a:gd name="T6" fmla="*/ 29 w 29"/>
                  <a:gd name="T7" fmla="*/ 21 h 32"/>
                  <a:gd name="T8" fmla="*/ 18 w 29"/>
                  <a:gd name="T9" fmla="*/ 5 h 32"/>
                  <a:gd name="T10" fmla="*/ 11 w 29"/>
                  <a:gd name="T11" fmla="*/ 0 h 32"/>
                  <a:gd name="T12" fmla="*/ 18 w 29"/>
                  <a:gd name="T13" fmla="*/ 5 h 32"/>
                  <a:gd name="T14" fmla="*/ 15 w 29"/>
                  <a:gd name="T15" fmla="*/ 0 h 32"/>
                  <a:gd name="T16" fmla="*/ 11 w 29"/>
                  <a:gd name="T17" fmla="*/ 0 h 32"/>
                  <a:gd name="T18" fmla="*/ 7 w 29"/>
                  <a:gd name="T19" fmla="*/ 19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2"/>
                  <a:gd name="T32" fmla="*/ 29 w 2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2">
                    <a:moveTo>
                      <a:pt x="7" y="19"/>
                    </a:moveTo>
                    <a:lnTo>
                      <a:pt x="0" y="14"/>
                    </a:lnTo>
                    <a:lnTo>
                      <a:pt x="13" y="32"/>
                    </a:lnTo>
                    <a:lnTo>
                      <a:pt x="29" y="21"/>
                    </a:lnTo>
                    <a:lnTo>
                      <a:pt x="18" y="5"/>
                    </a:lnTo>
                    <a:lnTo>
                      <a:pt x="11" y="0"/>
                    </a:lnTo>
                    <a:lnTo>
                      <a:pt x="18" y="5"/>
                    </a:lnTo>
                    <a:lnTo>
                      <a:pt x="15" y="0"/>
                    </a:lnTo>
                    <a:lnTo>
                      <a:pt x="11" y="0"/>
                    </a:lnTo>
                    <a:lnTo>
                      <a:pt x="7"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3" name="Freeform 342"/>
              <p:cNvSpPr>
                <a:spLocks/>
              </p:cNvSpPr>
              <p:nvPr/>
            </p:nvSpPr>
            <p:spPr bwMode="auto">
              <a:xfrm>
                <a:off x="1674" y="986"/>
                <a:ext cx="52" cy="25"/>
              </a:xfrm>
              <a:custGeom>
                <a:avLst/>
                <a:gdLst>
                  <a:gd name="T0" fmla="*/ 0 w 52"/>
                  <a:gd name="T1" fmla="*/ 18 h 25"/>
                  <a:gd name="T2" fmla="*/ 1 w 52"/>
                  <a:gd name="T3" fmla="*/ 18 h 25"/>
                  <a:gd name="T4" fmla="*/ 48 w 52"/>
                  <a:gd name="T5" fmla="*/ 25 h 25"/>
                  <a:gd name="T6" fmla="*/ 52 w 52"/>
                  <a:gd name="T7" fmla="*/ 6 h 25"/>
                  <a:gd name="T8" fmla="*/ 3 w 52"/>
                  <a:gd name="T9" fmla="*/ 0 h 25"/>
                  <a:gd name="T10" fmla="*/ 5 w 52"/>
                  <a:gd name="T11" fmla="*/ 0 h 25"/>
                  <a:gd name="T12" fmla="*/ 0 w 52"/>
                  <a:gd name="T13" fmla="*/ 18 h 25"/>
                  <a:gd name="T14" fmla="*/ 0 60000 65536"/>
                  <a:gd name="T15" fmla="*/ 0 60000 65536"/>
                  <a:gd name="T16" fmla="*/ 0 60000 65536"/>
                  <a:gd name="T17" fmla="*/ 0 60000 65536"/>
                  <a:gd name="T18" fmla="*/ 0 60000 65536"/>
                  <a:gd name="T19" fmla="*/ 0 60000 65536"/>
                  <a:gd name="T20" fmla="*/ 0 60000 65536"/>
                  <a:gd name="T21" fmla="*/ 0 w 52"/>
                  <a:gd name="T22" fmla="*/ 0 h 25"/>
                  <a:gd name="T23" fmla="*/ 52 w 5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25">
                    <a:moveTo>
                      <a:pt x="0" y="18"/>
                    </a:moveTo>
                    <a:lnTo>
                      <a:pt x="1" y="18"/>
                    </a:lnTo>
                    <a:lnTo>
                      <a:pt x="48" y="25"/>
                    </a:lnTo>
                    <a:lnTo>
                      <a:pt x="52" y="6"/>
                    </a:lnTo>
                    <a:lnTo>
                      <a:pt x="3" y="0"/>
                    </a:lnTo>
                    <a:lnTo>
                      <a:pt x="5"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4" name="Freeform 343"/>
              <p:cNvSpPr>
                <a:spLocks/>
              </p:cNvSpPr>
              <p:nvPr/>
            </p:nvSpPr>
            <p:spPr bwMode="auto">
              <a:xfrm>
                <a:off x="1629" y="972"/>
                <a:ext cx="50" cy="32"/>
              </a:xfrm>
              <a:custGeom>
                <a:avLst/>
                <a:gdLst>
                  <a:gd name="T0" fmla="*/ 0 w 50"/>
                  <a:gd name="T1" fmla="*/ 18 h 32"/>
                  <a:gd name="T2" fmla="*/ 0 w 50"/>
                  <a:gd name="T3" fmla="*/ 18 h 32"/>
                  <a:gd name="T4" fmla="*/ 45 w 50"/>
                  <a:gd name="T5" fmla="*/ 32 h 32"/>
                  <a:gd name="T6" fmla="*/ 50 w 50"/>
                  <a:gd name="T7" fmla="*/ 14 h 32"/>
                  <a:gd name="T8" fmla="*/ 5 w 50"/>
                  <a:gd name="T9" fmla="*/ 0 h 32"/>
                  <a:gd name="T10" fmla="*/ 5 w 50"/>
                  <a:gd name="T11" fmla="*/ 0 h 32"/>
                  <a:gd name="T12" fmla="*/ 0 w 50"/>
                  <a:gd name="T13" fmla="*/ 18 h 32"/>
                  <a:gd name="T14" fmla="*/ 0 60000 65536"/>
                  <a:gd name="T15" fmla="*/ 0 60000 65536"/>
                  <a:gd name="T16" fmla="*/ 0 60000 65536"/>
                  <a:gd name="T17" fmla="*/ 0 60000 65536"/>
                  <a:gd name="T18" fmla="*/ 0 60000 65536"/>
                  <a:gd name="T19" fmla="*/ 0 60000 65536"/>
                  <a:gd name="T20" fmla="*/ 0 60000 65536"/>
                  <a:gd name="T21" fmla="*/ 0 w 50"/>
                  <a:gd name="T22" fmla="*/ 0 h 32"/>
                  <a:gd name="T23" fmla="*/ 50 w 5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32">
                    <a:moveTo>
                      <a:pt x="0" y="18"/>
                    </a:moveTo>
                    <a:lnTo>
                      <a:pt x="0" y="18"/>
                    </a:lnTo>
                    <a:lnTo>
                      <a:pt x="45" y="32"/>
                    </a:lnTo>
                    <a:lnTo>
                      <a:pt x="50" y="14"/>
                    </a:lnTo>
                    <a:lnTo>
                      <a:pt x="5"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5" name="Freeform 344"/>
              <p:cNvSpPr>
                <a:spLocks/>
              </p:cNvSpPr>
              <p:nvPr/>
            </p:nvSpPr>
            <p:spPr bwMode="auto">
              <a:xfrm>
                <a:off x="1573" y="959"/>
                <a:ext cx="61" cy="31"/>
              </a:xfrm>
              <a:custGeom>
                <a:avLst/>
                <a:gdLst>
                  <a:gd name="T0" fmla="*/ 0 w 61"/>
                  <a:gd name="T1" fmla="*/ 16 h 31"/>
                  <a:gd name="T2" fmla="*/ 5 w 61"/>
                  <a:gd name="T3" fmla="*/ 18 h 31"/>
                  <a:gd name="T4" fmla="*/ 56 w 61"/>
                  <a:gd name="T5" fmla="*/ 31 h 31"/>
                  <a:gd name="T6" fmla="*/ 61 w 61"/>
                  <a:gd name="T7" fmla="*/ 13 h 31"/>
                  <a:gd name="T8" fmla="*/ 9 w 61"/>
                  <a:gd name="T9" fmla="*/ 0 h 31"/>
                  <a:gd name="T10" fmla="*/ 14 w 61"/>
                  <a:gd name="T11" fmla="*/ 2 h 31"/>
                  <a:gd name="T12" fmla="*/ 0 w 61"/>
                  <a:gd name="T13" fmla="*/ 16 h 31"/>
                  <a:gd name="T14" fmla="*/ 0 60000 65536"/>
                  <a:gd name="T15" fmla="*/ 0 60000 65536"/>
                  <a:gd name="T16" fmla="*/ 0 60000 65536"/>
                  <a:gd name="T17" fmla="*/ 0 60000 65536"/>
                  <a:gd name="T18" fmla="*/ 0 60000 65536"/>
                  <a:gd name="T19" fmla="*/ 0 60000 65536"/>
                  <a:gd name="T20" fmla="*/ 0 60000 65536"/>
                  <a:gd name="T21" fmla="*/ 0 w 61"/>
                  <a:gd name="T22" fmla="*/ 0 h 31"/>
                  <a:gd name="T23" fmla="*/ 61 w 6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31">
                    <a:moveTo>
                      <a:pt x="0" y="16"/>
                    </a:moveTo>
                    <a:lnTo>
                      <a:pt x="5" y="18"/>
                    </a:lnTo>
                    <a:lnTo>
                      <a:pt x="56" y="31"/>
                    </a:lnTo>
                    <a:lnTo>
                      <a:pt x="61" y="13"/>
                    </a:lnTo>
                    <a:lnTo>
                      <a:pt x="9" y="0"/>
                    </a:lnTo>
                    <a:lnTo>
                      <a:pt x="14" y="2"/>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6" name="Freeform 345"/>
              <p:cNvSpPr>
                <a:spLocks/>
              </p:cNvSpPr>
              <p:nvPr/>
            </p:nvSpPr>
            <p:spPr bwMode="auto">
              <a:xfrm>
                <a:off x="1555" y="939"/>
                <a:ext cx="32" cy="36"/>
              </a:xfrm>
              <a:custGeom>
                <a:avLst/>
                <a:gdLst>
                  <a:gd name="T0" fmla="*/ 5 w 32"/>
                  <a:gd name="T1" fmla="*/ 20 h 36"/>
                  <a:gd name="T2" fmla="*/ 0 w 32"/>
                  <a:gd name="T3" fmla="*/ 18 h 36"/>
                  <a:gd name="T4" fmla="*/ 18 w 32"/>
                  <a:gd name="T5" fmla="*/ 36 h 36"/>
                  <a:gd name="T6" fmla="*/ 32 w 32"/>
                  <a:gd name="T7" fmla="*/ 22 h 36"/>
                  <a:gd name="T8" fmla="*/ 12 w 32"/>
                  <a:gd name="T9" fmla="*/ 4 h 36"/>
                  <a:gd name="T10" fmla="*/ 7 w 32"/>
                  <a:gd name="T11" fmla="*/ 0 h 36"/>
                  <a:gd name="T12" fmla="*/ 5 w 32"/>
                  <a:gd name="T13" fmla="*/ 20 h 36"/>
                  <a:gd name="T14" fmla="*/ 0 60000 65536"/>
                  <a:gd name="T15" fmla="*/ 0 60000 65536"/>
                  <a:gd name="T16" fmla="*/ 0 60000 65536"/>
                  <a:gd name="T17" fmla="*/ 0 60000 65536"/>
                  <a:gd name="T18" fmla="*/ 0 60000 65536"/>
                  <a:gd name="T19" fmla="*/ 0 60000 65536"/>
                  <a:gd name="T20" fmla="*/ 0 60000 65536"/>
                  <a:gd name="T21" fmla="*/ 0 w 32"/>
                  <a:gd name="T22" fmla="*/ 0 h 36"/>
                  <a:gd name="T23" fmla="*/ 32 w 3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6">
                    <a:moveTo>
                      <a:pt x="5" y="20"/>
                    </a:moveTo>
                    <a:lnTo>
                      <a:pt x="0" y="18"/>
                    </a:lnTo>
                    <a:lnTo>
                      <a:pt x="18" y="36"/>
                    </a:lnTo>
                    <a:lnTo>
                      <a:pt x="32" y="22"/>
                    </a:lnTo>
                    <a:lnTo>
                      <a:pt x="12" y="4"/>
                    </a:lnTo>
                    <a:lnTo>
                      <a:pt x="7" y="0"/>
                    </a:lnTo>
                    <a:lnTo>
                      <a:pt x="5"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7" name="Freeform 346"/>
              <p:cNvSpPr>
                <a:spLocks/>
              </p:cNvSpPr>
              <p:nvPr/>
            </p:nvSpPr>
            <p:spPr bwMode="auto">
              <a:xfrm>
                <a:off x="1526" y="939"/>
                <a:ext cx="36" cy="20"/>
              </a:xfrm>
              <a:custGeom>
                <a:avLst/>
                <a:gdLst>
                  <a:gd name="T0" fmla="*/ 0 w 36"/>
                  <a:gd name="T1" fmla="*/ 11 h 20"/>
                  <a:gd name="T2" fmla="*/ 9 w 36"/>
                  <a:gd name="T3" fmla="*/ 20 h 20"/>
                  <a:gd name="T4" fmla="*/ 34 w 36"/>
                  <a:gd name="T5" fmla="*/ 20 h 20"/>
                  <a:gd name="T6" fmla="*/ 36 w 36"/>
                  <a:gd name="T7" fmla="*/ 0 h 20"/>
                  <a:gd name="T8" fmla="*/ 9 w 36"/>
                  <a:gd name="T9" fmla="*/ 0 h 20"/>
                  <a:gd name="T10" fmla="*/ 18 w 36"/>
                  <a:gd name="T11" fmla="*/ 8 h 20"/>
                  <a:gd name="T12" fmla="*/ 0 w 36"/>
                  <a:gd name="T13" fmla="*/ 11 h 20"/>
                  <a:gd name="T14" fmla="*/ 0 w 36"/>
                  <a:gd name="T15" fmla="*/ 18 h 20"/>
                  <a:gd name="T16" fmla="*/ 9 w 36"/>
                  <a:gd name="T17" fmla="*/ 18 h 20"/>
                  <a:gd name="T18" fmla="*/ 0 w 36"/>
                  <a:gd name="T19" fmla="*/ 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20"/>
                  <a:gd name="T32" fmla="*/ 36 w 36"/>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20">
                    <a:moveTo>
                      <a:pt x="0" y="11"/>
                    </a:moveTo>
                    <a:lnTo>
                      <a:pt x="9" y="20"/>
                    </a:lnTo>
                    <a:lnTo>
                      <a:pt x="34" y="20"/>
                    </a:lnTo>
                    <a:lnTo>
                      <a:pt x="36" y="0"/>
                    </a:lnTo>
                    <a:lnTo>
                      <a:pt x="9" y="0"/>
                    </a:lnTo>
                    <a:lnTo>
                      <a:pt x="18" y="8"/>
                    </a:lnTo>
                    <a:lnTo>
                      <a:pt x="0" y="11"/>
                    </a:lnTo>
                    <a:lnTo>
                      <a:pt x="0" y="18"/>
                    </a:lnTo>
                    <a:lnTo>
                      <a:pt x="9" y="18"/>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8" name="Freeform 347"/>
              <p:cNvSpPr>
                <a:spLocks/>
              </p:cNvSpPr>
              <p:nvPr/>
            </p:nvSpPr>
            <p:spPr bwMode="auto">
              <a:xfrm>
                <a:off x="1521" y="918"/>
                <a:ext cx="23" cy="32"/>
              </a:xfrm>
              <a:custGeom>
                <a:avLst/>
                <a:gdLst>
                  <a:gd name="T0" fmla="*/ 1 w 23"/>
                  <a:gd name="T1" fmla="*/ 0 h 32"/>
                  <a:gd name="T2" fmla="*/ 0 w 23"/>
                  <a:gd name="T3" fmla="*/ 5 h 32"/>
                  <a:gd name="T4" fmla="*/ 5 w 23"/>
                  <a:gd name="T5" fmla="*/ 32 h 32"/>
                  <a:gd name="T6" fmla="*/ 23 w 23"/>
                  <a:gd name="T7" fmla="*/ 29 h 32"/>
                  <a:gd name="T8" fmla="*/ 19 w 23"/>
                  <a:gd name="T9" fmla="*/ 2 h 32"/>
                  <a:gd name="T10" fmla="*/ 18 w 23"/>
                  <a:gd name="T11" fmla="*/ 9 h 32"/>
                  <a:gd name="T12" fmla="*/ 1 w 23"/>
                  <a:gd name="T13" fmla="*/ 0 h 32"/>
                  <a:gd name="T14" fmla="*/ 0 60000 65536"/>
                  <a:gd name="T15" fmla="*/ 0 60000 65536"/>
                  <a:gd name="T16" fmla="*/ 0 60000 65536"/>
                  <a:gd name="T17" fmla="*/ 0 60000 65536"/>
                  <a:gd name="T18" fmla="*/ 0 60000 65536"/>
                  <a:gd name="T19" fmla="*/ 0 60000 65536"/>
                  <a:gd name="T20" fmla="*/ 0 60000 65536"/>
                  <a:gd name="T21" fmla="*/ 0 w 23"/>
                  <a:gd name="T22" fmla="*/ 0 h 32"/>
                  <a:gd name="T23" fmla="*/ 23 w 23"/>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2">
                    <a:moveTo>
                      <a:pt x="1" y="0"/>
                    </a:moveTo>
                    <a:lnTo>
                      <a:pt x="0" y="5"/>
                    </a:lnTo>
                    <a:lnTo>
                      <a:pt x="5" y="32"/>
                    </a:lnTo>
                    <a:lnTo>
                      <a:pt x="23" y="29"/>
                    </a:lnTo>
                    <a:lnTo>
                      <a:pt x="19" y="2"/>
                    </a:lnTo>
                    <a:lnTo>
                      <a:pt x="18" y="9"/>
                    </a:lnTo>
                    <a:lnTo>
                      <a:pt x="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9" name="Freeform 348"/>
              <p:cNvSpPr>
                <a:spLocks/>
              </p:cNvSpPr>
              <p:nvPr/>
            </p:nvSpPr>
            <p:spPr bwMode="auto">
              <a:xfrm>
                <a:off x="1522" y="902"/>
                <a:ext cx="26" cy="25"/>
              </a:xfrm>
              <a:custGeom>
                <a:avLst/>
                <a:gdLst>
                  <a:gd name="T0" fmla="*/ 8 w 26"/>
                  <a:gd name="T1" fmla="*/ 0 h 25"/>
                  <a:gd name="T2" fmla="*/ 8 w 26"/>
                  <a:gd name="T3" fmla="*/ 0 h 25"/>
                  <a:gd name="T4" fmla="*/ 0 w 26"/>
                  <a:gd name="T5" fmla="*/ 16 h 25"/>
                  <a:gd name="T6" fmla="*/ 17 w 26"/>
                  <a:gd name="T7" fmla="*/ 25 h 25"/>
                  <a:gd name="T8" fmla="*/ 26 w 26"/>
                  <a:gd name="T9" fmla="*/ 9 h 25"/>
                  <a:gd name="T10" fmla="*/ 26 w 26"/>
                  <a:gd name="T11" fmla="*/ 7 h 25"/>
                  <a:gd name="T12" fmla="*/ 8 w 26"/>
                  <a:gd name="T13" fmla="*/ 0 h 25"/>
                  <a:gd name="T14" fmla="*/ 0 60000 65536"/>
                  <a:gd name="T15" fmla="*/ 0 60000 65536"/>
                  <a:gd name="T16" fmla="*/ 0 60000 65536"/>
                  <a:gd name="T17" fmla="*/ 0 60000 65536"/>
                  <a:gd name="T18" fmla="*/ 0 60000 65536"/>
                  <a:gd name="T19" fmla="*/ 0 60000 65536"/>
                  <a:gd name="T20" fmla="*/ 0 60000 65536"/>
                  <a:gd name="T21" fmla="*/ 0 w 26"/>
                  <a:gd name="T22" fmla="*/ 0 h 25"/>
                  <a:gd name="T23" fmla="*/ 26 w 2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5">
                    <a:moveTo>
                      <a:pt x="8" y="0"/>
                    </a:moveTo>
                    <a:lnTo>
                      <a:pt x="8" y="0"/>
                    </a:lnTo>
                    <a:lnTo>
                      <a:pt x="0" y="16"/>
                    </a:lnTo>
                    <a:lnTo>
                      <a:pt x="17" y="25"/>
                    </a:lnTo>
                    <a:lnTo>
                      <a:pt x="26" y="9"/>
                    </a:lnTo>
                    <a:lnTo>
                      <a:pt x="26" y="7"/>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0" name="Freeform 349"/>
              <p:cNvSpPr>
                <a:spLocks/>
              </p:cNvSpPr>
              <p:nvPr/>
            </p:nvSpPr>
            <p:spPr bwMode="auto">
              <a:xfrm>
                <a:off x="1530" y="885"/>
                <a:ext cx="25" cy="24"/>
              </a:xfrm>
              <a:custGeom>
                <a:avLst/>
                <a:gdLst>
                  <a:gd name="T0" fmla="*/ 7 w 25"/>
                  <a:gd name="T1" fmla="*/ 8 h 24"/>
                  <a:gd name="T2" fmla="*/ 7 w 25"/>
                  <a:gd name="T3" fmla="*/ 0 h 24"/>
                  <a:gd name="T4" fmla="*/ 0 w 25"/>
                  <a:gd name="T5" fmla="*/ 17 h 24"/>
                  <a:gd name="T6" fmla="*/ 18 w 25"/>
                  <a:gd name="T7" fmla="*/ 24 h 24"/>
                  <a:gd name="T8" fmla="*/ 25 w 25"/>
                  <a:gd name="T9" fmla="*/ 8 h 24"/>
                  <a:gd name="T10" fmla="*/ 25 w 25"/>
                  <a:gd name="T11" fmla="*/ 0 h 24"/>
                  <a:gd name="T12" fmla="*/ 7 w 25"/>
                  <a:gd name="T13" fmla="*/ 8 h 24"/>
                  <a:gd name="T14" fmla="*/ 0 60000 65536"/>
                  <a:gd name="T15" fmla="*/ 0 60000 65536"/>
                  <a:gd name="T16" fmla="*/ 0 60000 65536"/>
                  <a:gd name="T17" fmla="*/ 0 60000 65536"/>
                  <a:gd name="T18" fmla="*/ 0 60000 65536"/>
                  <a:gd name="T19" fmla="*/ 0 60000 65536"/>
                  <a:gd name="T20" fmla="*/ 0 60000 65536"/>
                  <a:gd name="T21" fmla="*/ 0 w 25"/>
                  <a:gd name="T22" fmla="*/ 0 h 24"/>
                  <a:gd name="T23" fmla="*/ 25 w 2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4">
                    <a:moveTo>
                      <a:pt x="7" y="8"/>
                    </a:moveTo>
                    <a:lnTo>
                      <a:pt x="7" y="0"/>
                    </a:lnTo>
                    <a:lnTo>
                      <a:pt x="0" y="17"/>
                    </a:lnTo>
                    <a:lnTo>
                      <a:pt x="18" y="24"/>
                    </a:lnTo>
                    <a:lnTo>
                      <a:pt x="25" y="8"/>
                    </a:lnTo>
                    <a:lnTo>
                      <a:pt x="25" y="0"/>
                    </a:lnTo>
                    <a:lnTo>
                      <a:pt x="7"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1" name="Freeform 350"/>
              <p:cNvSpPr>
                <a:spLocks/>
              </p:cNvSpPr>
              <p:nvPr/>
            </p:nvSpPr>
            <p:spPr bwMode="auto">
              <a:xfrm>
                <a:off x="1528" y="858"/>
                <a:ext cx="27" cy="35"/>
              </a:xfrm>
              <a:custGeom>
                <a:avLst/>
                <a:gdLst>
                  <a:gd name="T0" fmla="*/ 3 w 27"/>
                  <a:gd name="T1" fmla="*/ 15 h 35"/>
                  <a:gd name="T2" fmla="*/ 0 w 27"/>
                  <a:gd name="T3" fmla="*/ 11 h 35"/>
                  <a:gd name="T4" fmla="*/ 9 w 27"/>
                  <a:gd name="T5" fmla="*/ 35 h 35"/>
                  <a:gd name="T6" fmla="*/ 27 w 27"/>
                  <a:gd name="T7" fmla="*/ 27 h 35"/>
                  <a:gd name="T8" fmla="*/ 18 w 27"/>
                  <a:gd name="T9" fmla="*/ 4 h 35"/>
                  <a:gd name="T10" fmla="*/ 14 w 27"/>
                  <a:gd name="T11" fmla="*/ 0 h 35"/>
                  <a:gd name="T12" fmla="*/ 3 w 27"/>
                  <a:gd name="T13" fmla="*/ 15 h 35"/>
                  <a:gd name="T14" fmla="*/ 0 60000 65536"/>
                  <a:gd name="T15" fmla="*/ 0 60000 65536"/>
                  <a:gd name="T16" fmla="*/ 0 60000 65536"/>
                  <a:gd name="T17" fmla="*/ 0 60000 65536"/>
                  <a:gd name="T18" fmla="*/ 0 60000 65536"/>
                  <a:gd name="T19" fmla="*/ 0 60000 65536"/>
                  <a:gd name="T20" fmla="*/ 0 60000 65536"/>
                  <a:gd name="T21" fmla="*/ 0 w 27"/>
                  <a:gd name="T22" fmla="*/ 0 h 35"/>
                  <a:gd name="T23" fmla="*/ 27 w 2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5">
                    <a:moveTo>
                      <a:pt x="3" y="15"/>
                    </a:moveTo>
                    <a:lnTo>
                      <a:pt x="0" y="11"/>
                    </a:lnTo>
                    <a:lnTo>
                      <a:pt x="9" y="35"/>
                    </a:lnTo>
                    <a:lnTo>
                      <a:pt x="27" y="27"/>
                    </a:lnTo>
                    <a:lnTo>
                      <a:pt x="18" y="4"/>
                    </a:lnTo>
                    <a:lnTo>
                      <a:pt x="14" y="0"/>
                    </a:lnTo>
                    <a:lnTo>
                      <a:pt x="3"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2" name="Freeform 351"/>
              <p:cNvSpPr>
                <a:spLocks/>
              </p:cNvSpPr>
              <p:nvPr/>
            </p:nvSpPr>
            <p:spPr bwMode="auto">
              <a:xfrm>
                <a:off x="1501" y="837"/>
                <a:ext cx="41" cy="36"/>
              </a:xfrm>
              <a:custGeom>
                <a:avLst/>
                <a:gdLst>
                  <a:gd name="T0" fmla="*/ 0 w 41"/>
                  <a:gd name="T1" fmla="*/ 9 h 36"/>
                  <a:gd name="T2" fmla="*/ 3 w 41"/>
                  <a:gd name="T3" fmla="*/ 14 h 36"/>
                  <a:gd name="T4" fmla="*/ 30 w 41"/>
                  <a:gd name="T5" fmla="*/ 36 h 36"/>
                  <a:gd name="T6" fmla="*/ 41 w 41"/>
                  <a:gd name="T7" fmla="*/ 21 h 36"/>
                  <a:gd name="T8" fmla="*/ 16 w 41"/>
                  <a:gd name="T9" fmla="*/ 0 h 36"/>
                  <a:gd name="T10" fmla="*/ 20 w 41"/>
                  <a:gd name="T11" fmla="*/ 7 h 36"/>
                  <a:gd name="T12" fmla="*/ 0 w 41"/>
                  <a:gd name="T13" fmla="*/ 9 h 36"/>
                  <a:gd name="T14" fmla="*/ 0 w 41"/>
                  <a:gd name="T15" fmla="*/ 12 h 36"/>
                  <a:gd name="T16" fmla="*/ 3 w 41"/>
                  <a:gd name="T17" fmla="*/ 14 h 36"/>
                  <a:gd name="T18" fmla="*/ 0 w 41"/>
                  <a:gd name="T19" fmla="*/ 9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6"/>
                  <a:gd name="T32" fmla="*/ 41 w 41"/>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6">
                    <a:moveTo>
                      <a:pt x="0" y="9"/>
                    </a:moveTo>
                    <a:lnTo>
                      <a:pt x="3" y="14"/>
                    </a:lnTo>
                    <a:lnTo>
                      <a:pt x="30" y="36"/>
                    </a:lnTo>
                    <a:lnTo>
                      <a:pt x="41" y="21"/>
                    </a:lnTo>
                    <a:lnTo>
                      <a:pt x="16" y="0"/>
                    </a:lnTo>
                    <a:lnTo>
                      <a:pt x="20" y="7"/>
                    </a:lnTo>
                    <a:lnTo>
                      <a:pt x="0" y="9"/>
                    </a:lnTo>
                    <a:lnTo>
                      <a:pt x="0" y="12"/>
                    </a:lnTo>
                    <a:lnTo>
                      <a:pt x="3" y="14"/>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3" name="Freeform 352"/>
              <p:cNvSpPr>
                <a:spLocks/>
              </p:cNvSpPr>
              <p:nvPr/>
            </p:nvSpPr>
            <p:spPr bwMode="auto">
              <a:xfrm>
                <a:off x="1495" y="765"/>
                <a:ext cx="26" cy="81"/>
              </a:xfrm>
              <a:custGeom>
                <a:avLst/>
                <a:gdLst>
                  <a:gd name="T0" fmla="*/ 8 w 26"/>
                  <a:gd name="T1" fmla="*/ 20 h 81"/>
                  <a:gd name="T2" fmla="*/ 0 w 26"/>
                  <a:gd name="T3" fmla="*/ 11 h 81"/>
                  <a:gd name="T4" fmla="*/ 6 w 26"/>
                  <a:gd name="T5" fmla="*/ 81 h 81"/>
                  <a:gd name="T6" fmla="*/ 26 w 26"/>
                  <a:gd name="T7" fmla="*/ 79 h 81"/>
                  <a:gd name="T8" fmla="*/ 18 w 26"/>
                  <a:gd name="T9" fmla="*/ 9 h 81"/>
                  <a:gd name="T10" fmla="*/ 11 w 26"/>
                  <a:gd name="T11" fmla="*/ 0 h 81"/>
                  <a:gd name="T12" fmla="*/ 18 w 26"/>
                  <a:gd name="T13" fmla="*/ 9 h 81"/>
                  <a:gd name="T14" fmla="*/ 18 w 26"/>
                  <a:gd name="T15" fmla="*/ 2 h 81"/>
                  <a:gd name="T16" fmla="*/ 11 w 26"/>
                  <a:gd name="T17" fmla="*/ 0 h 81"/>
                  <a:gd name="T18" fmla="*/ 8 w 26"/>
                  <a:gd name="T19" fmla="*/ 2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81"/>
                  <a:gd name="T32" fmla="*/ 26 w 26"/>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81">
                    <a:moveTo>
                      <a:pt x="8" y="20"/>
                    </a:moveTo>
                    <a:lnTo>
                      <a:pt x="0" y="11"/>
                    </a:lnTo>
                    <a:lnTo>
                      <a:pt x="6" y="81"/>
                    </a:lnTo>
                    <a:lnTo>
                      <a:pt x="26" y="79"/>
                    </a:lnTo>
                    <a:lnTo>
                      <a:pt x="18" y="9"/>
                    </a:lnTo>
                    <a:lnTo>
                      <a:pt x="11" y="0"/>
                    </a:lnTo>
                    <a:lnTo>
                      <a:pt x="18" y="9"/>
                    </a:lnTo>
                    <a:lnTo>
                      <a:pt x="18" y="2"/>
                    </a:lnTo>
                    <a:lnTo>
                      <a:pt x="11" y="0"/>
                    </a:lnTo>
                    <a:lnTo>
                      <a:pt x="8"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4" name="Freeform 353"/>
              <p:cNvSpPr>
                <a:spLocks/>
              </p:cNvSpPr>
              <p:nvPr/>
            </p:nvSpPr>
            <p:spPr bwMode="auto">
              <a:xfrm>
                <a:off x="1459" y="759"/>
                <a:ext cx="47" cy="26"/>
              </a:xfrm>
              <a:custGeom>
                <a:avLst/>
                <a:gdLst>
                  <a:gd name="T0" fmla="*/ 0 w 47"/>
                  <a:gd name="T1" fmla="*/ 18 h 26"/>
                  <a:gd name="T2" fmla="*/ 2 w 47"/>
                  <a:gd name="T3" fmla="*/ 18 h 26"/>
                  <a:gd name="T4" fmla="*/ 44 w 47"/>
                  <a:gd name="T5" fmla="*/ 26 h 26"/>
                  <a:gd name="T6" fmla="*/ 47 w 47"/>
                  <a:gd name="T7" fmla="*/ 6 h 26"/>
                  <a:gd name="T8" fmla="*/ 4 w 47"/>
                  <a:gd name="T9" fmla="*/ 0 h 26"/>
                  <a:gd name="T10" fmla="*/ 6 w 47"/>
                  <a:gd name="T11" fmla="*/ 0 h 26"/>
                  <a:gd name="T12" fmla="*/ 0 w 47"/>
                  <a:gd name="T13" fmla="*/ 18 h 26"/>
                  <a:gd name="T14" fmla="*/ 0 60000 65536"/>
                  <a:gd name="T15" fmla="*/ 0 60000 65536"/>
                  <a:gd name="T16" fmla="*/ 0 60000 65536"/>
                  <a:gd name="T17" fmla="*/ 0 60000 65536"/>
                  <a:gd name="T18" fmla="*/ 0 60000 65536"/>
                  <a:gd name="T19" fmla="*/ 0 60000 65536"/>
                  <a:gd name="T20" fmla="*/ 0 60000 65536"/>
                  <a:gd name="T21" fmla="*/ 0 w 47"/>
                  <a:gd name="T22" fmla="*/ 0 h 26"/>
                  <a:gd name="T23" fmla="*/ 47 w 47"/>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6">
                    <a:moveTo>
                      <a:pt x="0" y="18"/>
                    </a:moveTo>
                    <a:lnTo>
                      <a:pt x="2" y="18"/>
                    </a:lnTo>
                    <a:lnTo>
                      <a:pt x="44" y="26"/>
                    </a:lnTo>
                    <a:lnTo>
                      <a:pt x="47" y="6"/>
                    </a:lnTo>
                    <a:lnTo>
                      <a:pt x="4" y="0"/>
                    </a:lnTo>
                    <a:lnTo>
                      <a:pt x="6"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5" name="Freeform 354"/>
              <p:cNvSpPr>
                <a:spLocks/>
              </p:cNvSpPr>
              <p:nvPr/>
            </p:nvSpPr>
            <p:spPr bwMode="auto">
              <a:xfrm>
                <a:off x="1427" y="750"/>
                <a:ext cx="38" cy="27"/>
              </a:xfrm>
              <a:custGeom>
                <a:avLst/>
                <a:gdLst>
                  <a:gd name="T0" fmla="*/ 5 w 38"/>
                  <a:gd name="T1" fmla="*/ 18 h 27"/>
                  <a:gd name="T2" fmla="*/ 0 w 38"/>
                  <a:gd name="T3" fmla="*/ 18 h 27"/>
                  <a:gd name="T4" fmla="*/ 32 w 38"/>
                  <a:gd name="T5" fmla="*/ 27 h 27"/>
                  <a:gd name="T6" fmla="*/ 38 w 38"/>
                  <a:gd name="T7" fmla="*/ 9 h 27"/>
                  <a:gd name="T8" fmla="*/ 5 w 38"/>
                  <a:gd name="T9" fmla="*/ 0 h 27"/>
                  <a:gd name="T10" fmla="*/ 0 w 38"/>
                  <a:gd name="T11" fmla="*/ 0 h 27"/>
                  <a:gd name="T12" fmla="*/ 5 w 38"/>
                  <a:gd name="T13" fmla="*/ 18 h 27"/>
                  <a:gd name="T14" fmla="*/ 0 60000 65536"/>
                  <a:gd name="T15" fmla="*/ 0 60000 65536"/>
                  <a:gd name="T16" fmla="*/ 0 60000 65536"/>
                  <a:gd name="T17" fmla="*/ 0 60000 65536"/>
                  <a:gd name="T18" fmla="*/ 0 60000 65536"/>
                  <a:gd name="T19" fmla="*/ 0 60000 65536"/>
                  <a:gd name="T20" fmla="*/ 0 60000 65536"/>
                  <a:gd name="T21" fmla="*/ 0 w 38"/>
                  <a:gd name="T22" fmla="*/ 0 h 27"/>
                  <a:gd name="T23" fmla="*/ 38 w 3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7">
                    <a:moveTo>
                      <a:pt x="5" y="18"/>
                    </a:moveTo>
                    <a:lnTo>
                      <a:pt x="0" y="18"/>
                    </a:lnTo>
                    <a:lnTo>
                      <a:pt x="32" y="27"/>
                    </a:lnTo>
                    <a:lnTo>
                      <a:pt x="38" y="9"/>
                    </a:lnTo>
                    <a:lnTo>
                      <a:pt x="5" y="0"/>
                    </a:lnTo>
                    <a:lnTo>
                      <a:pt x="0" y="0"/>
                    </a:lnTo>
                    <a:lnTo>
                      <a:pt x="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6" name="Freeform 355"/>
              <p:cNvSpPr>
                <a:spLocks/>
              </p:cNvSpPr>
              <p:nvPr/>
            </p:nvSpPr>
            <p:spPr bwMode="auto">
              <a:xfrm>
                <a:off x="1402" y="750"/>
                <a:ext cx="30" cy="27"/>
              </a:xfrm>
              <a:custGeom>
                <a:avLst/>
                <a:gdLst>
                  <a:gd name="T0" fmla="*/ 0 w 30"/>
                  <a:gd name="T1" fmla="*/ 27 h 27"/>
                  <a:gd name="T2" fmla="*/ 5 w 30"/>
                  <a:gd name="T3" fmla="*/ 27 h 27"/>
                  <a:gd name="T4" fmla="*/ 30 w 30"/>
                  <a:gd name="T5" fmla="*/ 18 h 27"/>
                  <a:gd name="T6" fmla="*/ 25 w 30"/>
                  <a:gd name="T7" fmla="*/ 0 h 27"/>
                  <a:gd name="T8" fmla="*/ 0 w 30"/>
                  <a:gd name="T9" fmla="*/ 9 h 27"/>
                  <a:gd name="T10" fmla="*/ 5 w 30"/>
                  <a:gd name="T11" fmla="*/ 9 h 27"/>
                  <a:gd name="T12" fmla="*/ 0 w 30"/>
                  <a:gd name="T13" fmla="*/ 27 h 27"/>
                  <a:gd name="T14" fmla="*/ 0 60000 65536"/>
                  <a:gd name="T15" fmla="*/ 0 60000 65536"/>
                  <a:gd name="T16" fmla="*/ 0 60000 65536"/>
                  <a:gd name="T17" fmla="*/ 0 60000 65536"/>
                  <a:gd name="T18" fmla="*/ 0 60000 65536"/>
                  <a:gd name="T19" fmla="*/ 0 60000 65536"/>
                  <a:gd name="T20" fmla="*/ 0 60000 65536"/>
                  <a:gd name="T21" fmla="*/ 0 w 30"/>
                  <a:gd name="T22" fmla="*/ 0 h 27"/>
                  <a:gd name="T23" fmla="*/ 30 w 3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7">
                    <a:moveTo>
                      <a:pt x="0" y="27"/>
                    </a:moveTo>
                    <a:lnTo>
                      <a:pt x="5" y="27"/>
                    </a:lnTo>
                    <a:lnTo>
                      <a:pt x="30" y="18"/>
                    </a:lnTo>
                    <a:lnTo>
                      <a:pt x="25" y="0"/>
                    </a:lnTo>
                    <a:lnTo>
                      <a:pt x="0" y="9"/>
                    </a:lnTo>
                    <a:lnTo>
                      <a:pt x="5" y="9"/>
                    </a:lnTo>
                    <a:lnTo>
                      <a:pt x="0"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7" name="Freeform 356"/>
              <p:cNvSpPr>
                <a:spLocks/>
              </p:cNvSpPr>
              <p:nvPr/>
            </p:nvSpPr>
            <p:spPr bwMode="auto">
              <a:xfrm>
                <a:off x="1331" y="734"/>
                <a:ext cx="76" cy="43"/>
              </a:xfrm>
              <a:custGeom>
                <a:avLst/>
                <a:gdLst>
                  <a:gd name="T0" fmla="*/ 0 w 76"/>
                  <a:gd name="T1" fmla="*/ 20 h 43"/>
                  <a:gd name="T2" fmla="*/ 0 w 76"/>
                  <a:gd name="T3" fmla="*/ 20 h 43"/>
                  <a:gd name="T4" fmla="*/ 71 w 76"/>
                  <a:gd name="T5" fmla="*/ 43 h 43"/>
                  <a:gd name="T6" fmla="*/ 76 w 76"/>
                  <a:gd name="T7" fmla="*/ 25 h 43"/>
                  <a:gd name="T8" fmla="*/ 6 w 76"/>
                  <a:gd name="T9" fmla="*/ 2 h 43"/>
                  <a:gd name="T10" fmla="*/ 4 w 76"/>
                  <a:gd name="T11" fmla="*/ 0 h 43"/>
                  <a:gd name="T12" fmla="*/ 0 w 76"/>
                  <a:gd name="T13" fmla="*/ 20 h 43"/>
                  <a:gd name="T14" fmla="*/ 0 60000 65536"/>
                  <a:gd name="T15" fmla="*/ 0 60000 65536"/>
                  <a:gd name="T16" fmla="*/ 0 60000 65536"/>
                  <a:gd name="T17" fmla="*/ 0 60000 65536"/>
                  <a:gd name="T18" fmla="*/ 0 60000 65536"/>
                  <a:gd name="T19" fmla="*/ 0 60000 65536"/>
                  <a:gd name="T20" fmla="*/ 0 60000 65536"/>
                  <a:gd name="T21" fmla="*/ 0 w 76"/>
                  <a:gd name="T22" fmla="*/ 0 h 43"/>
                  <a:gd name="T23" fmla="*/ 76 w 7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43">
                    <a:moveTo>
                      <a:pt x="0" y="20"/>
                    </a:moveTo>
                    <a:lnTo>
                      <a:pt x="0" y="20"/>
                    </a:lnTo>
                    <a:lnTo>
                      <a:pt x="71" y="43"/>
                    </a:lnTo>
                    <a:lnTo>
                      <a:pt x="76" y="25"/>
                    </a:lnTo>
                    <a:lnTo>
                      <a:pt x="6" y="2"/>
                    </a:lnTo>
                    <a:lnTo>
                      <a:pt x="4" y="0"/>
                    </a:lnTo>
                    <a:lnTo>
                      <a:pt x="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8" name="Freeform 357"/>
              <p:cNvSpPr>
                <a:spLocks/>
              </p:cNvSpPr>
              <p:nvPr/>
            </p:nvSpPr>
            <p:spPr bwMode="auto">
              <a:xfrm>
                <a:off x="1236" y="718"/>
                <a:ext cx="99" cy="36"/>
              </a:xfrm>
              <a:custGeom>
                <a:avLst/>
                <a:gdLst>
                  <a:gd name="T0" fmla="*/ 0 w 99"/>
                  <a:gd name="T1" fmla="*/ 16 h 36"/>
                  <a:gd name="T2" fmla="*/ 5 w 99"/>
                  <a:gd name="T3" fmla="*/ 20 h 36"/>
                  <a:gd name="T4" fmla="*/ 95 w 99"/>
                  <a:gd name="T5" fmla="*/ 36 h 36"/>
                  <a:gd name="T6" fmla="*/ 99 w 99"/>
                  <a:gd name="T7" fmla="*/ 16 h 36"/>
                  <a:gd name="T8" fmla="*/ 9 w 99"/>
                  <a:gd name="T9" fmla="*/ 0 h 36"/>
                  <a:gd name="T10" fmla="*/ 14 w 99"/>
                  <a:gd name="T11" fmla="*/ 3 h 36"/>
                  <a:gd name="T12" fmla="*/ 0 w 99"/>
                  <a:gd name="T13" fmla="*/ 16 h 36"/>
                  <a:gd name="T14" fmla="*/ 0 60000 65536"/>
                  <a:gd name="T15" fmla="*/ 0 60000 65536"/>
                  <a:gd name="T16" fmla="*/ 0 60000 65536"/>
                  <a:gd name="T17" fmla="*/ 0 60000 65536"/>
                  <a:gd name="T18" fmla="*/ 0 60000 65536"/>
                  <a:gd name="T19" fmla="*/ 0 60000 65536"/>
                  <a:gd name="T20" fmla="*/ 0 60000 65536"/>
                  <a:gd name="T21" fmla="*/ 0 w 99"/>
                  <a:gd name="T22" fmla="*/ 0 h 36"/>
                  <a:gd name="T23" fmla="*/ 99 w 9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36">
                    <a:moveTo>
                      <a:pt x="0" y="16"/>
                    </a:moveTo>
                    <a:lnTo>
                      <a:pt x="5" y="20"/>
                    </a:lnTo>
                    <a:lnTo>
                      <a:pt x="95" y="36"/>
                    </a:lnTo>
                    <a:lnTo>
                      <a:pt x="99" y="16"/>
                    </a:lnTo>
                    <a:lnTo>
                      <a:pt x="9" y="0"/>
                    </a:lnTo>
                    <a:lnTo>
                      <a:pt x="14" y="3"/>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9" name="Freeform 358"/>
              <p:cNvSpPr>
                <a:spLocks/>
              </p:cNvSpPr>
              <p:nvPr/>
            </p:nvSpPr>
            <p:spPr bwMode="auto">
              <a:xfrm>
                <a:off x="1220" y="702"/>
                <a:ext cx="30" cy="32"/>
              </a:xfrm>
              <a:custGeom>
                <a:avLst/>
                <a:gdLst>
                  <a:gd name="T0" fmla="*/ 5 w 30"/>
                  <a:gd name="T1" fmla="*/ 18 h 32"/>
                  <a:gd name="T2" fmla="*/ 0 w 30"/>
                  <a:gd name="T3" fmla="*/ 16 h 32"/>
                  <a:gd name="T4" fmla="*/ 16 w 30"/>
                  <a:gd name="T5" fmla="*/ 32 h 32"/>
                  <a:gd name="T6" fmla="*/ 30 w 30"/>
                  <a:gd name="T7" fmla="*/ 19 h 32"/>
                  <a:gd name="T8" fmla="*/ 12 w 30"/>
                  <a:gd name="T9" fmla="*/ 1 h 32"/>
                  <a:gd name="T10" fmla="*/ 9 w 30"/>
                  <a:gd name="T11" fmla="*/ 0 h 32"/>
                  <a:gd name="T12" fmla="*/ 5 w 30"/>
                  <a:gd name="T13" fmla="*/ 18 h 32"/>
                  <a:gd name="T14" fmla="*/ 0 60000 65536"/>
                  <a:gd name="T15" fmla="*/ 0 60000 65536"/>
                  <a:gd name="T16" fmla="*/ 0 60000 65536"/>
                  <a:gd name="T17" fmla="*/ 0 60000 65536"/>
                  <a:gd name="T18" fmla="*/ 0 60000 65536"/>
                  <a:gd name="T19" fmla="*/ 0 60000 65536"/>
                  <a:gd name="T20" fmla="*/ 0 60000 65536"/>
                  <a:gd name="T21" fmla="*/ 0 w 30"/>
                  <a:gd name="T22" fmla="*/ 0 h 32"/>
                  <a:gd name="T23" fmla="*/ 30 w 3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2">
                    <a:moveTo>
                      <a:pt x="5" y="18"/>
                    </a:moveTo>
                    <a:lnTo>
                      <a:pt x="0" y="16"/>
                    </a:lnTo>
                    <a:lnTo>
                      <a:pt x="16" y="32"/>
                    </a:lnTo>
                    <a:lnTo>
                      <a:pt x="30" y="19"/>
                    </a:lnTo>
                    <a:lnTo>
                      <a:pt x="12" y="1"/>
                    </a:lnTo>
                    <a:lnTo>
                      <a:pt x="9" y="0"/>
                    </a:lnTo>
                    <a:lnTo>
                      <a:pt x="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0" name="Freeform 359"/>
              <p:cNvSpPr>
                <a:spLocks/>
              </p:cNvSpPr>
              <p:nvPr/>
            </p:nvSpPr>
            <p:spPr bwMode="auto">
              <a:xfrm>
                <a:off x="1162" y="691"/>
                <a:ext cx="67" cy="29"/>
              </a:xfrm>
              <a:custGeom>
                <a:avLst/>
                <a:gdLst>
                  <a:gd name="T0" fmla="*/ 11 w 67"/>
                  <a:gd name="T1" fmla="*/ 16 h 29"/>
                  <a:gd name="T2" fmla="*/ 4 w 67"/>
                  <a:gd name="T3" fmla="*/ 18 h 29"/>
                  <a:gd name="T4" fmla="*/ 63 w 67"/>
                  <a:gd name="T5" fmla="*/ 29 h 29"/>
                  <a:gd name="T6" fmla="*/ 67 w 67"/>
                  <a:gd name="T7" fmla="*/ 11 h 29"/>
                  <a:gd name="T8" fmla="*/ 7 w 67"/>
                  <a:gd name="T9" fmla="*/ 0 h 29"/>
                  <a:gd name="T10" fmla="*/ 0 w 67"/>
                  <a:gd name="T11" fmla="*/ 2 h 29"/>
                  <a:gd name="T12" fmla="*/ 7 w 67"/>
                  <a:gd name="T13" fmla="*/ 0 h 29"/>
                  <a:gd name="T14" fmla="*/ 2 w 67"/>
                  <a:gd name="T15" fmla="*/ 0 h 29"/>
                  <a:gd name="T16" fmla="*/ 0 w 67"/>
                  <a:gd name="T17" fmla="*/ 2 h 29"/>
                  <a:gd name="T18" fmla="*/ 11 w 67"/>
                  <a:gd name="T19" fmla="*/ 1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29"/>
                  <a:gd name="T32" fmla="*/ 67 w 6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29">
                    <a:moveTo>
                      <a:pt x="11" y="16"/>
                    </a:moveTo>
                    <a:lnTo>
                      <a:pt x="4" y="18"/>
                    </a:lnTo>
                    <a:lnTo>
                      <a:pt x="63" y="29"/>
                    </a:lnTo>
                    <a:lnTo>
                      <a:pt x="67" y="11"/>
                    </a:lnTo>
                    <a:lnTo>
                      <a:pt x="7" y="0"/>
                    </a:lnTo>
                    <a:lnTo>
                      <a:pt x="0" y="2"/>
                    </a:lnTo>
                    <a:lnTo>
                      <a:pt x="7" y="0"/>
                    </a:lnTo>
                    <a:lnTo>
                      <a:pt x="2" y="0"/>
                    </a:lnTo>
                    <a:lnTo>
                      <a:pt x="0" y="2"/>
                    </a:lnTo>
                    <a:lnTo>
                      <a:pt x="11"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1" name="Freeform 360"/>
              <p:cNvSpPr>
                <a:spLocks/>
              </p:cNvSpPr>
              <p:nvPr/>
            </p:nvSpPr>
            <p:spPr bwMode="auto">
              <a:xfrm>
                <a:off x="1139" y="693"/>
                <a:ext cx="34" cy="28"/>
              </a:xfrm>
              <a:custGeom>
                <a:avLst/>
                <a:gdLst>
                  <a:gd name="T0" fmla="*/ 19 w 34"/>
                  <a:gd name="T1" fmla="*/ 23 h 28"/>
                  <a:gd name="T2" fmla="*/ 16 w 34"/>
                  <a:gd name="T3" fmla="*/ 28 h 28"/>
                  <a:gd name="T4" fmla="*/ 34 w 34"/>
                  <a:gd name="T5" fmla="*/ 14 h 28"/>
                  <a:gd name="T6" fmla="*/ 23 w 34"/>
                  <a:gd name="T7" fmla="*/ 0 h 28"/>
                  <a:gd name="T8" fmla="*/ 3 w 34"/>
                  <a:gd name="T9" fmla="*/ 14 h 28"/>
                  <a:gd name="T10" fmla="*/ 0 w 34"/>
                  <a:gd name="T11" fmla="*/ 19 h 28"/>
                  <a:gd name="T12" fmla="*/ 19 w 34"/>
                  <a:gd name="T13" fmla="*/ 23 h 28"/>
                  <a:gd name="T14" fmla="*/ 0 60000 65536"/>
                  <a:gd name="T15" fmla="*/ 0 60000 65536"/>
                  <a:gd name="T16" fmla="*/ 0 60000 65536"/>
                  <a:gd name="T17" fmla="*/ 0 60000 65536"/>
                  <a:gd name="T18" fmla="*/ 0 60000 65536"/>
                  <a:gd name="T19" fmla="*/ 0 60000 65536"/>
                  <a:gd name="T20" fmla="*/ 0 60000 65536"/>
                  <a:gd name="T21" fmla="*/ 0 w 34"/>
                  <a:gd name="T22" fmla="*/ 0 h 28"/>
                  <a:gd name="T23" fmla="*/ 34 w 34"/>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8">
                    <a:moveTo>
                      <a:pt x="19" y="23"/>
                    </a:moveTo>
                    <a:lnTo>
                      <a:pt x="16" y="28"/>
                    </a:lnTo>
                    <a:lnTo>
                      <a:pt x="34" y="14"/>
                    </a:lnTo>
                    <a:lnTo>
                      <a:pt x="23" y="0"/>
                    </a:lnTo>
                    <a:lnTo>
                      <a:pt x="3" y="14"/>
                    </a:lnTo>
                    <a:lnTo>
                      <a:pt x="0" y="19"/>
                    </a:lnTo>
                    <a:lnTo>
                      <a:pt x="19"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2" name="Freeform 361"/>
              <p:cNvSpPr>
                <a:spLocks/>
              </p:cNvSpPr>
              <p:nvPr/>
            </p:nvSpPr>
            <p:spPr bwMode="auto">
              <a:xfrm>
                <a:off x="1135" y="712"/>
                <a:ext cx="23" cy="33"/>
              </a:xfrm>
              <a:custGeom>
                <a:avLst/>
                <a:gdLst>
                  <a:gd name="T0" fmla="*/ 11 w 23"/>
                  <a:gd name="T1" fmla="*/ 33 h 33"/>
                  <a:gd name="T2" fmla="*/ 20 w 23"/>
                  <a:gd name="T3" fmla="*/ 24 h 33"/>
                  <a:gd name="T4" fmla="*/ 23 w 23"/>
                  <a:gd name="T5" fmla="*/ 4 h 33"/>
                  <a:gd name="T6" fmla="*/ 4 w 23"/>
                  <a:gd name="T7" fmla="*/ 0 h 33"/>
                  <a:gd name="T8" fmla="*/ 0 w 23"/>
                  <a:gd name="T9" fmla="*/ 22 h 33"/>
                  <a:gd name="T10" fmla="*/ 11 w 23"/>
                  <a:gd name="T11" fmla="*/ 13 h 33"/>
                  <a:gd name="T12" fmla="*/ 11 w 23"/>
                  <a:gd name="T13" fmla="*/ 33 h 33"/>
                  <a:gd name="T14" fmla="*/ 18 w 23"/>
                  <a:gd name="T15" fmla="*/ 33 h 33"/>
                  <a:gd name="T16" fmla="*/ 20 w 23"/>
                  <a:gd name="T17" fmla="*/ 24 h 33"/>
                  <a:gd name="T18" fmla="*/ 11 w 23"/>
                  <a:gd name="T19" fmla="*/ 33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3"/>
                  <a:gd name="T32" fmla="*/ 23 w 23"/>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3">
                    <a:moveTo>
                      <a:pt x="11" y="33"/>
                    </a:moveTo>
                    <a:lnTo>
                      <a:pt x="20" y="24"/>
                    </a:lnTo>
                    <a:lnTo>
                      <a:pt x="23" y="4"/>
                    </a:lnTo>
                    <a:lnTo>
                      <a:pt x="4" y="0"/>
                    </a:lnTo>
                    <a:lnTo>
                      <a:pt x="0" y="22"/>
                    </a:lnTo>
                    <a:lnTo>
                      <a:pt x="11" y="13"/>
                    </a:lnTo>
                    <a:lnTo>
                      <a:pt x="11" y="33"/>
                    </a:lnTo>
                    <a:lnTo>
                      <a:pt x="18" y="33"/>
                    </a:lnTo>
                    <a:lnTo>
                      <a:pt x="20" y="24"/>
                    </a:lnTo>
                    <a:lnTo>
                      <a:pt x="11"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3" name="Freeform 362"/>
              <p:cNvSpPr>
                <a:spLocks/>
              </p:cNvSpPr>
              <p:nvPr/>
            </p:nvSpPr>
            <p:spPr bwMode="auto">
              <a:xfrm>
                <a:off x="1112" y="725"/>
                <a:ext cx="34" cy="20"/>
              </a:xfrm>
              <a:custGeom>
                <a:avLst/>
                <a:gdLst>
                  <a:gd name="T0" fmla="*/ 0 w 34"/>
                  <a:gd name="T1" fmla="*/ 14 h 20"/>
                  <a:gd name="T2" fmla="*/ 9 w 34"/>
                  <a:gd name="T3" fmla="*/ 20 h 20"/>
                  <a:gd name="T4" fmla="*/ 34 w 34"/>
                  <a:gd name="T5" fmla="*/ 20 h 20"/>
                  <a:gd name="T6" fmla="*/ 34 w 34"/>
                  <a:gd name="T7" fmla="*/ 0 h 20"/>
                  <a:gd name="T8" fmla="*/ 9 w 34"/>
                  <a:gd name="T9" fmla="*/ 0 h 20"/>
                  <a:gd name="T10" fmla="*/ 16 w 34"/>
                  <a:gd name="T11" fmla="*/ 5 h 20"/>
                  <a:gd name="T12" fmla="*/ 0 w 34"/>
                  <a:gd name="T13" fmla="*/ 14 h 20"/>
                  <a:gd name="T14" fmla="*/ 3 w 34"/>
                  <a:gd name="T15" fmla="*/ 20 h 20"/>
                  <a:gd name="T16" fmla="*/ 9 w 34"/>
                  <a:gd name="T17" fmla="*/ 20 h 20"/>
                  <a:gd name="T18" fmla="*/ 0 w 34"/>
                  <a:gd name="T19" fmla="*/ 1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20"/>
                  <a:gd name="T32" fmla="*/ 34 w 3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20">
                    <a:moveTo>
                      <a:pt x="0" y="14"/>
                    </a:moveTo>
                    <a:lnTo>
                      <a:pt x="9" y="20"/>
                    </a:lnTo>
                    <a:lnTo>
                      <a:pt x="34" y="20"/>
                    </a:lnTo>
                    <a:lnTo>
                      <a:pt x="34" y="0"/>
                    </a:lnTo>
                    <a:lnTo>
                      <a:pt x="9" y="0"/>
                    </a:lnTo>
                    <a:lnTo>
                      <a:pt x="16" y="5"/>
                    </a:lnTo>
                    <a:lnTo>
                      <a:pt x="0" y="14"/>
                    </a:lnTo>
                    <a:lnTo>
                      <a:pt x="3" y="20"/>
                    </a:lnTo>
                    <a:lnTo>
                      <a:pt x="9" y="20"/>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4" name="Freeform 363"/>
              <p:cNvSpPr>
                <a:spLocks/>
              </p:cNvSpPr>
              <p:nvPr/>
            </p:nvSpPr>
            <p:spPr bwMode="auto">
              <a:xfrm>
                <a:off x="1101" y="709"/>
                <a:ext cx="27" cy="30"/>
              </a:xfrm>
              <a:custGeom>
                <a:avLst/>
                <a:gdLst>
                  <a:gd name="T0" fmla="*/ 2 w 27"/>
                  <a:gd name="T1" fmla="*/ 14 h 30"/>
                  <a:gd name="T2" fmla="*/ 0 w 27"/>
                  <a:gd name="T3" fmla="*/ 11 h 30"/>
                  <a:gd name="T4" fmla="*/ 11 w 27"/>
                  <a:gd name="T5" fmla="*/ 30 h 30"/>
                  <a:gd name="T6" fmla="*/ 27 w 27"/>
                  <a:gd name="T7" fmla="*/ 21 h 30"/>
                  <a:gd name="T8" fmla="*/ 16 w 27"/>
                  <a:gd name="T9" fmla="*/ 2 h 30"/>
                  <a:gd name="T10" fmla="*/ 14 w 27"/>
                  <a:gd name="T11" fmla="*/ 0 h 30"/>
                  <a:gd name="T12" fmla="*/ 2 w 27"/>
                  <a:gd name="T13" fmla="*/ 14 h 30"/>
                  <a:gd name="T14" fmla="*/ 0 60000 65536"/>
                  <a:gd name="T15" fmla="*/ 0 60000 65536"/>
                  <a:gd name="T16" fmla="*/ 0 60000 65536"/>
                  <a:gd name="T17" fmla="*/ 0 60000 65536"/>
                  <a:gd name="T18" fmla="*/ 0 60000 65536"/>
                  <a:gd name="T19" fmla="*/ 0 60000 65536"/>
                  <a:gd name="T20" fmla="*/ 0 60000 65536"/>
                  <a:gd name="T21" fmla="*/ 0 w 27"/>
                  <a:gd name="T22" fmla="*/ 0 h 30"/>
                  <a:gd name="T23" fmla="*/ 27 w 2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0">
                    <a:moveTo>
                      <a:pt x="2" y="14"/>
                    </a:moveTo>
                    <a:lnTo>
                      <a:pt x="0" y="11"/>
                    </a:lnTo>
                    <a:lnTo>
                      <a:pt x="11" y="30"/>
                    </a:lnTo>
                    <a:lnTo>
                      <a:pt x="27" y="21"/>
                    </a:lnTo>
                    <a:lnTo>
                      <a:pt x="16" y="2"/>
                    </a:lnTo>
                    <a:lnTo>
                      <a:pt x="14" y="0"/>
                    </a:lnTo>
                    <a:lnTo>
                      <a:pt x="2"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5" name="Freeform 364"/>
              <p:cNvSpPr>
                <a:spLocks/>
              </p:cNvSpPr>
              <p:nvPr/>
            </p:nvSpPr>
            <p:spPr bwMode="auto">
              <a:xfrm>
                <a:off x="1090" y="694"/>
                <a:ext cx="25" cy="29"/>
              </a:xfrm>
              <a:custGeom>
                <a:avLst/>
                <a:gdLst>
                  <a:gd name="T0" fmla="*/ 5 w 25"/>
                  <a:gd name="T1" fmla="*/ 18 h 29"/>
                  <a:gd name="T2" fmla="*/ 0 w 25"/>
                  <a:gd name="T3" fmla="*/ 17 h 29"/>
                  <a:gd name="T4" fmla="*/ 13 w 25"/>
                  <a:gd name="T5" fmla="*/ 29 h 29"/>
                  <a:gd name="T6" fmla="*/ 25 w 25"/>
                  <a:gd name="T7" fmla="*/ 15 h 29"/>
                  <a:gd name="T8" fmla="*/ 13 w 25"/>
                  <a:gd name="T9" fmla="*/ 2 h 29"/>
                  <a:gd name="T10" fmla="*/ 5 w 25"/>
                  <a:gd name="T11" fmla="*/ 0 h 29"/>
                  <a:gd name="T12" fmla="*/ 5 w 25"/>
                  <a:gd name="T13" fmla="*/ 18 h 29"/>
                  <a:gd name="T14" fmla="*/ 0 60000 65536"/>
                  <a:gd name="T15" fmla="*/ 0 60000 65536"/>
                  <a:gd name="T16" fmla="*/ 0 60000 65536"/>
                  <a:gd name="T17" fmla="*/ 0 60000 65536"/>
                  <a:gd name="T18" fmla="*/ 0 60000 65536"/>
                  <a:gd name="T19" fmla="*/ 0 60000 65536"/>
                  <a:gd name="T20" fmla="*/ 0 60000 65536"/>
                  <a:gd name="T21" fmla="*/ 0 w 25"/>
                  <a:gd name="T22" fmla="*/ 0 h 29"/>
                  <a:gd name="T23" fmla="*/ 25 w 2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9">
                    <a:moveTo>
                      <a:pt x="5" y="18"/>
                    </a:moveTo>
                    <a:lnTo>
                      <a:pt x="0" y="17"/>
                    </a:lnTo>
                    <a:lnTo>
                      <a:pt x="13" y="29"/>
                    </a:lnTo>
                    <a:lnTo>
                      <a:pt x="25" y="15"/>
                    </a:lnTo>
                    <a:lnTo>
                      <a:pt x="13" y="2"/>
                    </a:lnTo>
                    <a:lnTo>
                      <a:pt x="5" y="0"/>
                    </a:lnTo>
                    <a:lnTo>
                      <a:pt x="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6" name="Freeform 365"/>
              <p:cNvSpPr>
                <a:spLocks/>
              </p:cNvSpPr>
              <p:nvPr/>
            </p:nvSpPr>
            <p:spPr bwMode="auto">
              <a:xfrm>
                <a:off x="1063" y="694"/>
                <a:ext cx="32" cy="18"/>
              </a:xfrm>
              <a:custGeom>
                <a:avLst/>
                <a:gdLst>
                  <a:gd name="T0" fmla="*/ 7 w 32"/>
                  <a:gd name="T1" fmla="*/ 18 h 18"/>
                  <a:gd name="T2" fmla="*/ 4 w 32"/>
                  <a:gd name="T3" fmla="*/ 18 h 18"/>
                  <a:gd name="T4" fmla="*/ 32 w 32"/>
                  <a:gd name="T5" fmla="*/ 18 h 18"/>
                  <a:gd name="T6" fmla="*/ 32 w 32"/>
                  <a:gd name="T7" fmla="*/ 0 h 18"/>
                  <a:gd name="T8" fmla="*/ 4 w 32"/>
                  <a:gd name="T9" fmla="*/ 0 h 18"/>
                  <a:gd name="T10" fmla="*/ 0 w 32"/>
                  <a:gd name="T11" fmla="*/ 0 h 18"/>
                  <a:gd name="T12" fmla="*/ 7 w 32"/>
                  <a:gd name="T13" fmla="*/ 18 h 18"/>
                  <a:gd name="T14" fmla="*/ 0 60000 65536"/>
                  <a:gd name="T15" fmla="*/ 0 60000 65536"/>
                  <a:gd name="T16" fmla="*/ 0 60000 65536"/>
                  <a:gd name="T17" fmla="*/ 0 60000 65536"/>
                  <a:gd name="T18" fmla="*/ 0 60000 65536"/>
                  <a:gd name="T19" fmla="*/ 0 60000 65536"/>
                  <a:gd name="T20" fmla="*/ 0 60000 65536"/>
                  <a:gd name="T21" fmla="*/ 0 w 32"/>
                  <a:gd name="T22" fmla="*/ 0 h 18"/>
                  <a:gd name="T23" fmla="*/ 32 w 3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8">
                    <a:moveTo>
                      <a:pt x="7" y="18"/>
                    </a:moveTo>
                    <a:lnTo>
                      <a:pt x="4" y="18"/>
                    </a:lnTo>
                    <a:lnTo>
                      <a:pt x="32" y="18"/>
                    </a:lnTo>
                    <a:lnTo>
                      <a:pt x="32" y="0"/>
                    </a:lnTo>
                    <a:lnTo>
                      <a:pt x="4" y="0"/>
                    </a:lnTo>
                    <a:lnTo>
                      <a:pt x="0" y="0"/>
                    </a:lnTo>
                    <a:lnTo>
                      <a:pt x="7"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7" name="Freeform 366"/>
              <p:cNvSpPr>
                <a:spLocks/>
              </p:cNvSpPr>
              <p:nvPr/>
            </p:nvSpPr>
            <p:spPr bwMode="auto">
              <a:xfrm>
                <a:off x="1040" y="694"/>
                <a:ext cx="30" cy="26"/>
              </a:xfrm>
              <a:custGeom>
                <a:avLst/>
                <a:gdLst>
                  <a:gd name="T0" fmla="*/ 16 w 30"/>
                  <a:gd name="T1" fmla="*/ 22 h 26"/>
                  <a:gd name="T2" fmla="*/ 10 w 30"/>
                  <a:gd name="T3" fmla="*/ 26 h 26"/>
                  <a:gd name="T4" fmla="*/ 30 w 30"/>
                  <a:gd name="T5" fmla="*/ 18 h 26"/>
                  <a:gd name="T6" fmla="*/ 23 w 30"/>
                  <a:gd name="T7" fmla="*/ 0 h 26"/>
                  <a:gd name="T8" fmla="*/ 3 w 30"/>
                  <a:gd name="T9" fmla="*/ 8 h 26"/>
                  <a:gd name="T10" fmla="*/ 0 w 30"/>
                  <a:gd name="T11" fmla="*/ 11 h 26"/>
                  <a:gd name="T12" fmla="*/ 16 w 30"/>
                  <a:gd name="T13" fmla="*/ 22 h 26"/>
                  <a:gd name="T14" fmla="*/ 0 60000 65536"/>
                  <a:gd name="T15" fmla="*/ 0 60000 65536"/>
                  <a:gd name="T16" fmla="*/ 0 60000 65536"/>
                  <a:gd name="T17" fmla="*/ 0 60000 65536"/>
                  <a:gd name="T18" fmla="*/ 0 60000 65536"/>
                  <a:gd name="T19" fmla="*/ 0 60000 65536"/>
                  <a:gd name="T20" fmla="*/ 0 60000 65536"/>
                  <a:gd name="T21" fmla="*/ 0 w 30"/>
                  <a:gd name="T22" fmla="*/ 0 h 26"/>
                  <a:gd name="T23" fmla="*/ 30 w 3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6">
                    <a:moveTo>
                      <a:pt x="16" y="22"/>
                    </a:moveTo>
                    <a:lnTo>
                      <a:pt x="10" y="26"/>
                    </a:lnTo>
                    <a:lnTo>
                      <a:pt x="30" y="18"/>
                    </a:lnTo>
                    <a:lnTo>
                      <a:pt x="23" y="0"/>
                    </a:lnTo>
                    <a:lnTo>
                      <a:pt x="3" y="8"/>
                    </a:lnTo>
                    <a:lnTo>
                      <a:pt x="0" y="11"/>
                    </a:lnTo>
                    <a:lnTo>
                      <a:pt x="16"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8" name="Freeform 367"/>
              <p:cNvSpPr>
                <a:spLocks/>
              </p:cNvSpPr>
              <p:nvPr/>
            </p:nvSpPr>
            <p:spPr bwMode="auto">
              <a:xfrm>
                <a:off x="1020" y="705"/>
                <a:ext cx="36" cy="36"/>
              </a:xfrm>
              <a:custGeom>
                <a:avLst/>
                <a:gdLst>
                  <a:gd name="T0" fmla="*/ 20 w 36"/>
                  <a:gd name="T1" fmla="*/ 27 h 36"/>
                  <a:gd name="T2" fmla="*/ 18 w 36"/>
                  <a:gd name="T3" fmla="*/ 36 h 36"/>
                  <a:gd name="T4" fmla="*/ 36 w 36"/>
                  <a:gd name="T5" fmla="*/ 11 h 36"/>
                  <a:gd name="T6" fmla="*/ 20 w 36"/>
                  <a:gd name="T7" fmla="*/ 0 h 36"/>
                  <a:gd name="T8" fmla="*/ 3 w 36"/>
                  <a:gd name="T9" fmla="*/ 25 h 36"/>
                  <a:gd name="T10" fmla="*/ 2 w 36"/>
                  <a:gd name="T11" fmla="*/ 33 h 36"/>
                  <a:gd name="T12" fmla="*/ 3 w 36"/>
                  <a:gd name="T13" fmla="*/ 25 h 36"/>
                  <a:gd name="T14" fmla="*/ 0 w 36"/>
                  <a:gd name="T15" fmla="*/ 29 h 36"/>
                  <a:gd name="T16" fmla="*/ 2 w 36"/>
                  <a:gd name="T17" fmla="*/ 33 h 36"/>
                  <a:gd name="T18" fmla="*/ 20 w 36"/>
                  <a:gd name="T19" fmla="*/ 2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6"/>
                  <a:gd name="T32" fmla="*/ 36 w 36"/>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36">
                    <a:moveTo>
                      <a:pt x="20" y="27"/>
                    </a:moveTo>
                    <a:lnTo>
                      <a:pt x="18" y="36"/>
                    </a:lnTo>
                    <a:lnTo>
                      <a:pt x="36" y="11"/>
                    </a:lnTo>
                    <a:lnTo>
                      <a:pt x="20" y="0"/>
                    </a:lnTo>
                    <a:lnTo>
                      <a:pt x="3" y="25"/>
                    </a:lnTo>
                    <a:lnTo>
                      <a:pt x="2" y="33"/>
                    </a:lnTo>
                    <a:lnTo>
                      <a:pt x="3" y="25"/>
                    </a:lnTo>
                    <a:lnTo>
                      <a:pt x="0" y="29"/>
                    </a:lnTo>
                    <a:lnTo>
                      <a:pt x="2" y="33"/>
                    </a:lnTo>
                    <a:lnTo>
                      <a:pt x="20"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9" name="Freeform 368"/>
              <p:cNvSpPr>
                <a:spLocks/>
              </p:cNvSpPr>
              <p:nvPr/>
            </p:nvSpPr>
            <p:spPr bwMode="auto">
              <a:xfrm>
                <a:off x="1022" y="732"/>
                <a:ext cx="25" cy="31"/>
              </a:xfrm>
              <a:custGeom>
                <a:avLst/>
                <a:gdLst>
                  <a:gd name="T0" fmla="*/ 25 w 25"/>
                  <a:gd name="T1" fmla="*/ 27 h 31"/>
                  <a:gd name="T2" fmla="*/ 25 w 25"/>
                  <a:gd name="T3" fmla="*/ 26 h 31"/>
                  <a:gd name="T4" fmla="*/ 18 w 25"/>
                  <a:gd name="T5" fmla="*/ 0 h 31"/>
                  <a:gd name="T6" fmla="*/ 0 w 25"/>
                  <a:gd name="T7" fmla="*/ 6 h 31"/>
                  <a:gd name="T8" fmla="*/ 7 w 25"/>
                  <a:gd name="T9" fmla="*/ 31 h 31"/>
                  <a:gd name="T10" fmla="*/ 5 w 25"/>
                  <a:gd name="T11" fmla="*/ 29 h 31"/>
                  <a:gd name="T12" fmla="*/ 25 w 25"/>
                  <a:gd name="T13" fmla="*/ 27 h 31"/>
                  <a:gd name="T14" fmla="*/ 0 60000 65536"/>
                  <a:gd name="T15" fmla="*/ 0 60000 65536"/>
                  <a:gd name="T16" fmla="*/ 0 60000 65536"/>
                  <a:gd name="T17" fmla="*/ 0 60000 65536"/>
                  <a:gd name="T18" fmla="*/ 0 60000 65536"/>
                  <a:gd name="T19" fmla="*/ 0 60000 65536"/>
                  <a:gd name="T20" fmla="*/ 0 60000 65536"/>
                  <a:gd name="T21" fmla="*/ 0 w 25"/>
                  <a:gd name="T22" fmla="*/ 0 h 31"/>
                  <a:gd name="T23" fmla="*/ 25 w 2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1">
                    <a:moveTo>
                      <a:pt x="25" y="27"/>
                    </a:moveTo>
                    <a:lnTo>
                      <a:pt x="25" y="26"/>
                    </a:lnTo>
                    <a:lnTo>
                      <a:pt x="18" y="0"/>
                    </a:lnTo>
                    <a:lnTo>
                      <a:pt x="0" y="6"/>
                    </a:lnTo>
                    <a:lnTo>
                      <a:pt x="7" y="31"/>
                    </a:lnTo>
                    <a:lnTo>
                      <a:pt x="5" y="29"/>
                    </a:lnTo>
                    <a:lnTo>
                      <a:pt x="25"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 name="Freeform 369"/>
              <p:cNvSpPr>
                <a:spLocks/>
              </p:cNvSpPr>
              <p:nvPr/>
            </p:nvSpPr>
            <p:spPr bwMode="auto">
              <a:xfrm>
                <a:off x="1027" y="759"/>
                <a:ext cx="25" cy="60"/>
              </a:xfrm>
              <a:custGeom>
                <a:avLst/>
                <a:gdLst>
                  <a:gd name="T0" fmla="*/ 23 w 25"/>
                  <a:gd name="T1" fmla="*/ 60 h 60"/>
                  <a:gd name="T2" fmla="*/ 25 w 25"/>
                  <a:gd name="T3" fmla="*/ 56 h 60"/>
                  <a:gd name="T4" fmla="*/ 20 w 25"/>
                  <a:gd name="T5" fmla="*/ 0 h 60"/>
                  <a:gd name="T6" fmla="*/ 0 w 25"/>
                  <a:gd name="T7" fmla="*/ 2 h 60"/>
                  <a:gd name="T8" fmla="*/ 5 w 25"/>
                  <a:gd name="T9" fmla="*/ 58 h 60"/>
                  <a:gd name="T10" fmla="*/ 5 w 25"/>
                  <a:gd name="T11" fmla="*/ 54 h 60"/>
                  <a:gd name="T12" fmla="*/ 23 w 25"/>
                  <a:gd name="T13" fmla="*/ 60 h 60"/>
                  <a:gd name="T14" fmla="*/ 0 60000 65536"/>
                  <a:gd name="T15" fmla="*/ 0 60000 65536"/>
                  <a:gd name="T16" fmla="*/ 0 60000 65536"/>
                  <a:gd name="T17" fmla="*/ 0 60000 65536"/>
                  <a:gd name="T18" fmla="*/ 0 60000 65536"/>
                  <a:gd name="T19" fmla="*/ 0 60000 65536"/>
                  <a:gd name="T20" fmla="*/ 0 60000 65536"/>
                  <a:gd name="T21" fmla="*/ 0 w 25"/>
                  <a:gd name="T22" fmla="*/ 0 h 60"/>
                  <a:gd name="T23" fmla="*/ 25 w 25"/>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0">
                    <a:moveTo>
                      <a:pt x="23" y="60"/>
                    </a:moveTo>
                    <a:lnTo>
                      <a:pt x="25" y="56"/>
                    </a:lnTo>
                    <a:lnTo>
                      <a:pt x="20" y="0"/>
                    </a:lnTo>
                    <a:lnTo>
                      <a:pt x="0" y="2"/>
                    </a:lnTo>
                    <a:lnTo>
                      <a:pt x="5" y="58"/>
                    </a:lnTo>
                    <a:lnTo>
                      <a:pt x="5" y="54"/>
                    </a:lnTo>
                    <a:lnTo>
                      <a:pt x="23" y="6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 name="Freeform 370"/>
              <p:cNvSpPr>
                <a:spLocks/>
              </p:cNvSpPr>
              <p:nvPr/>
            </p:nvSpPr>
            <p:spPr bwMode="auto">
              <a:xfrm>
                <a:off x="1020" y="813"/>
                <a:ext cx="30" cy="58"/>
              </a:xfrm>
              <a:custGeom>
                <a:avLst/>
                <a:gdLst>
                  <a:gd name="T0" fmla="*/ 16 w 30"/>
                  <a:gd name="T1" fmla="*/ 58 h 58"/>
                  <a:gd name="T2" fmla="*/ 20 w 30"/>
                  <a:gd name="T3" fmla="*/ 53 h 58"/>
                  <a:gd name="T4" fmla="*/ 30 w 30"/>
                  <a:gd name="T5" fmla="*/ 6 h 58"/>
                  <a:gd name="T6" fmla="*/ 12 w 30"/>
                  <a:gd name="T7" fmla="*/ 0 h 58"/>
                  <a:gd name="T8" fmla="*/ 0 w 30"/>
                  <a:gd name="T9" fmla="*/ 49 h 58"/>
                  <a:gd name="T10" fmla="*/ 3 w 30"/>
                  <a:gd name="T11" fmla="*/ 44 h 58"/>
                  <a:gd name="T12" fmla="*/ 16 w 30"/>
                  <a:gd name="T13" fmla="*/ 58 h 58"/>
                  <a:gd name="T14" fmla="*/ 0 60000 65536"/>
                  <a:gd name="T15" fmla="*/ 0 60000 65536"/>
                  <a:gd name="T16" fmla="*/ 0 60000 65536"/>
                  <a:gd name="T17" fmla="*/ 0 60000 65536"/>
                  <a:gd name="T18" fmla="*/ 0 60000 65536"/>
                  <a:gd name="T19" fmla="*/ 0 60000 65536"/>
                  <a:gd name="T20" fmla="*/ 0 60000 65536"/>
                  <a:gd name="T21" fmla="*/ 0 w 30"/>
                  <a:gd name="T22" fmla="*/ 0 h 58"/>
                  <a:gd name="T23" fmla="*/ 30 w 30"/>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58">
                    <a:moveTo>
                      <a:pt x="16" y="58"/>
                    </a:moveTo>
                    <a:lnTo>
                      <a:pt x="20" y="53"/>
                    </a:lnTo>
                    <a:lnTo>
                      <a:pt x="30" y="6"/>
                    </a:lnTo>
                    <a:lnTo>
                      <a:pt x="12" y="0"/>
                    </a:lnTo>
                    <a:lnTo>
                      <a:pt x="0" y="49"/>
                    </a:lnTo>
                    <a:lnTo>
                      <a:pt x="3" y="44"/>
                    </a:lnTo>
                    <a:lnTo>
                      <a:pt x="16"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 name="Freeform 371"/>
              <p:cNvSpPr>
                <a:spLocks/>
              </p:cNvSpPr>
              <p:nvPr/>
            </p:nvSpPr>
            <p:spPr bwMode="auto">
              <a:xfrm>
                <a:off x="991" y="857"/>
                <a:ext cx="45" cy="50"/>
              </a:xfrm>
              <a:custGeom>
                <a:avLst/>
                <a:gdLst>
                  <a:gd name="T0" fmla="*/ 7 w 45"/>
                  <a:gd name="T1" fmla="*/ 50 h 50"/>
                  <a:gd name="T2" fmla="*/ 14 w 45"/>
                  <a:gd name="T3" fmla="*/ 46 h 50"/>
                  <a:gd name="T4" fmla="*/ 45 w 45"/>
                  <a:gd name="T5" fmla="*/ 14 h 50"/>
                  <a:gd name="T6" fmla="*/ 32 w 45"/>
                  <a:gd name="T7" fmla="*/ 0 h 50"/>
                  <a:gd name="T8" fmla="*/ 0 w 45"/>
                  <a:gd name="T9" fmla="*/ 34 h 50"/>
                  <a:gd name="T10" fmla="*/ 7 w 45"/>
                  <a:gd name="T11" fmla="*/ 30 h 50"/>
                  <a:gd name="T12" fmla="*/ 7 w 45"/>
                  <a:gd name="T13" fmla="*/ 50 h 50"/>
                  <a:gd name="T14" fmla="*/ 0 60000 65536"/>
                  <a:gd name="T15" fmla="*/ 0 60000 65536"/>
                  <a:gd name="T16" fmla="*/ 0 60000 65536"/>
                  <a:gd name="T17" fmla="*/ 0 60000 65536"/>
                  <a:gd name="T18" fmla="*/ 0 60000 65536"/>
                  <a:gd name="T19" fmla="*/ 0 60000 65536"/>
                  <a:gd name="T20" fmla="*/ 0 60000 65536"/>
                  <a:gd name="T21" fmla="*/ 0 w 45"/>
                  <a:gd name="T22" fmla="*/ 0 h 50"/>
                  <a:gd name="T23" fmla="*/ 45 w 45"/>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50">
                    <a:moveTo>
                      <a:pt x="7" y="50"/>
                    </a:moveTo>
                    <a:lnTo>
                      <a:pt x="14" y="46"/>
                    </a:lnTo>
                    <a:lnTo>
                      <a:pt x="45" y="14"/>
                    </a:lnTo>
                    <a:lnTo>
                      <a:pt x="32" y="0"/>
                    </a:lnTo>
                    <a:lnTo>
                      <a:pt x="0" y="34"/>
                    </a:lnTo>
                    <a:lnTo>
                      <a:pt x="7" y="30"/>
                    </a:lnTo>
                    <a:lnTo>
                      <a:pt x="7" y="5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 name="Freeform 372"/>
              <p:cNvSpPr>
                <a:spLocks/>
              </p:cNvSpPr>
              <p:nvPr/>
            </p:nvSpPr>
            <p:spPr bwMode="auto">
              <a:xfrm>
                <a:off x="942" y="887"/>
                <a:ext cx="56" cy="22"/>
              </a:xfrm>
              <a:custGeom>
                <a:avLst/>
                <a:gdLst>
                  <a:gd name="T0" fmla="*/ 20 w 56"/>
                  <a:gd name="T1" fmla="*/ 13 h 22"/>
                  <a:gd name="T2" fmla="*/ 11 w 56"/>
                  <a:gd name="T3" fmla="*/ 22 h 22"/>
                  <a:gd name="T4" fmla="*/ 56 w 56"/>
                  <a:gd name="T5" fmla="*/ 20 h 22"/>
                  <a:gd name="T6" fmla="*/ 56 w 56"/>
                  <a:gd name="T7" fmla="*/ 0 h 22"/>
                  <a:gd name="T8" fmla="*/ 9 w 56"/>
                  <a:gd name="T9" fmla="*/ 2 h 22"/>
                  <a:gd name="T10" fmla="*/ 0 w 56"/>
                  <a:gd name="T11" fmla="*/ 11 h 22"/>
                  <a:gd name="T12" fmla="*/ 9 w 56"/>
                  <a:gd name="T13" fmla="*/ 2 h 22"/>
                  <a:gd name="T14" fmla="*/ 2 w 56"/>
                  <a:gd name="T15" fmla="*/ 4 h 22"/>
                  <a:gd name="T16" fmla="*/ 0 w 56"/>
                  <a:gd name="T17" fmla="*/ 11 h 22"/>
                  <a:gd name="T18" fmla="*/ 20 w 56"/>
                  <a:gd name="T19" fmla="*/ 13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22"/>
                  <a:gd name="T32" fmla="*/ 56 w 56"/>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22">
                    <a:moveTo>
                      <a:pt x="20" y="13"/>
                    </a:moveTo>
                    <a:lnTo>
                      <a:pt x="11" y="22"/>
                    </a:lnTo>
                    <a:lnTo>
                      <a:pt x="56" y="20"/>
                    </a:lnTo>
                    <a:lnTo>
                      <a:pt x="56" y="0"/>
                    </a:lnTo>
                    <a:lnTo>
                      <a:pt x="9" y="2"/>
                    </a:lnTo>
                    <a:lnTo>
                      <a:pt x="0" y="11"/>
                    </a:lnTo>
                    <a:lnTo>
                      <a:pt x="9" y="2"/>
                    </a:lnTo>
                    <a:lnTo>
                      <a:pt x="2" y="4"/>
                    </a:lnTo>
                    <a:lnTo>
                      <a:pt x="0" y="11"/>
                    </a:lnTo>
                    <a:lnTo>
                      <a:pt x="2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 name="Freeform 373"/>
              <p:cNvSpPr>
                <a:spLocks/>
              </p:cNvSpPr>
              <p:nvPr/>
            </p:nvSpPr>
            <p:spPr bwMode="auto">
              <a:xfrm>
                <a:off x="937" y="898"/>
                <a:ext cx="25" cy="49"/>
              </a:xfrm>
              <a:custGeom>
                <a:avLst/>
                <a:gdLst>
                  <a:gd name="T0" fmla="*/ 20 w 25"/>
                  <a:gd name="T1" fmla="*/ 49 h 49"/>
                  <a:gd name="T2" fmla="*/ 20 w 25"/>
                  <a:gd name="T3" fmla="*/ 49 h 49"/>
                  <a:gd name="T4" fmla="*/ 25 w 25"/>
                  <a:gd name="T5" fmla="*/ 2 h 49"/>
                  <a:gd name="T6" fmla="*/ 5 w 25"/>
                  <a:gd name="T7" fmla="*/ 0 h 49"/>
                  <a:gd name="T8" fmla="*/ 0 w 25"/>
                  <a:gd name="T9" fmla="*/ 47 h 49"/>
                  <a:gd name="T10" fmla="*/ 0 w 25"/>
                  <a:gd name="T11" fmla="*/ 45 h 49"/>
                  <a:gd name="T12" fmla="*/ 20 w 25"/>
                  <a:gd name="T13" fmla="*/ 49 h 49"/>
                  <a:gd name="T14" fmla="*/ 0 60000 65536"/>
                  <a:gd name="T15" fmla="*/ 0 60000 65536"/>
                  <a:gd name="T16" fmla="*/ 0 60000 65536"/>
                  <a:gd name="T17" fmla="*/ 0 60000 65536"/>
                  <a:gd name="T18" fmla="*/ 0 60000 65536"/>
                  <a:gd name="T19" fmla="*/ 0 60000 65536"/>
                  <a:gd name="T20" fmla="*/ 0 60000 65536"/>
                  <a:gd name="T21" fmla="*/ 0 w 25"/>
                  <a:gd name="T22" fmla="*/ 0 h 49"/>
                  <a:gd name="T23" fmla="*/ 25 w 25"/>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9">
                    <a:moveTo>
                      <a:pt x="20" y="49"/>
                    </a:moveTo>
                    <a:lnTo>
                      <a:pt x="20" y="49"/>
                    </a:lnTo>
                    <a:lnTo>
                      <a:pt x="25" y="2"/>
                    </a:lnTo>
                    <a:lnTo>
                      <a:pt x="5" y="0"/>
                    </a:lnTo>
                    <a:lnTo>
                      <a:pt x="0" y="47"/>
                    </a:lnTo>
                    <a:lnTo>
                      <a:pt x="0" y="45"/>
                    </a:lnTo>
                    <a:lnTo>
                      <a:pt x="20"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 name="Freeform 374"/>
              <p:cNvSpPr>
                <a:spLocks/>
              </p:cNvSpPr>
              <p:nvPr/>
            </p:nvSpPr>
            <p:spPr bwMode="auto">
              <a:xfrm>
                <a:off x="931" y="943"/>
                <a:ext cx="26" cy="43"/>
              </a:xfrm>
              <a:custGeom>
                <a:avLst/>
                <a:gdLst>
                  <a:gd name="T0" fmla="*/ 11 w 26"/>
                  <a:gd name="T1" fmla="*/ 43 h 43"/>
                  <a:gd name="T2" fmla="*/ 18 w 26"/>
                  <a:gd name="T3" fmla="*/ 34 h 43"/>
                  <a:gd name="T4" fmla="*/ 26 w 26"/>
                  <a:gd name="T5" fmla="*/ 4 h 43"/>
                  <a:gd name="T6" fmla="*/ 6 w 26"/>
                  <a:gd name="T7" fmla="*/ 0 h 43"/>
                  <a:gd name="T8" fmla="*/ 0 w 26"/>
                  <a:gd name="T9" fmla="*/ 31 h 43"/>
                  <a:gd name="T10" fmla="*/ 8 w 26"/>
                  <a:gd name="T11" fmla="*/ 23 h 43"/>
                  <a:gd name="T12" fmla="*/ 11 w 26"/>
                  <a:gd name="T13" fmla="*/ 43 h 43"/>
                  <a:gd name="T14" fmla="*/ 17 w 26"/>
                  <a:gd name="T15" fmla="*/ 41 h 43"/>
                  <a:gd name="T16" fmla="*/ 18 w 26"/>
                  <a:gd name="T17" fmla="*/ 34 h 43"/>
                  <a:gd name="T18" fmla="*/ 11 w 26"/>
                  <a:gd name="T19" fmla="*/ 4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3"/>
                  <a:gd name="T32" fmla="*/ 26 w 26"/>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3">
                    <a:moveTo>
                      <a:pt x="11" y="43"/>
                    </a:moveTo>
                    <a:lnTo>
                      <a:pt x="18" y="34"/>
                    </a:lnTo>
                    <a:lnTo>
                      <a:pt x="26" y="4"/>
                    </a:lnTo>
                    <a:lnTo>
                      <a:pt x="6" y="0"/>
                    </a:lnTo>
                    <a:lnTo>
                      <a:pt x="0" y="31"/>
                    </a:lnTo>
                    <a:lnTo>
                      <a:pt x="8" y="23"/>
                    </a:lnTo>
                    <a:lnTo>
                      <a:pt x="11" y="43"/>
                    </a:lnTo>
                    <a:lnTo>
                      <a:pt x="17" y="41"/>
                    </a:lnTo>
                    <a:lnTo>
                      <a:pt x="18" y="34"/>
                    </a:lnTo>
                    <a:lnTo>
                      <a:pt x="11"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 name="Freeform 375"/>
              <p:cNvSpPr>
                <a:spLocks/>
              </p:cNvSpPr>
              <p:nvPr/>
            </p:nvSpPr>
            <p:spPr bwMode="auto">
              <a:xfrm>
                <a:off x="885" y="966"/>
                <a:ext cx="57" cy="27"/>
              </a:xfrm>
              <a:custGeom>
                <a:avLst/>
                <a:gdLst>
                  <a:gd name="T0" fmla="*/ 0 w 57"/>
                  <a:gd name="T1" fmla="*/ 26 h 27"/>
                  <a:gd name="T2" fmla="*/ 5 w 57"/>
                  <a:gd name="T3" fmla="*/ 27 h 27"/>
                  <a:gd name="T4" fmla="*/ 57 w 57"/>
                  <a:gd name="T5" fmla="*/ 20 h 27"/>
                  <a:gd name="T6" fmla="*/ 54 w 57"/>
                  <a:gd name="T7" fmla="*/ 0 h 27"/>
                  <a:gd name="T8" fmla="*/ 1 w 57"/>
                  <a:gd name="T9" fmla="*/ 8 h 27"/>
                  <a:gd name="T10" fmla="*/ 9 w 57"/>
                  <a:gd name="T11" fmla="*/ 9 h 27"/>
                  <a:gd name="T12" fmla="*/ 0 w 57"/>
                  <a:gd name="T13" fmla="*/ 26 h 27"/>
                  <a:gd name="T14" fmla="*/ 0 60000 65536"/>
                  <a:gd name="T15" fmla="*/ 0 60000 65536"/>
                  <a:gd name="T16" fmla="*/ 0 60000 65536"/>
                  <a:gd name="T17" fmla="*/ 0 60000 65536"/>
                  <a:gd name="T18" fmla="*/ 0 60000 65536"/>
                  <a:gd name="T19" fmla="*/ 0 60000 65536"/>
                  <a:gd name="T20" fmla="*/ 0 60000 65536"/>
                  <a:gd name="T21" fmla="*/ 0 w 57"/>
                  <a:gd name="T22" fmla="*/ 0 h 27"/>
                  <a:gd name="T23" fmla="*/ 57 w 5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27">
                    <a:moveTo>
                      <a:pt x="0" y="26"/>
                    </a:moveTo>
                    <a:lnTo>
                      <a:pt x="5" y="27"/>
                    </a:lnTo>
                    <a:lnTo>
                      <a:pt x="57" y="20"/>
                    </a:lnTo>
                    <a:lnTo>
                      <a:pt x="54" y="0"/>
                    </a:lnTo>
                    <a:lnTo>
                      <a:pt x="1" y="8"/>
                    </a:lnTo>
                    <a:lnTo>
                      <a:pt x="9" y="9"/>
                    </a:lnTo>
                    <a:lnTo>
                      <a:pt x="0"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 name="Freeform 376"/>
              <p:cNvSpPr>
                <a:spLocks/>
              </p:cNvSpPr>
              <p:nvPr/>
            </p:nvSpPr>
            <p:spPr bwMode="auto">
              <a:xfrm>
                <a:off x="852" y="959"/>
                <a:ext cx="42" cy="33"/>
              </a:xfrm>
              <a:custGeom>
                <a:avLst/>
                <a:gdLst>
                  <a:gd name="T0" fmla="*/ 0 w 42"/>
                  <a:gd name="T1" fmla="*/ 15 h 33"/>
                  <a:gd name="T2" fmla="*/ 4 w 42"/>
                  <a:gd name="T3" fmla="*/ 18 h 33"/>
                  <a:gd name="T4" fmla="*/ 33 w 42"/>
                  <a:gd name="T5" fmla="*/ 33 h 33"/>
                  <a:gd name="T6" fmla="*/ 42 w 42"/>
                  <a:gd name="T7" fmla="*/ 16 h 33"/>
                  <a:gd name="T8" fmla="*/ 13 w 42"/>
                  <a:gd name="T9" fmla="*/ 0 h 33"/>
                  <a:gd name="T10" fmla="*/ 15 w 42"/>
                  <a:gd name="T11" fmla="*/ 2 h 33"/>
                  <a:gd name="T12" fmla="*/ 0 w 42"/>
                  <a:gd name="T13" fmla="*/ 15 h 33"/>
                  <a:gd name="T14" fmla="*/ 0 60000 65536"/>
                  <a:gd name="T15" fmla="*/ 0 60000 65536"/>
                  <a:gd name="T16" fmla="*/ 0 60000 65536"/>
                  <a:gd name="T17" fmla="*/ 0 60000 65536"/>
                  <a:gd name="T18" fmla="*/ 0 60000 65536"/>
                  <a:gd name="T19" fmla="*/ 0 60000 65536"/>
                  <a:gd name="T20" fmla="*/ 0 60000 65536"/>
                  <a:gd name="T21" fmla="*/ 0 w 42"/>
                  <a:gd name="T22" fmla="*/ 0 h 33"/>
                  <a:gd name="T23" fmla="*/ 42 w 4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3">
                    <a:moveTo>
                      <a:pt x="0" y="15"/>
                    </a:moveTo>
                    <a:lnTo>
                      <a:pt x="4" y="18"/>
                    </a:lnTo>
                    <a:lnTo>
                      <a:pt x="33" y="33"/>
                    </a:lnTo>
                    <a:lnTo>
                      <a:pt x="42" y="16"/>
                    </a:lnTo>
                    <a:lnTo>
                      <a:pt x="13" y="0"/>
                    </a:lnTo>
                    <a:lnTo>
                      <a:pt x="15" y="2"/>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 name="Freeform 377"/>
              <p:cNvSpPr>
                <a:spLocks/>
              </p:cNvSpPr>
              <p:nvPr/>
            </p:nvSpPr>
            <p:spPr bwMode="auto">
              <a:xfrm>
                <a:off x="834" y="945"/>
                <a:ext cx="33" cy="29"/>
              </a:xfrm>
              <a:custGeom>
                <a:avLst/>
                <a:gdLst>
                  <a:gd name="T0" fmla="*/ 0 w 33"/>
                  <a:gd name="T1" fmla="*/ 5 h 29"/>
                  <a:gd name="T2" fmla="*/ 4 w 33"/>
                  <a:gd name="T3" fmla="*/ 12 h 29"/>
                  <a:gd name="T4" fmla="*/ 18 w 33"/>
                  <a:gd name="T5" fmla="*/ 29 h 29"/>
                  <a:gd name="T6" fmla="*/ 33 w 33"/>
                  <a:gd name="T7" fmla="*/ 16 h 29"/>
                  <a:gd name="T8" fmla="*/ 18 w 33"/>
                  <a:gd name="T9" fmla="*/ 0 h 29"/>
                  <a:gd name="T10" fmla="*/ 20 w 33"/>
                  <a:gd name="T11" fmla="*/ 5 h 29"/>
                  <a:gd name="T12" fmla="*/ 0 w 33"/>
                  <a:gd name="T13" fmla="*/ 5 h 29"/>
                  <a:gd name="T14" fmla="*/ 0 60000 65536"/>
                  <a:gd name="T15" fmla="*/ 0 60000 65536"/>
                  <a:gd name="T16" fmla="*/ 0 60000 65536"/>
                  <a:gd name="T17" fmla="*/ 0 60000 65536"/>
                  <a:gd name="T18" fmla="*/ 0 60000 65536"/>
                  <a:gd name="T19" fmla="*/ 0 60000 65536"/>
                  <a:gd name="T20" fmla="*/ 0 60000 65536"/>
                  <a:gd name="T21" fmla="*/ 0 w 33"/>
                  <a:gd name="T22" fmla="*/ 0 h 29"/>
                  <a:gd name="T23" fmla="*/ 33 w 33"/>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9">
                    <a:moveTo>
                      <a:pt x="0" y="5"/>
                    </a:moveTo>
                    <a:lnTo>
                      <a:pt x="4" y="12"/>
                    </a:lnTo>
                    <a:lnTo>
                      <a:pt x="18" y="29"/>
                    </a:lnTo>
                    <a:lnTo>
                      <a:pt x="33" y="16"/>
                    </a:lnTo>
                    <a:lnTo>
                      <a:pt x="18" y="0"/>
                    </a:lnTo>
                    <a:lnTo>
                      <a:pt x="20" y="5"/>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 name="Freeform 378"/>
              <p:cNvSpPr>
                <a:spLocks/>
              </p:cNvSpPr>
              <p:nvPr/>
            </p:nvSpPr>
            <p:spPr bwMode="auto">
              <a:xfrm>
                <a:off x="834" y="920"/>
                <a:ext cx="20" cy="30"/>
              </a:xfrm>
              <a:custGeom>
                <a:avLst/>
                <a:gdLst>
                  <a:gd name="T0" fmla="*/ 0 w 20"/>
                  <a:gd name="T1" fmla="*/ 3 h 30"/>
                  <a:gd name="T2" fmla="*/ 0 w 20"/>
                  <a:gd name="T3" fmla="*/ 1 h 30"/>
                  <a:gd name="T4" fmla="*/ 0 w 20"/>
                  <a:gd name="T5" fmla="*/ 30 h 30"/>
                  <a:gd name="T6" fmla="*/ 20 w 20"/>
                  <a:gd name="T7" fmla="*/ 30 h 30"/>
                  <a:gd name="T8" fmla="*/ 20 w 20"/>
                  <a:gd name="T9" fmla="*/ 1 h 30"/>
                  <a:gd name="T10" fmla="*/ 20 w 20"/>
                  <a:gd name="T11" fmla="*/ 0 h 30"/>
                  <a:gd name="T12" fmla="*/ 0 w 20"/>
                  <a:gd name="T13" fmla="*/ 3 h 30"/>
                  <a:gd name="T14" fmla="*/ 0 60000 65536"/>
                  <a:gd name="T15" fmla="*/ 0 60000 65536"/>
                  <a:gd name="T16" fmla="*/ 0 60000 65536"/>
                  <a:gd name="T17" fmla="*/ 0 60000 65536"/>
                  <a:gd name="T18" fmla="*/ 0 60000 65536"/>
                  <a:gd name="T19" fmla="*/ 0 60000 65536"/>
                  <a:gd name="T20" fmla="*/ 0 60000 65536"/>
                  <a:gd name="T21" fmla="*/ 0 w 20"/>
                  <a:gd name="T22" fmla="*/ 0 h 30"/>
                  <a:gd name="T23" fmla="*/ 20 w 2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0">
                    <a:moveTo>
                      <a:pt x="0" y="3"/>
                    </a:moveTo>
                    <a:lnTo>
                      <a:pt x="0" y="1"/>
                    </a:lnTo>
                    <a:lnTo>
                      <a:pt x="0" y="30"/>
                    </a:lnTo>
                    <a:lnTo>
                      <a:pt x="20" y="30"/>
                    </a:lnTo>
                    <a:lnTo>
                      <a:pt x="20" y="1"/>
                    </a:lnTo>
                    <a:lnTo>
                      <a:pt x="20" y="0"/>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 name="Freeform 379"/>
              <p:cNvSpPr>
                <a:spLocks/>
              </p:cNvSpPr>
              <p:nvPr/>
            </p:nvSpPr>
            <p:spPr bwMode="auto">
              <a:xfrm>
                <a:off x="829" y="876"/>
                <a:ext cx="25" cy="47"/>
              </a:xfrm>
              <a:custGeom>
                <a:avLst/>
                <a:gdLst>
                  <a:gd name="T0" fmla="*/ 3 w 25"/>
                  <a:gd name="T1" fmla="*/ 13 h 47"/>
                  <a:gd name="T2" fmla="*/ 0 w 25"/>
                  <a:gd name="T3" fmla="*/ 8 h 47"/>
                  <a:gd name="T4" fmla="*/ 5 w 25"/>
                  <a:gd name="T5" fmla="*/ 47 h 47"/>
                  <a:gd name="T6" fmla="*/ 25 w 25"/>
                  <a:gd name="T7" fmla="*/ 44 h 47"/>
                  <a:gd name="T8" fmla="*/ 20 w 25"/>
                  <a:gd name="T9" fmla="*/ 6 h 47"/>
                  <a:gd name="T10" fmla="*/ 16 w 25"/>
                  <a:gd name="T11" fmla="*/ 0 h 47"/>
                  <a:gd name="T12" fmla="*/ 3 w 25"/>
                  <a:gd name="T13" fmla="*/ 13 h 47"/>
                  <a:gd name="T14" fmla="*/ 0 60000 65536"/>
                  <a:gd name="T15" fmla="*/ 0 60000 65536"/>
                  <a:gd name="T16" fmla="*/ 0 60000 65536"/>
                  <a:gd name="T17" fmla="*/ 0 60000 65536"/>
                  <a:gd name="T18" fmla="*/ 0 60000 65536"/>
                  <a:gd name="T19" fmla="*/ 0 60000 65536"/>
                  <a:gd name="T20" fmla="*/ 0 60000 65536"/>
                  <a:gd name="T21" fmla="*/ 0 w 25"/>
                  <a:gd name="T22" fmla="*/ 0 h 47"/>
                  <a:gd name="T23" fmla="*/ 25 w 2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7">
                    <a:moveTo>
                      <a:pt x="3" y="13"/>
                    </a:moveTo>
                    <a:lnTo>
                      <a:pt x="0" y="8"/>
                    </a:lnTo>
                    <a:lnTo>
                      <a:pt x="5" y="47"/>
                    </a:lnTo>
                    <a:lnTo>
                      <a:pt x="25" y="44"/>
                    </a:lnTo>
                    <a:lnTo>
                      <a:pt x="20" y="6"/>
                    </a:lnTo>
                    <a:lnTo>
                      <a:pt x="16" y="0"/>
                    </a:lnTo>
                    <a:lnTo>
                      <a:pt x="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 name="Freeform 380"/>
              <p:cNvSpPr>
                <a:spLocks/>
              </p:cNvSpPr>
              <p:nvPr/>
            </p:nvSpPr>
            <p:spPr bwMode="auto">
              <a:xfrm>
                <a:off x="809" y="853"/>
                <a:ext cx="36" cy="36"/>
              </a:xfrm>
              <a:custGeom>
                <a:avLst/>
                <a:gdLst>
                  <a:gd name="T0" fmla="*/ 4 w 36"/>
                  <a:gd name="T1" fmla="*/ 18 h 36"/>
                  <a:gd name="T2" fmla="*/ 0 w 36"/>
                  <a:gd name="T3" fmla="*/ 16 h 36"/>
                  <a:gd name="T4" fmla="*/ 23 w 36"/>
                  <a:gd name="T5" fmla="*/ 36 h 36"/>
                  <a:gd name="T6" fmla="*/ 36 w 36"/>
                  <a:gd name="T7" fmla="*/ 23 h 36"/>
                  <a:gd name="T8" fmla="*/ 14 w 36"/>
                  <a:gd name="T9" fmla="*/ 2 h 36"/>
                  <a:gd name="T10" fmla="*/ 11 w 36"/>
                  <a:gd name="T11" fmla="*/ 0 h 36"/>
                  <a:gd name="T12" fmla="*/ 4 w 36"/>
                  <a:gd name="T13" fmla="*/ 18 h 36"/>
                  <a:gd name="T14" fmla="*/ 0 60000 65536"/>
                  <a:gd name="T15" fmla="*/ 0 60000 65536"/>
                  <a:gd name="T16" fmla="*/ 0 60000 65536"/>
                  <a:gd name="T17" fmla="*/ 0 60000 65536"/>
                  <a:gd name="T18" fmla="*/ 0 60000 65536"/>
                  <a:gd name="T19" fmla="*/ 0 60000 65536"/>
                  <a:gd name="T20" fmla="*/ 0 60000 65536"/>
                  <a:gd name="T21" fmla="*/ 0 w 36"/>
                  <a:gd name="T22" fmla="*/ 0 h 36"/>
                  <a:gd name="T23" fmla="*/ 36 w 3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6">
                    <a:moveTo>
                      <a:pt x="4" y="18"/>
                    </a:moveTo>
                    <a:lnTo>
                      <a:pt x="0" y="16"/>
                    </a:lnTo>
                    <a:lnTo>
                      <a:pt x="23" y="36"/>
                    </a:lnTo>
                    <a:lnTo>
                      <a:pt x="36" y="23"/>
                    </a:lnTo>
                    <a:lnTo>
                      <a:pt x="14" y="2"/>
                    </a:lnTo>
                    <a:lnTo>
                      <a:pt x="11" y="0"/>
                    </a:lnTo>
                    <a:lnTo>
                      <a:pt x="4"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 name="Freeform 381"/>
              <p:cNvSpPr>
                <a:spLocks/>
              </p:cNvSpPr>
              <p:nvPr/>
            </p:nvSpPr>
            <p:spPr bwMode="auto">
              <a:xfrm>
                <a:off x="784" y="839"/>
                <a:ext cx="36" cy="32"/>
              </a:xfrm>
              <a:custGeom>
                <a:avLst/>
                <a:gdLst>
                  <a:gd name="T0" fmla="*/ 5 w 36"/>
                  <a:gd name="T1" fmla="*/ 19 h 32"/>
                  <a:gd name="T2" fmla="*/ 0 w 36"/>
                  <a:gd name="T3" fmla="*/ 19 h 32"/>
                  <a:gd name="T4" fmla="*/ 29 w 36"/>
                  <a:gd name="T5" fmla="*/ 32 h 32"/>
                  <a:gd name="T6" fmla="*/ 36 w 36"/>
                  <a:gd name="T7" fmla="*/ 14 h 32"/>
                  <a:gd name="T8" fmla="*/ 9 w 36"/>
                  <a:gd name="T9" fmla="*/ 1 h 32"/>
                  <a:gd name="T10" fmla="*/ 3 w 36"/>
                  <a:gd name="T11" fmla="*/ 0 h 32"/>
                  <a:gd name="T12" fmla="*/ 5 w 36"/>
                  <a:gd name="T13" fmla="*/ 19 h 32"/>
                  <a:gd name="T14" fmla="*/ 0 60000 65536"/>
                  <a:gd name="T15" fmla="*/ 0 60000 65536"/>
                  <a:gd name="T16" fmla="*/ 0 60000 65536"/>
                  <a:gd name="T17" fmla="*/ 0 60000 65536"/>
                  <a:gd name="T18" fmla="*/ 0 60000 65536"/>
                  <a:gd name="T19" fmla="*/ 0 60000 65536"/>
                  <a:gd name="T20" fmla="*/ 0 60000 65536"/>
                  <a:gd name="T21" fmla="*/ 0 w 36"/>
                  <a:gd name="T22" fmla="*/ 0 h 32"/>
                  <a:gd name="T23" fmla="*/ 36 w 3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2">
                    <a:moveTo>
                      <a:pt x="5" y="19"/>
                    </a:moveTo>
                    <a:lnTo>
                      <a:pt x="0" y="19"/>
                    </a:lnTo>
                    <a:lnTo>
                      <a:pt x="29" y="32"/>
                    </a:lnTo>
                    <a:lnTo>
                      <a:pt x="36" y="14"/>
                    </a:lnTo>
                    <a:lnTo>
                      <a:pt x="9" y="1"/>
                    </a:lnTo>
                    <a:lnTo>
                      <a:pt x="3" y="0"/>
                    </a:lnTo>
                    <a:lnTo>
                      <a:pt x="5"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 name="Freeform 382"/>
              <p:cNvSpPr>
                <a:spLocks/>
              </p:cNvSpPr>
              <p:nvPr/>
            </p:nvSpPr>
            <p:spPr bwMode="auto">
              <a:xfrm>
                <a:off x="733" y="839"/>
                <a:ext cx="56" cy="21"/>
              </a:xfrm>
              <a:custGeom>
                <a:avLst/>
                <a:gdLst>
                  <a:gd name="T0" fmla="*/ 13 w 56"/>
                  <a:gd name="T1" fmla="*/ 19 h 21"/>
                  <a:gd name="T2" fmla="*/ 7 w 56"/>
                  <a:gd name="T3" fmla="*/ 21 h 21"/>
                  <a:gd name="T4" fmla="*/ 56 w 56"/>
                  <a:gd name="T5" fmla="*/ 19 h 21"/>
                  <a:gd name="T6" fmla="*/ 54 w 56"/>
                  <a:gd name="T7" fmla="*/ 0 h 21"/>
                  <a:gd name="T8" fmla="*/ 6 w 56"/>
                  <a:gd name="T9" fmla="*/ 1 h 21"/>
                  <a:gd name="T10" fmla="*/ 0 w 56"/>
                  <a:gd name="T11" fmla="*/ 5 h 21"/>
                  <a:gd name="T12" fmla="*/ 13 w 56"/>
                  <a:gd name="T13" fmla="*/ 19 h 21"/>
                  <a:gd name="T14" fmla="*/ 0 60000 65536"/>
                  <a:gd name="T15" fmla="*/ 0 60000 65536"/>
                  <a:gd name="T16" fmla="*/ 0 60000 65536"/>
                  <a:gd name="T17" fmla="*/ 0 60000 65536"/>
                  <a:gd name="T18" fmla="*/ 0 60000 65536"/>
                  <a:gd name="T19" fmla="*/ 0 60000 65536"/>
                  <a:gd name="T20" fmla="*/ 0 60000 65536"/>
                  <a:gd name="T21" fmla="*/ 0 w 56"/>
                  <a:gd name="T22" fmla="*/ 0 h 21"/>
                  <a:gd name="T23" fmla="*/ 56 w 56"/>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1">
                    <a:moveTo>
                      <a:pt x="13" y="19"/>
                    </a:moveTo>
                    <a:lnTo>
                      <a:pt x="7" y="21"/>
                    </a:lnTo>
                    <a:lnTo>
                      <a:pt x="56" y="19"/>
                    </a:lnTo>
                    <a:lnTo>
                      <a:pt x="54" y="0"/>
                    </a:lnTo>
                    <a:lnTo>
                      <a:pt x="6" y="1"/>
                    </a:lnTo>
                    <a:lnTo>
                      <a:pt x="0" y="5"/>
                    </a:lnTo>
                    <a:lnTo>
                      <a:pt x="13"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 name="Freeform 383"/>
              <p:cNvSpPr>
                <a:spLocks/>
              </p:cNvSpPr>
              <p:nvPr/>
            </p:nvSpPr>
            <p:spPr bwMode="auto">
              <a:xfrm>
                <a:off x="701" y="844"/>
                <a:ext cx="45" cy="38"/>
              </a:xfrm>
              <a:custGeom>
                <a:avLst/>
                <a:gdLst>
                  <a:gd name="T0" fmla="*/ 20 w 45"/>
                  <a:gd name="T1" fmla="*/ 32 h 38"/>
                  <a:gd name="T2" fmla="*/ 16 w 45"/>
                  <a:gd name="T3" fmla="*/ 38 h 38"/>
                  <a:gd name="T4" fmla="*/ 45 w 45"/>
                  <a:gd name="T5" fmla="*/ 14 h 38"/>
                  <a:gd name="T6" fmla="*/ 32 w 45"/>
                  <a:gd name="T7" fmla="*/ 0 h 38"/>
                  <a:gd name="T8" fmla="*/ 3 w 45"/>
                  <a:gd name="T9" fmla="*/ 23 h 38"/>
                  <a:gd name="T10" fmla="*/ 0 w 45"/>
                  <a:gd name="T11" fmla="*/ 29 h 38"/>
                  <a:gd name="T12" fmla="*/ 20 w 45"/>
                  <a:gd name="T13" fmla="*/ 32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20" y="32"/>
                    </a:moveTo>
                    <a:lnTo>
                      <a:pt x="16" y="38"/>
                    </a:lnTo>
                    <a:lnTo>
                      <a:pt x="45" y="14"/>
                    </a:lnTo>
                    <a:lnTo>
                      <a:pt x="32" y="0"/>
                    </a:lnTo>
                    <a:lnTo>
                      <a:pt x="3" y="23"/>
                    </a:lnTo>
                    <a:lnTo>
                      <a:pt x="0" y="29"/>
                    </a:lnTo>
                    <a:lnTo>
                      <a:pt x="20"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 name="Freeform 384"/>
              <p:cNvSpPr>
                <a:spLocks/>
              </p:cNvSpPr>
              <p:nvPr/>
            </p:nvSpPr>
            <p:spPr bwMode="auto">
              <a:xfrm>
                <a:off x="692" y="873"/>
                <a:ext cx="29" cy="47"/>
              </a:xfrm>
              <a:custGeom>
                <a:avLst/>
                <a:gdLst>
                  <a:gd name="T0" fmla="*/ 16 w 29"/>
                  <a:gd name="T1" fmla="*/ 47 h 47"/>
                  <a:gd name="T2" fmla="*/ 18 w 29"/>
                  <a:gd name="T3" fmla="*/ 43 h 47"/>
                  <a:gd name="T4" fmla="*/ 29 w 29"/>
                  <a:gd name="T5" fmla="*/ 3 h 47"/>
                  <a:gd name="T6" fmla="*/ 9 w 29"/>
                  <a:gd name="T7" fmla="*/ 0 h 47"/>
                  <a:gd name="T8" fmla="*/ 0 w 29"/>
                  <a:gd name="T9" fmla="*/ 38 h 47"/>
                  <a:gd name="T10" fmla="*/ 3 w 29"/>
                  <a:gd name="T11" fmla="*/ 34 h 47"/>
                  <a:gd name="T12" fmla="*/ 16 w 29"/>
                  <a:gd name="T13" fmla="*/ 47 h 47"/>
                  <a:gd name="T14" fmla="*/ 0 60000 65536"/>
                  <a:gd name="T15" fmla="*/ 0 60000 65536"/>
                  <a:gd name="T16" fmla="*/ 0 60000 65536"/>
                  <a:gd name="T17" fmla="*/ 0 60000 65536"/>
                  <a:gd name="T18" fmla="*/ 0 60000 65536"/>
                  <a:gd name="T19" fmla="*/ 0 60000 65536"/>
                  <a:gd name="T20" fmla="*/ 0 60000 65536"/>
                  <a:gd name="T21" fmla="*/ 0 w 29"/>
                  <a:gd name="T22" fmla="*/ 0 h 47"/>
                  <a:gd name="T23" fmla="*/ 29 w 29"/>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7">
                    <a:moveTo>
                      <a:pt x="16" y="47"/>
                    </a:moveTo>
                    <a:lnTo>
                      <a:pt x="18" y="43"/>
                    </a:lnTo>
                    <a:lnTo>
                      <a:pt x="29" y="3"/>
                    </a:lnTo>
                    <a:lnTo>
                      <a:pt x="9" y="0"/>
                    </a:lnTo>
                    <a:lnTo>
                      <a:pt x="0" y="38"/>
                    </a:lnTo>
                    <a:lnTo>
                      <a:pt x="3" y="34"/>
                    </a:lnTo>
                    <a:lnTo>
                      <a:pt x="16" y="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 name="Freeform 385"/>
              <p:cNvSpPr>
                <a:spLocks/>
              </p:cNvSpPr>
              <p:nvPr/>
            </p:nvSpPr>
            <p:spPr bwMode="auto">
              <a:xfrm>
                <a:off x="667" y="907"/>
                <a:ext cx="41" cy="38"/>
              </a:xfrm>
              <a:custGeom>
                <a:avLst/>
                <a:gdLst>
                  <a:gd name="T0" fmla="*/ 14 w 41"/>
                  <a:gd name="T1" fmla="*/ 38 h 38"/>
                  <a:gd name="T2" fmla="*/ 14 w 41"/>
                  <a:gd name="T3" fmla="*/ 38 h 38"/>
                  <a:gd name="T4" fmla="*/ 41 w 41"/>
                  <a:gd name="T5" fmla="*/ 13 h 38"/>
                  <a:gd name="T6" fmla="*/ 28 w 41"/>
                  <a:gd name="T7" fmla="*/ 0 h 38"/>
                  <a:gd name="T8" fmla="*/ 1 w 41"/>
                  <a:gd name="T9" fmla="*/ 23 h 38"/>
                  <a:gd name="T10" fmla="*/ 0 w 41"/>
                  <a:gd name="T11" fmla="*/ 25 h 38"/>
                  <a:gd name="T12" fmla="*/ 14 w 41"/>
                  <a:gd name="T13" fmla="*/ 38 h 38"/>
                  <a:gd name="T14" fmla="*/ 0 60000 65536"/>
                  <a:gd name="T15" fmla="*/ 0 60000 65536"/>
                  <a:gd name="T16" fmla="*/ 0 60000 65536"/>
                  <a:gd name="T17" fmla="*/ 0 60000 65536"/>
                  <a:gd name="T18" fmla="*/ 0 60000 65536"/>
                  <a:gd name="T19" fmla="*/ 0 60000 65536"/>
                  <a:gd name="T20" fmla="*/ 0 60000 65536"/>
                  <a:gd name="T21" fmla="*/ 0 w 41"/>
                  <a:gd name="T22" fmla="*/ 0 h 38"/>
                  <a:gd name="T23" fmla="*/ 41 w 4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8">
                    <a:moveTo>
                      <a:pt x="14" y="38"/>
                    </a:moveTo>
                    <a:lnTo>
                      <a:pt x="14" y="38"/>
                    </a:lnTo>
                    <a:lnTo>
                      <a:pt x="41" y="13"/>
                    </a:lnTo>
                    <a:lnTo>
                      <a:pt x="28" y="0"/>
                    </a:lnTo>
                    <a:lnTo>
                      <a:pt x="1" y="23"/>
                    </a:lnTo>
                    <a:lnTo>
                      <a:pt x="0" y="25"/>
                    </a:lnTo>
                    <a:lnTo>
                      <a:pt x="14"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 name="Freeform 386"/>
              <p:cNvSpPr>
                <a:spLocks/>
              </p:cNvSpPr>
              <p:nvPr/>
            </p:nvSpPr>
            <p:spPr bwMode="auto">
              <a:xfrm>
                <a:off x="641" y="932"/>
                <a:ext cx="40" cy="40"/>
              </a:xfrm>
              <a:custGeom>
                <a:avLst/>
                <a:gdLst>
                  <a:gd name="T0" fmla="*/ 17 w 40"/>
                  <a:gd name="T1" fmla="*/ 38 h 40"/>
                  <a:gd name="T2" fmla="*/ 15 w 40"/>
                  <a:gd name="T3" fmla="*/ 40 h 40"/>
                  <a:gd name="T4" fmla="*/ 40 w 40"/>
                  <a:gd name="T5" fmla="*/ 13 h 40"/>
                  <a:gd name="T6" fmla="*/ 26 w 40"/>
                  <a:gd name="T7" fmla="*/ 0 h 40"/>
                  <a:gd name="T8" fmla="*/ 0 w 40"/>
                  <a:gd name="T9" fmla="*/ 25 h 40"/>
                  <a:gd name="T10" fmla="*/ 0 w 40"/>
                  <a:gd name="T11" fmla="*/ 27 h 40"/>
                  <a:gd name="T12" fmla="*/ 17 w 40"/>
                  <a:gd name="T13" fmla="*/ 38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17" y="38"/>
                    </a:moveTo>
                    <a:lnTo>
                      <a:pt x="15" y="40"/>
                    </a:lnTo>
                    <a:lnTo>
                      <a:pt x="40" y="13"/>
                    </a:lnTo>
                    <a:lnTo>
                      <a:pt x="26" y="0"/>
                    </a:lnTo>
                    <a:lnTo>
                      <a:pt x="0" y="25"/>
                    </a:lnTo>
                    <a:lnTo>
                      <a:pt x="0" y="27"/>
                    </a:lnTo>
                    <a:lnTo>
                      <a:pt x="17"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8" name="Freeform 387"/>
              <p:cNvSpPr>
                <a:spLocks/>
              </p:cNvSpPr>
              <p:nvPr/>
            </p:nvSpPr>
            <p:spPr bwMode="auto">
              <a:xfrm>
                <a:off x="625" y="959"/>
                <a:ext cx="33" cy="36"/>
              </a:xfrm>
              <a:custGeom>
                <a:avLst/>
                <a:gdLst>
                  <a:gd name="T0" fmla="*/ 16 w 33"/>
                  <a:gd name="T1" fmla="*/ 34 h 36"/>
                  <a:gd name="T2" fmla="*/ 16 w 33"/>
                  <a:gd name="T3" fmla="*/ 36 h 36"/>
                  <a:gd name="T4" fmla="*/ 33 w 33"/>
                  <a:gd name="T5" fmla="*/ 11 h 36"/>
                  <a:gd name="T6" fmla="*/ 16 w 33"/>
                  <a:gd name="T7" fmla="*/ 0 h 36"/>
                  <a:gd name="T8" fmla="*/ 0 w 33"/>
                  <a:gd name="T9" fmla="*/ 25 h 36"/>
                  <a:gd name="T10" fmla="*/ 0 w 33"/>
                  <a:gd name="T11" fmla="*/ 25 h 36"/>
                  <a:gd name="T12" fmla="*/ 16 w 33"/>
                  <a:gd name="T13" fmla="*/ 34 h 36"/>
                  <a:gd name="T14" fmla="*/ 0 60000 65536"/>
                  <a:gd name="T15" fmla="*/ 0 60000 65536"/>
                  <a:gd name="T16" fmla="*/ 0 60000 65536"/>
                  <a:gd name="T17" fmla="*/ 0 60000 65536"/>
                  <a:gd name="T18" fmla="*/ 0 60000 65536"/>
                  <a:gd name="T19" fmla="*/ 0 60000 65536"/>
                  <a:gd name="T20" fmla="*/ 0 60000 65536"/>
                  <a:gd name="T21" fmla="*/ 0 w 33"/>
                  <a:gd name="T22" fmla="*/ 0 h 36"/>
                  <a:gd name="T23" fmla="*/ 33 w 3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6">
                    <a:moveTo>
                      <a:pt x="16" y="34"/>
                    </a:moveTo>
                    <a:lnTo>
                      <a:pt x="16" y="36"/>
                    </a:lnTo>
                    <a:lnTo>
                      <a:pt x="33" y="11"/>
                    </a:lnTo>
                    <a:lnTo>
                      <a:pt x="16" y="0"/>
                    </a:lnTo>
                    <a:lnTo>
                      <a:pt x="0" y="25"/>
                    </a:lnTo>
                    <a:lnTo>
                      <a:pt x="16"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 name="Freeform 388"/>
              <p:cNvSpPr>
                <a:spLocks/>
              </p:cNvSpPr>
              <p:nvPr/>
            </p:nvSpPr>
            <p:spPr bwMode="auto">
              <a:xfrm>
                <a:off x="613" y="984"/>
                <a:ext cx="28" cy="35"/>
              </a:xfrm>
              <a:custGeom>
                <a:avLst/>
                <a:gdLst>
                  <a:gd name="T0" fmla="*/ 14 w 28"/>
                  <a:gd name="T1" fmla="*/ 35 h 35"/>
                  <a:gd name="T2" fmla="*/ 16 w 28"/>
                  <a:gd name="T3" fmla="*/ 31 h 35"/>
                  <a:gd name="T4" fmla="*/ 28 w 28"/>
                  <a:gd name="T5" fmla="*/ 9 h 35"/>
                  <a:gd name="T6" fmla="*/ 12 w 28"/>
                  <a:gd name="T7" fmla="*/ 0 h 35"/>
                  <a:gd name="T8" fmla="*/ 0 w 28"/>
                  <a:gd name="T9" fmla="*/ 22 h 35"/>
                  <a:gd name="T10" fmla="*/ 3 w 28"/>
                  <a:gd name="T11" fmla="*/ 18 h 35"/>
                  <a:gd name="T12" fmla="*/ 14 w 28"/>
                  <a:gd name="T13" fmla="*/ 35 h 35"/>
                  <a:gd name="T14" fmla="*/ 0 60000 65536"/>
                  <a:gd name="T15" fmla="*/ 0 60000 65536"/>
                  <a:gd name="T16" fmla="*/ 0 60000 65536"/>
                  <a:gd name="T17" fmla="*/ 0 60000 65536"/>
                  <a:gd name="T18" fmla="*/ 0 60000 65536"/>
                  <a:gd name="T19" fmla="*/ 0 60000 65536"/>
                  <a:gd name="T20" fmla="*/ 0 60000 65536"/>
                  <a:gd name="T21" fmla="*/ 0 w 28"/>
                  <a:gd name="T22" fmla="*/ 0 h 35"/>
                  <a:gd name="T23" fmla="*/ 28 w 28"/>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5">
                    <a:moveTo>
                      <a:pt x="14" y="35"/>
                    </a:moveTo>
                    <a:lnTo>
                      <a:pt x="16" y="31"/>
                    </a:lnTo>
                    <a:lnTo>
                      <a:pt x="28" y="9"/>
                    </a:lnTo>
                    <a:lnTo>
                      <a:pt x="12" y="0"/>
                    </a:lnTo>
                    <a:lnTo>
                      <a:pt x="0" y="22"/>
                    </a:lnTo>
                    <a:lnTo>
                      <a:pt x="3" y="18"/>
                    </a:lnTo>
                    <a:lnTo>
                      <a:pt x="14"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 name="Freeform 389"/>
              <p:cNvSpPr>
                <a:spLocks/>
              </p:cNvSpPr>
              <p:nvPr/>
            </p:nvSpPr>
            <p:spPr bwMode="auto">
              <a:xfrm>
                <a:off x="593" y="1002"/>
                <a:ext cx="34" cy="33"/>
              </a:xfrm>
              <a:custGeom>
                <a:avLst/>
                <a:gdLst>
                  <a:gd name="T0" fmla="*/ 5 w 34"/>
                  <a:gd name="T1" fmla="*/ 33 h 33"/>
                  <a:gd name="T2" fmla="*/ 11 w 34"/>
                  <a:gd name="T3" fmla="*/ 33 h 33"/>
                  <a:gd name="T4" fmla="*/ 34 w 34"/>
                  <a:gd name="T5" fmla="*/ 17 h 33"/>
                  <a:gd name="T6" fmla="*/ 23 w 34"/>
                  <a:gd name="T7" fmla="*/ 0 h 33"/>
                  <a:gd name="T8" fmla="*/ 0 w 34"/>
                  <a:gd name="T9" fmla="*/ 17 h 33"/>
                  <a:gd name="T10" fmla="*/ 3 w 34"/>
                  <a:gd name="T11" fmla="*/ 15 h 33"/>
                  <a:gd name="T12" fmla="*/ 5 w 34"/>
                  <a:gd name="T13" fmla="*/ 33 h 33"/>
                  <a:gd name="T14" fmla="*/ 0 60000 65536"/>
                  <a:gd name="T15" fmla="*/ 0 60000 65536"/>
                  <a:gd name="T16" fmla="*/ 0 60000 65536"/>
                  <a:gd name="T17" fmla="*/ 0 60000 65536"/>
                  <a:gd name="T18" fmla="*/ 0 60000 65536"/>
                  <a:gd name="T19" fmla="*/ 0 60000 65536"/>
                  <a:gd name="T20" fmla="*/ 0 60000 65536"/>
                  <a:gd name="T21" fmla="*/ 0 w 34"/>
                  <a:gd name="T22" fmla="*/ 0 h 33"/>
                  <a:gd name="T23" fmla="*/ 34 w 3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3">
                    <a:moveTo>
                      <a:pt x="5" y="33"/>
                    </a:moveTo>
                    <a:lnTo>
                      <a:pt x="11" y="33"/>
                    </a:lnTo>
                    <a:lnTo>
                      <a:pt x="34" y="17"/>
                    </a:lnTo>
                    <a:lnTo>
                      <a:pt x="23" y="0"/>
                    </a:lnTo>
                    <a:lnTo>
                      <a:pt x="0" y="17"/>
                    </a:lnTo>
                    <a:lnTo>
                      <a:pt x="3" y="15"/>
                    </a:lnTo>
                    <a:lnTo>
                      <a:pt x="5"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 name="Freeform 390"/>
              <p:cNvSpPr>
                <a:spLocks/>
              </p:cNvSpPr>
              <p:nvPr/>
            </p:nvSpPr>
            <p:spPr bwMode="auto">
              <a:xfrm>
                <a:off x="551" y="1017"/>
                <a:ext cx="47" cy="22"/>
              </a:xfrm>
              <a:custGeom>
                <a:avLst/>
                <a:gdLst>
                  <a:gd name="T0" fmla="*/ 7 w 47"/>
                  <a:gd name="T1" fmla="*/ 20 h 22"/>
                  <a:gd name="T2" fmla="*/ 4 w 47"/>
                  <a:gd name="T3" fmla="*/ 22 h 22"/>
                  <a:gd name="T4" fmla="*/ 47 w 47"/>
                  <a:gd name="T5" fmla="*/ 18 h 22"/>
                  <a:gd name="T6" fmla="*/ 45 w 47"/>
                  <a:gd name="T7" fmla="*/ 0 h 22"/>
                  <a:gd name="T8" fmla="*/ 4 w 47"/>
                  <a:gd name="T9" fmla="*/ 2 h 22"/>
                  <a:gd name="T10" fmla="*/ 0 w 47"/>
                  <a:gd name="T11" fmla="*/ 4 h 22"/>
                  <a:gd name="T12" fmla="*/ 7 w 47"/>
                  <a:gd name="T13" fmla="*/ 20 h 22"/>
                  <a:gd name="T14" fmla="*/ 0 60000 65536"/>
                  <a:gd name="T15" fmla="*/ 0 60000 65536"/>
                  <a:gd name="T16" fmla="*/ 0 60000 65536"/>
                  <a:gd name="T17" fmla="*/ 0 60000 65536"/>
                  <a:gd name="T18" fmla="*/ 0 60000 65536"/>
                  <a:gd name="T19" fmla="*/ 0 60000 65536"/>
                  <a:gd name="T20" fmla="*/ 0 60000 65536"/>
                  <a:gd name="T21" fmla="*/ 0 w 47"/>
                  <a:gd name="T22" fmla="*/ 0 h 22"/>
                  <a:gd name="T23" fmla="*/ 47 w 4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2">
                    <a:moveTo>
                      <a:pt x="7" y="20"/>
                    </a:moveTo>
                    <a:lnTo>
                      <a:pt x="4" y="22"/>
                    </a:lnTo>
                    <a:lnTo>
                      <a:pt x="47" y="18"/>
                    </a:lnTo>
                    <a:lnTo>
                      <a:pt x="45" y="0"/>
                    </a:lnTo>
                    <a:lnTo>
                      <a:pt x="4" y="2"/>
                    </a:lnTo>
                    <a:lnTo>
                      <a:pt x="0" y="4"/>
                    </a:lnTo>
                    <a:lnTo>
                      <a:pt x="7"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2" name="Freeform 391"/>
              <p:cNvSpPr>
                <a:spLocks/>
              </p:cNvSpPr>
              <p:nvPr/>
            </p:nvSpPr>
            <p:spPr bwMode="auto">
              <a:xfrm>
                <a:off x="513" y="1021"/>
                <a:ext cx="45" cy="30"/>
              </a:xfrm>
              <a:custGeom>
                <a:avLst/>
                <a:gdLst>
                  <a:gd name="T0" fmla="*/ 20 w 45"/>
                  <a:gd name="T1" fmla="*/ 25 h 30"/>
                  <a:gd name="T2" fmla="*/ 15 w 45"/>
                  <a:gd name="T3" fmla="*/ 30 h 30"/>
                  <a:gd name="T4" fmla="*/ 45 w 45"/>
                  <a:gd name="T5" fmla="*/ 16 h 30"/>
                  <a:gd name="T6" fmla="*/ 38 w 45"/>
                  <a:gd name="T7" fmla="*/ 0 h 30"/>
                  <a:gd name="T8" fmla="*/ 6 w 45"/>
                  <a:gd name="T9" fmla="*/ 12 h 30"/>
                  <a:gd name="T10" fmla="*/ 0 w 45"/>
                  <a:gd name="T11" fmla="*/ 19 h 30"/>
                  <a:gd name="T12" fmla="*/ 6 w 45"/>
                  <a:gd name="T13" fmla="*/ 12 h 30"/>
                  <a:gd name="T14" fmla="*/ 2 w 45"/>
                  <a:gd name="T15" fmla="*/ 14 h 30"/>
                  <a:gd name="T16" fmla="*/ 0 w 45"/>
                  <a:gd name="T17" fmla="*/ 19 h 30"/>
                  <a:gd name="T18" fmla="*/ 20 w 45"/>
                  <a:gd name="T19" fmla="*/ 25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30"/>
                  <a:gd name="T32" fmla="*/ 45 w 4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30">
                    <a:moveTo>
                      <a:pt x="20" y="25"/>
                    </a:moveTo>
                    <a:lnTo>
                      <a:pt x="15" y="30"/>
                    </a:lnTo>
                    <a:lnTo>
                      <a:pt x="45" y="16"/>
                    </a:lnTo>
                    <a:lnTo>
                      <a:pt x="38" y="0"/>
                    </a:lnTo>
                    <a:lnTo>
                      <a:pt x="6" y="12"/>
                    </a:lnTo>
                    <a:lnTo>
                      <a:pt x="0" y="19"/>
                    </a:lnTo>
                    <a:lnTo>
                      <a:pt x="6" y="12"/>
                    </a:lnTo>
                    <a:lnTo>
                      <a:pt x="2" y="14"/>
                    </a:lnTo>
                    <a:lnTo>
                      <a:pt x="0" y="19"/>
                    </a:lnTo>
                    <a:lnTo>
                      <a:pt x="20"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 name="Freeform 392"/>
              <p:cNvSpPr>
                <a:spLocks/>
              </p:cNvSpPr>
              <p:nvPr/>
            </p:nvSpPr>
            <p:spPr bwMode="auto">
              <a:xfrm>
                <a:off x="503" y="1040"/>
                <a:ext cx="30" cy="49"/>
              </a:xfrm>
              <a:custGeom>
                <a:avLst/>
                <a:gdLst>
                  <a:gd name="T0" fmla="*/ 18 w 30"/>
                  <a:gd name="T1" fmla="*/ 49 h 49"/>
                  <a:gd name="T2" fmla="*/ 19 w 30"/>
                  <a:gd name="T3" fmla="*/ 47 h 49"/>
                  <a:gd name="T4" fmla="*/ 30 w 30"/>
                  <a:gd name="T5" fmla="*/ 6 h 49"/>
                  <a:gd name="T6" fmla="*/ 10 w 30"/>
                  <a:gd name="T7" fmla="*/ 0 h 49"/>
                  <a:gd name="T8" fmla="*/ 0 w 30"/>
                  <a:gd name="T9" fmla="*/ 42 h 49"/>
                  <a:gd name="T10" fmla="*/ 1 w 30"/>
                  <a:gd name="T11" fmla="*/ 40 h 49"/>
                  <a:gd name="T12" fmla="*/ 18 w 30"/>
                  <a:gd name="T13" fmla="*/ 49 h 49"/>
                  <a:gd name="T14" fmla="*/ 0 60000 65536"/>
                  <a:gd name="T15" fmla="*/ 0 60000 65536"/>
                  <a:gd name="T16" fmla="*/ 0 60000 65536"/>
                  <a:gd name="T17" fmla="*/ 0 60000 65536"/>
                  <a:gd name="T18" fmla="*/ 0 60000 65536"/>
                  <a:gd name="T19" fmla="*/ 0 60000 65536"/>
                  <a:gd name="T20" fmla="*/ 0 60000 65536"/>
                  <a:gd name="T21" fmla="*/ 0 w 30"/>
                  <a:gd name="T22" fmla="*/ 0 h 49"/>
                  <a:gd name="T23" fmla="*/ 30 w 30"/>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9">
                    <a:moveTo>
                      <a:pt x="18" y="49"/>
                    </a:moveTo>
                    <a:lnTo>
                      <a:pt x="19" y="47"/>
                    </a:lnTo>
                    <a:lnTo>
                      <a:pt x="30" y="6"/>
                    </a:lnTo>
                    <a:lnTo>
                      <a:pt x="10" y="0"/>
                    </a:lnTo>
                    <a:lnTo>
                      <a:pt x="0" y="42"/>
                    </a:lnTo>
                    <a:lnTo>
                      <a:pt x="1" y="40"/>
                    </a:lnTo>
                    <a:lnTo>
                      <a:pt x="18"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 name="Freeform 393"/>
              <p:cNvSpPr>
                <a:spLocks/>
              </p:cNvSpPr>
              <p:nvPr/>
            </p:nvSpPr>
            <p:spPr bwMode="auto">
              <a:xfrm>
                <a:off x="485" y="1080"/>
                <a:ext cx="36" cy="49"/>
              </a:xfrm>
              <a:custGeom>
                <a:avLst/>
                <a:gdLst>
                  <a:gd name="T0" fmla="*/ 16 w 36"/>
                  <a:gd name="T1" fmla="*/ 49 h 49"/>
                  <a:gd name="T2" fmla="*/ 18 w 36"/>
                  <a:gd name="T3" fmla="*/ 47 h 49"/>
                  <a:gd name="T4" fmla="*/ 36 w 36"/>
                  <a:gd name="T5" fmla="*/ 9 h 49"/>
                  <a:gd name="T6" fmla="*/ 19 w 36"/>
                  <a:gd name="T7" fmla="*/ 0 h 49"/>
                  <a:gd name="T8" fmla="*/ 0 w 36"/>
                  <a:gd name="T9" fmla="*/ 38 h 49"/>
                  <a:gd name="T10" fmla="*/ 3 w 36"/>
                  <a:gd name="T11" fmla="*/ 34 h 49"/>
                  <a:gd name="T12" fmla="*/ 16 w 36"/>
                  <a:gd name="T13" fmla="*/ 49 h 49"/>
                  <a:gd name="T14" fmla="*/ 0 60000 65536"/>
                  <a:gd name="T15" fmla="*/ 0 60000 65536"/>
                  <a:gd name="T16" fmla="*/ 0 60000 65536"/>
                  <a:gd name="T17" fmla="*/ 0 60000 65536"/>
                  <a:gd name="T18" fmla="*/ 0 60000 65536"/>
                  <a:gd name="T19" fmla="*/ 0 60000 65536"/>
                  <a:gd name="T20" fmla="*/ 0 60000 65536"/>
                  <a:gd name="T21" fmla="*/ 0 w 36"/>
                  <a:gd name="T22" fmla="*/ 0 h 49"/>
                  <a:gd name="T23" fmla="*/ 36 w 36"/>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9">
                    <a:moveTo>
                      <a:pt x="16" y="49"/>
                    </a:moveTo>
                    <a:lnTo>
                      <a:pt x="18" y="47"/>
                    </a:lnTo>
                    <a:lnTo>
                      <a:pt x="36" y="9"/>
                    </a:lnTo>
                    <a:lnTo>
                      <a:pt x="19" y="0"/>
                    </a:lnTo>
                    <a:lnTo>
                      <a:pt x="0" y="38"/>
                    </a:lnTo>
                    <a:lnTo>
                      <a:pt x="3" y="34"/>
                    </a:lnTo>
                    <a:lnTo>
                      <a:pt x="16"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 name="Freeform 394"/>
              <p:cNvSpPr>
                <a:spLocks/>
              </p:cNvSpPr>
              <p:nvPr/>
            </p:nvSpPr>
            <p:spPr bwMode="auto">
              <a:xfrm>
                <a:off x="465" y="1114"/>
                <a:ext cx="36" cy="38"/>
              </a:xfrm>
              <a:custGeom>
                <a:avLst/>
                <a:gdLst>
                  <a:gd name="T0" fmla="*/ 7 w 36"/>
                  <a:gd name="T1" fmla="*/ 38 h 38"/>
                  <a:gd name="T2" fmla="*/ 12 w 36"/>
                  <a:gd name="T3" fmla="*/ 36 h 38"/>
                  <a:gd name="T4" fmla="*/ 36 w 36"/>
                  <a:gd name="T5" fmla="*/ 15 h 38"/>
                  <a:gd name="T6" fmla="*/ 23 w 36"/>
                  <a:gd name="T7" fmla="*/ 0 h 38"/>
                  <a:gd name="T8" fmla="*/ 0 w 36"/>
                  <a:gd name="T9" fmla="*/ 22 h 38"/>
                  <a:gd name="T10" fmla="*/ 5 w 36"/>
                  <a:gd name="T11" fmla="*/ 20 h 38"/>
                  <a:gd name="T12" fmla="*/ 7 w 36"/>
                  <a:gd name="T13" fmla="*/ 38 h 38"/>
                  <a:gd name="T14" fmla="*/ 0 60000 65536"/>
                  <a:gd name="T15" fmla="*/ 0 60000 65536"/>
                  <a:gd name="T16" fmla="*/ 0 60000 65536"/>
                  <a:gd name="T17" fmla="*/ 0 60000 65536"/>
                  <a:gd name="T18" fmla="*/ 0 60000 65536"/>
                  <a:gd name="T19" fmla="*/ 0 60000 65536"/>
                  <a:gd name="T20" fmla="*/ 0 60000 65536"/>
                  <a:gd name="T21" fmla="*/ 0 w 36"/>
                  <a:gd name="T22" fmla="*/ 0 h 38"/>
                  <a:gd name="T23" fmla="*/ 36 w 3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8">
                    <a:moveTo>
                      <a:pt x="7" y="38"/>
                    </a:moveTo>
                    <a:lnTo>
                      <a:pt x="12" y="36"/>
                    </a:lnTo>
                    <a:lnTo>
                      <a:pt x="36" y="15"/>
                    </a:lnTo>
                    <a:lnTo>
                      <a:pt x="23" y="0"/>
                    </a:lnTo>
                    <a:lnTo>
                      <a:pt x="0" y="22"/>
                    </a:lnTo>
                    <a:lnTo>
                      <a:pt x="5" y="20"/>
                    </a:lnTo>
                    <a:lnTo>
                      <a:pt x="7"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6" name="Freeform 395"/>
              <p:cNvSpPr>
                <a:spLocks/>
              </p:cNvSpPr>
              <p:nvPr/>
            </p:nvSpPr>
            <p:spPr bwMode="auto">
              <a:xfrm>
                <a:off x="425" y="1134"/>
                <a:ext cx="47" cy="23"/>
              </a:xfrm>
              <a:custGeom>
                <a:avLst/>
                <a:gdLst>
                  <a:gd name="T0" fmla="*/ 13 w 47"/>
                  <a:gd name="T1" fmla="*/ 20 h 23"/>
                  <a:gd name="T2" fmla="*/ 7 w 47"/>
                  <a:gd name="T3" fmla="*/ 23 h 23"/>
                  <a:gd name="T4" fmla="*/ 47 w 47"/>
                  <a:gd name="T5" fmla="*/ 18 h 23"/>
                  <a:gd name="T6" fmla="*/ 45 w 47"/>
                  <a:gd name="T7" fmla="*/ 0 h 23"/>
                  <a:gd name="T8" fmla="*/ 6 w 47"/>
                  <a:gd name="T9" fmla="*/ 4 h 23"/>
                  <a:gd name="T10" fmla="*/ 0 w 47"/>
                  <a:gd name="T11" fmla="*/ 7 h 23"/>
                  <a:gd name="T12" fmla="*/ 13 w 47"/>
                  <a:gd name="T13" fmla="*/ 20 h 23"/>
                  <a:gd name="T14" fmla="*/ 0 60000 65536"/>
                  <a:gd name="T15" fmla="*/ 0 60000 65536"/>
                  <a:gd name="T16" fmla="*/ 0 60000 65536"/>
                  <a:gd name="T17" fmla="*/ 0 60000 65536"/>
                  <a:gd name="T18" fmla="*/ 0 60000 65536"/>
                  <a:gd name="T19" fmla="*/ 0 60000 65536"/>
                  <a:gd name="T20" fmla="*/ 0 60000 65536"/>
                  <a:gd name="T21" fmla="*/ 0 w 47"/>
                  <a:gd name="T22" fmla="*/ 0 h 23"/>
                  <a:gd name="T23" fmla="*/ 47 w 47"/>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3">
                    <a:moveTo>
                      <a:pt x="13" y="20"/>
                    </a:moveTo>
                    <a:lnTo>
                      <a:pt x="7" y="23"/>
                    </a:lnTo>
                    <a:lnTo>
                      <a:pt x="47" y="18"/>
                    </a:lnTo>
                    <a:lnTo>
                      <a:pt x="45" y="0"/>
                    </a:lnTo>
                    <a:lnTo>
                      <a:pt x="6" y="4"/>
                    </a:lnTo>
                    <a:lnTo>
                      <a:pt x="0" y="7"/>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7" name="Freeform 396"/>
              <p:cNvSpPr>
                <a:spLocks/>
              </p:cNvSpPr>
              <p:nvPr/>
            </p:nvSpPr>
            <p:spPr bwMode="auto">
              <a:xfrm>
                <a:off x="380" y="1141"/>
                <a:ext cx="58" cy="54"/>
              </a:xfrm>
              <a:custGeom>
                <a:avLst/>
                <a:gdLst>
                  <a:gd name="T0" fmla="*/ 20 w 58"/>
                  <a:gd name="T1" fmla="*/ 47 h 54"/>
                  <a:gd name="T2" fmla="*/ 16 w 58"/>
                  <a:gd name="T3" fmla="*/ 54 h 54"/>
                  <a:gd name="T4" fmla="*/ 58 w 58"/>
                  <a:gd name="T5" fmla="*/ 13 h 54"/>
                  <a:gd name="T6" fmla="*/ 45 w 58"/>
                  <a:gd name="T7" fmla="*/ 0 h 54"/>
                  <a:gd name="T8" fmla="*/ 4 w 58"/>
                  <a:gd name="T9" fmla="*/ 42 h 54"/>
                  <a:gd name="T10" fmla="*/ 0 w 58"/>
                  <a:gd name="T11" fmla="*/ 49 h 54"/>
                  <a:gd name="T12" fmla="*/ 4 w 58"/>
                  <a:gd name="T13" fmla="*/ 42 h 54"/>
                  <a:gd name="T14" fmla="*/ 0 w 58"/>
                  <a:gd name="T15" fmla="*/ 43 h 54"/>
                  <a:gd name="T16" fmla="*/ 0 w 58"/>
                  <a:gd name="T17" fmla="*/ 49 h 54"/>
                  <a:gd name="T18" fmla="*/ 20 w 58"/>
                  <a:gd name="T19" fmla="*/ 47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54"/>
                  <a:gd name="T32" fmla="*/ 58 w 58"/>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54">
                    <a:moveTo>
                      <a:pt x="20" y="47"/>
                    </a:moveTo>
                    <a:lnTo>
                      <a:pt x="16" y="54"/>
                    </a:lnTo>
                    <a:lnTo>
                      <a:pt x="58" y="13"/>
                    </a:lnTo>
                    <a:lnTo>
                      <a:pt x="45" y="0"/>
                    </a:lnTo>
                    <a:lnTo>
                      <a:pt x="4" y="42"/>
                    </a:lnTo>
                    <a:lnTo>
                      <a:pt x="0" y="49"/>
                    </a:lnTo>
                    <a:lnTo>
                      <a:pt x="4" y="42"/>
                    </a:lnTo>
                    <a:lnTo>
                      <a:pt x="0" y="43"/>
                    </a:lnTo>
                    <a:lnTo>
                      <a:pt x="0" y="49"/>
                    </a:lnTo>
                    <a:lnTo>
                      <a:pt x="20" y="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8" name="Freeform 397"/>
              <p:cNvSpPr>
                <a:spLocks/>
              </p:cNvSpPr>
              <p:nvPr/>
            </p:nvSpPr>
            <p:spPr bwMode="auto">
              <a:xfrm>
                <a:off x="380" y="1188"/>
                <a:ext cx="22" cy="50"/>
              </a:xfrm>
              <a:custGeom>
                <a:avLst/>
                <a:gdLst>
                  <a:gd name="T0" fmla="*/ 20 w 22"/>
                  <a:gd name="T1" fmla="*/ 41 h 50"/>
                  <a:gd name="T2" fmla="*/ 22 w 22"/>
                  <a:gd name="T3" fmla="*/ 47 h 50"/>
                  <a:gd name="T4" fmla="*/ 20 w 22"/>
                  <a:gd name="T5" fmla="*/ 0 h 50"/>
                  <a:gd name="T6" fmla="*/ 0 w 22"/>
                  <a:gd name="T7" fmla="*/ 2 h 50"/>
                  <a:gd name="T8" fmla="*/ 2 w 22"/>
                  <a:gd name="T9" fmla="*/ 47 h 50"/>
                  <a:gd name="T10" fmla="*/ 4 w 22"/>
                  <a:gd name="T11" fmla="*/ 50 h 50"/>
                  <a:gd name="T12" fmla="*/ 20 w 22"/>
                  <a:gd name="T13" fmla="*/ 41 h 50"/>
                  <a:gd name="T14" fmla="*/ 0 60000 65536"/>
                  <a:gd name="T15" fmla="*/ 0 60000 65536"/>
                  <a:gd name="T16" fmla="*/ 0 60000 65536"/>
                  <a:gd name="T17" fmla="*/ 0 60000 65536"/>
                  <a:gd name="T18" fmla="*/ 0 60000 65536"/>
                  <a:gd name="T19" fmla="*/ 0 60000 65536"/>
                  <a:gd name="T20" fmla="*/ 0 60000 65536"/>
                  <a:gd name="T21" fmla="*/ 0 w 22"/>
                  <a:gd name="T22" fmla="*/ 0 h 50"/>
                  <a:gd name="T23" fmla="*/ 22 w 22"/>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50">
                    <a:moveTo>
                      <a:pt x="20" y="41"/>
                    </a:moveTo>
                    <a:lnTo>
                      <a:pt x="22" y="47"/>
                    </a:lnTo>
                    <a:lnTo>
                      <a:pt x="20" y="0"/>
                    </a:lnTo>
                    <a:lnTo>
                      <a:pt x="0" y="2"/>
                    </a:lnTo>
                    <a:lnTo>
                      <a:pt x="2" y="47"/>
                    </a:lnTo>
                    <a:lnTo>
                      <a:pt x="4" y="50"/>
                    </a:lnTo>
                    <a:lnTo>
                      <a:pt x="20"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9" name="Freeform 398"/>
              <p:cNvSpPr>
                <a:spLocks/>
              </p:cNvSpPr>
              <p:nvPr/>
            </p:nvSpPr>
            <p:spPr bwMode="auto">
              <a:xfrm>
                <a:off x="384" y="1229"/>
                <a:ext cx="38" cy="49"/>
              </a:xfrm>
              <a:custGeom>
                <a:avLst/>
                <a:gdLst>
                  <a:gd name="T0" fmla="*/ 38 w 38"/>
                  <a:gd name="T1" fmla="*/ 45 h 49"/>
                  <a:gd name="T2" fmla="*/ 38 w 38"/>
                  <a:gd name="T3" fmla="*/ 40 h 49"/>
                  <a:gd name="T4" fmla="*/ 16 w 38"/>
                  <a:gd name="T5" fmla="*/ 0 h 49"/>
                  <a:gd name="T6" fmla="*/ 0 w 38"/>
                  <a:gd name="T7" fmla="*/ 9 h 49"/>
                  <a:gd name="T8" fmla="*/ 20 w 38"/>
                  <a:gd name="T9" fmla="*/ 49 h 49"/>
                  <a:gd name="T10" fmla="*/ 20 w 38"/>
                  <a:gd name="T11" fmla="*/ 44 h 49"/>
                  <a:gd name="T12" fmla="*/ 38 w 38"/>
                  <a:gd name="T13" fmla="*/ 45 h 49"/>
                  <a:gd name="T14" fmla="*/ 0 60000 65536"/>
                  <a:gd name="T15" fmla="*/ 0 60000 65536"/>
                  <a:gd name="T16" fmla="*/ 0 60000 65536"/>
                  <a:gd name="T17" fmla="*/ 0 60000 65536"/>
                  <a:gd name="T18" fmla="*/ 0 60000 65536"/>
                  <a:gd name="T19" fmla="*/ 0 60000 65536"/>
                  <a:gd name="T20" fmla="*/ 0 60000 65536"/>
                  <a:gd name="T21" fmla="*/ 0 w 38"/>
                  <a:gd name="T22" fmla="*/ 0 h 49"/>
                  <a:gd name="T23" fmla="*/ 38 w 38"/>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9">
                    <a:moveTo>
                      <a:pt x="38" y="45"/>
                    </a:moveTo>
                    <a:lnTo>
                      <a:pt x="38" y="40"/>
                    </a:lnTo>
                    <a:lnTo>
                      <a:pt x="16" y="0"/>
                    </a:lnTo>
                    <a:lnTo>
                      <a:pt x="0" y="9"/>
                    </a:lnTo>
                    <a:lnTo>
                      <a:pt x="20" y="49"/>
                    </a:lnTo>
                    <a:lnTo>
                      <a:pt x="20" y="44"/>
                    </a:lnTo>
                    <a:lnTo>
                      <a:pt x="38"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 name="Freeform 399"/>
              <p:cNvSpPr>
                <a:spLocks/>
              </p:cNvSpPr>
              <p:nvPr/>
            </p:nvSpPr>
            <p:spPr bwMode="auto">
              <a:xfrm>
                <a:off x="402" y="1273"/>
                <a:ext cx="20" cy="36"/>
              </a:xfrm>
              <a:custGeom>
                <a:avLst/>
                <a:gdLst>
                  <a:gd name="T0" fmla="*/ 18 w 20"/>
                  <a:gd name="T1" fmla="*/ 36 h 36"/>
                  <a:gd name="T2" fmla="*/ 20 w 20"/>
                  <a:gd name="T3" fmla="*/ 30 h 36"/>
                  <a:gd name="T4" fmla="*/ 20 w 20"/>
                  <a:gd name="T5" fmla="*/ 1 h 36"/>
                  <a:gd name="T6" fmla="*/ 2 w 20"/>
                  <a:gd name="T7" fmla="*/ 0 h 36"/>
                  <a:gd name="T8" fmla="*/ 0 w 20"/>
                  <a:gd name="T9" fmla="*/ 30 h 36"/>
                  <a:gd name="T10" fmla="*/ 2 w 20"/>
                  <a:gd name="T11" fmla="*/ 25 h 36"/>
                  <a:gd name="T12" fmla="*/ 18 w 20"/>
                  <a:gd name="T13" fmla="*/ 36 h 36"/>
                  <a:gd name="T14" fmla="*/ 0 60000 65536"/>
                  <a:gd name="T15" fmla="*/ 0 60000 65536"/>
                  <a:gd name="T16" fmla="*/ 0 60000 65536"/>
                  <a:gd name="T17" fmla="*/ 0 60000 65536"/>
                  <a:gd name="T18" fmla="*/ 0 60000 65536"/>
                  <a:gd name="T19" fmla="*/ 0 60000 65536"/>
                  <a:gd name="T20" fmla="*/ 0 60000 65536"/>
                  <a:gd name="T21" fmla="*/ 0 w 20"/>
                  <a:gd name="T22" fmla="*/ 0 h 36"/>
                  <a:gd name="T23" fmla="*/ 20 w 2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6">
                    <a:moveTo>
                      <a:pt x="18" y="36"/>
                    </a:moveTo>
                    <a:lnTo>
                      <a:pt x="20" y="30"/>
                    </a:lnTo>
                    <a:lnTo>
                      <a:pt x="20" y="1"/>
                    </a:lnTo>
                    <a:lnTo>
                      <a:pt x="2" y="0"/>
                    </a:lnTo>
                    <a:lnTo>
                      <a:pt x="0" y="30"/>
                    </a:lnTo>
                    <a:lnTo>
                      <a:pt x="2" y="25"/>
                    </a:lnTo>
                    <a:lnTo>
                      <a:pt x="18"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1" name="Freeform 400"/>
              <p:cNvSpPr>
                <a:spLocks/>
              </p:cNvSpPr>
              <p:nvPr/>
            </p:nvSpPr>
            <p:spPr bwMode="auto">
              <a:xfrm>
                <a:off x="389" y="1298"/>
                <a:ext cx="31" cy="32"/>
              </a:xfrm>
              <a:custGeom>
                <a:avLst/>
                <a:gdLst>
                  <a:gd name="T0" fmla="*/ 15 w 31"/>
                  <a:gd name="T1" fmla="*/ 32 h 32"/>
                  <a:gd name="T2" fmla="*/ 16 w 31"/>
                  <a:gd name="T3" fmla="*/ 31 h 32"/>
                  <a:gd name="T4" fmla="*/ 31 w 31"/>
                  <a:gd name="T5" fmla="*/ 11 h 32"/>
                  <a:gd name="T6" fmla="*/ 15 w 31"/>
                  <a:gd name="T7" fmla="*/ 0 h 32"/>
                  <a:gd name="T8" fmla="*/ 0 w 31"/>
                  <a:gd name="T9" fmla="*/ 20 h 32"/>
                  <a:gd name="T10" fmla="*/ 2 w 31"/>
                  <a:gd name="T11" fmla="*/ 18 h 32"/>
                  <a:gd name="T12" fmla="*/ 15 w 31"/>
                  <a:gd name="T13" fmla="*/ 32 h 32"/>
                  <a:gd name="T14" fmla="*/ 0 60000 65536"/>
                  <a:gd name="T15" fmla="*/ 0 60000 65536"/>
                  <a:gd name="T16" fmla="*/ 0 60000 65536"/>
                  <a:gd name="T17" fmla="*/ 0 60000 65536"/>
                  <a:gd name="T18" fmla="*/ 0 60000 65536"/>
                  <a:gd name="T19" fmla="*/ 0 60000 65536"/>
                  <a:gd name="T20" fmla="*/ 0 60000 65536"/>
                  <a:gd name="T21" fmla="*/ 0 w 31"/>
                  <a:gd name="T22" fmla="*/ 0 h 32"/>
                  <a:gd name="T23" fmla="*/ 31 w 3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2">
                    <a:moveTo>
                      <a:pt x="15" y="32"/>
                    </a:moveTo>
                    <a:lnTo>
                      <a:pt x="16" y="31"/>
                    </a:lnTo>
                    <a:lnTo>
                      <a:pt x="31" y="11"/>
                    </a:lnTo>
                    <a:lnTo>
                      <a:pt x="15" y="0"/>
                    </a:lnTo>
                    <a:lnTo>
                      <a:pt x="0" y="20"/>
                    </a:lnTo>
                    <a:lnTo>
                      <a:pt x="2" y="18"/>
                    </a:lnTo>
                    <a:lnTo>
                      <a:pt x="15"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2" name="Freeform 401"/>
              <p:cNvSpPr>
                <a:spLocks/>
              </p:cNvSpPr>
              <p:nvPr/>
            </p:nvSpPr>
            <p:spPr bwMode="auto">
              <a:xfrm>
                <a:off x="362" y="1316"/>
                <a:ext cx="42" cy="38"/>
              </a:xfrm>
              <a:custGeom>
                <a:avLst/>
                <a:gdLst>
                  <a:gd name="T0" fmla="*/ 16 w 42"/>
                  <a:gd name="T1" fmla="*/ 38 h 38"/>
                  <a:gd name="T2" fmla="*/ 15 w 42"/>
                  <a:gd name="T3" fmla="*/ 38 h 38"/>
                  <a:gd name="T4" fmla="*/ 42 w 42"/>
                  <a:gd name="T5" fmla="*/ 14 h 38"/>
                  <a:gd name="T6" fmla="*/ 29 w 42"/>
                  <a:gd name="T7" fmla="*/ 0 h 38"/>
                  <a:gd name="T8" fmla="*/ 2 w 42"/>
                  <a:gd name="T9" fmla="*/ 25 h 38"/>
                  <a:gd name="T10" fmla="*/ 0 w 42"/>
                  <a:gd name="T11" fmla="*/ 27 h 38"/>
                  <a:gd name="T12" fmla="*/ 16 w 42"/>
                  <a:gd name="T13" fmla="*/ 38 h 38"/>
                  <a:gd name="T14" fmla="*/ 0 60000 65536"/>
                  <a:gd name="T15" fmla="*/ 0 60000 65536"/>
                  <a:gd name="T16" fmla="*/ 0 60000 65536"/>
                  <a:gd name="T17" fmla="*/ 0 60000 65536"/>
                  <a:gd name="T18" fmla="*/ 0 60000 65536"/>
                  <a:gd name="T19" fmla="*/ 0 60000 65536"/>
                  <a:gd name="T20" fmla="*/ 0 60000 65536"/>
                  <a:gd name="T21" fmla="*/ 0 w 42"/>
                  <a:gd name="T22" fmla="*/ 0 h 38"/>
                  <a:gd name="T23" fmla="*/ 42 w 4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8">
                    <a:moveTo>
                      <a:pt x="16" y="38"/>
                    </a:moveTo>
                    <a:lnTo>
                      <a:pt x="15" y="38"/>
                    </a:lnTo>
                    <a:lnTo>
                      <a:pt x="42" y="14"/>
                    </a:lnTo>
                    <a:lnTo>
                      <a:pt x="29" y="0"/>
                    </a:lnTo>
                    <a:lnTo>
                      <a:pt x="2" y="25"/>
                    </a:lnTo>
                    <a:lnTo>
                      <a:pt x="0" y="27"/>
                    </a:lnTo>
                    <a:lnTo>
                      <a:pt x="16"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3" name="Freeform 402"/>
              <p:cNvSpPr>
                <a:spLocks/>
              </p:cNvSpPr>
              <p:nvPr/>
            </p:nvSpPr>
            <p:spPr bwMode="auto">
              <a:xfrm>
                <a:off x="333" y="1343"/>
                <a:ext cx="45" cy="56"/>
              </a:xfrm>
              <a:custGeom>
                <a:avLst/>
                <a:gdLst>
                  <a:gd name="T0" fmla="*/ 15 w 45"/>
                  <a:gd name="T1" fmla="*/ 56 h 56"/>
                  <a:gd name="T2" fmla="*/ 17 w 45"/>
                  <a:gd name="T3" fmla="*/ 54 h 56"/>
                  <a:gd name="T4" fmla="*/ 45 w 45"/>
                  <a:gd name="T5" fmla="*/ 11 h 56"/>
                  <a:gd name="T6" fmla="*/ 29 w 45"/>
                  <a:gd name="T7" fmla="*/ 0 h 56"/>
                  <a:gd name="T8" fmla="*/ 0 w 45"/>
                  <a:gd name="T9" fmla="*/ 43 h 56"/>
                  <a:gd name="T10" fmla="*/ 2 w 45"/>
                  <a:gd name="T11" fmla="*/ 40 h 56"/>
                  <a:gd name="T12" fmla="*/ 15 w 45"/>
                  <a:gd name="T13" fmla="*/ 56 h 56"/>
                  <a:gd name="T14" fmla="*/ 0 60000 65536"/>
                  <a:gd name="T15" fmla="*/ 0 60000 65536"/>
                  <a:gd name="T16" fmla="*/ 0 60000 65536"/>
                  <a:gd name="T17" fmla="*/ 0 60000 65536"/>
                  <a:gd name="T18" fmla="*/ 0 60000 65536"/>
                  <a:gd name="T19" fmla="*/ 0 60000 65536"/>
                  <a:gd name="T20" fmla="*/ 0 60000 65536"/>
                  <a:gd name="T21" fmla="*/ 0 w 45"/>
                  <a:gd name="T22" fmla="*/ 0 h 56"/>
                  <a:gd name="T23" fmla="*/ 45 w 45"/>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56">
                    <a:moveTo>
                      <a:pt x="15" y="56"/>
                    </a:moveTo>
                    <a:lnTo>
                      <a:pt x="17" y="54"/>
                    </a:lnTo>
                    <a:lnTo>
                      <a:pt x="45" y="11"/>
                    </a:lnTo>
                    <a:lnTo>
                      <a:pt x="29" y="0"/>
                    </a:lnTo>
                    <a:lnTo>
                      <a:pt x="0" y="43"/>
                    </a:lnTo>
                    <a:lnTo>
                      <a:pt x="2" y="40"/>
                    </a:lnTo>
                    <a:lnTo>
                      <a:pt x="15" y="5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4" name="Freeform 403"/>
              <p:cNvSpPr>
                <a:spLocks/>
              </p:cNvSpPr>
              <p:nvPr/>
            </p:nvSpPr>
            <p:spPr bwMode="auto">
              <a:xfrm>
                <a:off x="301" y="1383"/>
                <a:ext cx="47" cy="41"/>
              </a:xfrm>
              <a:custGeom>
                <a:avLst/>
                <a:gdLst>
                  <a:gd name="T0" fmla="*/ 20 w 47"/>
                  <a:gd name="T1" fmla="*/ 32 h 41"/>
                  <a:gd name="T2" fmla="*/ 16 w 47"/>
                  <a:gd name="T3" fmla="*/ 41 h 41"/>
                  <a:gd name="T4" fmla="*/ 47 w 47"/>
                  <a:gd name="T5" fmla="*/ 16 h 41"/>
                  <a:gd name="T6" fmla="*/ 34 w 47"/>
                  <a:gd name="T7" fmla="*/ 0 h 41"/>
                  <a:gd name="T8" fmla="*/ 3 w 47"/>
                  <a:gd name="T9" fmla="*/ 27 h 41"/>
                  <a:gd name="T10" fmla="*/ 0 w 47"/>
                  <a:gd name="T11" fmla="*/ 34 h 41"/>
                  <a:gd name="T12" fmla="*/ 3 w 47"/>
                  <a:gd name="T13" fmla="*/ 27 h 41"/>
                  <a:gd name="T14" fmla="*/ 0 w 47"/>
                  <a:gd name="T15" fmla="*/ 28 h 41"/>
                  <a:gd name="T16" fmla="*/ 0 w 47"/>
                  <a:gd name="T17" fmla="*/ 34 h 41"/>
                  <a:gd name="T18" fmla="*/ 20 w 47"/>
                  <a:gd name="T19" fmla="*/ 32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1"/>
                  <a:gd name="T32" fmla="*/ 47 w 47"/>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1">
                    <a:moveTo>
                      <a:pt x="20" y="32"/>
                    </a:moveTo>
                    <a:lnTo>
                      <a:pt x="16" y="41"/>
                    </a:lnTo>
                    <a:lnTo>
                      <a:pt x="47" y="16"/>
                    </a:lnTo>
                    <a:lnTo>
                      <a:pt x="34" y="0"/>
                    </a:lnTo>
                    <a:lnTo>
                      <a:pt x="3" y="27"/>
                    </a:lnTo>
                    <a:lnTo>
                      <a:pt x="0" y="34"/>
                    </a:lnTo>
                    <a:lnTo>
                      <a:pt x="3" y="27"/>
                    </a:lnTo>
                    <a:lnTo>
                      <a:pt x="0" y="28"/>
                    </a:lnTo>
                    <a:lnTo>
                      <a:pt x="0" y="34"/>
                    </a:lnTo>
                    <a:lnTo>
                      <a:pt x="20"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89" name="Freeform 404"/>
            <p:cNvSpPr>
              <a:spLocks/>
            </p:cNvSpPr>
            <p:nvPr/>
          </p:nvSpPr>
          <p:spPr bwMode="auto">
            <a:xfrm>
              <a:off x="258210" y="2275020"/>
              <a:ext cx="35606" cy="61306"/>
            </a:xfrm>
            <a:custGeom>
              <a:avLst/>
              <a:gdLst>
                <a:gd name="T0" fmla="*/ 2147483647 w 20"/>
                <a:gd name="T1" fmla="*/ 2147483647 h 36"/>
                <a:gd name="T2" fmla="*/ 2147483647 w 20"/>
                <a:gd name="T3" fmla="*/ 2147483647 h 36"/>
                <a:gd name="T4" fmla="*/ 2147483647 w 20"/>
                <a:gd name="T5" fmla="*/ 0 h 36"/>
                <a:gd name="T6" fmla="*/ 0 w 20"/>
                <a:gd name="T7" fmla="*/ 2147483647 h 36"/>
                <a:gd name="T8" fmla="*/ 2147483647 w 20"/>
                <a:gd name="T9" fmla="*/ 2147483647 h 36"/>
                <a:gd name="T10" fmla="*/ 2147483647 w 20"/>
                <a:gd name="T11" fmla="*/ 2147483647 h 36"/>
                <a:gd name="T12" fmla="*/ 2147483647 w 20"/>
                <a:gd name="T13" fmla="*/ 2147483647 h 36"/>
                <a:gd name="T14" fmla="*/ 0 60000 65536"/>
                <a:gd name="T15" fmla="*/ 0 60000 65536"/>
                <a:gd name="T16" fmla="*/ 0 60000 65536"/>
                <a:gd name="T17" fmla="*/ 0 60000 65536"/>
                <a:gd name="T18" fmla="*/ 0 60000 65536"/>
                <a:gd name="T19" fmla="*/ 0 60000 65536"/>
                <a:gd name="T20" fmla="*/ 0 60000 65536"/>
                <a:gd name="T21" fmla="*/ 0 w 20"/>
                <a:gd name="T22" fmla="*/ 0 h 36"/>
                <a:gd name="T23" fmla="*/ 20 w 2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6">
                  <a:moveTo>
                    <a:pt x="18" y="25"/>
                  </a:moveTo>
                  <a:lnTo>
                    <a:pt x="20" y="31"/>
                  </a:lnTo>
                  <a:lnTo>
                    <a:pt x="20" y="0"/>
                  </a:lnTo>
                  <a:lnTo>
                    <a:pt x="0" y="2"/>
                  </a:lnTo>
                  <a:lnTo>
                    <a:pt x="2" y="31"/>
                  </a:lnTo>
                  <a:lnTo>
                    <a:pt x="3" y="36"/>
                  </a:lnTo>
                  <a:lnTo>
                    <a:pt x="18"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 name="Freeform 405"/>
            <p:cNvSpPr>
              <a:spLocks/>
            </p:cNvSpPr>
            <p:nvPr/>
          </p:nvSpPr>
          <p:spPr bwMode="auto">
            <a:xfrm>
              <a:off x="263065" y="2317593"/>
              <a:ext cx="61501" cy="64712"/>
            </a:xfrm>
            <a:custGeom>
              <a:avLst/>
              <a:gdLst>
                <a:gd name="T0" fmla="*/ 2147483647 w 35"/>
                <a:gd name="T1" fmla="*/ 2147483647 h 38"/>
                <a:gd name="T2" fmla="*/ 2147483647 w 35"/>
                <a:gd name="T3" fmla="*/ 2147483647 h 38"/>
                <a:gd name="T4" fmla="*/ 2147483647 w 35"/>
                <a:gd name="T5" fmla="*/ 0 h 38"/>
                <a:gd name="T6" fmla="*/ 0 w 35"/>
                <a:gd name="T7" fmla="*/ 2147483647 h 38"/>
                <a:gd name="T8" fmla="*/ 2147483647 w 35"/>
                <a:gd name="T9" fmla="*/ 2147483647 h 38"/>
                <a:gd name="T10" fmla="*/ 2147483647 w 35"/>
                <a:gd name="T11" fmla="*/ 2147483647 h 38"/>
                <a:gd name="T12" fmla="*/ 2147483647 w 35"/>
                <a:gd name="T13" fmla="*/ 2147483647 h 38"/>
                <a:gd name="T14" fmla="*/ 0 60000 65536"/>
                <a:gd name="T15" fmla="*/ 0 60000 65536"/>
                <a:gd name="T16" fmla="*/ 0 60000 65536"/>
                <a:gd name="T17" fmla="*/ 0 60000 65536"/>
                <a:gd name="T18" fmla="*/ 0 60000 65536"/>
                <a:gd name="T19" fmla="*/ 0 60000 65536"/>
                <a:gd name="T20" fmla="*/ 0 60000 65536"/>
                <a:gd name="T21" fmla="*/ 0 w 35"/>
                <a:gd name="T22" fmla="*/ 0 h 38"/>
                <a:gd name="T23" fmla="*/ 35 w 3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8">
                  <a:moveTo>
                    <a:pt x="35" y="27"/>
                  </a:moveTo>
                  <a:lnTo>
                    <a:pt x="35" y="25"/>
                  </a:lnTo>
                  <a:lnTo>
                    <a:pt x="15" y="0"/>
                  </a:lnTo>
                  <a:lnTo>
                    <a:pt x="0" y="11"/>
                  </a:lnTo>
                  <a:lnTo>
                    <a:pt x="18" y="38"/>
                  </a:lnTo>
                  <a:lnTo>
                    <a:pt x="18" y="36"/>
                  </a:lnTo>
                  <a:lnTo>
                    <a:pt x="35"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1" name="Freeform 406"/>
            <p:cNvSpPr>
              <a:spLocks/>
            </p:cNvSpPr>
            <p:nvPr/>
          </p:nvSpPr>
          <p:spPr bwMode="auto">
            <a:xfrm>
              <a:off x="295434" y="2363573"/>
              <a:ext cx="53410" cy="56197"/>
            </a:xfrm>
            <a:custGeom>
              <a:avLst/>
              <a:gdLst>
                <a:gd name="T0" fmla="*/ 2147483647 w 31"/>
                <a:gd name="T1" fmla="*/ 2147483647 h 33"/>
                <a:gd name="T2" fmla="*/ 2147483647 w 31"/>
                <a:gd name="T3" fmla="*/ 2147483647 h 33"/>
                <a:gd name="T4" fmla="*/ 2147483647 w 31"/>
                <a:gd name="T5" fmla="*/ 0 h 33"/>
                <a:gd name="T6" fmla="*/ 0 w 31"/>
                <a:gd name="T7" fmla="*/ 2147483647 h 33"/>
                <a:gd name="T8" fmla="*/ 2147483647 w 31"/>
                <a:gd name="T9" fmla="*/ 2147483647 h 33"/>
                <a:gd name="T10" fmla="*/ 2147483647 w 31"/>
                <a:gd name="T11" fmla="*/ 2147483647 h 33"/>
                <a:gd name="T12" fmla="*/ 2147483647 w 31"/>
                <a:gd name="T13" fmla="*/ 2147483647 h 33"/>
                <a:gd name="T14" fmla="*/ 0 60000 65536"/>
                <a:gd name="T15" fmla="*/ 0 60000 65536"/>
                <a:gd name="T16" fmla="*/ 0 60000 65536"/>
                <a:gd name="T17" fmla="*/ 0 60000 65536"/>
                <a:gd name="T18" fmla="*/ 0 60000 65536"/>
                <a:gd name="T19" fmla="*/ 0 60000 65536"/>
                <a:gd name="T20" fmla="*/ 0 60000 65536"/>
                <a:gd name="T21" fmla="*/ 0 w 31"/>
                <a:gd name="T22" fmla="*/ 0 h 33"/>
                <a:gd name="T23" fmla="*/ 31 w 31"/>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3">
                  <a:moveTo>
                    <a:pt x="31" y="29"/>
                  </a:moveTo>
                  <a:lnTo>
                    <a:pt x="31" y="24"/>
                  </a:lnTo>
                  <a:lnTo>
                    <a:pt x="17" y="0"/>
                  </a:lnTo>
                  <a:lnTo>
                    <a:pt x="0" y="9"/>
                  </a:lnTo>
                  <a:lnTo>
                    <a:pt x="13" y="33"/>
                  </a:lnTo>
                  <a:lnTo>
                    <a:pt x="13" y="27"/>
                  </a:lnTo>
                  <a:lnTo>
                    <a:pt x="31"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2" name="Freeform 407"/>
            <p:cNvSpPr>
              <a:spLocks/>
            </p:cNvSpPr>
            <p:nvPr/>
          </p:nvSpPr>
          <p:spPr bwMode="auto">
            <a:xfrm>
              <a:off x="310000" y="2409552"/>
              <a:ext cx="38843" cy="110692"/>
            </a:xfrm>
            <a:custGeom>
              <a:avLst/>
              <a:gdLst>
                <a:gd name="T0" fmla="*/ 2147483647 w 22"/>
                <a:gd name="T1" fmla="*/ 2147483647 h 65"/>
                <a:gd name="T2" fmla="*/ 2147483647 w 22"/>
                <a:gd name="T3" fmla="*/ 2147483647 h 65"/>
                <a:gd name="T4" fmla="*/ 2147483647 w 22"/>
                <a:gd name="T5" fmla="*/ 2147483647 h 65"/>
                <a:gd name="T6" fmla="*/ 2147483647 w 22"/>
                <a:gd name="T7" fmla="*/ 0 h 65"/>
                <a:gd name="T8" fmla="*/ 0 w 22"/>
                <a:gd name="T9" fmla="*/ 2147483647 h 65"/>
                <a:gd name="T10" fmla="*/ 2147483647 w 22"/>
                <a:gd name="T11" fmla="*/ 2147483647 h 65"/>
                <a:gd name="T12" fmla="*/ 2147483647 w 22"/>
                <a:gd name="T13" fmla="*/ 2147483647 h 65"/>
                <a:gd name="T14" fmla="*/ 2147483647 w 22"/>
                <a:gd name="T15" fmla="*/ 2147483647 h 65"/>
                <a:gd name="T16" fmla="*/ 2147483647 w 22"/>
                <a:gd name="T17" fmla="*/ 2147483647 h 65"/>
                <a:gd name="T18" fmla="*/ 2147483647 w 22"/>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65"/>
                <a:gd name="T32" fmla="*/ 22 w 22"/>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65">
                  <a:moveTo>
                    <a:pt x="15" y="65"/>
                  </a:moveTo>
                  <a:lnTo>
                    <a:pt x="19" y="58"/>
                  </a:lnTo>
                  <a:lnTo>
                    <a:pt x="22" y="2"/>
                  </a:lnTo>
                  <a:lnTo>
                    <a:pt x="4" y="0"/>
                  </a:lnTo>
                  <a:lnTo>
                    <a:pt x="0" y="56"/>
                  </a:lnTo>
                  <a:lnTo>
                    <a:pt x="2" y="49"/>
                  </a:lnTo>
                  <a:lnTo>
                    <a:pt x="15" y="65"/>
                  </a:lnTo>
                  <a:lnTo>
                    <a:pt x="19" y="61"/>
                  </a:lnTo>
                  <a:lnTo>
                    <a:pt x="19" y="58"/>
                  </a:lnTo>
                  <a:lnTo>
                    <a:pt x="15" y="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 name="Freeform 408"/>
            <p:cNvSpPr>
              <a:spLocks/>
            </p:cNvSpPr>
            <p:nvPr/>
          </p:nvSpPr>
          <p:spPr bwMode="auto">
            <a:xfrm>
              <a:off x="261447" y="2492997"/>
              <a:ext cx="76067" cy="64712"/>
            </a:xfrm>
            <a:custGeom>
              <a:avLst/>
              <a:gdLst>
                <a:gd name="T0" fmla="*/ 2147483647 w 43"/>
                <a:gd name="T1" fmla="*/ 2147483647 h 38"/>
                <a:gd name="T2" fmla="*/ 2147483647 w 43"/>
                <a:gd name="T3" fmla="*/ 2147483647 h 38"/>
                <a:gd name="T4" fmla="*/ 2147483647 w 43"/>
                <a:gd name="T5" fmla="*/ 2147483647 h 38"/>
                <a:gd name="T6" fmla="*/ 2147483647 w 43"/>
                <a:gd name="T7" fmla="*/ 0 h 38"/>
                <a:gd name="T8" fmla="*/ 2147483647 w 43"/>
                <a:gd name="T9" fmla="*/ 2147483647 h 38"/>
                <a:gd name="T10" fmla="*/ 2147483647 w 43"/>
                <a:gd name="T11" fmla="*/ 2147483647 h 38"/>
                <a:gd name="T12" fmla="*/ 2147483647 w 43"/>
                <a:gd name="T13" fmla="*/ 2147483647 h 38"/>
                <a:gd name="T14" fmla="*/ 0 w 43"/>
                <a:gd name="T15" fmla="*/ 2147483647 h 38"/>
                <a:gd name="T16" fmla="*/ 2147483647 w 43"/>
                <a:gd name="T17" fmla="*/ 2147483647 h 38"/>
                <a:gd name="T18" fmla="*/ 2147483647 w 43"/>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38"/>
                <a:gd name="T32" fmla="*/ 43 w 43"/>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38">
                  <a:moveTo>
                    <a:pt x="19" y="29"/>
                  </a:moveTo>
                  <a:lnTo>
                    <a:pt x="16" y="38"/>
                  </a:lnTo>
                  <a:lnTo>
                    <a:pt x="43" y="16"/>
                  </a:lnTo>
                  <a:lnTo>
                    <a:pt x="30" y="0"/>
                  </a:lnTo>
                  <a:lnTo>
                    <a:pt x="5" y="23"/>
                  </a:lnTo>
                  <a:lnTo>
                    <a:pt x="1" y="32"/>
                  </a:lnTo>
                  <a:lnTo>
                    <a:pt x="5" y="23"/>
                  </a:lnTo>
                  <a:lnTo>
                    <a:pt x="0" y="27"/>
                  </a:lnTo>
                  <a:lnTo>
                    <a:pt x="1" y="32"/>
                  </a:lnTo>
                  <a:lnTo>
                    <a:pt x="19"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 name="Freeform 412"/>
            <p:cNvSpPr>
              <a:spLocks/>
            </p:cNvSpPr>
            <p:nvPr/>
          </p:nvSpPr>
          <p:spPr bwMode="auto">
            <a:xfrm>
              <a:off x="3902980" y="4219785"/>
              <a:ext cx="898244" cy="573893"/>
            </a:xfrm>
            <a:custGeom>
              <a:avLst/>
              <a:gdLst>
                <a:gd name="T0" fmla="*/ 2147483647 w 513"/>
                <a:gd name="T1" fmla="*/ 2147483647 h 337"/>
                <a:gd name="T2" fmla="*/ 2147483647 w 513"/>
                <a:gd name="T3" fmla="*/ 2147483647 h 337"/>
                <a:gd name="T4" fmla="*/ 0 w 513"/>
                <a:gd name="T5" fmla="*/ 2147483647 h 337"/>
                <a:gd name="T6" fmla="*/ 2147483647 w 513"/>
                <a:gd name="T7" fmla="*/ 2147483647 h 337"/>
                <a:gd name="T8" fmla="*/ 2147483647 w 513"/>
                <a:gd name="T9" fmla="*/ 2147483647 h 337"/>
                <a:gd name="T10" fmla="*/ 2147483647 w 513"/>
                <a:gd name="T11" fmla="*/ 2147483647 h 337"/>
                <a:gd name="T12" fmla="*/ 2147483647 w 513"/>
                <a:gd name="T13" fmla="*/ 2147483647 h 337"/>
                <a:gd name="T14" fmla="*/ 2147483647 w 513"/>
                <a:gd name="T15" fmla="*/ 2147483647 h 337"/>
                <a:gd name="T16" fmla="*/ 2147483647 w 513"/>
                <a:gd name="T17" fmla="*/ 2147483647 h 337"/>
                <a:gd name="T18" fmla="*/ 2147483647 w 513"/>
                <a:gd name="T19" fmla="*/ 2147483647 h 337"/>
                <a:gd name="T20" fmla="*/ 2147483647 w 513"/>
                <a:gd name="T21" fmla="*/ 2147483647 h 337"/>
                <a:gd name="T22" fmla="*/ 2147483647 w 513"/>
                <a:gd name="T23" fmla="*/ 2147483647 h 337"/>
                <a:gd name="T24" fmla="*/ 2147483647 w 513"/>
                <a:gd name="T25" fmla="*/ 2147483647 h 337"/>
                <a:gd name="T26" fmla="*/ 2147483647 w 513"/>
                <a:gd name="T27" fmla="*/ 2147483647 h 337"/>
                <a:gd name="T28" fmla="*/ 2147483647 w 513"/>
                <a:gd name="T29" fmla="*/ 2147483647 h 337"/>
                <a:gd name="T30" fmla="*/ 2147483647 w 513"/>
                <a:gd name="T31" fmla="*/ 2147483647 h 337"/>
                <a:gd name="T32" fmla="*/ 2147483647 w 513"/>
                <a:gd name="T33" fmla="*/ 2147483647 h 337"/>
                <a:gd name="T34" fmla="*/ 2147483647 w 513"/>
                <a:gd name="T35" fmla="*/ 2147483647 h 337"/>
                <a:gd name="T36" fmla="*/ 2147483647 w 513"/>
                <a:gd name="T37" fmla="*/ 2147483647 h 337"/>
                <a:gd name="T38" fmla="*/ 2147483647 w 513"/>
                <a:gd name="T39" fmla="*/ 2147483647 h 337"/>
                <a:gd name="T40" fmla="*/ 2147483647 w 513"/>
                <a:gd name="T41" fmla="*/ 2147483647 h 337"/>
                <a:gd name="T42" fmla="*/ 2147483647 w 513"/>
                <a:gd name="T43" fmla="*/ 2147483647 h 337"/>
                <a:gd name="T44" fmla="*/ 2147483647 w 513"/>
                <a:gd name="T45" fmla="*/ 2147483647 h 337"/>
                <a:gd name="T46" fmla="*/ 2147483647 w 513"/>
                <a:gd name="T47" fmla="*/ 2147483647 h 337"/>
                <a:gd name="T48" fmla="*/ 2147483647 w 513"/>
                <a:gd name="T49" fmla="*/ 2147483647 h 337"/>
                <a:gd name="T50" fmla="*/ 2147483647 w 513"/>
                <a:gd name="T51" fmla="*/ 0 h 337"/>
                <a:gd name="T52" fmla="*/ 2147483647 w 513"/>
                <a:gd name="T53" fmla="*/ 2147483647 h 337"/>
                <a:gd name="T54" fmla="*/ 2147483647 w 513"/>
                <a:gd name="T55" fmla="*/ 2147483647 h 337"/>
                <a:gd name="T56" fmla="*/ 2147483647 w 513"/>
                <a:gd name="T57" fmla="*/ 2147483647 h 337"/>
                <a:gd name="T58" fmla="*/ 2147483647 w 513"/>
                <a:gd name="T59" fmla="*/ 2147483647 h 337"/>
                <a:gd name="T60" fmla="*/ 2147483647 w 513"/>
                <a:gd name="T61" fmla="*/ 2147483647 h 337"/>
                <a:gd name="T62" fmla="*/ 2147483647 w 513"/>
                <a:gd name="T63" fmla="*/ 2147483647 h 337"/>
                <a:gd name="T64" fmla="*/ 2147483647 w 513"/>
                <a:gd name="T65" fmla="*/ 2147483647 h 3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3"/>
                <a:gd name="T100" fmla="*/ 0 h 337"/>
                <a:gd name="T101" fmla="*/ 513 w 513"/>
                <a:gd name="T102" fmla="*/ 337 h 3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3" h="337">
                  <a:moveTo>
                    <a:pt x="47" y="121"/>
                  </a:moveTo>
                  <a:lnTo>
                    <a:pt x="18" y="151"/>
                  </a:lnTo>
                  <a:lnTo>
                    <a:pt x="0" y="220"/>
                  </a:lnTo>
                  <a:lnTo>
                    <a:pt x="13" y="258"/>
                  </a:lnTo>
                  <a:lnTo>
                    <a:pt x="63" y="261"/>
                  </a:lnTo>
                  <a:lnTo>
                    <a:pt x="124" y="294"/>
                  </a:lnTo>
                  <a:lnTo>
                    <a:pt x="189" y="337"/>
                  </a:lnTo>
                  <a:lnTo>
                    <a:pt x="209" y="335"/>
                  </a:lnTo>
                  <a:lnTo>
                    <a:pt x="211" y="315"/>
                  </a:lnTo>
                  <a:lnTo>
                    <a:pt x="196" y="299"/>
                  </a:lnTo>
                  <a:lnTo>
                    <a:pt x="198" y="283"/>
                  </a:lnTo>
                  <a:lnTo>
                    <a:pt x="220" y="279"/>
                  </a:lnTo>
                  <a:lnTo>
                    <a:pt x="227" y="247"/>
                  </a:lnTo>
                  <a:lnTo>
                    <a:pt x="241" y="223"/>
                  </a:lnTo>
                  <a:lnTo>
                    <a:pt x="297" y="218"/>
                  </a:lnTo>
                  <a:lnTo>
                    <a:pt x="328" y="207"/>
                  </a:lnTo>
                  <a:lnTo>
                    <a:pt x="369" y="168"/>
                  </a:lnTo>
                  <a:lnTo>
                    <a:pt x="403" y="139"/>
                  </a:lnTo>
                  <a:lnTo>
                    <a:pt x="452" y="119"/>
                  </a:lnTo>
                  <a:lnTo>
                    <a:pt x="512" y="105"/>
                  </a:lnTo>
                  <a:lnTo>
                    <a:pt x="513" y="63"/>
                  </a:lnTo>
                  <a:lnTo>
                    <a:pt x="463" y="61"/>
                  </a:lnTo>
                  <a:lnTo>
                    <a:pt x="445" y="29"/>
                  </a:lnTo>
                  <a:lnTo>
                    <a:pt x="411" y="16"/>
                  </a:lnTo>
                  <a:lnTo>
                    <a:pt x="340" y="11"/>
                  </a:lnTo>
                  <a:lnTo>
                    <a:pt x="304" y="0"/>
                  </a:lnTo>
                  <a:lnTo>
                    <a:pt x="274" y="7"/>
                  </a:lnTo>
                  <a:lnTo>
                    <a:pt x="268" y="29"/>
                  </a:lnTo>
                  <a:lnTo>
                    <a:pt x="252" y="61"/>
                  </a:lnTo>
                  <a:lnTo>
                    <a:pt x="225" y="81"/>
                  </a:lnTo>
                  <a:lnTo>
                    <a:pt x="124" y="88"/>
                  </a:lnTo>
                  <a:lnTo>
                    <a:pt x="90" y="119"/>
                  </a:lnTo>
                  <a:lnTo>
                    <a:pt x="47" y="121"/>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Freeform 413"/>
            <p:cNvSpPr>
              <a:spLocks/>
            </p:cNvSpPr>
            <p:nvPr/>
          </p:nvSpPr>
          <p:spPr bwMode="auto">
            <a:xfrm>
              <a:off x="3903702" y="4219823"/>
              <a:ext cx="898083" cy="574596"/>
            </a:xfrm>
            <a:custGeom>
              <a:avLst/>
              <a:gdLst>
                <a:gd name="T0" fmla="*/ 2147483647 w 513"/>
                <a:gd name="T1" fmla="*/ 2147483647 h 337"/>
                <a:gd name="T2" fmla="*/ 2147483647 w 513"/>
                <a:gd name="T3" fmla="*/ 2147483647 h 337"/>
                <a:gd name="T4" fmla="*/ 0 w 513"/>
                <a:gd name="T5" fmla="*/ 2147483647 h 337"/>
                <a:gd name="T6" fmla="*/ 2147483647 w 513"/>
                <a:gd name="T7" fmla="*/ 2147483647 h 337"/>
                <a:gd name="T8" fmla="*/ 2147483647 w 513"/>
                <a:gd name="T9" fmla="*/ 2147483647 h 337"/>
                <a:gd name="T10" fmla="*/ 2147483647 w 513"/>
                <a:gd name="T11" fmla="*/ 2147483647 h 337"/>
                <a:gd name="T12" fmla="*/ 2147483647 w 513"/>
                <a:gd name="T13" fmla="*/ 2147483647 h 337"/>
                <a:gd name="T14" fmla="*/ 2147483647 w 513"/>
                <a:gd name="T15" fmla="*/ 2147483647 h 337"/>
                <a:gd name="T16" fmla="*/ 2147483647 w 513"/>
                <a:gd name="T17" fmla="*/ 2147483647 h 337"/>
                <a:gd name="T18" fmla="*/ 2147483647 w 513"/>
                <a:gd name="T19" fmla="*/ 2147483647 h 337"/>
                <a:gd name="T20" fmla="*/ 2147483647 w 513"/>
                <a:gd name="T21" fmla="*/ 2147483647 h 337"/>
                <a:gd name="T22" fmla="*/ 2147483647 w 513"/>
                <a:gd name="T23" fmla="*/ 2147483647 h 337"/>
                <a:gd name="T24" fmla="*/ 2147483647 w 513"/>
                <a:gd name="T25" fmla="*/ 2147483647 h 337"/>
                <a:gd name="T26" fmla="*/ 2147483647 w 513"/>
                <a:gd name="T27" fmla="*/ 2147483647 h 337"/>
                <a:gd name="T28" fmla="*/ 2147483647 w 513"/>
                <a:gd name="T29" fmla="*/ 2147483647 h 337"/>
                <a:gd name="T30" fmla="*/ 2147483647 w 513"/>
                <a:gd name="T31" fmla="*/ 2147483647 h 337"/>
                <a:gd name="T32" fmla="*/ 2147483647 w 513"/>
                <a:gd name="T33" fmla="*/ 2147483647 h 337"/>
                <a:gd name="T34" fmla="*/ 2147483647 w 513"/>
                <a:gd name="T35" fmla="*/ 2147483647 h 337"/>
                <a:gd name="T36" fmla="*/ 2147483647 w 513"/>
                <a:gd name="T37" fmla="*/ 2147483647 h 337"/>
                <a:gd name="T38" fmla="*/ 2147483647 w 513"/>
                <a:gd name="T39" fmla="*/ 2147483647 h 337"/>
                <a:gd name="T40" fmla="*/ 2147483647 w 513"/>
                <a:gd name="T41" fmla="*/ 2147483647 h 337"/>
                <a:gd name="T42" fmla="*/ 2147483647 w 513"/>
                <a:gd name="T43" fmla="*/ 2147483647 h 337"/>
                <a:gd name="T44" fmla="*/ 2147483647 w 513"/>
                <a:gd name="T45" fmla="*/ 2147483647 h 337"/>
                <a:gd name="T46" fmla="*/ 2147483647 w 513"/>
                <a:gd name="T47" fmla="*/ 2147483647 h 337"/>
                <a:gd name="T48" fmla="*/ 2147483647 w 513"/>
                <a:gd name="T49" fmla="*/ 2147483647 h 337"/>
                <a:gd name="T50" fmla="*/ 2147483647 w 513"/>
                <a:gd name="T51" fmla="*/ 0 h 337"/>
                <a:gd name="T52" fmla="*/ 2147483647 w 513"/>
                <a:gd name="T53" fmla="*/ 2147483647 h 337"/>
                <a:gd name="T54" fmla="*/ 2147483647 w 513"/>
                <a:gd name="T55" fmla="*/ 2147483647 h 337"/>
                <a:gd name="T56" fmla="*/ 2147483647 w 513"/>
                <a:gd name="T57" fmla="*/ 2147483647 h 337"/>
                <a:gd name="T58" fmla="*/ 2147483647 w 513"/>
                <a:gd name="T59" fmla="*/ 2147483647 h 337"/>
                <a:gd name="T60" fmla="*/ 2147483647 w 513"/>
                <a:gd name="T61" fmla="*/ 2147483647 h 337"/>
                <a:gd name="T62" fmla="*/ 2147483647 w 513"/>
                <a:gd name="T63" fmla="*/ 2147483647 h 337"/>
                <a:gd name="T64" fmla="*/ 2147483647 w 513"/>
                <a:gd name="T65" fmla="*/ 2147483647 h 3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3"/>
                <a:gd name="T100" fmla="*/ 0 h 337"/>
                <a:gd name="T101" fmla="*/ 513 w 513"/>
                <a:gd name="T102" fmla="*/ 337 h 3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3" h="337">
                  <a:moveTo>
                    <a:pt x="47" y="121"/>
                  </a:moveTo>
                  <a:lnTo>
                    <a:pt x="18" y="151"/>
                  </a:lnTo>
                  <a:lnTo>
                    <a:pt x="0" y="220"/>
                  </a:lnTo>
                  <a:lnTo>
                    <a:pt x="13" y="258"/>
                  </a:lnTo>
                  <a:lnTo>
                    <a:pt x="63" y="261"/>
                  </a:lnTo>
                  <a:lnTo>
                    <a:pt x="124" y="294"/>
                  </a:lnTo>
                  <a:lnTo>
                    <a:pt x="189" y="337"/>
                  </a:lnTo>
                  <a:lnTo>
                    <a:pt x="209" y="335"/>
                  </a:lnTo>
                  <a:lnTo>
                    <a:pt x="211" y="315"/>
                  </a:lnTo>
                  <a:lnTo>
                    <a:pt x="196" y="299"/>
                  </a:lnTo>
                  <a:lnTo>
                    <a:pt x="198" y="283"/>
                  </a:lnTo>
                  <a:lnTo>
                    <a:pt x="220" y="279"/>
                  </a:lnTo>
                  <a:lnTo>
                    <a:pt x="227" y="247"/>
                  </a:lnTo>
                  <a:lnTo>
                    <a:pt x="241" y="223"/>
                  </a:lnTo>
                  <a:lnTo>
                    <a:pt x="297" y="218"/>
                  </a:lnTo>
                  <a:lnTo>
                    <a:pt x="328" y="207"/>
                  </a:lnTo>
                  <a:lnTo>
                    <a:pt x="369" y="168"/>
                  </a:lnTo>
                  <a:lnTo>
                    <a:pt x="403" y="139"/>
                  </a:lnTo>
                  <a:lnTo>
                    <a:pt x="452" y="119"/>
                  </a:lnTo>
                  <a:lnTo>
                    <a:pt x="512" y="105"/>
                  </a:lnTo>
                  <a:lnTo>
                    <a:pt x="513" y="63"/>
                  </a:lnTo>
                  <a:lnTo>
                    <a:pt x="463" y="61"/>
                  </a:lnTo>
                  <a:lnTo>
                    <a:pt x="445" y="29"/>
                  </a:lnTo>
                  <a:lnTo>
                    <a:pt x="411" y="16"/>
                  </a:lnTo>
                  <a:lnTo>
                    <a:pt x="340" y="11"/>
                  </a:lnTo>
                  <a:lnTo>
                    <a:pt x="304" y="0"/>
                  </a:lnTo>
                  <a:lnTo>
                    <a:pt x="274" y="7"/>
                  </a:lnTo>
                  <a:lnTo>
                    <a:pt x="268" y="29"/>
                  </a:lnTo>
                  <a:lnTo>
                    <a:pt x="252" y="61"/>
                  </a:lnTo>
                  <a:lnTo>
                    <a:pt x="225" y="81"/>
                  </a:lnTo>
                  <a:lnTo>
                    <a:pt x="124" y="88"/>
                  </a:lnTo>
                  <a:lnTo>
                    <a:pt x="90" y="119"/>
                  </a:lnTo>
                  <a:lnTo>
                    <a:pt x="47" y="121"/>
                  </a:lnTo>
                </a:path>
              </a:pathLst>
            </a:custGeom>
            <a:solidFill>
              <a:schemeClr val="accent5">
                <a:lumMod val="40000"/>
                <a:lumOff val="60000"/>
              </a:schemeClr>
            </a:solidFill>
            <a:ln w="11176">
              <a:solidFill>
                <a:srgbClr val="1F1A17"/>
              </a:solidFill>
              <a:prstDash val="solid"/>
              <a:round/>
              <a:headEnd/>
              <a:tailEnd/>
            </a:ln>
          </p:spPr>
          <p:txBody>
            <a:bodyPr/>
            <a:lstStyle/>
            <a:p>
              <a:pPr>
                <a:defRPr/>
              </a:pPr>
              <a:endParaRPr lang="en-US"/>
            </a:p>
          </p:txBody>
        </p:sp>
        <p:grpSp>
          <p:nvGrpSpPr>
            <p:cNvPr id="5" name="Group 1441"/>
            <p:cNvGrpSpPr/>
            <p:nvPr/>
          </p:nvGrpSpPr>
          <p:grpSpPr>
            <a:xfrm>
              <a:off x="4288173" y="4204458"/>
              <a:ext cx="909574" cy="607953"/>
              <a:chOff x="4288173" y="4204458"/>
              <a:chExt cx="909574" cy="607953"/>
            </a:xfrm>
            <a:solidFill>
              <a:schemeClr val="bg1"/>
            </a:solidFill>
          </p:grpSpPr>
          <p:sp>
            <p:nvSpPr>
              <p:cNvPr id="17822" name="Freeform 414"/>
              <p:cNvSpPr>
                <a:spLocks/>
              </p:cNvSpPr>
              <p:nvPr/>
            </p:nvSpPr>
            <p:spPr bwMode="auto">
              <a:xfrm>
                <a:off x="4288173" y="4204458"/>
                <a:ext cx="909574" cy="607953"/>
              </a:xfrm>
              <a:custGeom>
                <a:avLst/>
                <a:gdLst/>
                <a:ahLst/>
                <a:cxnLst>
                  <a:cxn ang="0">
                    <a:pos x="421" y="357"/>
                  </a:cxn>
                  <a:cxn ang="0">
                    <a:pos x="445" y="319"/>
                  </a:cxn>
                  <a:cxn ang="0">
                    <a:pos x="466" y="308"/>
                  </a:cxn>
                  <a:cxn ang="0">
                    <a:pos x="466" y="225"/>
                  </a:cxn>
                  <a:cxn ang="0">
                    <a:pos x="484" y="209"/>
                  </a:cxn>
                  <a:cxn ang="0">
                    <a:pos x="479" y="182"/>
                  </a:cxn>
                  <a:cxn ang="0">
                    <a:pos x="483" y="160"/>
                  </a:cxn>
                  <a:cxn ang="0">
                    <a:pos x="519" y="144"/>
                  </a:cxn>
                  <a:cxn ang="0">
                    <a:pos x="506" y="105"/>
                  </a:cxn>
                  <a:cxn ang="0">
                    <a:pos x="434" y="90"/>
                  </a:cxn>
                  <a:cxn ang="0">
                    <a:pos x="443" y="45"/>
                  </a:cxn>
                  <a:cxn ang="0">
                    <a:pos x="423" y="4"/>
                  </a:cxn>
                  <a:cxn ang="0">
                    <a:pos x="401" y="0"/>
                  </a:cxn>
                  <a:cxn ang="0">
                    <a:pos x="376" y="7"/>
                  </a:cxn>
                  <a:cxn ang="0">
                    <a:pos x="371" y="27"/>
                  </a:cxn>
                  <a:cxn ang="0">
                    <a:pos x="320" y="38"/>
                  </a:cxn>
                  <a:cxn ang="0">
                    <a:pos x="293" y="72"/>
                  </a:cxn>
                  <a:cxn ang="0">
                    <a:pos x="292" y="114"/>
                  </a:cxn>
                  <a:cxn ang="0">
                    <a:pos x="232" y="128"/>
                  </a:cxn>
                  <a:cxn ang="0">
                    <a:pos x="183" y="148"/>
                  </a:cxn>
                  <a:cxn ang="0">
                    <a:pos x="149" y="177"/>
                  </a:cxn>
                  <a:cxn ang="0">
                    <a:pos x="108" y="216"/>
                  </a:cxn>
                  <a:cxn ang="0">
                    <a:pos x="77" y="227"/>
                  </a:cxn>
                  <a:cxn ang="0">
                    <a:pos x="21" y="232"/>
                  </a:cxn>
                  <a:cxn ang="0">
                    <a:pos x="7" y="256"/>
                  </a:cxn>
                  <a:cxn ang="0">
                    <a:pos x="0" y="286"/>
                  </a:cxn>
                  <a:cxn ang="0">
                    <a:pos x="38" y="283"/>
                  </a:cxn>
                  <a:cxn ang="0">
                    <a:pos x="74" y="288"/>
                  </a:cxn>
                  <a:cxn ang="0">
                    <a:pos x="108" y="277"/>
                  </a:cxn>
                  <a:cxn ang="0">
                    <a:pos x="133" y="245"/>
                  </a:cxn>
                  <a:cxn ang="0">
                    <a:pos x="167" y="243"/>
                  </a:cxn>
                  <a:cxn ang="0">
                    <a:pos x="209" y="285"/>
                  </a:cxn>
                  <a:cxn ang="0">
                    <a:pos x="266" y="326"/>
                  </a:cxn>
                  <a:cxn ang="0">
                    <a:pos x="342" y="340"/>
                  </a:cxn>
                  <a:cxn ang="0">
                    <a:pos x="421" y="357"/>
                  </a:cxn>
                </a:cxnLst>
                <a:rect l="0" t="0" r="r" b="b"/>
                <a:pathLst>
                  <a:path w="519" h="357">
                    <a:moveTo>
                      <a:pt x="421" y="357"/>
                    </a:moveTo>
                    <a:lnTo>
                      <a:pt x="445" y="319"/>
                    </a:lnTo>
                    <a:lnTo>
                      <a:pt x="466" y="308"/>
                    </a:lnTo>
                    <a:lnTo>
                      <a:pt x="466" y="225"/>
                    </a:lnTo>
                    <a:lnTo>
                      <a:pt x="484" y="209"/>
                    </a:lnTo>
                    <a:lnTo>
                      <a:pt x="479" y="182"/>
                    </a:lnTo>
                    <a:lnTo>
                      <a:pt x="483" y="160"/>
                    </a:lnTo>
                    <a:lnTo>
                      <a:pt x="519" y="144"/>
                    </a:lnTo>
                    <a:lnTo>
                      <a:pt x="506" y="105"/>
                    </a:lnTo>
                    <a:lnTo>
                      <a:pt x="434" y="90"/>
                    </a:lnTo>
                    <a:lnTo>
                      <a:pt x="443" y="45"/>
                    </a:lnTo>
                    <a:lnTo>
                      <a:pt x="423" y="4"/>
                    </a:lnTo>
                    <a:lnTo>
                      <a:pt x="401" y="0"/>
                    </a:lnTo>
                    <a:lnTo>
                      <a:pt x="376" y="7"/>
                    </a:lnTo>
                    <a:lnTo>
                      <a:pt x="371" y="27"/>
                    </a:lnTo>
                    <a:lnTo>
                      <a:pt x="320" y="38"/>
                    </a:lnTo>
                    <a:lnTo>
                      <a:pt x="293" y="72"/>
                    </a:lnTo>
                    <a:lnTo>
                      <a:pt x="292" y="114"/>
                    </a:lnTo>
                    <a:lnTo>
                      <a:pt x="232" y="128"/>
                    </a:lnTo>
                    <a:lnTo>
                      <a:pt x="183" y="148"/>
                    </a:lnTo>
                    <a:lnTo>
                      <a:pt x="149" y="177"/>
                    </a:lnTo>
                    <a:lnTo>
                      <a:pt x="108" y="216"/>
                    </a:lnTo>
                    <a:lnTo>
                      <a:pt x="77" y="227"/>
                    </a:lnTo>
                    <a:lnTo>
                      <a:pt x="21" y="232"/>
                    </a:lnTo>
                    <a:lnTo>
                      <a:pt x="7" y="256"/>
                    </a:lnTo>
                    <a:lnTo>
                      <a:pt x="0" y="286"/>
                    </a:lnTo>
                    <a:lnTo>
                      <a:pt x="38" y="283"/>
                    </a:lnTo>
                    <a:lnTo>
                      <a:pt x="74" y="288"/>
                    </a:lnTo>
                    <a:lnTo>
                      <a:pt x="108" y="277"/>
                    </a:lnTo>
                    <a:lnTo>
                      <a:pt x="133" y="245"/>
                    </a:lnTo>
                    <a:lnTo>
                      <a:pt x="167" y="243"/>
                    </a:lnTo>
                    <a:lnTo>
                      <a:pt x="209" y="285"/>
                    </a:lnTo>
                    <a:lnTo>
                      <a:pt x="266" y="326"/>
                    </a:lnTo>
                    <a:lnTo>
                      <a:pt x="342" y="340"/>
                    </a:lnTo>
                    <a:lnTo>
                      <a:pt x="421" y="357"/>
                    </a:lnTo>
                    <a:close/>
                  </a:path>
                </a:pathLst>
              </a:custGeom>
              <a:grpFill/>
              <a:ln w="9525">
                <a:solidFill>
                  <a:schemeClr val="tx1"/>
                </a:solidFill>
                <a:round/>
                <a:headEnd/>
                <a:tailEnd/>
              </a:ln>
            </p:spPr>
            <p:txBody>
              <a:bodyPr/>
              <a:lstStyle/>
              <a:p>
                <a:pPr>
                  <a:defRPr/>
                </a:pPr>
                <a:endParaRPr lang="en-US"/>
              </a:p>
            </p:txBody>
          </p:sp>
          <p:sp>
            <p:nvSpPr>
              <p:cNvPr id="17823" name="Freeform 415"/>
              <p:cNvSpPr>
                <a:spLocks/>
              </p:cNvSpPr>
              <p:nvPr/>
            </p:nvSpPr>
            <p:spPr bwMode="auto">
              <a:xfrm>
                <a:off x="4288173" y="4204458"/>
                <a:ext cx="909574" cy="607953"/>
              </a:xfrm>
              <a:custGeom>
                <a:avLst/>
                <a:gdLst/>
                <a:ahLst/>
                <a:cxnLst>
                  <a:cxn ang="0">
                    <a:pos x="421" y="357"/>
                  </a:cxn>
                  <a:cxn ang="0">
                    <a:pos x="445" y="319"/>
                  </a:cxn>
                  <a:cxn ang="0">
                    <a:pos x="466" y="308"/>
                  </a:cxn>
                  <a:cxn ang="0">
                    <a:pos x="466" y="225"/>
                  </a:cxn>
                  <a:cxn ang="0">
                    <a:pos x="484" y="209"/>
                  </a:cxn>
                  <a:cxn ang="0">
                    <a:pos x="479" y="182"/>
                  </a:cxn>
                  <a:cxn ang="0">
                    <a:pos x="483" y="160"/>
                  </a:cxn>
                  <a:cxn ang="0">
                    <a:pos x="519" y="144"/>
                  </a:cxn>
                  <a:cxn ang="0">
                    <a:pos x="506" y="105"/>
                  </a:cxn>
                  <a:cxn ang="0">
                    <a:pos x="434" y="90"/>
                  </a:cxn>
                  <a:cxn ang="0">
                    <a:pos x="443" y="45"/>
                  </a:cxn>
                  <a:cxn ang="0">
                    <a:pos x="423" y="4"/>
                  </a:cxn>
                  <a:cxn ang="0">
                    <a:pos x="401" y="0"/>
                  </a:cxn>
                  <a:cxn ang="0">
                    <a:pos x="376" y="7"/>
                  </a:cxn>
                  <a:cxn ang="0">
                    <a:pos x="371" y="27"/>
                  </a:cxn>
                  <a:cxn ang="0">
                    <a:pos x="320" y="38"/>
                  </a:cxn>
                  <a:cxn ang="0">
                    <a:pos x="293" y="72"/>
                  </a:cxn>
                  <a:cxn ang="0">
                    <a:pos x="292" y="114"/>
                  </a:cxn>
                  <a:cxn ang="0">
                    <a:pos x="232" y="128"/>
                  </a:cxn>
                  <a:cxn ang="0">
                    <a:pos x="183" y="148"/>
                  </a:cxn>
                  <a:cxn ang="0">
                    <a:pos x="149" y="177"/>
                  </a:cxn>
                  <a:cxn ang="0">
                    <a:pos x="108" y="216"/>
                  </a:cxn>
                  <a:cxn ang="0">
                    <a:pos x="77" y="227"/>
                  </a:cxn>
                  <a:cxn ang="0">
                    <a:pos x="21" y="232"/>
                  </a:cxn>
                  <a:cxn ang="0">
                    <a:pos x="7" y="256"/>
                  </a:cxn>
                  <a:cxn ang="0">
                    <a:pos x="0" y="286"/>
                  </a:cxn>
                  <a:cxn ang="0">
                    <a:pos x="38" y="283"/>
                  </a:cxn>
                  <a:cxn ang="0">
                    <a:pos x="74" y="288"/>
                  </a:cxn>
                  <a:cxn ang="0">
                    <a:pos x="108" y="277"/>
                  </a:cxn>
                  <a:cxn ang="0">
                    <a:pos x="133" y="245"/>
                  </a:cxn>
                  <a:cxn ang="0">
                    <a:pos x="167" y="243"/>
                  </a:cxn>
                  <a:cxn ang="0">
                    <a:pos x="209" y="285"/>
                  </a:cxn>
                  <a:cxn ang="0">
                    <a:pos x="266" y="326"/>
                  </a:cxn>
                  <a:cxn ang="0">
                    <a:pos x="342" y="340"/>
                  </a:cxn>
                  <a:cxn ang="0">
                    <a:pos x="421" y="357"/>
                  </a:cxn>
                </a:cxnLst>
                <a:rect l="0" t="0" r="r" b="b"/>
                <a:pathLst>
                  <a:path w="519" h="357">
                    <a:moveTo>
                      <a:pt x="421" y="357"/>
                    </a:moveTo>
                    <a:lnTo>
                      <a:pt x="445" y="319"/>
                    </a:lnTo>
                    <a:lnTo>
                      <a:pt x="466" y="308"/>
                    </a:lnTo>
                    <a:lnTo>
                      <a:pt x="466" y="225"/>
                    </a:lnTo>
                    <a:lnTo>
                      <a:pt x="484" y="209"/>
                    </a:lnTo>
                    <a:lnTo>
                      <a:pt x="479" y="182"/>
                    </a:lnTo>
                    <a:lnTo>
                      <a:pt x="483" y="160"/>
                    </a:lnTo>
                    <a:lnTo>
                      <a:pt x="519" y="144"/>
                    </a:lnTo>
                    <a:lnTo>
                      <a:pt x="506" y="105"/>
                    </a:lnTo>
                    <a:lnTo>
                      <a:pt x="434" y="90"/>
                    </a:lnTo>
                    <a:lnTo>
                      <a:pt x="443" y="45"/>
                    </a:lnTo>
                    <a:lnTo>
                      <a:pt x="423" y="4"/>
                    </a:lnTo>
                    <a:lnTo>
                      <a:pt x="401" y="0"/>
                    </a:lnTo>
                    <a:lnTo>
                      <a:pt x="376" y="7"/>
                    </a:lnTo>
                    <a:lnTo>
                      <a:pt x="371" y="27"/>
                    </a:lnTo>
                    <a:lnTo>
                      <a:pt x="320" y="38"/>
                    </a:lnTo>
                    <a:lnTo>
                      <a:pt x="293" y="72"/>
                    </a:lnTo>
                    <a:lnTo>
                      <a:pt x="292" y="114"/>
                    </a:lnTo>
                    <a:lnTo>
                      <a:pt x="232" y="128"/>
                    </a:lnTo>
                    <a:lnTo>
                      <a:pt x="183" y="148"/>
                    </a:lnTo>
                    <a:lnTo>
                      <a:pt x="149" y="177"/>
                    </a:lnTo>
                    <a:lnTo>
                      <a:pt x="108" y="216"/>
                    </a:lnTo>
                    <a:lnTo>
                      <a:pt x="77" y="227"/>
                    </a:lnTo>
                    <a:lnTo>
                      <a:pt x="21" y="232"/>
                    </a:lnTo>
                    <a:lnTo>
                      <a:pt x="7" y="256"/>
                    </a:lnTo>
                    <a:lnTo>
                      <a:pt x="0" y="286"/>
                    </a:lnTo>
                    <a:lnTo>
                      <a:pt x="38" y="283"/>
                    </a:lnTo>
                    <a:lnTo>
                      <a:pt x="74" y="288"/>
                    </a:lnTo>
                    <a:lnTo>
                      <a:pt x="108" y="277"/>
                    </a:lnTo>
                    <a:lnTo>
                      <a:pt x="133" y="245"/>
                    </a:lnTo>
                    <a:lnTo>
                      <a:pt x="167" y="243"/>
                    </a:lnTo>
                    <a:lnTo>
                      <a:pt x="209" y="285"/>
                    </a:lnTo>
                    <a:lnTo>
                      <a:pt x="266" y="326"/>
                    </a:lnTo>
                    <a:lnTo>
                      <a:pt x="342" y="340"/>
                    </a:lnTo>
                    <a:lnTo>
                      <a:pt x="421" y="357"/>
                    </a:lnTo>
                  </a:path>
                </a:pathLst>
              </a:custGeom>
              <a:grpFill/>
              <a:ln w="11113">
                <a:solidFill>
                  <a:schemeClr val="tx1"/>
                </a:solidFill>
                <a:prstDash val="solid"/>
                <a:round/>
                <a:headEnd/>
                <a:tailEnd/>
              </a:ln>
            </p:spPr>
            <p:txBody>
              <a:bodyPr/>
              <a:lstStyle/>
              <a:p>
                <a:pPr>
                  <a:defRPr/>
                </a:pPr>
                <a:endParaRPr lang="en-US"/>
              </a:p>
            </p:txBody>
          </p:sp>
        </p:grpSp>
        <p:sp>
          <p:nvSpPr>
            <p:cNvPr id="2077" name="Freeform 416"/>
            <p:cNvSpPr>
              <a:spLocks/>
            </p:cNvSpPr>
            <p:nvPr/>
          </p:nvSpPr>
          <p:spPr bwMode="auto">
            <a:xfrm>
              <a:off x="4559367" y="3488087"/>
              <a:ext cx="512494" cy="458724"/>
            </a:xfrm>
            <a:custGeom>
              <a:avLst/>
              <a:gdLst>
                <a:gd name="T0" fmla="*/ 2147483647 w 292"/>
                <a:gd name="T1" fmla="*/ 2147483647 h 270"/>
                <a:gd name="T2" fmla="*/ 2147483647 w 292"/>
                <a:gd name="T3" fmla="*/ 2147483647 h 270"/>
                <a:gd name="T4" fmla="*/ 2147483647 w 292"/>
                <a:gd name="T5" fmla="*/ 2147483647 h 270"/>
                <a:gd name="T6" fmla="*/ 2147483647 w 292"/>
                <a:gd name="T7" fmla="*/ 2147483647 h 270"/>
                <a:gd name="T8" fmla="*/ 2147483647 w 292"/>
                <a:gd name="T9" fmla="*/ 2147483647 h 270"/>
                <a:gd name="T10" fmla="*/ 2147483647 w 292"/>
                <a:gd name="T11" fmla="*/ 2147483647 h 270"/>
                <a:gd name="T12" fmla="*/ 2147483647 w 292"/>
                <a:gd name="T13" fmla="*/ 2147483647 h 270"/>
                <a:gd name="T14" fmla="*/ 2147483647 w 292"/>
                <a:gd name="T15" fmla="*/ 2147483647 h 270"/>
                <a:gd name="T16" fmla="*/ 2147483647 w 292"/>
                <a:gd name="T17" fmla="*/ 2147483647 h 270"/>
                <a:gd name="T18" fmla="*/ 2147483647 w 292"/>
                <a:gd name="T19" fmla="*/ 2147483647 h 270"/>
                <a:gd name="T20" fmla="*/ 2147483647 w 292"/>
                <a:gd name="T21" fmla="*/ 2147483647 h 270"/>
                <a:gd name="T22" fmla="*/ 2147483647 w 292"/>
                <a:gd name="T23" fmla="*/ 2147483647 h 270"/>
                <a:gd name="T24" fmla="*/ 2147483647 w 292"/>
                <a:gd name="T25" fmla="*/ 2147483647 h 270"/>
                <a:gd name="T26" fmla="*/ 2147483647 w 292"/>
                <a:gd name="T27" fmla="*/ 2147483647 h 270"/>
                <a:gd name="T28" fmla="*/ 2147483647 w 292"/>
                <a:gd name="T29" fmla="*/ 2147483647 h 270"/>
                <a:gd name="T30" fmla="*/ 2147483647 w 292"/>
                <a:gd name="T31" fmla="*/ 0 h 270"/>
                <a:gd name="T32" fmla="*/ 2147483647 w 292"/>
                <a:gd name="T33" fmla="*/ 2147483647 h 270"/>
                <a:gd name="T34" fmla="*/ 2147483647 w 292"/>
                <a:gd name="T35" fmla="*/ 2147483647 h 270"/>
                <a:gd name="T36" fmla="*/ 2147483647 w 292"/>
                <a:gd name="T37" fmla="*/ 2147483647 h 270"/>
                <a:gd name="T38" fmla="*/ 2147483647 w 292"/>
                <a:gd name="T39" fmla="*/ 2147483647 h 270"/>
                <a:gd name="T40" fmla="*/ 0 w 292"/>
                <a:gd name="T41" fmla="*/ 2147483647 h 270"/>
                <a:gd name="T42" fmla="*/ 2147483647 w 292"/>
                <a:gd name="T43" fmla="*/ 2147483647 h 2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2"/>
                <a:gd name="T67" fmla="*/ 0 h 270"/>
                <a:gd name="T68" fmla="*/ 292 w 292"/>
                <a:gd name="T69" fmla="*/ 270 h 2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2" h="270">
                  <a:moveTo>
                    <a:pt x="18" y="252"/>
                  </a:moveTo>
                  <a:lnTo>
                    <a:pt x="106" y="245"/>
                  </a:lnTo>
                  <a:lnTo>
                    <a:pt x="140" y="255"/>
                  </a:lnTo>
                  <a:lnTo>
                    <a:pt x="165" y="270"/>
                  </a:lnTo>
                  <a:lnTo>
                    <a:pt x="196" y="266"/>
                  </a:lnTo>
                  <a:lnTo>
                    <a:pt x="245" y="234"/>
                  </a:lnTo>
                  <a:lnTo>
                    <a:pt x="266" y="199"/>
                  </a:lnTo>
                  <a:lnTo>
                    <a:pt x="281" y="117"/>
                  </a:lnTo>
                  <a:lnTo>
                    <a:pt x="292" y="90"/>
                  </a:lnTo>
                  <a:lnTo>
                    <a:pt x="272" y="46"/>
                  </a:lnTo>
                  <a:lnTo>
                    <a:pt x="266" y="32"/>
                  </a:lnTo>
                  <a:lnTo>
                    <a:pt x="239" y="5"/>
                  </a:lnTo>
                  <a:lnTo>
                    <a:pt x="183" y="10"/>
                  </a:lnTo>
                  <a:lnTo>
                    <a:pt x="144" y="3"/>
                  </a:lnTo>
                  <a:lnTo>
                    <a:pt x="93" y="12"/>
                  </a:lnTo>
                  <a:lnTo>
                    <a:pt x="45" y="0"/>
                  </a:lnTo>
                  <a:lnTo>
                    <a:pt x="41" y="16"/>
                  </a:lnTo>
                  <a:lnTo>
                    <a:pt x="25" y="34"/>
                  </a:lnTo>
                  <a:lnTo>
                    <a:pt x="7" y="68"/>
                  </a:lnTo>
                  <a:lnTo>
                    <a:pt x="16" y="135"/>
                  </a:lnTo>
                  <a:lnTo>
                    <a:pt x="0" y="205"/>
                  </a:lnTo>
                  <a:lnTo>
                    <a:pt x="18" y="252"/>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98" name="Freeform 417"/>
            <p:cNvSpPr>
              <a:spLocks/>
            </p:cNvSpPr>
            <p:nvPr/>
          </p:nvSpPr>
          <p:spPr bwMode="auto">
            <a:xfrm>
              <a:off x="4560074" y="3487518"/>
              <a:ext cx="511433" cy="459796"/>
            </a:xfrm>
            <a:custGeom>
              <a:avLst/>
              <a:gdLst>
                <a:gd name="T0" fmla="*/ 2147483647 w 292"/>
                <a:gd name="T1" fmla="*/ 2147483647 h 270"/>
                <a:gd name="T2" fmla="*/ 2147483647 w 292"/>
                <a:gd name="T3" fmla="*/ 2147483647 h 270"/>
                <a:gd name="T4" fmla="*/ 2147483647 w 292"/>
                <a:gd name="T5" fmla="*/ 2147483647 h 270"/>
                <a:gd name="T6" fmla="*/ 2147483647 w 292"/>
                <a:gd name="T7" fmla="*/ 2147483647 h 270"/>
                <a:gd name="T8" fmla="*/ 2147483647 w 292"/>
                <a:gd name="T9" fmla="*/ 2147483647 h 270"/>
                <a:gd name="T10" fmla="*/ 2147483647 w 292"/>
                <a:gd name="T11" fmla="*/ 2147483647 h 270"/>
                <a:gd name="T12" fmla="*/ 2147483647 w 292"/>
                <a:gd name="T13" fmla="*/ 2147483647 h 270"/>
                <a:gd name="T14" fmla="*/ 2147483647 w 292"/>
                <a:gd name="T15" fmla="*/ 2147483647 h 270"/>
                <a:gd name="T16" fmla="*/ 2147483647 w 292"/>
                <a:gd name="T17" fmla="*/ 2147483647 h 270"/>
                <a:gd name="T18" fmla="*/ 2147483647 w 292"/>
                <a:gd name="T19" fmla="*/ 2147483647 h 270"/>
                <a:gd name="T20" fmla="*/ 2147483647 w 292"/>
                <a:gd name="T21" fmla="*/ 2147483647 h 270"/>
                <a:gd name="T22" fmla="*/ 2147483647 w 292"/>
                <a:gd name="T23" fmla="*/ 2147483647 h 270"/>
                <a:gd name="T24" fmla="*/ 2147483647 w 292"/>
                <a:gd name="T25" fmla="*/ 2147483647 h 270"/>
                <a:gd name="T26" fmla="*/ 2147483647 w 292"/>
                <a:gd name="T27" fmla="*/ 2147483647 h 270"/>
                <a:gd name="T28" fmla="*/ 2147483647 w 292"/>
                <a:gd name="T29" fmla="*/ 2147483647 h 270"/>
                <a:gd name="T30" fmla="*/ 2147483647 w 292"/>
                <a:gd name="T31" fmla="*/ 0 h 270"/>
                <a:gd name="T32" fmla="*/ 2147483647 w 292"/>
                <a:gd name="T33" fmla="*/ 2147483647 h 270"/>
                <a:gd name="T34" fmla="*/ 2147483647 w 292"/>
                <a:gd name="T35" fmla="*/ 2147483647 h 270"/>
                <a:gd name="T36" fmla="*/ 2147483647 w 292"/>
                <a:gd name="T37" fmla="*/ 2147483647 h 270"/>
                <a:gd name="T38" fmla="*/ 2147483647 w 292"/>
                <a:gd name="T39" fmla="*/ 2147483647 h 270"/>
                <a:gd name="T40" fmla="*/ 0 w 292"/>
                <a:gd name="T41" fmla="*/ 2147483647 h 270"/>
                <a:gd name="T42" fmla="*/ 2147483647 w 292"/>
                <a:gd name="T43" fmla="*/ 2147483647 h 2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2"/>
                <a:gd name="T67" fmla="*/ 0 h 270"/>
                <a:gd name="T68" fmla="*/ 292 w 292"/>
                <a:gd name="T69" fmla="*/ 270 h 2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2" h="270">
                  <a:moveTo>
                    <a:pt x="18" y="252"/>
                  </a:moveTo>
                  <a:lnTo>
                    <a:pt x="106" y="245"/>
                  </a:lnTo>
                  <a:lnTo>
                    <a:pt x="140" y="255"/>
                  </a:lnTo>
                  <a:lnTo>
                    <a:pt x="165" y="270"/>
                  </a:lnTo>
                  <a:lnTo>
                    <a:pt x="196" y="266"/>
                  </a:lnTo>
                  <a:lnTo>
                    <a:pt x="245" y="234"/>
                  </a:lnTo>
                  <a:lnTo>
                    <a:pt x="266" y="199"/>
                  </a:lnTo>
                  <a:lnTo>
                    <a:pt x="281" y="117"/>
                  </a:lnTo>
                  <a:lnTo>
                    <a:pt x="292" y="90"/>
                  </a:lnTo>
                  <a:lnTo>
                    <a:pt x="272" y="46"/>
                  </a:lnTo>
                  <a:lnTo>
                    <a:pt x="266" y="32"/>
                  </a:lnTo>
                  <a:lnTo>
                    <a:pt x="239" y="5"/>
                  </a:lnTo>
                  <a:lnTo>
                    <a:pt x="183" y="10"/>
                  </a:lnTo>
                  <a:lnTo>
                    <a:pt x="144" y="3"/>
                  </a:lnTo>
                  <a:lnTo>
                    <a:pt x="93" y="12"/>
                  </a:lnTo>
                  <a:lnTo>
                    <a:pt x="45" y="0"/>
                  </a:lnTo>
                  <a:lnTo>
                    <a:pt x="41" y="16"/>
                  </a:lnTo>
                  <a:lnTo>
                    <a:pt x="25" y="34"/>
                  </a:lnTo>
                  <a:lnTo>
                    <a:pt x="7" y="68"/>
                  </a:lnTo>
                  <a:lnTo>
                    <a:pt x="16" y="135"/>
                  </a:lnTo>
                  <a:lnTo>
                    <a:pt x="0" y="205"/>
                  </a:lnTo>
                  <a:lnTo>
                    <a:pt x="18" y="252"/>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9" name="Freeform 418"/>
            <p:cNvSpPr>
              <a:spLocks/>
            </p:cNvSpPr>
            <p:nvPr/>
          </p:nvSpPr>
          <p:spPr bwMode="auto">
            <a:xfrm>
              <a:off x="4147367" y="2910218"/>
              <a:ext cx="827033" cy="597735"/>
            </a:xfrm>
            <a:custGeom>
              <a:avLst/>
              <a:gdLst>
                <a:gd name="T0" fmla="*/ 2147483647 w 472"/>
                <a:gd name="T1" fmla="*/ 2147483647 h 351"/>
                <a:gd name="T2" fmla="*/ 2147483647 w 472"/>
                <a:gd name="T3" fmla="*/ 2147483647 h 351"/>
                <a:gd name="T4" fmla="*/ 2147483647 w 472"/>
                <a:gd name="T5" fmla="*/ 2147483647 h 351"/>
                <a:gd name="T6" fmla="*/ 2147483647 w 472"/>
                <a:gd name="T7" fmla="*/ 2147483647 h 351"/>
                <a:gd name="T8" fmla="*/ 2147483647 w 472"/>
                <a:gd name="T9" fmla="*/ 2147483647 h 351"/>
                <a:gd name="T10" fmla="*/ 2147483647 w 472"/>
                <a:gd name="T11" fmla="*/ 2147483647 h 351"/>
                <a:gd name="T12" fmla="*/ 2147483647 w 472"/>
                <a:gd name="T13" fmla="*/ 0 h 351"/>
                <a:gd name="T14" fmla="*/ 2147483647 w 472"/>
                <a:gd name="T15" fmla="*/ 2147483647 h 351"/>
                <a:gd name="T16" fmla="*/ 2147483647 w 472"/>
                <a:gd name="T17" fmla="*/ 2147483647 h 351"/>
                <a:gd name="T18" fmla="*/ 2147483647 w 472"/>
                <a:gd name="T19" fmla="*/ 2147483647 h 351"/>
                <a:gd name="T20" fmla="*/ 2147483647 w 472"/>
                <a:gd name="T21" fmla="*/ 2147483647 h 351"/>
                <a:gd name="T22" fmla="*/ 2147483647 w 472"/>
                <a:gd name="T23" fmla="*/ 2147483647 h 351"/>
                <a:gd name="T24" fmla="*/ 2147483647 w 472"/>
                <a:gd name="T25" fmla="*/ 2147483647 h 351"/>
                <a:gd name="T26" fmla="*/ 2147483647 w 472"/>
                <a:gd name="T27" fmla="*/ 2147483647 h 351"/>
                <a:gd name="T28" fmla="*/ 2147483647 w 472"/>
                <a:gd name="T29" fmla="*/ 2147483647 h 351"/>
                <a:gd name="T30" fmla="*/ 0 w 472"/>
                <a:gd name="T31" fmla="*/ 2147483647 h 351"/>
                <a:gd name="T32" fmla="*/ 2147483647 w 472"/>
                <a:gd name="T33" fmla="*/ 2147483647 h 351"/>
                <a:gd name="T34" fmla="*/ 2147483647 w 472"/>
                <a:gd name="T35" fmla="*/ 2147483647 h 351"/>
                <a:gd name="T36" fmla="*/ 2147483647 w 472"/>
                <a:gd name="T37" fmla="*/ 2147483647 h 351"/>
                <a:gd name="T38" fmla="*/ 2147483647 w 472"/>
                <a:gd name="T39" fmla="*/ 2147483647 h 351"/>
                <a:gd name="T40" fmla="*/ 2147483647 w 472"/>
                <a:gd name="T41" fmla="*/ 2147483647 h 351"/>
                <a:gd name="T42" fmla="*/ 2147483647 w 472"/>
                <a:gd name="T43" fmla="*/ 2147483647 h 351"/>
                <a:gd name="T44" fmla="*/ 2147483647 w 472"/>
                <a:gd name="T45" fmla="*/ 2147483647 h 351"/>
                <a:gd name="T46" fmla="*/ 2147483647 w 472"/>
                <a:gd name="T47" fmla="*/ 2147483647 h 351"/>
                <a:gd name="T48" fmla="*/ 2147483647 w 472"/>
                <a:gd name="T49" fmla="*/ 2147483647 h 351"/>
                <a:gd name="T50" fmla="*/ 2147483647 w 472"/>
                <a:gd name="T51" fmla="*/ 2147483647 h 351"/>
                <a:gd name="T52" fmla="*/ 2147483647 w 472"/>
                <a:gd name="T53" fmla="*/ 2147483647 h 351"/>
                <a:gd name="T54" fmla="*/ 2147483647 w 472"/>
                <a:gd name="T55" fmla="*/ 2147483647 h 351"/>
                <a:gd name="T56" fmla="*/ 2147483647 w 472"/>
                <a:gd name="T57" fmla="*/ 2147483647 h 351"/>
                <a:gd name="T58" fmla="*/ 2147483647 w 472"/>
                <a:gd name="T59" fmla="*/ 2147483647 h 351"/>
                <a:gd name="T60" fmla="*/ 2147483647 w 472"/>
                <a:gd name="T61" fmla="*/ 2147483647 h 351"/>
                <a:gd name="T62" fmla="*/ 2147483647 w 472"/>
                <a:gd name="T63" fmla="*/ 2147483647 h 351"/>
                <a:gd name="T64" fmla="*/ 2147483647 w 472"/>
                <a:gd name="T65" fmla="*/ 2147483647 h 351"/>
                <a:gd name="T66" fmla="*/ 2147483647 w 472"/>
                <a:gd name="T67" fmla="*/ 2147483647 h 351"/>
                <a:gd name="T68" fmla="*/ 2147483647 w 472"/>
                <a:gd name="T69" fmla="*/ 2147483647 h 351"/>
                <a:gd name="T70" fmla="*/ 2147483647 w 472"/>
                <a:gd name="T71" fmla="*/ 2147483647 h 3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2"/>
                <a:gd name="T109" fmla="*/ 0 h 351"/>
                <a:gd name="T110" fmla="*/ 472 w 472"/>
                <a:gd name="T111" fmla="*/ 351 h 3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2" h="351">
                  <a:moveTo>
                    <a:pt x="413" y="121"/>
                  </a:moveTo>
                  <a:lnTo>
                    <a:pt x="422" y="58"/>
                  </a:lnTo>
                  <a:lnTo>
                    <a:pt x="399" y="36"/>
                  </a:lnTo>
                  <a:lnTo>
                    <a:pt x="370" y="30"/>
                  </a:lnTo>
                  <a:lnTo>
                    <a:pt x="352" y="21"/>
                  </a:lnTo>
                  <a:lnTo>
                    <a:pt x="330" y="14"/>
                  </a:lnTo>
                  <a:lnTo>
                    <a:pt x="319" y="0"/>
                  </a:lnTo>
                  <a:lnTo>
                    <a:pt x="278" y="2"/>
                  </a:lnTo>
                  <a:lnTo>
                    <a:pt x="249" y="11"/>
                  </a:lnTo>
                  <a:lnTo>
                    <a:pt x="247" y="23"/>
                  </a:lnTo>
                  <a:lnTo>
                    <a:pt x="220" y="41"/>
                  </a:lnTo>
                  <a:lnTo>
                    <a:pt x="164" y="54"/>
                  </a:lnTo>
                  <a:lnTo>
                    <a:pt x="114" y="83"/>
                  </a:lnTo>
                  <a:lnTo>
                    <a:pt x="85" y="92"/>
                  </a:lnTo>
                  <a:lnTo>
                    <a:pt x="71" y="112"/>
                  </a:lnTo>
                  <a:lnTo>
                    <a:pt x="0" y="184"/>
                  </a:lnTo>
                  <a:lnTo>
                    <a:pt x="4" y="193"/>
                  </a:lnTo>
                  <a:lnTo>
                    <a:pt x="17" y="214"/>
                  </a:lnTo>
                  <a:lnTo>
                    <a:pt x="20" y="241"/>
                  </a:lnTo>
                  <a:lnTo>
                    <a:pt x="60" y="250"/>
                  </a:lnTo>
                  <a:lnTo>
                    <a:pt x="128" y="263"/>
                  </a:lnTo>
                  <a:lnTo>
                    <a:pt x="152" y="293"/>
                  </a:lnTo>
                  <a:lnTo>
                    <a:pt x="200" y="308"/>
                  </a:lnTo>
                  <a:lnTo>
                    <a:pt x="217" y="326"/>
                  </a:lnTo>
                  <a:lnTo>
                    <a:pt x="231" y="335"/>
                  </a:lnTo>
                  <a:lnTo>
                    <a:pt x="280" y="339"/>
                  </a:lnTo>
                  <a:lnTo>
                    <a:pt x="328" y="351"/>
                  </a:lnTo>
                  <a:lnTo>
                    <a:pt x="379" y="342"/>
                  </a:lnTo>
                  <a:lnTo>
                    <a:pt x="418" y="349"/>
                  </a:lnTo>
                  <a:lnTo>
                    <a:pt x="472" y="344"/>
                  </a:lnTo>
                  <a:lnTo>
                    <a:pt x="449" y="306"/>
                  </a:lnTo>
                  <a:lnTo>
                    <a:pt x="444" y="259"/>
                  </a:lnTo>
                  <a:lnTo>
                    <a:pt x="451" y="225"/>
                  </a:lnTo>
                  <a:lnTo>
                    <a:pt x="420" y="212"/>
                  </a:lnTo>
                  <a:lnTo>
                    <a:pt x="415" y="184"/>
                  </a:lnTo>
                  <a:lnTo>
                    <a:pt x="413"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 name="Freeform 419"/>
            <p:cNvSpPr>
              <a:spLocks/>
            </p:cNvSpPr>
            <p:nvPr/>
          </p:nvSpPr>
          <p:spPr bwMode="auto">
            <a:xfrm>
              <a:off x="4147746" y="2910317"/>
              <a:ext cx="826497" cy="598405"/>
            </a:xfrm>
            <a:custGeom>
              <a:avLst/>
              <a:gdLst>
                <a:gd name="T0" fmla="*/ 1266335239 w 472"/>
                <a:gd name="T1" fmla="*/ 351691654 h 351"/>
                <a:gd name="T2" fmla="*/ 1293930083 w 472"/>
                <a:gd name="T3" fmla="*/ 168579724 h 351"/>
                <a:gd name="T4" fmla="*/ 1223408176 w 472"/>
                <a:gd name="T5" fmla="*/ 104635632 h 351"/>
                <a:gd name="T6" fmla="*/ 1134489706 w 472"/>
                <a:gd name="T7" fmla="*/ 87196644 h 351"/>
                <a:gd name="T8" fmla="*/ 1079298268 w 472"/>
                <a:gd name="T9" fmla="*/ 61037310 h 351"/>
                <a:gd name="T10" fmla="*/ 1011840703 w 472"/>
                <a:gd name="T11" fmla="*/ 40691540 h 351"/>
                <a:gd name="T12" fmla="*/ 978113672 w 472"/>
                <a:gd name="T13" fmla="*/ 0 h 351"/>
                <a:gd name="T14" fmla="*/ 852400327 w 472"/>
                <a:gd name="T15" fmla="*/ 5813564 h 351"/>
                <a:gd name="T16" fmla="*/ 763480106 w 472"/>
                <a:gd name="T17" fmla="*/ 31971194 h 351"/>
                <a:gd name="T18" fmla="*/ 757347918 w 472"/>
                <a:gd name="T19" fmla="*/ 66850874 h 351"/>
                <a:gd name="T20" fmla="*/ 674561636 w 472"/>
                <a:gd name="T21" fmla="*/ 119167838 h 351"/>
                <a:gd name="T22" fmla="*/ 502855133 w 472"/>
                <a:gd name="T23" fmla="*/ 156952596 h 351"/>
                <a:gd name="T24" fmla="*/ 349545193 w 472"/>
                <a:gd name="T25" fmla="*/ 241242458 h 351"/>
                <a:gd name="T26" fmla="*/ 260626723 w 472"/>
                <a:gd name="T27" fmla="*/ 267401792 h 351"/>
                <a:gd name="T28" fmla="*/ 217699660 w 472"/>
                <a:gd name="T29" fmla="*/ 325532320 h 351"/>
                <a:gd name="T30" fmla="*/ 0 w 472"/>
                <a:gd name="T31" fmla="*/ 534803584 h 351"/>
                <a:gd name="T32" fmla="*/ 12264375 w 472"/>
                <a:gd name="T33" fmla="*/ 560962918 h 351"/>
                <a:gd name="T34" fmla="*/ 52125345 w 472"/>
                <a:gd name="T35" fmla="*/ 622000228 h 351"/>
                <a:gd name="T36" fmla="*/ 61323626 w 472"/>
                <a:gd name="T37" fmla="*/ 700476526 h 351"/>
                <a:gd name="T38" fmla="*/ 183970878 w 472"/>
                <a:gd name="T39" fmla="*/ 726634156 h 351"/>
                <a:gd name="T40" fmla="*/ 392472257 w 472"/>
                <a:gd name="T41" fmla="*/ 764420618 h 351"/>
                <a:gd name="T42" fmla="*/ 466060257 w 472"/>
                <a:gd name="T43" fmla="*/ 851615558 h 351"/>
                <a:gd name="T44" fmla="*/ 613238010 w 472"/>
                <a:gd name="T45" fmla="*/ 895213880 h 351"/>
                <a:gd name="T46" fmla="*/ 665361604 w 472"/>
                <a:gd name="T47" fmla="*/ 947532548 h 351"/>
                <a:gd name="T48" fmla="*/ 708288667 w 472"/>
                <a:gd name="T49" fmla="*/ 973690178 h 351"/>
                <a:gd name="T50" fmla="*/ 858532514 w 472"/>
                <a:gd name="T51" fmla="*/ 985317306 h 351"/>
                <a:gd name="T52" fmla="*/ 1005708516 w 472"/>
                <a:gd name="T53" fmla="*/ 1020195282 h 351"/>
                <a:gd name="T54" fmla="*/ 1162084550 w 472"/>
                <a:gd name="T55" fmla="*/ 994035948 h 351"/>
                <a:gd name="T56" fmla="*/ 1281665708 w 472"/>
                <a:gd name="T57" fmla="*/ 1014381718 h 351"/>
                <a:gd name="T58" fmla="*/ 1447240023 w 472"/>
                <a:gd name="T59" fmla="*/ 999849512 h 351"/>
                <a:gd name="T60" fmla="*/ 1376718116 w 472"/>
                <a:gd name="T61" fmla="*/ 889400316 h 351"/>
                <a:gd name="T62" fmla="*/ 1361387647 w 472"/>
                <a:gd name="T63" fmla="*/ 752793490 h 351"/>
                <a:gd name="T64" fmla="*/ 1382850304 w 472"/>
                <a:gd name="T65" fmla="*/ 653971422 h 351"/>
                <a:gd name="T66" fmla="*/ 1287797895 w 472"/>
                <a:gd name="T67" fmla="*/ 616186664 h 351"/>
                <a:gd name="T68" fmla="*/ 1272467427 w 472"/>
                <a:gd name="T69" fmla="*/ 534803584 h 351"/>
                <a:gd name="T70" fmla="*/ 1266335239 w 472"/>
                <a:gd name="T71" fmla="*/ 351691654 h 3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2" h="351">
                  <a:moveTo>
                    <a:pt x="413" y="121"/>
                  </a:moveTo>
                  <a:lnTo>
                    <a:pt x="422" y="58"/>
                  </a:lnTo>
                  <a:lnTo>
                    <a:pt x="399" y="36"/>
                  </a:lnTo>
                  <a:lnTo>
                    <a:pt x="370" y="30"/>
                  </a:lnTo>
                  <a:lnTo>
                    <a:pt x="352" y="21"/>
                  </a:lnTo>
                  <a:lnTo>
                    <a:pt x="330" y="14"/>
                  </a:lnTo>
                  <a:lnTo>
                    <a:pt x="319" y="0"/>
                  </a:lnTo>
                  <a:lnTo>
                    <a:pt x="278" y="2"/>
                  </a:lnTo>
                  <a:lnTo>
                    <a:pt x="249" y="11"/>
                  </a:lnTo>
                  <a:lnTo>
                    <a:pt x="247" y="23"/>
                  </a:lnTo>
                  <a:lnTo>
                    <a:pt x="220" y="41"/>
                  </a:lnTo>
                  <a:lnTo>
                    <a:pt x="164" y="54"/>
                  </a:lnTo>
                  <a:lnTo>
                    <a:pt x="114" y="83"/>
                  </a:lnTo>
                  <a:lnTo>
                    <a:pt x="85" y="92"/>
                  </a:lnTo>
                  <a:lnTo>
                    <a:pt x="71" y="112"/>
                  </a:lnTo>
                  <a:lnTo>
                    <a:pt x="0" y="184"/>
                  </a:lnTo>
                  <a:lnTo>
                    <a:pt x="4" y="193"/>
                  </a:lnTo>
                  <a:lnTo>
                    <a:pt x="17" y="214"/>
                  </a:lnTo>
                  <a:lnTo>
                    <a:pt x="20" y="241"/>
                  </a:lnTo>
                  <a:lnTo>
                    <a:pt x="60" y="250"/>
                  </a:lnTo>
                  <a:lnTo>
                    <a:pt x="128" y="263"/>
                  </a:lnTo>
                  <a:lnTo>
                    <a:pt x="152" y="293"/>
                  </a:lnTo>
                  <a:lnTo>
                    <a:pt x="200" y="308"/>
                  </a:lnTo>
                  <a:lnTo>
                    <a:pt x="217" y="326"/>
                  </a:lnTo>
                  <a:lnTo>
                    <a:pt x="231" y="335"/>
                  </a:lnTo>
                  <a:lnTo>
                    <a:pt x="280" y="339"/>
                  </a:lnTo>
                  <a:lnTo>
                    <a:pt x="328" y="351"/>
                  </a:lnTo>
                  <a:lnTo>
                    <a:pt x="379" y="342"/>
                  </a:lnTo>
                  <a:lnTo>
                    <a:pt x="418" y="349"/>
                  </a:lnTo>
                  <a:lnTo>
                    <a:pt x="472" y="344"/>
                  </a:lnTo>
                  <a:lnTo>
                    <a:pt x="449" y="306"/>
                  </a:lnTo>
                  <a:lnTo>
                    <a:pt x="444" y="259"/>
                  </a:lnTo>
                  <a:lnTo>
                    <a:pt x="451" y="225"/>
                  </a:lnTo>
                  <a:lnTo>
                    <a:pt x="420" y="212"/>
                  </a:lnTo>
                  <a:lnTo>
                    <a:pt x="415" y="184"/>
                  </a:lnTo>
                  <a:lnTo>
                    <a:pt x="413" y="121"/>
                  </a:lnTo>
                </a:path>
              </a:pathLst>
            </a:custGeom>
            <a:solidFill>
              <a:schemeClr val="bg1"/>
            </a:solidFill>
            <a:ln w="11113">
              <a:solidFill>
                <a:srgbClr val="1F1A17"/>
              </a:solidFill>
              <a:prstDash val="solid"/>
              <a:round/>
              <a:headEnd/>
              <a:tailEnd/>
            </a:ln>
          </p:spPr>
          <p:txBody>
            <a:bodyPr/>
            <a:lstStyle/>
            <a:p>
              <a:endParaRPr lang="en-US"/>
            </a:p>
          </p:txBody>
        </p:sp>
        <p:sp>
          <p:nvSpPr>
            <p:cNvPr id="2101" name="Freeform 420"/>
            <p:cNvSpPr>
              <a:spLocks/>
            </p:cNvSpPr>
            <p:nvPr/>
          </p:nvSpPr>
          <p:spPr bwMode="auto">
            <a:xfrm>
              <a:off x="4293028" y="3904740"/>
              <a:ext cx="653858" cy="422331"/>
            </a:xfrm>
            <a:custGeom>
              <a:avLst/>
              <a:gdLst>
                <a:gd name="T0" fmla="*/ 2147483647 w 373"/>
                <a:gd name="T1" fmla="*/ 2147483647 h 248"/>
                <a:gd name="T2" fmla="*/ 2147483647 w 373"/>
                <a:gd name="T3" fmla="*/ 2147483647 h 248"/>
                <a:gd name="T4" fmla="*/ 2147483647 w 373"/>
                <a:gd name="T5" fmla="*/ 2147483647 h 248"/>
                <a:gd name="T6" fmla="*/ 2147483647 w 373"/>
                <a:gd name="T7" fmla="*/ 2147483647 h 248"/>
                <a:gd name="T8" fmla="*/ 2147483647 w 373"/>
                <a:gd name="T9" fmla="*/ 2147483647 h 248"/>
                <a:gd name="T10" fmla="*/ 2147483647 w 373"/>
                <a:gd name="T11" fmla="*/ 2147483647 h 248"/>
                <a:gd name="T12" fmla="*/ 2147483647 w 373"/>
                <a:gd name="T13" fmla="*/ 2147483647 h 248"/>
                <a:gd name="T14" fmla="*/ 2147483647 w 373"/>
                <a:gd name="T15" fmla="*/ 2147483647 h 248"/>
                <a:gd name="T16" fmla="*/ 2147483647 w 373"/>
                <a:gd name="T17" fmla="*/ 2147483647 h 248"/>
                <a:gd name="T18" fmla="*/ 2147483647 w 373"/>
                <a:gd name="T19" fmla="*/ 2147483647 h 248"/>
                <a:gd name="T20" fmla="*/ 2147483647 w 373"/>
                <a:gd name="T21" fmla="*/ 2147483647 h 248"/>
                <a:gd name="T22" fmla="*/ 2147483647 w 373"/>
                <a:gd name="T23" fmla="*/ 2147483647 h 248"/>
                <a:gd name="T24" fmla="*/ 2147483647 w 373"/>
                <a:gd name="T25" fmla="*/ 2147483647 h 248"/>
                <a:gd name="T26" fmla="*/ 2147483647 w 373"/>
                <a:gd name="T27" fmla="*/ 2147483647 h 248"/>
                <a:gd name="T28" fmla="*/ 2147483647 w 373"/>
                <a:gd name="T29" fmla="*/ 2147483647 h 248"/>
                <a:gd name="T30" fmla="*/ 2147483647 w 373"/>
                <a:gd name="T31" fmla="*/ 2147483647 h 248"/>
                <a:gd name="T32" fmla="*/ 2147483647 w 373"/>
                <a:gd name="T33" fmla="*/ 0 h 248"/>
                <a:gd name="T34" fmla="*/ 2147483647 w 373"/>
                <a:gd name="T35" fmla="*/ 2147483647 h 248"/>
                <a:gd name="T36" fmla="*/ 2147483647 w 373"/>
                <a:gd name="T37" fmla="*/ 2147483647 h 248"/>
                <a:gd name="T38" fmla="*/ 2147483647 w 373"/>
                <a:gd name="T39" fmla="*/ 2147483647 h 248"/>
                <a:gd name="T40" fmla="*/ 2147483647 w 373"/>
                <a:gd name="T41" fmla="*/ 2147483647 h 248"/>
                <a:gd name="T42" fmla="*/ 2147483647 w 373"/>
                <a:gd name="T43" fmla="*/ 2147483647 h 248"/>
                <a:gd name="T44" fmla="*/ 2147483647 w 373"/>
                <a:gd name="T45" fmla="*/ 2147483647 h 248"/>
                <a:gd name="T46" fmla="*/ 2147483647 w 373"/>
                <a:gd name="T47" fmla="*/ 2147483647 h 248"/>
                <a:gd name="T48" fmla="*/ 2147483647 w 373"/>
                <a:gd name="T49" fmla="*/ 2147483647 h 248"/>
                <a:gd name="T50" fmla="*/ 2147483647 w 373"/>
                <a:gd name="T51" fmla="*/ 2147483647 h 248"/>
                <a:gd name="T52" fmla="*/ 0 w 373"/>
                <a:gd name="T53" fmla="*/ 2147483647 h 248"/>
                <a:gd name="T54" fmla="*/ 2147483647 w 373"/>
                <a:gd name="T55" fmla="*/ 2147483647 h 2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3"/>
                <a:gd name="T85" fmla="*/ 0 h 248"/>
                <a:gd name="T86" fmla="*/ 373 w 373"/>
                <a:gd name="T87" fmla="*/ 248 h 2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3" h="248">
                  <a:moveTo>
                    <a:pt x="53" y="192"/>
                  </a:moveTo>
                  <a:lnTo>
                    <a:pt x="81" y="185"/>
                  </a:lnTo>
                  <a:lnTo>
                    <a:pt x="117" y="196"/>
                  </a:lnTo>
                  <a:lnTo>
                    <a:pt x="188" y="201"/>
                  </a:lnTo>
                  <a:lnTo>
                    <a:pt x="222" y="214"/>
                  </a:lnTo>
                  <a:lnTo>
                    <a:pt x="240" y="246"/>
                  </a:lnTo>
                  <a:lnTo>
                    <a:pt x="290" y="248"/>
                  </a:lnTo>
                  <a:lnTo>
                    <a:pt x="317" y="214"/>
                  </a:lnTo>
                  <a:lnTo>
                    <a:pt x="368" y="203"/>
                  </a:lnTo>
                  <a:lnTo>
                    <a:pt x="373" y="183"/>
                  </a:lnTo>
                  <a:lnTo>
                    <a:pt x="362" y="149"/>
                  </a:lnTo>
                  <a:lnTo>
                    <a:pt x="334" y="138"/>
                  </a:lnTo>
                  <a:lnTo>
                    <a:pt x="301" y="122"/>
                  </a:lnTo>
                  <a:lnTo>
                    <a:pt x="314" y="81"/>
                  </a:lnTo>
                  <a:lnTo>
                    <a:pt x="317" y="25"/>
                  </a:lnTo>
                  <a:lnTo>
                    <a:pt x="292" y="10"/>
                  </a:lnTo>
                  <a:lnTo>
                    <a:pt x="258" y="0"/>
                  </a:lnTo>
                  <a:lnTo>
                    <a:pt x="168" y="7"/>
                  </a:lnTo>
                  <a:lnTo>
                    <a:pt x="94" y="25"/>
                  </a:lnTo>
                  <a:lnTo>
                    <a:pt x="56" y="30"/>
                  </a:lnTo>
                  <a:lnTo>
                    <a:pt x="22" y="28"/>
                  </a:lnTo>
                  <a:lnTo>
                    <a:pt x="22" y="52"/>
                  </a:lnTo>
                  <a:lnTo>
                    <a:pt x="33" y="64"/>
                  </a:lnTo>
                  <a:lnTo>
                    <a:pt x="35" y="86"/>
                  </a:lnTo>
                  <a:lnTo>
                    <a:pt x="26" y="102"/>
                  </a:lnTo>
                  <a:lnTo>
                    <a:pt x="27" y="140"/>
                  </a:lnTo>
                  <a:lnTo>
                    <a:pt x="0" y="183"/>
                  </a:lnTo>
                  <a:lnTo>
                    <a:pt x="53"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2" name="Freeform 421"/>
            <p:cNvSpPr>
              <a:spLocks/>
            </p:cNvSpPr>
            <p:nvPr/>
          </p:nvSpPr>
          <p:spPr bwMode="auto">
            <a:xfrm>
              <a:off x="4293028" y="3904740"/>
              <a:ext cx="653858" cy="422331"/>
            </a:xfrm>
            <a:custGeom>
              <a:avLst/>
              <a:gdLst>
                <a:gd name="T0" fmla="*/ 2147483647 w 373"/>
                <a:gd name="T1" fmla="*/ 2147483647 h 248"/>
                <a:gd name="T2" fmla="*/ 2147483647 w 373"/>
                <a:gd name="T3" fmla="*/ 2147483647 h 248"/>
                <a:gd name="T4" fmla="*/ 2147483647 w 373"/>
                <a:gd name="T5" fmla="*/ 2147483647 h 248"/>
                <a:gd name="T6" fmla="*/ 2147483647 w 373"/>
                <a:gd name="T7" fmla="*/ 2147483647 h 248"/>
                <a:gd name="T8" fmla="*/ 2147483647 w 373"/>
                <a:gd name="T9" fmla="*/ 2147483647 h 248"/>
                <a:gd name="T10" fmla="*/ 2147483647 w 373"/>
                <a:gd name="T11" fmla="*/ 2147483647 h 248"/>
                <a:gd name="T12" fmla="*/ 2147483647 w 373"/>
                <a:gd name="T13" fmla="*/ 2147483647 h 248"/>
                <a:gd name="T14" fmla="*/ 2147483647 w 373"/>
                <a:gd name="T15" fmla="*/ 2147483647 h 248"/>
                <a:gd name="T16" fmla="*/ 2147483647 w 373"/>
                <a:gd name="T17" fmla="*/ 2147483647 h 248"/>
                <a:gd name="T18" fmla="*/ 2147483647 w 373"/>
                <a:gd name="T19" fmla="*/ 2147483647 h 248"/>
                <a:gd name="T20" fmla="*/ 2147483647 w 373"/>
                <a:gd name="T21" fmla="*/ 2147483647 h 248"/>
                <a:gd name="T22" fmla="*/ 2147483647 w 373"/>
                <a:gd name="T23" fmla="*/ 2147483647 h 248"/>
                <a:gd name="T24" fmla="*/ 2147483647 w 373"/>
                <a:gd name="T25" fmla="*/ 2147483647 h 248"/>
                <a:gd name="T26" fmla="*/ 2147483647 w 373"/>
                <a:gd name="T27" fmla="*/ 2147483647 h 248"/>
                <a:gd name="T28" fmla="*/ 2147483647 w 373"/>
                <a:gd name="T29" fmla="*/ 2147483647 h 248"/>
                <a:gd name="T30" fmla="*/ 2147483647 w 373"/>
                <a:gd name="T31" fmla="*/ 2147483647 h 248"/>
                <a:gd name="T32" fmla="*/ 2147483647 w 373"/>
                <a:gd name="T33" fmla="*/ 0 h 248"/>
                <a:gd name="T34" fmla="*/ 2147483647 w 373"/>
                <a:gd name="T35" fmla="*/ 2147483647 h 248"/>
                <a:gd name="T36" fmla="*/ 2147483647 w 373"/>
                <a:gd name="T37" fmla="*/ 2147483647 h 248"/>
                <a:gd name="T38" fmla="*/ 2147483647 w 373"/>
                <a:gd name="T39" fmla="*/ 2147483647 h 248"/>
                <a:gd name="T40" fmla="*/ 2147483647 w 373"/>
                <a:gd name="T41" fmla="*/ 2147483647 h 248"/>
                <a:gd name="T42" fmla="*/ 2147483647 w 373"/>
                <a:gd name="T43" fmla="*/ 2147483647 h 248"/>
                <a:gd name="T44" fmla="*/ 2147483647 w 373"/>
                <a:gd name="T45" fmla="*/ 2147483647 h 248"/>
                <a:gd name="T46" fmla="*/ 2147483647 w 373"/>
                <a:gd name="T47" fmla="*/ 2147483647 h 248"/>
                <a:gd name="T48" fmla="*/ 2147483647 w 373"/>
                <a:gd name="T49" fmla="*/ 2147483647 h 248"/>
                <a:gd name="T50" fmla="*/ 2147483647 w 373"/>
                <a:gd name="T51" fmla="*/ 2147483647 h 248"/>
                <a:gd name="T52" fmla="*/ 0 w 373"/>
                <a:gd name="T53" fmla="*/ 2147483647 h 248"/>
                <a:gd name="T54" fmla="*/ 2147483647 w 373"/>
                <a:gd name="T55" fmla="*/ 2147483647 h 2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3"/>
                <a:gd name="T85" fmla="*/ 0 h 248"/>
                <a:gd name="T86" fmla="*/ 373 w 373"/>
                <a:gd name="T87" fmla="*/ 248 h 2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3" h="248">
                  <a:moveTo>
                    <a:pt x="53" y="192"/>
                  </a:moveTo>
                  <a:lnTo>
                    <a:pt x="81" y="185"/>
                  </a:lnTo>
                  <a:lnTo>
                    <a:pt x="117" y="196"/>
                  </a:lnTo>
                  <a:lnTo>
                    <a:pt x="188" y="201"/>
                  </a:lnTo>
                  <a:lnTo>
                    <a:pt x="222" y="214"/>
                  </a:lnTo>
                  <a:lnTo>
                    <a:pt x="240" y="246"/>
                  </a:lnTo>
                  <a:lnTo>
                    <a:pt x="290" y="248"/>
                  </a:lnTo>
                  <a:lnTo>
                    <a:pt x="317" y="214"/>
                  </a:lnTo>
                  <a:lnTo>
                    <a:pt x="368" y="203"/>
                  </a:lnTo>
                  <a:lnTo>
                    <a:pt x="373" y="183"/>
                  </a:lnTo>
                  <a:lnTo>
                    <a:pt x="362" y="149"/>
                  </a:lnTo>
                  <a:lnTo>
                    <a:pt x="334" y="138"/>
                  </a:lnTo>
                  <a:lnTo>
                    <a:pt x="301" y="122"/>
                  </a:lnTo>
                  <a:lnTo>
                    <a:pt x="314" y="81"/>
                  </a:lnTo>
                  <a:lnTo>
                    <a:pt x="317" y="25"/>
                  </a:lnTo>
                  <a:lnTo>
                    <a:pt x="292" y="10"/>
                  </a:lnTo>
                  <a:lnTo>
                    <a:pt x="258" y="0"/>
                  </a:lnTo>
                  <a:lnTo>
                    <a:pt x="168" y="7"/>
                  </a:lnTo>
                  <a:lnTo>
                    <a:pt x="94" y="25"/>
                  </a:lnTo>
                  <a:lnTo>
                    <a:pt x="56" y="30"/>
                  </a:lnTo>
                  <a:lnTo>
                    <a:pt x="22" y="28"/>
                  </a:lnTo>
                  <a:lnTo>
                    <a:pt x="22" y="52"/>
                  </a:lnTo>
                  <a:lnTo>
                    <a:pt x="33" y="64"/>
                  </a:lnTo>
                  <a:lnTo>
                    <a:pt x="35" y="86"/>
                  </a:lnTo>
                  <a:lnTo>
                    <a:pt x="26" y="102"/>
                  </a:lnTo>
                  <a:lnTo>
                    <a:pt x="27" y="140"/>
                  </a:lnTo>
                  <a:lnTo>
                    <a:pt x="0" y="183"/>
                  </a:lnTo>
                  <a:lnTo>
                    <a:pt x="53" y="192"/>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3" name="Freeform 422"/>
            <p:cNvSpPr>
              <a:spLocks/>
            </p:cNvSpPr>
            <p:nvPr/>
          </p:nvSpPr>
          <p:spPr bwMode="auto">
            <a:xfrm>
              <a:off x="5103877" y="4422436"/>
              <a:ext cx="875586" cy="655635"/>
            </a:xfrm>
            <a:custGeom>
              <a:avLst/>
              <a:gdLst>
                <a:gd name="T0" fmla="*/ 2147483647 w 499"/>
                <a:gd name="T1" fmla="*/ 2147483647 h 385"/>
                <a:gd name="T2" fmla="*/ 2147483647 w 499"/>
                <a:gd name="T3" fmla="*/ 2147483647 h 385"/>
                <a:gd name="T4" fmla="*/ 2147483647 w 499"/>
                <a:gd name="T5" fmla="*/ 2147483647 h 385"/>
                <a:gd name="T6" fmla="*/ 2147483647 w 499"/>
                <a:gd name="T7" fmla="*/ 2147483647 h 385"/>
                <a:gd name="T8" fmla="*/ 2147483647 w 499"/>
                <a:gd name="T9" fmla="*/ 2147483647 h 385"/>
                <a:gd name="T10" fmla="*/ 2147483647 w 499"/>
                <a:gd name="T11" fmla="*/ 2147483647 h 385"/>
                <a:gd name="T12" fmla="*/ 2147483647 w 499"/>
                <a:gd name="T13" fmla="*/ 2147483647 h 385"/>
                <a:gd name="T14" fmla="*/ 2147483647 w 499"/>
                <a:gd name="T15" fmla="*/ 2147483647 h 385"/>
                <a:gd name="T16" fmla="*/ 2147483647 w 499"/>
                <a:gd name="T17" fmla="*/ 2147483647 h 385"/>
                <a:gd name="T18" fmla="*/ 2147483647 w 499"/>
                <a:gd name="T19" fmla="*/ 2147483647 h 385"/>
                <a:gd name="T20" fmla="*/ 2147483647 w 499"/>
                <a:gd name="T21" fmla="*/ 2147483647 h 385"/>
                <a:gd name="T22" fmla="*/ 2147483647 w 499"/>
                <a:gd name="T23" fmla="*/ 2147483647 h 385"/>
                <a:gd name="T24" fmla="*/ 2147483647 w 499"/>
                <a:gd name="T25" fmla="*/ 2147483647 h 385"/>
                <a:gd name="T26" fmla="*/ 2147483647 w 499"/>
                <a:gd name="T27" fmla="*/ 2147483647 h 385"/>
                <a:gd name="T28" fmla="*/ 2147483647 w 499"/>
                <a:gd name="T29" fmla="*/ 2147483647 h 385"/>
                <a:gd name="T30" fmla="*/ 2147483647 w 499"/>
                <a:gd name="T31" fmla="*/ 2147483647 h 385"/>
                <a:gd name="T32" fmla="*/ 2147483647 w 499"/>
                <a:gd name="T33" fmla="*/ 2147483647 h 385"/>
                <a:gd name="T34" fmla="*/ 2147483647 w 499"/>
                <a:gd name="T35" fmla="*/ 2147483647 h 385"/>
                <a:gd name="T36" fmla="*/ 2147483647 w 499"/>
                <a:gd name="T37" fmla="*/ 2147483647 h 385"/>
                <a:gd name="T38" fmla="*/ 2147483647 w 499"/>
                <a:gd name="T39" fmla="*/ 2147483647 h 385"/>
                <a:gd name="T40" fmla="*/ 0 w 499"/>
                <a:gd name="T41" fmla="*/ 2147483647 h 385"/>
                <a:gd name="T42" fmla="*/ 0 w 499"/>
                <a:gd name="T43" fmla="*/ 2147483647 h 385"/>
                <a:gd name="T44" fmla="*/ 2147483647 w 499"/>
                <a:gd name="T45" fmla="*/ 2147483647 h 385"/>
                <a:gd name="T46" fmla="*/ 2147483647 w 499"/>
                <a:gd name="T47" fmla="*/ 2147483647 h 385"/>
                <a:gd name="T48" fmla="*/ 2147483647 w 499"/>
                <a:gd name="T49" fmla="*/ 2147483647 h 385"/>
                <a:gd name="T50" fmla="*/ 2147483647 w 499"/>
                <a:gd name="T51" fmla="*/ 2147483647 h 385"/>
                <a:gd name="T52" fmla="*/ 2147483647 w 499"/>
                <a:gd name="T53" fmla="*/ 2147483647 h 385"/>
                <a:gd name="T54" fmla="*/ 2147483647 w 499"/>
                <a:gd name="T55" fmla="*/ 0 h 385"/>
                <a:gd name="T56" fmla="*/ 2147483647 w 499"/>
                <a:gd name="T57" fmla="*/ 2147483647 h 385"/>
                <a:gd name="T58" fmla="*/ 2147483647 w 499"/>
                <a:gd name="T59" fmla="*/ 2147483647 h 385"/>
                <a:gd name="T60" fmla="*/ 2147483647 w 499"/>
                <a:gd name="T61" fmla="*/ 2147483647 h 385"/>
                <a:gd name="T62" fmla="*/ 2147483647 w 499"/>
                <a:gd name="T63" fmla="*/ 2147483647 h 385"/>
                <a:gd name="T64" fmla="*/ 2147483647 w 499"/>
                <a:gd name="T65" fmla="*/ 2147483647 h 385"/>
                <a:gd name="T66" fmla="*/ 2147483647 w 499"/>
                <a:gd name="T67" fmla="*/ 2147483647 h 385"/>
                <a:gd name="T68" fmla="*/ 2147483647 w 499"/>
                <a:gd name="T69" fmla="*/ 2147483647 h 385"/>
                <a:gd name="T70" fmla="*/ 2147483647 w 499"/>
                <a:gd name="T71" fmla="*/ 2147483647 h 385"/>
                <a:gd name="T72" fmla="*/ 2147483647 w 499"/>
                <a:gd name="T73" fmla="*/ 2147483647 h 3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9"/>
                <a:gd name="T112" fmla="*/ 0 h 385"/>
                <a:gd name="T113" fmla="*/ 499 w 499"/>
                <a:gd name="T114" fmla="*/ 385 h 3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9" h="385">
                  <a:moveTo>
                    <a:pt x="476" y="232"/>
                  </a:moveTo>
                  <a:lnTo>
                    <a:pt x="454" y="258"/>
                  </a:lnTo>
                  <a:lnTo>
                    <a:pt x="456" y="281"/>
                  </a:lnTo>
                  <a:lnTo>
                    <a:pt x="467" y="292"/>
                  </a:lnTo>
                  <a:lnTo>
                    <a:pt x="490" y="310"/>
                  </a:lnTo>
                  <a:lnTo>
                    <a:pt x="499" y="346"/>
                  </a:lnTo>
                  <a:lnTo>
                    <a:pt x="485" y="385"/>
                  </a:lnTo>
                  <a:lnTo>
                    <a:pt x="467" y="364"/>
                  </a:lnTo>
                  <a:lnTo>
                    <a:pt x="442" y="349"/>
                  </a:lnTo>
                  <a:lnTo>
                    <a:pt x="406" y="335"/>
                  </a:lnTo>
                  <a:lnTo>
                    <a:pt x="343" y="317"/>
                  </a:lnTo>
                  <a:lnTo>
                    <a:pt x="296" y="317"/>
                  </a:lnTo>
                  <a:lnTo>
                    <a:pt x="251" y="288"/>
                  </a:lnTo>
                  <a:lnTo>
                    <a:pt x="175" y="279"/>
                  </a:lnTo>
                  <a:lnTo>
                    <a:pt x="162" y="240"/>
                  </a:lnTo>
                  <a:lnTo>
                    <a:pt x="139" y="218"/>
                  </a:lnTo>
                  <a:lnTo>
                    <a:pt x="123" y="211"/>
                  </a:lnTo>
                  <a:lnTo>
                    <a:pt x="105" y="194"/>
                  </a:lnTo>
                  <a:lnTo>
                    <a:pt x="72" y="180"/>
                  </a:lnTo>
                  <a:lnTo>
                    <a:pt x="45" y="171"/>
                  </a:lnTo>
                  <a:lnTo>
                    <a:pt x="0" y="180"/>
                  </a:lnTo>
                  <a:lnTo>
                    <a:pt x="0" y="97"/>
                  </a:lnTo>
                  <a:lnTo>
                    <a:pt x="18" y="81"/>
                  </a:lnTo>
                  <a:lnTo>
                    <a:pt x="13" y="54"/>
                  </a:lnTo>
                  <a:lnTo>
                    <a:pt x="17" y="32"/>
                  </a:lnTo>
                  <a:lnTo>
                    <a:pt x="53" y="16"/>
                  </a:lnTo>
                  <a:lnTo>
                    <a:pt x="85" y="5"/>
                  </a:lnTo>
                  <a:lnTo>
                    <a:pt x="180" y="0"/>
                  </a:lnTo>
                  <a:lnTo>
                    <a:pt x="231" y="4"/>
                  </a:lnTo>
                  <a:lnTo>
                    <a:pt x="308" y="14"/>
                  </a:lnTo>
                  <a:lnTo>
                    <a:pt x="316" y="29"/>
                  </a:lnTo>
                  <a:lnTo>
                    <a:pt x="323" y="50"/>
                  </a:lnTo>
                  <a:lnTo>
                    <a:pt x="334" y="97"/>
                  </a:lnTo>
                  <a:lnTo>
                    <a:pt x="341" y="149"/>
                  </a:lnTo>
                  <a:lnTo>
                    <a:pt x="362" y="167"/>
                  </a:lnTo>
                  <a:lnTo>
                    <a:pt x="429" y="193"/>
                  </a:lnTo>
                  <a:lnTo>
                    <a:pt x="476"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4" name="Freeform 423"/>
            <p:cNvSpPr>
              <a:spLocks/>
            </p:cNvSpPr>
            <p:nvPr/>
          </p:nvSpPr>
          <p:spPr bwMode="auto">
            <a:xfrm>
              <a:off x="5103877" y="4422436"/>
              <a:ext cx="875586" cy="655635"/>
            </a:xfrm>
            <a:custGeom>
              <a:avLst/>
              <a:gdLst>
                <a:gd name="T0" fmla="*/ 2147483647 w 499"/>
                <a:gd name="T1" fmla="*/ 2147483647 h 385"/>
                <a:gd name="T2" fmla="*/ 2147483647 w 499"/>
                <a:gd name="T3" fmla="*/ 2147483647 h 385"/>
                <a:gd name="T4" fmla="*/ 2147483647 w 499"/>
                <a:gd name="T5" fmla="*/ 2147483647 h 385"/>
                <a:gd name="T6" fmla="*/ 2147483647 w 499"/>
                <a:gd name="T7" fmla="*/ 2147483647 h 385"/>
                <a:gd name="T8" fmla="*/ 2147483647 w 499"/>
                <a:gd name="T9" fmla="*/ 2147483647 h 385"/>
                <a:gd name="T10" fmla="*/ 2147483647 w 499"/>
                <a:gd name="T11" fmla="*/ 2147483647 h 385"/>
                <a:gd name="T12" fmla="*/ 2147483647 w 499"/>
                <a:gd name="T13" fmla="*/ 2147483647 h 385"/>
                <a:gd name="T14" fmla="*/ 2147483647 w 499"/>
                <a:gd name="T15" fmla="*/ 2147483647 h 385"/>
                <a:gd name="T16" fmla="*/ 2147483647 w 499"/>
                <a:gd name="T17" fmla="*/ 2147483647 h 385"/>
                <a:gd name="T18" fmla="*/ 2147483647 w 499"/>
                <a:gd name="T19" fmla="*/ 2147483647 h 385"/>
                <a:gd name="T20" fmla="*/ 2147483647 w 499"/>
                <a:gd name="T21" fmla="*/ 2147483647 h 385"/>
                <a:gd name="T22" fmla="*/ 2147483647 w 499"/>
                <a:gd name="T23" fmla="*/ 2147483647 h 385"/>
                <a:gd name="T24" fmla="*/ 2147483647 w 499"/>
                <a:gd name="T25" fmla="*/ 2147483647 h 385"/>
                <a:gd name="T26" fmla="*/ 2147483647 w 499"/>
                <a:gd name="T27" fmla="*/ 2147483647 h 385"/>
                <a:gd name="T28" fmla="*/ 2147483647 w 499"/>
                <a:gd name="T29" fmla="*/ 2147483647 h 385"/>
                <a:gd name="T30" fmla="*/ 2147483647 w 499"/>
                <a:gd name="T31" fmla="*/ 2147483647 h 385"/>
                <a:gd name="T32" fmla="*/ 2147483647 w 499"/>
                <a:gd name="T33" fmla="*/ 2147483647 h 385"/>
                <a:gd name="T34" fmla="*/ 2147483647 w 499"/>
                <a:gd name="T35" fmla="*/ 2147483647 h 385"/>
                <a:gd name="T36" fmla="*/ 2147483647 w 499"/>
                <a:gd name="T37" fmla="*/ 2147483647 h 385"/>
                <a:gd name="T38" fmla="*/ 2147483647 w 499"/>
                <a:gd name="T39" fmla="*/ 2147483647 h 385"/>
                <a:gd name="T40" fmla="*/ 0 w 499"/>
                <a:gd name="T41" fmla="*/ 2147483647 h 385"/>
                <a:gd name="T42" fmla="*/ 0 w 499"/>
                <a:gd name="T43" fmla="*/ 2147483647 h 385"/>
                <a:gd name="T44" fmla="*/ 2147483647 w 499"/>
                <a:gd name="T45" fmla="*/ 2147483647 h 385"/>
                <a:gd name="T46" fmla="*/ 2147483647 w 499"/>
                <a:gd name="T47" fmla="*/ 2147483647 h 385"/>
                <a:gd name="T48" fmla="*/ 2147483647 w 499"/>
                <a:gd name="T49" fmla="*/ 2147483647 h 385"/>
                <a:gd name="T50" fmla="*/ 2147483647 w 499"/>
                <a:gd name="T51" fmla="*/ 2147483647 h 385"/>
                <a:gd name="T52" fmla="*/ 2147483647 w 499"/>
                <a:gd name="T53" fmla="*/ 2147483647 h 385"/>
                <a:gd name="T54" fmla="*/ 2147483647 w 499"/>
                <a:gd name="T55" fmla="*/ 0 h 385"/>
                <a:gd name="T56" fmla="*/ 2147483647 w 499"/>
                <a:gd name="T57" fmla="*/ 2147483647 h 385"/>
                <a:gd name="T58" fmla="*/ 2147483647 w 499"/>
                <a:gd name="T59" fmla="*/ 2147483647 h 385"/>
                <a:gd name="T60" fmla="*/ 2147483647 w 499"/>
                <a:gd name="T61" fmla="*/ 2147483647 h 385"/>
                <a:gd name="T62" fmla="*/ 2147483647 w 499"/>
                <a:gd name="T63" fmla="*/ 2147483647 h 385"/>
                <a:gd name="T64" fmla="*/ 2147483647 w 499"/>
                <a:gd name="T65" fmla="*/ 2147483647 h 385"/>
                <a:gd name="T66" fmla="*/ 2147483647 w 499"/>
                <a:gd name="T67" fmla="*/ 2147483647 h 385"/>
                <a:gd name="T68" fmla="*/ 2147483647 w 499"/>
                <a:gd name="T69" fmla="*/ 2147483647 h 385"/>
                <a:gd name="T70" fmla="*/ 2147483647 w 499"/>
                <a:gd name="T71" fmla="*/ 2147483647 h 385"/>
                <a:gd name="T72" fmla="*/ 2147483647 w 499"/>
                <a:gd name="T73" fmla="*/ 2147483647 h 3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9"/>
                <a:gd name="T112" fmla="*/ 0 h 385"/>
                <a:gd name="T113" fmla="*/ 499 w 499"/>
                <a:gd name="T114" fmla="*/ 385 h 3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9" h="385">
                  <a:moveTo>
                    <a:pt x="476" y="232"/>
                  </a:moveTo>
                  <a:lnTo>
                    <a:pt x="454" y="258"/>
                  </a:lnTo>
                  <a:lnTo>
                    <a:pt x="456" y="281"/>
                  </a:lnTo>
                  <a:lnTo>
                    <a:pt x="467" y="292"/>
                  </a:lnTo>
                  <a:lnTo>
                    <a:pt x="490" y="310"/>
                  </a:lnTo>
                  <a:lnTo>
                    <a:pt x="499" y="346"/>
                  </a:lnTo>
                  <a:lnTo>
                    <a:pt x="485" y="385"/>
                  </a:lnTo>
                  <a:lnTo>
                    <a:pt x="467" y="364"/>
                  </a:lnTo>
                  <a:lnTo>
                    <a:pt x="442" y="349"/>
                  </a:lnTo>
                  <a:lnTo>
                    <a:pt x="406" y="335"/>
                  </a:lnTo>
                  <a:lnTo>
                    <a:pt x="343" y="317"/>
                  </a:lnTo>
                  <a:lnTo>
                    <a:pt x="296" y="317"/>
                  </a:lnTo>
                  <a:lnTo>
                    <a:pt x="251" y="288"/>
                  </a:lnTo>
                  <a:lnTo>
                    <a:pt x="175" y="279"/>
                  </a:lnTo>
                  <a:lnTo>
                    <a:pt x="162" y="240"/>
                  </a:lnTo>
                  <a:lnTo>
                    <a:pt x="139" y="218"/>
                  </a:lnTo>
                  <a:lnTo>
                    <a:pt x="123" y="211"/>
                  </a:lnTo>
                  <a:lnTo>
                    <a:pt x="105" y="194"/>
                  </a:lnTo>
                  <a:lnTo>
                    <a:pt x="72" y="180"/>
                  </a:lnTo>
                  <a:lnTo>
                    <a:pt x="45" y="171"/>
                  </a:lnTo>
                  <a:lnTo>
                    <a:pt x="0" y="180"/>
                  </a:lnTo>
                  <a:lnTo>
                    <a:pt x="0" y="97"/>
                  </a:lnTo>
                  <a:lnTo>
                    <a:pt x="18" y="81"/>
                  </a:lnTo>
                  <a:lnTo>
                    <a:pt x="13" y="54"/>
                  </a:lnTo>
                  <a:lnTo>
                    <a:pt x="17" y="32"/>
                  </a:lnTo>
                  <a:lnTo>
                    <a:pt x="53" y="16"/>
                  </a:lnTo>
                  <a:lnTo>
                    <a:pt x="85" y="5"/>
                  </a:lnTo>
                  <a:lnTo>
                    <a:pt x="180" y="0"/>
                  </a:lnTo>
                  <a:lnTo>
                    <a:pt x="231" y="4"/>
                  </a:lnTo>
                  <a:lnTo>
                    <a:pt x="308" y="14"/>
                  </a:lnTo>
                  <a:lnTo>
                    <a:pt x="316" y="29"/>
                  </a:lnTo>
                  <a:lnTo>
                    <a:pt x="323" y="50"/>
                  </a:lnTo>
                  <a:lnTo>
                    <a:pt x="334" y="97"/>
                  </a:lnTo>
                  <a:lnTo>
                    <a:pt x="341" y="149"/>
                  </a:lnTo>
                  <a:lnTo>
                    <a:pt x="362" y="167"/>
                  </a:lnTo>
                  <a:lnTo>
                    <a:pt x="429" y="193"/>
                  </a:lnTo>
                  <a:lnTo>
                    <a:pt x="476" y="232"/>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5" name="Freeform 424"/>
            <p:cNvSpPr>
              <a:spLocks/>
            </p:cNvSpPr>
            <p:nvPr/>
          </p:nvSpPr>
          <p:spPr bwMode="auto">
            <a:xfrm>
              <a:off x="5328842" y="4897558"/>
              <a:ext cx="331785" cy="497261"/>
            </a:xfrm>
            <a:custGeom>
              <a:avLst/>
              <a:gdLst>
                <a:gd name="T0" fmla="*/ 2147483647 w 189"/>
                <a:gd name="T1" fmla="*/ 2147483647 h 292"/>
                <a:gd name="T2" fmla="*/ 2147483647 w 189"/>
                <a:gd name="T3" fmla="*/ 2147483647 h 292"/>
                <a:gd name="T4" fmla="*/ 2147483647 w 189"/>
                <a:gd name="T5" fmla="*/ 2147483647 h 292"/>
                <a:gd name="T6" fmla="*/ 2147483647 w 189"/>
                <a:gd name="T7" fmla="*/ 2147483647 h 292"/>
                <a:gd name="T8" fmla="*/ 2147483647 w 189"/>
                <a:gd name="T9" fmla="*/ 2147483647 h 292"/>
                <a:gd name="T10" fmla="*/ 2147483647 w 189"/>
                <a:gd name="T11" fmla="*/ 2147483647 h 292"/>
                <a:gd name="T12" fmla="*/ 2147483647 w 189"/>
                <a:gd name="T13" fmla="*/ 2147483647 h 292"/>
                <a:gd name="T14" fmla="*/ 2147483647 w 189"/>
                <a:gd name="T15" fmla="*/ 0 h 292"/>
                <a:gd name="T16" fmla="*/ 2147483647 w 189"/>
                <a:gd name="T17" fmla="*/ 2147483647 h 292"/>
                <a:gd name="T18" fmla="*/ 2147483647 w 189"/>
                <a:gd name="T19" fmla="*/ 2147483647 h 292"/>
                <a:gd name="T20" fmla="*/ 2147483647 w 189"/>
                <a:gd name="T21" fmla="*/ 2147483647 h 292"/>
                <a:gd name="T22" fmla="*/ 2147483647 w 189"/>
                <a:gd name="T23" fmla="*/ 2147483647 h 292"/>
                <a:gd name="T24" fmla="*/ 2147483647 w 189"/>
                <a:gd name="T25" fmla="*/ 2147483647 h 292"/>
                <a:gd name="T26" fmla="*/ 0 w 189"/>
                <a:gd name="T27" fmla="*/ 2147483647 h 292"/>
                <a:gd name="T28" fmla="*/ 2147483647 w 189"/>
                <a:gd name="T29" fmla="*/ 2147483647 h 292"/>
                <a:gd name="T30" fmla="*/ 2147483647 w 189"/>
                <a:gd name="T31" fmla="*/ 2147483647 h 292"/>
                <a:gd name="T32" fmla="*/ 2147483647 w 189"/>
                <a:gd name="T33" fmla="*/ 2147483647 h 292"/>
                <a:gd name="T34" fmla="*/ 2147483647 w 189"/>
                <a:gd name="T35" fmla="*/ 2147483647 h 292"/>
                <a:gd name="T36" fmla="*/ 2147483647 w 189"/>
                <a:gd name="T37" fmla="*/ 2147483647 h 292"/>
                <a:gd name="T38" fmla="*/ 2147483647 w 189"/>
                <a:gd name="T39" fmla="*/ 2147483647 h 292"/>
                <a:gd name="T40" fmla="*/ 2147483647 w 189"/>
                <a:gd name="T41" fmla="*/ 2147483647 h 292"/>
                <a:gd name="T42" fmla="*/ 2147483647 w 189"/>
                <a:gd name="T43" fmla="*/ 2147483647 h 2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9"/>
                <a:gd name="T67" fmla="*/ 0 h 292"/>
                <a:gd name="T68" fmla="*/ 189 w 189"/>
                <a:gd name="T69" fmla="*/ 292 h 2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9" h="292">
                  <a:moveTo>
                    <a:pt x="171" y="279"/>
                  </a:moveTo>
                  <a:lnTo>
                    <a:pt x="173" y="202"/>
                  </a:lnTo>
                  <a:lnTo>
                    <a:pt x="188" y="157"/>
                  </a:lnTo>
                  <a:lnTo>
                    <a:pt x="189" y="133"/>
                  </a:lnTo>
                  <a:lnTo>
                    <a:pt x="173" y="96"/>
                  </a:lnTo>
                  <a:lnTo>
                    <a:pt x="168" y="38"/>
                  </a:lnTo>
                  <a:lnTo>
                    <a:pt x="123" y="9"/>
                  </a:lnTo>
                  <a:lnTo>
                    <a:pt x="47" y="0"/>
                  </a:lnTo>
                  <a:lnTo>
                    <a:pt x="49" y="20"/>
                  </a:lnTo>
                  <a:lnTo>
                    <a:pt x="38" y="63"/>
                  </a:lnTo>
                  <a:lnTo>
                    <a:pt x="34" y="101"/>
                  </a:lnTo>
                  <a:lnTo>
                    <a:pt x="38" y="124"/>
                  </a:lnTo>
                  <a:lnTo>
                    <a:pt x="22" y="142"/>
                  </a:lnTo>
                  <a:lnTo>
                    <a:pt x="0" y="189"/>
                  </a:lnTo>
                  <a:lnTo>
                    <a:pt x="29" y="213"/>
                  </a:lnTo>
                  <a:lnTo>
                    <a:pt x="60" y="218"/>
                  </a:lnTo>
                  <a:lnTo>
                    <a:pt x="83" y="231"/>
                  </a:lnTo>
                  <a:lnTo>
                    <a:pt x="98" y="254"/>
                  </a:lnTo>
                  <a:lnTo>
                    <a:pt x="123" y="267"/>
                  </a:lnTo>
                  <a:lnTo>
                    <a:pt x="134" y="292"/>
                  </a:lnTo>
                  <a:lnTo>
                    <a:pt x="157" y="288"/>
                  </a:lnTo>
                  <a:lnTo>
                    <a:pt x="171" y="279"/>
                  </a:lnTo>
                  <a:close/>
                </a:path>
              </a:pathLst>
            </a:custGeom>
            <a:solidFill>
              <a:srgbClr val="FFFFFF"/>
            </a:solidFill>
            <a:ln w="9525">
              <a:solidFill>
                <a:schemeClr val="tx1"/>
              </a:solidFill>
              <a:round/>
              <a:headEnd/>
              <a:tailEnd/>
            </a:ln>
          </p:spPr>
          <p:txBody>
            <a:bodyPr/>
            <a:lstStyle/>
            <a:p>
              <a:endParaRPr lang="en-US"/>
            </a:p>
          </p:txBody>
        </p:sp>
        <p:sp>
          <p:nvSpPr>
            <p:cNvPr id="2106" name="Freeform 425"/>
            <p:cNvSpPr>
              <a:spLocks/>
            </p:cNvSpPr>
            <p:nvPr/>
          </p:nvSpPr>
          <p:spPr bwMode="auto">
            <a:xfrm>
              <a:off x="5328842" y="4897558"/>
              <a:ext cx="331785" cy="497261"/>
            </a:xfrm>
            <a:custGeom>
              <a:avLst/>
              <a:gdLst>
                <a:gd name="T0" fmla="*/ 2147483647 w 189"/>
                <a:gd name="T1" fmla="*/ 2147483647 h 292"/>
                <a:gd name="T2" fmla="*/ 2147483647 w 189"/>
                <a:gd name="T3" fmla="*/ 2147483647 h 292"/>
                <a:gd name="T4" fmla="*/ 2147483647 w 189"/>
                <a:gd name="T5" fmla="*/ 2147483647 h 292"/>
                <a:gd name="T6" fmla="*/ 2147483647 w 189"/>
                <a:gd name="T7" fmla="*/ 2147483647 h 292"/>
                <a:gd name="T8" fmla="*/ 2147483647 w 189"/>
                <a:gd name="T9" fmla="*/ 2147483647 h 292"/>
                <a:gd name="T10" fmla="*/ 2147483647 w 189"/>
                <a:gd name="T11" fmla="*/ 2147483647 h 292"/>
                <a:gd name="T12" fmla="*/ 2147483647 w 189"/>
                <a:gd name="T13" fmla="*/ 2147483647 h 292"/>
                <a:gd name="T14" fmla="*/ 2147483647 w 189"/>
                <a:gd name="T15" fmla="*/ 0 h 292"/>
                <a:gd name="T16" fmla="*/ 2147483647 w 189"/>
                <a:gd name="T17" fmla="*/ 2147483647 h 292"/>
                <a:gd name="T18" fmla="*/ 2147483647 w 189"/>
                <a:gd name="T19" fmla="*/ 2147483647 h 292"/>
                <a:gd name="T20" fmla="*/ 2147483647 w 189"/>
                <a:gd name="T21" fmla="*/ 2147483647 h 292"/>
                <a:gd name="T22" fmla="*/ 2147483647 w 189"/>
                <a:gd name="T23" fmla="*/ 2147483647 h 292"/>
                <a:gd name="T24" fmla="*/ 2147483647 w 189"/>
                <a:gd name="T25" fmla="*/ 2147483647 h 292"/>
                <a:gd name="T26" fmla="*/ 0 w 189"/>
                <a:gd name="T27" fmla="*/ 2147483647 h 292"/>
                <a:gd name="T28" fmla="*/ 2147483647 w 189"/>
                <a:gd name="T29" fmla="*/ 2147483647 h 292"/>
                <a:gd name="T30" fmla="*/ 2147483647 w 189"/>
                <a:gd name="T31" fmla="*/ 2147483647 h 292"/>
                <a:gd name="T32" fmla="*/ 2147483647 w 189"/>
                <a:gd name="T33" fmla="*/ 2147483647 h 292"/>
                <a:gd name="T34" fmla="*/ 2147483647 w 189"/>
                <a:gd name="T35" fmla="*/ 2147483647 h 292"/>
                <a:gd name="T36" fmla="*/ 2147483647 w 189"/>
                <a:gd name="T37" fmla="*/ 2147483647 h 292"/>
                <a:gd name="T38" fmla="*/ 2147483647 w 189"/>
                <a:gd name="T39" fmla="*/ 2147483647 h 292"/>
                <a:gd name="T40" fmla="*/ 2147483647 w 189"/>
                <a:gd name="T41" fmla="*/ 2147483647 h 292"/>
                <a:gd name="T42" fmla="*/ 2147483647 w 189"/>
                <a:gd name="T43" fmla="*/ 2147483647 h 2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9"/>
                <a:gd name="T67" fmla="*/ 0 h 292"/>
                <a:gd name="T68" fmla="*/ 189 w 189"/>
                <a:gd name="T69" fmla="*/ 292 h 2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9" h="292">
                  <a:moveTo>
                    <a:pt x="171" y="279"/>
                  </a:moveTo>
                  <a:lnTo>
                    <a:pt x="173" y="202"/>
                  </a:lnTo>
                  <a:lnTo>
                    <a:pt x="188" y="157"/>
                  </a:lnTo>
                  <a:lnTo>
                    <a:pt x="189" y="133"/>
                  </a:lnTo>
                  <a:lnTo>
                    <a:pt x="173" y="96"/>
                  </a:lnTo>
                  <a:lnTo>
                    <a:pt x="168" y="38"/>
                  </a:lnTo>
                  <a:lnTo>
                    <a:pt x="123" y="9"/>
                  </a:lnTo>
                  <a:lnTo>
                    <a:pt x="47" y="0"/>
                  </a:lnTo>
                  <a:lnTo>
                    <a:pt x="49" y="20"/>
                  </a:lnTo>
                  <a:lnTo>
                    <a:pt x="38" y="63"/>
                  </a:lnTo>
                  <a:lnTo>
                    <a:pt x="34" y="101"/>
                  </a:lnTo>
                  <a:lnTo>
                    <a:pt x="38" y="124"/>
                  </a:lnTo>
                  <a:lnTo>
                    <a:pt x="22" y="142"/>
                  </a:lnTo>
                  <a:lnTo>
                    <a:pt x="0" y="189"/>
                  </a:lnTo>
                  <a:lnTo>
                    <a:pt x="29" y="213"/>
                  </a:lnTo>
                  <a:lnTo>
                    <a:pt x="60" y="218"/>
                  </a:lnTo>
                  <a:lnTo>
                    <a:pt x="83" y="231"/>
                  </a:lnTo>
                  <a:lnTo>
                    <a:pt x="98" y="254"/>
                  </a:lnTo>
                  <a:lnTo>
                    <a:pt x="123" y="267"/>
                  </a:lnTo>
                  <a:lnTo>
                    <a:pt x="134" y="292"/>
                  </a:lnTo>
                  <a:lnTo>
                    <a:pt x="157" y="288"/>
                  </a:lnTo>
                  <a:lnTo>
                    <a:pt x="171" y="279"/>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7" name="Freeform 426"/>
            <p:cNvSpPr>
              <a:spLocks/>
            </p:cNvSpPr>
            <p:nvPr/>
          </p:nvSpPr>
          <p:spPr bwMode="auto">
            <a:xfrm>
              <a:off x="5029428" y="4713640"/>
              <a:ext cx="385193" cy="505775"/>
            </a:xfrm>
            <a:custGeom>
              <a:avLst/>
              <a:gdLst>
                <a:gd name="T0" fmla="*/ 2147483647 w 220"/>
                <a:gd name="T1" fmla="*/ 2147483647 h 297"/>
                <a:gd name="T2" fmla="*/ 2147483647 w 220"/>
                <a:gd name="T3" fmla="*/ 2147483647 h 297"/>
                <a:gd name="T4" fmla="*/ 2147483647 w 220"/>
                <a:gd name="T5" fmla="*/ 2147483647 h 297"/>
                <a:gd name="T6" fmla="*/ 2147483647 w 220"/>
                <a:gd name="T7" fmla="*/ 2147483647 h 297"/>
                <a:gd name="T8" fmla="*/ 2147483647 w 220"/>
                <a:gd name="T9" fmla="*/ 2147483647 h 297"/>
                <a:gd name="T10" fmla="*/ 2147483647 w 220"/>
                <a:gd name="T11" fmla="*/ 2147483647 h 297"/>
                <a:gd name="T12" fmla="*/ 2147483647 w 220"/>
                <a:gd name="T13" fmla="*/ 2147483647 h 297"/>
                <a:gd name="T14" fmla="*/ 2147483647 w 220"/>
                <a:gd name="T15" fmla="*/ 2147483647 h 297"/>
                <a:gd name="T16" fmla="*/ 2147483647 w 220"/>
                <a:gd name="T17" fmla="*/ 2147483647 h 297"/>
                <a:gd name="T18" fmla="*/ 2147483647 w 220"/>
                <a:gd name="T19" fmla="*/ 2147483647 h 297"/>
                <a:gd name="T20" fmla="*/ 2147483647 w 220"/>
                <a:gd name="T21" fmla="*/ 2147483647 h 297"/>
                <a:gd name="T22" fmla="*/ 2147483647 w 220"/>
                <a:gd name="T23" fmla="*/ 2147483647 h 297"/>
                <a:gd name="T24" fmla="*/ 2147483647 w 220"/>
                <a:gd name="T25" fmla="*/ 0 h 297"/>
                <a:gd name="T26" fmla="*/ 2147483647 w 220"/>
                <a:gd name="T27" fmla="*/ 2147483647 h 297"/>
                <a:gd name="T28" fmla="*/ 2147483647 w 220"/>
                <a:gd name="T29" fmla="*/ 2147483647 h 297"/>
                <a:gd name="T30" fmla="*/ 0 w 220"/>
                <a:gd name="T31" fmla="*/ 2147483647 h 297"/>
                <a:gd name="T32" fmla="*/ 2147483647 w 220"/>
                <a:gd name="T33" fmla="*/ 2147483647 h 297"/>
                <a:gd name="T34" fmla="*/ 2147483647 w 220"/>
                <a:gd name="T35" fmla="*/ 2147483647 h 297"/>
                <a:gd name="T36" fmla="*/ 2147483647 w 220"/>
                <a:gd name="T37" fmla="*/ 2147483647 h 297"/>
                <a:gd name="T38" fmla="*/ 2147483647 w 220"/>
                <a:gd name="T39" fmla="*/ 2147483647 h 297"/>
                <a:gd name="T40" fmla="*/ 2147483647 w 220"/>
                <a:gd name="T41" fmla="*/ 2147483647 h 297"/>
                <a:gd name="T42" fmla="*/ 2147483647 w 220"/>
                <a:gd name="T43" fmla="*/ 2147483647 h 297"/>
                <a:gd name="T44" fmla="*/ 2147483647 w 220"/>
                <a:gd name="T45" fmla="*/ 2147483647 h 297"/>
                <a:gd name="T46" fmla="*/ 2147483647 w 220"/>
                <a:gd name="T47" fmla="*/ 2147483647 h 2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
                <a:gd name="T73" fmla="*/ 0 h 297"/>
                <a:gd name="T74" fmla="*/ 220 w 220"/>
                <a:gd name="T75" fmla="*/ 297 h 2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 h="297">
                  <a:moveTo>
                    <a:pt x="171" y="297"/>
                  </a:moveTo>
                  <a:lnTo>
                    <a:pt x="193" y="250"/>
                  </a:lnTo>
                  <a:lnTo>
                    <a:pt x="209" y="232"/>
                  </a:lnTo>
                  <a:lnTo>
                    <a:pt x="205" y="209"/>
                  </a:lnTo>
                  <a:lnTo>
                    <a:pt x="209" y="171"/>
                  </a:lnTo>
                  <a:lnTo>
                    <a:pt x="220" y="128"/>
                  </a:lnTo>
                  <a:lnTo>
                    <a:pt x="218" y="108"/>
                  </a:lnTo>
                  <a:lnTo>
                    <a:pt x="205" y="69"/>
                  </a:lnTo>
                  <a:lnTo>
                    <a:pt x="182" y="47"/>
                  </a:lnTo>
                  <a:lnTo>
                    <a:pt x="166" y="40"/>
                  </a:lnTo>
                  <a:lnTo>
                    <a:pt x="148" y="23"/>
                  </a:lnTo>
                  <a:lnTo>
                    <a:pt x="115" y="9"/>
                  </a:lnTo>
                  <a:lnTo>
                    <a:pt x="88" y="0"/>
                  </a:lnTo>
                  <a:lnTo>
                    <a:pt x="45" y="9"/>
                  </a:lnTo>
                  <a:lnTo>
                    <a:pt x="18" y="16"/>
                  </a:lnTo>
                  <a:lnTo>
                    <a:pt x="0" y="58"/>
                  </a:lnTo>
                  <a:lnTo>
                    <a:pt x="40" y="63"/>
                  </a:lnTo>
                  <a:lnTo>
                    <a:pt x="76" y="128"/>
                  </a:lnTo>
                  <a:lnTo>
                    <a:pt x="85" y="144"/>
                  </a:lnTo>
                  <a:lnTo>
                    <a:pt x="70" y="213"/>
                  </a:lnTo>
                  <a:lnTo>
                    <a:pt x="63" y="243"/>
                  </a:lnTo>
                  <a:lnTo>
                    <a:pt x="60" y="268"/>
                  </a:lnTo>
                  <a:lnTo>
                    <a:pt x="103" y="288"/>
                  </a:lnTo>
                  <a:lnTo>
                    <a:pt x="171"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8" name="Freeform 427"/>
            <p:cNvSpPr>
              <a:spLocks/>
            </p:cNvSpPr>
            <p:nvPr/>
          </p:nvSpPr>
          <p:spPr bwMode="auto">
            <a:xfrm>
              <a:off x="5029428" y="4713640"/>
              <a:ext cx="385193" cy="505775"/>
            </a:xfrm>
            <a:custGeom>
              <a:avLst/>
              <a:gdLst>
                <a:gd name="T0" fmla="*/ 2147483647 w 220"/>
                <a:gd name="T1" fmla="*/ 2147483647 h 297"/>
                <a:gd name="T2" fmla="*/ 2147483647 w 220"/>
                <a:gd name="T3" fmla="*/ 2147483647 h 297"/>
                <a:gd name="T4" fmla="*/ 2147483647 w 220"/>
                <a:gd name="T5" fmla="*/ 2147483647 h 297"/>
                <a:gd name="T6" fmla="*/ 2147483647 w 220"/>
                <a:gd name="T7" fmla="*/ 2147483647 h 297"/>
                <a:gd name="T8" fmla="*/ 2147483647 w 220"/>
                <a:gd name="T9" fmla="*/ 2147483647 h 297"/>
                <a:gd name="T10" fmla="*/ 2147483647 w 220"/>
                <a:gd name="T11" fmla="*/ 2147483647 h 297"/>
                <a:gd name="T12" fmla="*/ 2147483647 w 220"/>
                <a:gd name="T13" fmla="*/ 2147483647 h 297"/>
                <a:gd name="T14" fmla="*/ 2147483647 w 220"/>
                <a:gd name="T15" fmla="*/ 2147483647 h 297"/>
                <a:gd name="T16" fmla="*/ 2147483647 w 220"/>
                <a:gd name="T17" fmla="*/ 2147483647 h 297"/>
                <a:gd name="T18" fmla="*/ 2147483647 w 220"/>
                <a:gd name="T19" fmla="*/ 2147483647 h 297"/>
                <a:gd name="T20" fmla="*/ 2147483647 w 220"/>
                <a:gd name="T21" fmla="*/ 2147483647 h 297"/>
                <a:gd name="T22" fmla="*/ 2147483647 w 220"/>
                <a:gd name="T23" fmla="*/ 2147483647 h 297"/>
                <a:gd name="T24" fmla="*/ 2147483647 w 220"/>
                <a:gd name="T25" fmla="*/ 0 h 297"/>
                <a:gd name="T26" fmla="*/ 2147483647 w 220"/>
                <a:gd name="T27" fmla="*/ 2147483647 h 297"/>
                <a:gd name="T28" fmla="*/ 2147483647 w 220"/>
                <a:gd name="T29" fmla="*/ 2147483647 h 297"/>
                <a:gd name="T30" fmla="*/ 0 w 220"/>
                <a:gd name="T31" fmla="*/ 2147483647 h 297"/>
                <a:gd name="T32" fmla="*/ 2147483647 w 220"/>
                <a:gd name="T33" fmla="*/ 2147483647 h 297"/>
                <a:gd name="T34" fmla="*/ 2147483647 w 220"/>
                <a:gd name="T35" fmla="*/ 2147483647 h 297"/>
                <a:gd name="T36" fmla="*/ 2147483647 w 220"/>
                <a:gd name="T37" fmla="*/ 2147483647 h 297"/>
                <a:gd name="T38" fmla="*/ 2147483647 w 220"/>
                <a:gd name="T39" fmla="*/ 2147483647 h 297"/>
                <a:gd name="T40" fmla="*/ 2147483647 w 220"/>
                <a:gd name="T41" fmla="*/ 2147483647 h 297"/>
                <a:gd name="T42" fmla="*/ 2147483647 w 220"/>
                <a:gd name="T43" fmla="*/ 2147483647 h 297"/>
                <a:gd name="T44" fmla="*/ 2147483647 w 220"/>
                <a:gd name="T45" fmla="*/ 2147483647 h 297"/>
                <a:gd name="T46" fmla="*/ 2147483647 w 220"/>
                <a:gd name="T47" fmla="*/ 2147483647 h 2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
                <a:gd name="T73" fmla="*/ 0 h 297"/>
                <a:gd name="T74" fmla="*/ 220 w 220"/>
                <a:gd name="T75" fmla="*/ 297 h 2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 h="297">
                  <a:moveTo>
                    <a:pt x="171" y="297"/>
                  </a:moveTo>
                  <a:lnTo>
                    <a:pt x="193" y="250"/>
                  </a:lnTo>
                  <a:lnTo>
                    <a:pt x="209" y="232"/>
                  </a:lnTo>
                  <a:lnTo>
                    <a:pt x="205" y="209"/>
                  </a:lnTo>
                  <a:lnTo>
                    <a:pt x="209" y="171"/>
                  </a:lnTo>
                  <a:lnTo>
                    <a:pt x="220" y="128"/>
                  </a:lnTo>
                  <a:lnTo>
                    <a:pt x="218" y="108"/>
                  </a:lnTo>
                  <a:lnTo>
                    <a:pt x="205" y="69"/>
                  </a:lnTo>
                  <a:lnTo>
                    <a:pt x="182" y="47"/>
                  </a:lnTo>
                  <a:lnTo>
                    <a:pt x="166" y="40"/>
                  </a:lnTo>
                  <a:lnTo>
                    <a:pt x="148" y="23"/>
                  </a:lnTo>
                  <a:lnTo>
                    <a:pt x="115" y="9"/>
                  </a:lnTo>
                  <a:lnTo>
                    <a:pt x="88" y="0"/>
                  </a:lnTo>
                  <a:lnTo>
                    <a:pt x="45" y="9"/>
                  </a:lnTo>
                  <a:lnTo>
                    <a:pt x="18" y="16"/>
                  </a:lnTo>
                  <a:lnTo>
                    <a:pt x="0" y="58"/>
                  </a:lnTo>
                  <a:lnTo>
                    <a:pt x="40" y="63"/>
                  </a:lnTo>
                  <a:lnTo>
                    <a:pt x="76" y="128"/>
                  </a:lnTo>
                  <a:lnTo>
                    <a:pt x="85" y="144"/>
                  </a:lnTo>
                  <a:lnTo>
                    <a:pt x="70" y="213"/>
                  </a:lnTo>
                  <a:lnTo>
                    <a:pt x="63" y="243"/>
                  </a:lnTo>
                  <a:lnTo>
                    <a:pt x="60" y="268"/>
                  </a:lnTo>
                  <a:lnTo>
                    <a:pt x="103" y="288"/>
                  </a:lnTo>
                  <a:lnTo>
                    <a:pt x="171" y="297"/>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9" name="Freeform 428"/>
            <p:cNvSpPr>
              <a:spLocks/>
            </p:cNvSpPr>
            <p:nvPr/>
          </p:nvSpPr>
          <p:spPr bwMode="auto">
            <a:xfrm>
              <a:off x="5029428" y="4713640"/>
              <a:ext cx="385193" cy="505775"/>
            </a:xfrm>
            <a:custGeom>
              <a:avLst/>
              <a:gdLst>
                <a:gd name="T0" fmla="*/ 2147483647 w 220"/>
                <a:gd name="T1" fmla="*/ 2147483647 h 297"/>
                <a:gd name="T2" fmla="*/ 2147483647 w 220"/>
                <a:gd name="T3" fmla="*/ 2147483647 h 297"/>
                <a:gd name="T4" fmla="*/ 2147483647 w 220"/>
                <a:gd name="T5" fmla="*/ 2147483647 h 297"/>
                <a:gd name="T6" fmla="*/ 2147483647 w 220"/>
                <a:gd name="T7" fmla="*/ 2147483647 h 297"/>
                <a:gd name="T8" fmla="*/ 2147483647 w 220"/>
                <a:gd name="T9" fmla="*/ 2147483647 h 297"/>
                <a:gd name="T10" fmla="*/ 2147483647 w 220"/>
                <a:gd name="T11" fmla="*/ 2147483647 h 297"/>
                <a:gd name="T12" fmla="*/ 2147483647 w 220"/>
                <a:gd name="T13" fmla="*/ 2147483647 h 297"/>
                <a:gd name="T14" fmla="*/ 2147483647 w 220"/>
                <a:gd name="T15" fmla="*/ 2147483647 h 297"/>
                <a:gd name="T16" fmla="*/ 2147483647 w 220"/>
                <a:gd name="T17" fmla="*/ 2147483647 h 297"/>
                <a:gd name="T18" fmla="*/ 2147483647 w 220"/>
                <a:gd name="T19" fmla="*/ 2147483647 h 297"/>
                <a:gd name="T20" fmla="*/ 2147483647 w 220"/>
                <a:gd name="T21" fmla="*/ 2147483647 h 297"/>
                <a:gd name="T22" fmla="*/ 2147483647 w 220"/>
                <a:gd name="T23" fmla="*/ 2147483647 h 297"/>
                <a:gd name="T24" fmla="*/ 2147483647 w 220"/>
                <a:gd name="T25" fmla="*/ 0 h 297"/>
                <a:gd name="T26" fmla="*/ 2147483647 w 220"/>
                <a:gd name="T27" fmla="*/ 2147483647 h 297"/>
                <a:gd name="T28" fmla="*/ 2147483647 w 220"/>
                <a:gd name="T29" fmla="*/ 2147483647 h 297"/>
                <a:gd name="T30" fmla="*/ 0 w 220"/>
                <a:gd name="T31" fmla="*/ 2147483647 h 297"/>
                <a:gd name="T32" fmla="*/ 2147483647 w 220"/>
                <a:gd name="T33" fmla="*/ 2147483647 h 297"/>
                <a:gd name="T34" fmla="*/ 2147483647 w 220"/>
                <a:gd name="T35" fmla="*/ 2147483647 h 297"/>
                <a:gd name="T36" fmla="*/ 2147483647 w 220"/>
                <a:gd name="T37" fmla="*/ 2147483647 h 297"/>
                <a:gd name="T38" fmla="*/ 2147483647 w 220"/>
                <a:gd name="T39" fmla="*/ 2147483647 h 297"/>
                <a:gd name="T40" fmla="*/ 2147483647 w 220"/>
                <a:gd name="T41" fmla="*/ 2147483647 h 297"/>
                <a:gd name="T42" fmla="*/ 2147483647 w 220"/>
                <a:gd name="T43" fmla="*/ 2147483647 h 297"/>
                <a:gd name="T44" fmla="*/ 2147483647 w 220"/>
                <a:gd name="T45" fmla="*/ 2147483647 h 297"/>
                <a:gd name="T46" fmla="*/ 2147483647 w 220"/>
                <a:gd name="T47" fmla="*/ 2147483647 h 2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
                <a:gd name="T73" fmla="*/ 0 h 297"/>
                <a:gd name="T74" fmla="*/ 220 w 220"/>
                <a:gd name="T75" fmla="*/ 297 h 2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 h="297">
                  <a:moveTo>
                    <a:pt x="171" y="297"/>
                  </a:moveTo>
                  <a:lnTo>
                    <a:pt x="193" y="250"/>
                  </a:lnTo>
                  <a:lnTo>
                    <a:pt x="209" y="232"/>
                  </a:lnTo>
                  <a:lnTo>
                    <a:pt x="205" y="209"/>
                  </a:lnTo>
                  <a:lnTo>
                    <a:pt x="209" y="171"/>
                  </a:lnTo>
                  <a:lnTo>
                    <a:pt x="220" y="128"/>
                  </a:lnTo>
                  <a:lnTo>
                    <a:pt x="218" y="108"/>
                  </a:lnTo>
                  <a:lnTo>
                    <a:pt x="205" y="69"/>
                  </a:lnTo>
                  <a:lnTo>
                    <a:pt x="182" y="47"/>
                  </a:lnTo>
                  <a:lnTo>
                    <a:pt x="166" y="40"/>
                  </a:lnTo>
                  <a:lnTo>
                    <a:pt x="148" y="23"/>
                  </a:lnTo>
                  <a:lnTo>
                    <a:pt x="115" y="9"/>
                  </a:lnTo>
                  <a:lnTo>
                    <a:pt x="88" y="0"/>
                  </a:lnTo>
                  <a:lnTo>
                    <a:pt x="45" y="9"/>
                  </a:lnTo>
                  <a:lnTo>
                    <a:pt x="18" y="16"/>
                  </a:lnTo>
                  <a:lnTo>
                    <a:pt x="0" y="58"/>
                  </a:lnTo>
                  <a:lnTo>
                    <a:pt x="40" y="63"/>
                  </a:lnTo>
                  <a:lnTo>
                    <a:pt x="76" y="128"/>
                  </a:lnTo>
                  <a:lnTo>
                    <a:pt x="85" y="144"/>
                  </a:lnTo>
                  <a:lnTo>
                    <a:pt x="70" y="213"/>
                  </a:lnTo>
                  <a:lnTo>
                    <a:pt x="63" y="243"/>
                  </a:lnTo>
                  <a:lnTo>
                    <a:pt x="60" y="268"/>
                  </a:lnTo>
                  <a:lnTo>
                    <a:pt x="103" y="288"/>
                  </a:lnTo>
                  <a:lnTo>
                    <a:pt x="171"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0" name="Freeform 429"/>
            <p:cNvSpPr>
              <a:spLocks/>
            </p:cNvSpPr>
            <p:nvPr/>
          </p:nvSpPr>
          <p:spPr bwMode="auto">
            <a:xfrm>
              <a:off x="5029428" y="4713640"/>
              <a:ext cx="385193" cy="505775"/>
            </a:xfrm>
            <a:custGeom>
              <a:avLst/>
              <a:gdLst>
                <a:gd name="T0" fmla="*/ 2147483647 w 220"/>
                <a:gd name="T1" fmla="*/ 2147483647 h 297"/>
                <a:gd name="T2" fmla="*/ 2147483647 w 220"/>
                <a:gd name="T3" fmla="*/ 2147483647 h 297"/>
                <a:gd name="T4" fmla="*/ 2147483647 w 220"/>
                <a:gd name="T5" fmla="*/ 2147483647 h 297"/>
                <a:gd name="T6" fmla="*/ 2147483647 w 220"/>
                <a:gd name="T7" fmla="*/ 2147483647 h 297"/>
                <a:gd name="T8" fmla="*/ 2147483647 w 220"/>
                <a:gd name="T9" fmla="*/ 2147483647 h 297"/>
                <a:gd name="T10" fmla="*/ 2147483647 w 220"/>
                <a:gd name="T11" fmla="*/ 2147483647 h 297"/>
                <a:gd name="T12" fmla="*/ 2147483647 w 220"/>
                <a:gd name="T13" fmla="*/ 2147483647 h 297"/>
                <a:gd name="T14" fmla="*/ 2147483647 w 220"/>
                <a:gd name="T15" fmla="*/ 2147483647 h 297"/>
                <a:gd name="T16" fmla="*/ 2147483647 w 220"/>
                <a:gd name="T17" fmla="*/ 2147483647 h 297"/>
                <a:gd name="T18" fmla="*/ 2147483647 w 220"/>
                <a:gd name="T19" fmla="*/ 2147483647 h 297"/>
                <a:gd name="T20" fmla="*/ 2147483647 w 220"/>
                <a:gd name="T21" fmla="*/ 2147483647 h 297"/>
                <a:gd name="T22" fmla="*/ 2147483647 w 220"/>
                <a:gd name="T23" fmla="*/ 2147483647 h 297"/>
                <a:gd name="T24" fmla="*/ 2147483647 w 220"/>
                <a:gd name="T25" fmla="*/ 0 h 297"/>
                <a:gd name="T26" fmla="*/ 2147483647 w 220"/>
                <a:gd name="T27" fmla="*/ 2147483647 h 297"/>
                <a:gd name="T28" fmla="*/ 2147483647 w 220"/>
                <a:gd name="T29" fmla="*/ 2147483647 h 297"/>
                <a:gd name="T30" fmla="*/ 0 w 220"/>
                <a:gd name="T31" fmla="*/ 2147483647 h 297"/>
                <a:gd name="T32" fmla="*/ 2147483647 w 220"/>
                <a:gd name="T33" fmla="*/ 2147483647 h 297"/>
                <a:gd name="T34" fmla="*/ 2147483647 w 220"/>
                <a:gd name="T35" fmla="*/ 2147483647 h 297"/>
                <a:gd name="T36" fmla="*/ 2147483647 w 220"/>
                <a:gd name="T37" fmla="*/ 2147483647 h 297"/>
                <a:gd name="T38" fmla="*/ 2147483647 w 220"/>
                <a:gd name="T39" fmla="*/ 2147483647 h 297"/>
                <a:gd name="T40" fmla="*/ 2147483647 w 220"/>
                <a:gd name="T41" fmla="*/ 2147483647 h 297"/>
                <a:gd name="T42" fmla="*/ 2147483647 w 220"/>
                <a:gd name="T43" fmla="*/ 2147483647 h 297"/>
                <a:gd name="T44" fmla="*/ 2147483647 w 220"/>
                <a:gd name="T45" fmla="*/ 2147483647 h 297"/>
                <a:gd name="T46" fmla="*/ 2147483647 w 220"/>
                <a:gd name="T47" fmla="*/ 2147483647 h 2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
                <a:gd name="T73" fmla="*/ 0 h 297"/>
                <a:gd name="T74" fmla="*/ 220 w 220"/>
                <a:gd name="T75" fmla="*/ 297 h 2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 h="297">
                  <a:moveTo>
                    <a:pt x="171" y="297"/>
                  </a:moveTo>
                  <a:lnTo>
                    <a:pt x="193" y="250"/>
                  </a:lnTo>
                  <a:lnTo>
                    <a:pt x="209" y="232"/>
                  </a:lnTo>
                  <a:lnTo>
                    <a:pt x="205" y="209"/>
                  </a:lnTo>
                  <a:lnTo>
                    <a:pt x="209" y="171"/>
                  </a:lnTo>
                  <a:lnTo>
                    <a:pt x="220" y="128"/>
                  </a:lnTo>
                  <a:lnTo>
                    <a:pt x="218" y="108"/>
                  </a:lnTo>
                  <a:lnTo>
                    <a:pt x="205" y="69"/>
                  </a:lnTo>
                  <a:lnTo>
                    <a:pt x="182" y="47"/>
                  </a:lnTo>
                  <a:lnTo>
                    <a:pt x="166" y="40"/>
                  </a:lnTo>
                  <a:lnTo>
                    <a:pt x="148" y="23"/>
                  </a:lnTo>
                  <a:lnTo>
                    <a:pt x="115" y="9"/>
                  </a:lnTo>
                  <a:lnTo>
                    <a:pt x="88" y="0"/>
                  </a:lnTo>
                  <a:lnTo>
                    <a:pt x="45" y="9"/>
                  </a:lnTo>
                  <a:lnTo>
                    <a:pt x="18" y="16"/>
                  </a:lnTo>
                  <a:lnTo>
                    <a:pt x="0" y="58"/>
                  </a:lnTo>
                  <a:lnTo>
                    <a:pt x="40" y="63"/>
                  </a:lnTo>
                  <a:lnTo>
                    <a:pt x="76" y="128"/>
                  </a:lnTo>
                  <a:lnTo>
                    <a:pt x="85" y="144"/>
                  </a:lnTo>
                  <a:lnTo>
                    <a:pt x="70" y="213"/>
                  </a:lnTo>
                  <a:lnTo>
                    <a:pt x="63" y="243"/>
                  </a:lnTo>
                  <a:lnTo>
                    <a:pt x="60" y="268"/>
                  </a:lnTo>
                  <a:lnTo>
                    <a:pt x="103" y="288"/>
                  </a:lnTo>
                  <a:lnTo>
                    <a:pt x="171" y="297"/>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1" name="Freeform 430"/>
            <p:cNvSpPr>
              <a:spLocks/>
            </p:cNvSpPr>
            <p:nvPr/>
          </p:nvSpPr>
          <p:spPr bwMode="auto">
            <a:xfrm>
              <a:off x="5048849" y="3610130"/>
              <a:ext cx="626343" cy="839552"/>
            </a:xfrm>
            <a:custGeom>
              <a:avLst/>
              <a:gdLst>
                <a:gd name="T0" fmla="*/ 2147483647 w 358"/>
                <a:gd name="T1" fmla="*/ 2147483647 h 493"/>
                <a:gd name="T2" fmla="*/ 2147483647 w 358"/>
                <a:gd name="T3" fmla="*/ 2147483647 h 493"/>
                <a:gd name="T4" fmla="*/ 2147483647 w 358"/>
                <a:gd name="T5" fmla="*/ 2147483647 h 493"/>
                <a:gd name="T6" fmla="*/ 2147483647 w 358"/>
                <a:gd name="T7" fmla="*/ 2147483647 h 493"/>
                <a:gd name="T8" fmla="*/ 2147483647 w 358"/>
                <a:gd name="T9" fmla="*/ 2147483647 h 493"/>
                <a:gd name="T10" fmla="*/ 2147483647 w 358"/>
                <a:gd name="T11" fmla="*/ 2147483647 h 493"/>
                <a:gd name="T12" fmla="*/ 2147483647 w 358"/>
                <a:gd name="T13" fmla="*/ 2147483647 h 493"/>
                <a:gd name="T14" fmla="*/ 2147483647 w 358"/>
                <a:gd name="T15" fmla="*/ 2147483647 h 493"/>
                <a:gd name="T16" fmla="*/ 2147483647 w 358"/>
                <a:gd name="T17" fmla="*/ 2147483647 h 493"/>
                <a:gd name="T18" fmla="*/ 2147483647 w 358"/>
                <a:gd name="T19" fmla="*/ 2147483647 h 493"/>
                <a:gd name="T20" fmla="*/ 2147483647 w 358"/>
                <a:gd name="T21" fmla="*/ 2147483647 h 493"/>
                <a:gd name="T22" fmla="*/ 2147483647 w 358"/>
                <a:gd name="T23" fmla="*/ 2147483647 h 493"/>
                <a:gd name="T24" fmla="*/ 2147483647 w 358"/>
                <a:gd name="T25" fmla="*/ 2147483647 h 493"/>
                <a:gd name="T26" fmla="*/ 2147483647 w 358"/>
                <a:gd name="T27" fmla="*/ 2147483647 h 493"/>
                <a:gd name="T28" fmla="*/ 2147483647 w 358"/>
                <a:gd name="T29" fmla="*/ 2147483647 h 493"/>
                <a:gd name="T30" fmla="*/ 2147483647 w 358"/>
                <a:gd name="T31" fmla="*/ 2147483647 h 493"/>
                <a:gd name="T32" fmla="*/ 2147483647 w 358"/>
                <a:gd name="T33" fmla="*/ 2147483647 h 493"/>
                <a:gd name="T34" fmla="*/ 0 w 358"/>
                <a:gd name="T35" fmla="*/ 2147483647 h 493"/>
                <a:gd name="T36" fmla="*/ 2147483647 w 358"/>
                <a:gd name="T37" fmla="*/ 2147483647 h 493"/>
                <a:gd name="T38" fmla="*/ 2147483647 w 358"/>
                <a:gd name="T39" fmla="*/ 2147483647 h 493"/>
                <a:gd name="T40" fmla="*/ 2147483647 w 358"/>
                <a:gd name="T41" fmla="*/ 2147483647 h 493"/>
                <a:gd name="T42" fmla="*/ 2147483647 w 358"/>
                <a:gd name="T43" fmla="*/ 2147483647 h 493"/>
                <a:gd name="T44" fmla="*/ 2147483647 w 358"/>
                <a:gd name="T45" fmla="*/ 2147483647 h 493"/>
                <a:gd name="T46" fmla="*/ 2147483647 w 358"/>
                <a:gd name="T47" fmla="*/ 2147483647 h 493"/>
                <a:gd name="T48" fmla="*/ 2147483647 w 358"/>
                <a:gd name="T49" fmla="*/ 2147483647 h 493"/>
                <a:gd name="T50" fmla="*/ 2147483647 w 358"/>
                <a:gd name="T51" fmla="*/ 2147483647 h 493"/>
                <a:gd name="T52" fmla="*/ 2147483647 w 358"/>
                <a:gd name="T53" fmla="*/ 2147483647 h 493"/>
                <a:gd name="T54" fmla="*/ 2147483647 w 358"/>
                <a:gd name="T55" fmla="*/ 2147483647 h 493"/>
                <a:gd name="T56" fmla="*/ 2147483647 w 358"/>
                <a:gd name="T57" fmla="*/ 2147483647 h 493"/>
                <a:gd name="T58" fmla="*/ 2147483647 w 358"/>
                <a:gd name="T59" fmla="*/ 2147483647 h 493"/>
                <a:gd name="T60" fmla="*/ 2147483647 w 358"/>
                <a:gd name="T61" fmla="*/ 2147483647 h 493"/>
                <a:gd name="T62" fmla="*/ 2147483647 w 358"/>
                <a:gd name="T63" fmla="*/ 0 h 493"/>
                <a:gd name="T64" fmla="*/ 2147483647 w 358"/>
                <a:gd name="T65" fmla="*/ 2147483647 h 493"/>
                <a:gd name="T66" fmla="*/ 2147483647 w 358"/>
                <a:gd name="T67" fmla="*/ 2147483647 h 493"/>
                <a:gd name="T68" fmla="*/ 2147483647 w 358"/>
                <a:gd name="T69" fmla="*/ 2147483647 h 493"/>
                <a:gd name="T70" fmla="*/ 2147483647 w 358"/>
                <a:gd name="T71" fmla="*/ 2147483647 h 493"/>
                <a:gd name="T72" fmla="*/ 2147483647 w 358"/>
                <a:gd name="T73" fmla="*/ 2147483647 h 493"/>
                <a:gd name="T74" fmla="*/ 2147483647 w 358"/>
                <a:gd name="T75" fmla="*/ 2147483647 h 493"/>
                <a:gd name="T76" fmla="*/ 2147483647 w 358"/>
                <a:gd name="T77" fmla="*/ 2147483647 h 4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8"/>
                <a:gd name="T118" fmla="*/ 0 h 493"/>
                <a:gd name="T119" fmla="*/ 358 w 358"/>
                <a:gd name="T120" fmla="*/ 493 h 4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8" h="493">
                  <a:moveTo>
                    <a:pt x="290" y="201"/>
                  </a:moveTo>
                  <a:lnTo>
                    <a:pt x="261" y="216"/>
                  </a:lnTo>
                  <a:lnTo>
                    <a:pt x="207" y="257"/>
                  </a:lnTo>
                  <a:lnTo>
                    <a:pt x="214" y="275"/>
                  </a:lnTo>
                  <a:lnTo>
                    <a:pt x="216" y="315"/>
                  </a:lnTo>
                  <a:lnTo>
                    <a:pt x="240" y="351"/>
                  </a:lnTo>
                  <a:lnTo>
                    <a:pt x="230" y="387"/>
                  </a:lnTo>
                  <a:lnTo>
                    <a:pt x="256" y="407"/>
                  </a:lnTo>
                  <a:lnTo>
                    <a:pt x="277" y="417"/>
                  </a:lnTo>
                  <a:lnTo>
                    <a:pt x="358" y="419"/>
                  </a:lnTo>
                  <a:lnTo>
                    <a:pt x="348" y="452"/>
                  </a:lnTo>
                  <a:lnTo>
                    <a:pt x="340" y="491"/>
                  </a:lnTo>
                  <a:lnTo>
                    <a:pt x="263" y="481"/>
                  </a:lnTo>
                  <a:lnTo>
                    <a:pt x="212" y="477"/>
                  </a:lnTo>
                  <a:lnTo>
                    <a:pt x="117" y="482"/>
                  </a:lnTo>
                  <a:lnTo>
                    <a:pt x="85" y="493"/>
                  </a:lnTo>
                  <a:lnTo>
                    <a:pt x="72" y="454"/>
                  </a:lnTo>
                  <a:lnTo>
                    <a:pt x="0" y="439"/>
                  </a:lnTo>
                  <a:lnTo>
                    <a:pt x="7" y="394"/>
                  </a:lnTo>
                  <a:lnTo>
                    <a:pt x="72" y="394"/>
                  </a:lnTo>
                  <a:lnTo>
                    <a:pt x="67" y="358"/>
                  </a:lnTo>
                  <a:lnTo>
                    <a:pt x="52" y="338"/>
                  </a:lnTo>
                  <a:lnTo>
                    <a:pt x="54" y="304"/>
                  </a:lnTo>
                  <a:lnTo>
                    <a:pt x="101" y="248"/>
                  </a:lnTo>
                  <a:lnTo>
                    <a:pt x="112" y="200"/>
                  </a:lnTo>
                  <a:lnTo>
                    <a:pt x="128" y="189"/>
                  </a:lnTo>
                  <a:lnTo>
                    <a:pt x="178" y="173"/>
                  </a:lnTo>
                  <a:lnTo>
                    <a:pt x="182" y="117"/>
                  </a:lnTo>
                  <a:lnTo>
                    <a:pt x="227" y="64"/>
                  </a:lnTo>
                  <a:lnTo>
                    <a:pt x="236" y="41"/>
                  </a:lnTo>
                  <a:lnTo>
                    <a:pt x="294" y="1"/>
                  </a:lnTo>
                  <a:lnTo>
                    <a:pt x="349" y="0"/>
                  </a:lnTo>
                  <a:lnTo>
                    <a:pt x="339" y="25"/>
                  </a:lnTo>
                  <a:lnTo>
                    <a:pt x="317" y="48"/>
                  </a:lnTo>
                  <a:lnTo>
                    <a:pt x="315" y="90"/>
                  </a:lnTo>
                  <a:lnTo>
                    <a:pt x="337" y="102"/>
                  </a:lnTo>
                  <a:lnTo>
                    <a:pt x="339" y="120"/>
                  </a:lnTo>
                  <a:lnTo>
                    <a:pt x="322" y="136"/>
                  </a:lnTo>
                  <a:lnTo>
                    <a:pt x="290" y="20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2" name="Freeform 431"/>
            <p:cNvSpPr>
              <a:spLocks/>
            </p:cNvSpPr>
            <p:nvPr/>
          </p:nvSpPr>
          <p:spPr bwMode="auto">
            <a:xfrm>
              <a:off x="5048849" y="3610130"/>
              <a:ext cx="626343" cy="839552"/>
            </a:xfrm>
            <a:custGeom>
              <a:avLst/>
              <a:gdLst>
                <a:gd name="T0" fmla="*/ 2147483647 w 358"/>
                <a:gd name="T1" fmla="*/ 2147483647 h 493"/>
                <a:gd name="T2" fmla="*/ 2147483647 w 358"/>
                <a:gd name="T3" fmla="*/ 2147483647 h 493"/>
                <a:gd name="T4" fmla="*/ 2147483647 w 358"/>
                <a:gd name="T5" fmla="*/ 2147483647 h 493"/>
                <a:gd name="T6" fmla="*/ 2147483647 w 358"/>
                <a:gd name="T7" fmla="*/ 2147483647 h 493"/>
                <a:gd name="T8" fmla="*/ 2147483647 w 358"/>
                <a:gd name="T9" fmla="*/ 2147483647 h 493"/>
                <a:gd name="T10" fmla="*/ 2147483647 w 358"/>
                <a:gd name="T11" fmla="*/ 2147483647 h 493"/>
                <a:gd name="T12" fmla="*/ 2147483647 w 358"/>
                <a:gd name="T13" fmla="*/ 2147483647 h 493"/>
                <a:gd name="T14" fmla="*/ 2147483647 w 358"/>
                <a:gd name="T15" fmla="*/ 2147483647 h 493"/>
                <a:gd name="T16" fmla="*/ 2147483647 w 358"/>
                <a:gd name="T17" fmla="*/ 2147483647 h 493"/>
                <a:gd name="T18" fmla="*/ 2147483647 w 358"/>
                <a:gd name="T19" fmla="*/ 2147483647 h 493"/>
                <a:gd name="T20" fmla="*/ 2147483647 w 358"/>
                <a:gd name="T21" fmla="*/ 2147483647 h 493"/>
                <a:gd name="T22" fmla="*/ 2147483647 w 358"/>
                <a:gd name="T23" fmla="*/ 2147483647 h 493"/>
                <a:gd name="T24" fmla="*/ 2147483647 w 358"/>
                <a:gd name="T25" fmla="*/ 2147483647 h 493"/>
                <a:gd name="T26" fmla="*/ 2147483647 w 358"/>
                <a:gd name="T27" fmla="*/ 2147483647 h 493"/>
                <a:gd name="T28" fmla="*/ 2147483647 w 358"/>
                <a:gd name="T29" fmla="*/ 2147483647 h 493"/>
                <a:gd name="T30" fmla="*/ 2147483647 w 358"/>
                <a:gd name="T31" fmla="*/ 2147483647 h 493"/>
                <a:gd name="T32" fmla="*/ 2147483647 w 358"/>
                <a:gd name="T33" fmla="*/ 2147483647 h 493"/>
                <a:gd name="T34" fmla="*/ 0 w 358"/>
                <a:gd name="T35" fmla="*/ 2147483647 h 493"/>
                <a:gd name="T36" fmla="*/ 2147483647 w 358"/>
                <a:gd name="T37" fmla="*/ 2147483647 h 493"/>
                <a:gd name="T38" fmla="*/ 2147483647 w 358"/>
                <a:gd name="T39" fmla="*/ 2147483647 h 493"/>
                <a:gd name="T40" fmla="*/ 2147483647 w 358"/>
                <a:gd name="T41" fmla="*/ 2147483647 h 493"/>
                <a:gd name="T42" fmla="*/ 2147483647 w 358"/>
                <a:gd name="T43" fmla="*/ 2147483647 h 493"/>
                <a:gd name="T44" fmla="*/ 2147483647 w 358"/>
                <a:gd name="T45" fmla="*/ 2147483647 h 493"/>
                <a:gd name="T46" fmla="*/ 2147483647 w 358"/>
                <a:gd name="T47" fmla="*/ 2147483647 h 493"/>
                <a:gd name="T48" fmla="*/ 2147483647 w 358"/>
                <a:gd name="T49" fmla="*/ 2147483647 h 493"/>
                <a:gd name="T50" fmla="*/ 2147483647 w 358"/>
                <a:gd name="T51" fmla="*/ 2147483647 h 493"/>
                <a:gd name="T52" fmla="*/ 2147483647 w 358"/>
                <a:gd name="T53" fmla="*/ 2147483647 h 493"/>
                <a:gd name="T54" fmla="*/ 2147483647 w 358"/>
                <a:gd name="T55" fmla="*/ 2147483647 h 493"/>
                <a:gd name="T56" fmla="*/ 2147483647 w 358"/>
                <a:gd name="T57" fmla="*/ 2147483647 h 493"/>
                <a:gd name="T58" fmla="*/ 2147483647 w 358"/>
                <a:gd name="T59" fmla="*/ 2147483647 h 493"/>
                <a:gd name="T60" fmla="*/ 2147483647 w 358"/>
                <a:gd name="T61" fmla="*/ 2147483647 h 493"/>
                <a:gd name="T62" fmla="*/ 2147483647 w 358"/>
                <a:gd name="T63" fmla="*/ 0 h 493"/>
                <a:gd name="T64" fmla="*/ 2147483647 w 358"/>
                <a:gd name="T65" fmla="*/ 2147483647 h 493"/>
                <a:gd name="T66" fmla="*/ 2147483647 w 358"/>
                <a:gd name="T67" fmla="*/ 2147483647 h 493"/>
                <a:gd name="T68" fmla="*/ 2147483647 w 358"/>
                <a:gd name="T69" fmla="*/ 2147483647 h 493"/>
                <a:gd name="T70" fmla="*/ 2147483647 w 358"/>
                <a:gd name="T71" fmla="*/ 2147483647 h 493"/>
                <a:gd name="T72" fmla="*/ 2147483647 w 358"/>
                <a:gd name="T73" fmla="*/ 2147483647 h 493"/>
                <a:gd name="T74" fmla="*/ 2147483647 w 358"/>
                <a:gd name="T75" fmla="*/ 2147483647 h 493"/>
                <a:gd name="T76" fmla="*/ 2147483647 w 358"/>
                <a:gd name="T77" fmla="*/ 2147483647 h 4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8"/>
                <a:gd name="T118" fmla="*/ 0 h 493"/>
                <a:gd name="T119" fmla="*/ 358 w 358"/>
                <a:gd name="T120" fmla="*/ 493 h 4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8" h="493">
                  <a:moveTo>
                    <a:pt x="290" y="201"/>
                  </a:moveTo>
                  <a:lnTo>
                    <a:pt x="261" y="216"/>
                  </a:lnTo>
                  <a:lnTo>
                    <a:pt x="207" y="257"/>
                  </a:lnTo>
                  <a:lnTo>
                    <a:pt x="214" y="275"/>
                  </a:lnTo>
                  <a:lnTo>
                    <a:pt x="216" y="315"/>
                  </a:lnTo>
                  <a:lnTo>
                    <a:pt x="240" y="351"/>
                  </a:lnTo>
                  <a:lnTo>
                    <a:pt x="230" y="387"/>
                  </a:lnTo>
                  <a:lnTo>
                    <a:pt x="256" y="407"/>
                  </a:lnTo>
                  <a:lnTo>
                    <a:pt x="277" y="417"/>
                  </a:lnTo>
                  <a:lnTo>
                    <a:pt x="358" y="419"/>
                  </a:lnTo>
                  <a:lnTo>
                    <a:pt x="348" y="452"/>
                  </a:lnTo>
                  <a:lnTo>
                    <a:pt x="340" y="491"/>
                  </a:lnTo>
                  <a:lnTo>
                    <a:pt x="263" y="481"/>
                  </a:lnTo>
                  <a:lnTo>
                    <a:pt x="212" y="477"/>
                  </a:lnTo>
                  <a:lnTo>
                    <a:pt x="117" y="482"/>
                  </a:lnTo>
                  <a:lnTo>
                    <a:pt x="85" y="493"/>
                  </a:lnTo>
                  <a:lnTo>
                    <a:pt x="72" y="454"/>
                  </a:lnTo>
                  <a:lnTo>
                    <a:pt x="0" y="439"/>
                  </a:lnTo>
                  <a:lnTo>
                    <a:pt x="7" y="394"/>
                  </a:lnTo>
                  <a:lnTo>
                    <a:pt x="72" y="394"/>
                  </a:lnTo>
                  <a:lnTo>
                    <a:pt x="67" y="358"/>
                  </a:lnTo>
                  <a:lnTo>
                    <a:pt x="52" y="338"/>
                  </a:lnTo>
                  <a:lnTo>
                    <a:pt x="54" y="304"/>
                  </a:lnTo>
                  <a:lnTo>
                    <a:pt x="101" y="248"/>
                  </a:lnTo>
                  <a:lnTo>
                    <a:pt x="112" y="200"/>
                  </a:lnTo>
                  <a:lnTo>
                    <a:pt x="128" y="189"/>
                  </a:lnTo>
                  <a:lnTo>
                    <a:pt x="178" y="173"/>
                  </a:lnTo>
                  <a:lnTo>
                    <a:pt x="182" y="117"/>
                  </a:lnTo>
                  <a:lnTo>
                    <a:pt x="227" y="64"/>
                  </a:lnTo>
                  <a:lnTo>
                    <a:pt x="236" y="41"/>
                  </a:lnTo>
                  <a:lnTo>
                    <a:pt x="294" y="1"/>
                  </a:lnTo>
                  <a:lnTo>
                    <a:pt x="349" y="0"/>
                  </a:lnTo>
                  <a:lnTo>
                    <a:pt x="339" y="25"/>
                  </a:lnTo>
                  <a:lnTo>
                    <a:pt x="317" y="48"/>
                  </a:lnTo>
                  <a:lnTo>
                    <a:pt x="315" y="90"/>
                  </a:lnTo>
                  <a:lnTo>
                    <a:pt x="337" y="102"/>
                  </a:lnTo>
                  <a:lnTo>
                    <a:pt x="339" y="120"/>
                  </a:lnTo>
                  <a:lnTo>
                    <a:pt x="322" y="136"/>
                  </a:lnTo>
                  <a:lnTo>
                    <a:pt x="290" y="201"/>
                  </a:lnTo>
                </a:path>
              </a:pathLst>
            </a:custGeom>
            <a:solidFill>
              <a:schemeClr val="bg1"/>
            </a:solidFill>
            <a:ln w="11113">
              <a:solidFill>
                <a:srgbClr val="1F1A17"/>
              </a:solidFill>
              <a:prstDash val="solid"/>
              <a:round/>
              <a:headEnd/>
              <a:tailEnd/>
            </a:ln>
          </p:spPr>
          <p:txBody>
            <a:bodyPr/>
            <a:lstStyle/>
            <a:p>
              <a:endParaRPr lang="en-US"/>
            </a:p>
          </p:txBody>
        </p:sp>
        <p:sp>
          <p:nvSpPr>
            <p:cNvPr id="2113" name="Freeform 432"/>
            <p:cNvSpPr>
              <a:spLocks/>
            </p:cNvSpPr>
            <p:nvPr/>
          </p:nvSpPr>
          <p:spPr bwMode="auto">
            <a:xfrm>
              <a:off x="4820646" y="3116276"/>
              <a:ext cx="896626" cy="1164816"/>
            </a:xfrm>
            <a:custGeom>
              <a:avLst/>
              <a:gdLst>
                <a:gd name="T0" fmla="*/ 2147483647 w 512"/>
                <a:gd name="T1" fmla="*/ 2147483647 h 684"/>
                <a:gd name="T2" fmla="*/ 2147483647 w 512"/>
                <a:gd name="T3" fmla="*/ 2147483647 h 684"/>
                <a:gd name="T4" fmla="*/ 2147483647 w 512"/>
                <a:gd name="T5" fmla="*/ 2147483647 h 684"/>
                <a:gd name="T6" fmla="*/ 2147483647 w 512"/>
                <a:gd name="T7" fmla="*/ 2147483647 h 684"/>
                <a:gd name="T8" fmla="*/ 2147483647 w 512"/>
                <a:gd name="T9" fmla="*/ 2147483647 h 684"/>
                <a:gd name="T10" fmla="*/ 2147483647 w 512"/>
                <a:gd name="T11" fmla="*/ 2147483647 h 684"/>
                <a:gd name="T12" fmla="*/ 2147483647 w 512"/>
                <a:gd name="T13" fmla="*/ 2147483647 h 684"/>
                <a:gd name="T14" fmla="*/ 2147483647 w 512"/>
                <a:gd name="T15" fmla="*/ 2147483647 h 684"/>
                <a:gd name="T16" fmla="*/ 2147483647 w 512"/>
                <a:gd name="T17" fmla="*/ 2147483647 h 684"/>
                <a:gd name="T18" fmla="*/ 2147483647 w 512"/>
                <a:gd name="T19" fmla="*/ 2147483647 h 684"/>
                <a:gd name="T20" fmla="*/ 2147483647 w 512"/>
                <a:gd name="T21" fmla="*/ 2147483647 h 684"/>
                <a:gd name="T22" fmla="*/ 2147483647 w 512"/>
                <a:gd name="T23" fmla="*/ 2147483647 h 684"/>
                <a:gd name="T24" fmla="*/ 2147483647 w 512"/>
                <a:gd name="T25" fmla="*/ 2147483647 h 684"/>
                <a:gd name="T26" fmla="*/ 2147483647 w 512"/>
                <a:gd name="T27" fmla="*/ 2147483647 h 684"/>
                <a:gd name="T28" fmla="*/ 2147483647 w 512"/>
                <a:gd name="T29" fmla="*/ 2147483647 h 684"/>
                <a:gd name="T30" fmla="*/ 2147483647 w 512"/>
                <a:gd name="T31" fmla="*/ 0 h 684"/>
                <a:gd name="T32" fmla="*/ 2147483647 w 512"/>
                <a:gd name="T33" fmla="*/ 2147483647 h 684"/>
                <a:gd name="T34" fmla="*/ 2147483647 w 512"/>
                <a:gd name="T35" fmla="*/ 2147483647 h 684"/>
                <a:gd name="T36" fmla="*/ 2147483647 w 512"/>
                <a:gd name="T37" fmla="*/ 0 h 684"/>
                <a:gd name="T38" fmla="*/ 2147483647 w 512"/>
                <a:gd name="T39" fmla="*/ 2147483647 h 684"/>
                <a:gd name="T40" fmla="*/ 2147483647 w 512"/>
                <a:gd name="T41" fmla="*/ 2147483647 h 684"/>
                <a:gd name="T42" fmla="*/ 2147483647 w 512"/>
                <a:gd name="T43" fmla="*/ 2147483647 h 684"/>
                <a:gd name="T44" fmla="*/ 2147483647 w 512"/>
                <a:gd name="T45" fmla="*/ 2147483647 h 684"/>
                <a:gd name="T46" fmla="*/ 2147483647 w 512"/>
                <a:gd name="T47" fmla="*/ 2147483647 h 684"/>
                <a:gd name="T48" fmla="*/ 2147483647 w 512"/>
                <a:gd name="T49" fmla="*/ 2147483647 h 684"/>
                <a:gd name="T50" fmla="*/ 2147483647 w 512"/>
                <a:gd name="T51" fmla="*/ 2147483647 h 684"/>
                <a:gd name="T52" fmla="*/ 2147483647 w 512"/>
                <a:gd name="T53" fmla="*/ 2147483647 h 684"/>
                <a:gd name="T54" fmla="*/ 2147483647 w 512"/>
                <a:gd name="T55" fmla="*/ 2147483647 h 684"/>
                <a:gd name="T56" fmla="*/ 2147483647 w 512"/>
                <a:gd name="T57" fmla="*/ 2147483647 h 684"/>
                <a:gd name="T58" fmla="*/ 2147483647 w 512"/>
                <a:gd name="T59" fmla="*/ 2147483647 h 684"/>
                <a:gd name="T60" fmla="*/ 2147483647 w 512"/>
                <a:gd name="T61" fmla="*/ 2147483647 h 684"/>
                <a:gd name="T62" fmla="*/ 2147483647 w 512"/>
                <a:gd name="T63" fmla="*/ 2147483647 h 684"/>
                <a:gd name="T64" fmla="*/ 2147483647 w 512"/>
                <a:gd name="T65" fmla="*/ 2147483647 h 684"/>
                <a:gd name="T66" fmla="*/ 2147483647 w 512"/>
                <a:gd name="T67" fmla="*/ 2147483647 h 684"/>
                <a:gd name="T68" fmla="*/ 0 w 512"/>
                <a:gd name="T69" fmla="*/ 2147483647 h 684"/>
                <a:gd name="T70" fmla="*/ 2147483647 w 512"/>
                <a:gd name="T71" fmla="*/ 2147483647 h 684"/>
                <a:gd name="T72" fmla="*/ 2147483647 w 512"/>
                <a:gd name="T73" fmla="*/ 2147483647 h 684"/>
                <a:gd name="T74" fmla="*/ 2147483647 w 512"/>
                <a:gd name="T75" fmla="*/ 2147483647 h 684"/>
                <a:gd name="T76" fmla="*/ 2147483647 w 512"/>
                <a:gd name="T77" fmla="*/ 2147483647 h 684"/>
                <a:gd name="T78" fmla="*/ 2147483647 w 512"/>
                <a:gd name="T79" fmla="*/ 2147483647 h 684"/>
                <a:gd name="T80" fmla="*/ 2147483647 w 512"/>
                <a:gd name="T81" fmla="*/ 2147483647 h 684"/>
                <a:gd name="T82" fmla="*/ 2147483647 w 512"/>
                <a:gd name="T83" fmla="*/ 2147483647 h 684"/>
                <a:gd name="T84" fmla="*/ 2147483647 w 512"/>
                <a:gd name="T85" fmla="*/ 2147483647 h 684"/>
                <a:gd name="T86" fmla="*/ 2147483647 w 512"/>
                <a:gd name="T87" fmla="*/ 2147483647 h 684"/>
                <a:gd name="T88" fmla="*/ 2147483647 w 512"/>
                <a:gd name="T89" fmla="*/ 2147483647 h 684"/>
                <a:gd name="T90" fmla="*/ 2147483647 w 512"/>
                <a:gd name="T91" fmla="*/ 2147483647 h 684"/>
                <a:gd name="T92" fmla="*/ 2147483647 w 512"/>
                <a:gd name="T93" fmla="*/ 2147483647 h 684"/>
                <a:gd name="T94" fmla="*/ 2147483647 w 512"/>
                <a:gd name="T95" fmla="*/ 2147483647 h 684"/>
                <a:gd name="T96" fmla="*/ 2147483647 w 512"/>
                <a:gd name="T97" fmla="*/ 2147483647 h 684"/>
                <a:gd name="T98" fmla="*/ 2147483647 w 512"/>
                <a:gd name="T99" fmla="*/ 2147483647 h 684"/>
                <a:gd name="T100" fmla="*/ 2147483647 w 512"/>
                <a:gd name="T101" fmla="*/ 2147483647 h 684"/>
                <a:gd name="T102" fmla="*/ 2147483647 w 512"/>
                <a:gd name="T103" fmla="*/ 2147483647 h 684"/>
                <a:gd name="T104" fmla="*/ 2147483647 w 512"/>
                <a:gd name="T105" fmla="*/ 2147483647 h 684"/>
                <a:gd name="T106" fmla="*/ 2147483647 w 512"/>
                <a:gd name="T107" fmla="*/ 2147483647 h 6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2"/>
                <a:gd name="T163" fmla="*/ 0 h 684"/>
                <a:gd name="T164" fmla="*/ 512 w 512"/>
                <a:gd name="T165" fmla="*/ 684 h 6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2" h="684">
                  <a:moveTo>
                    <a:pt x="479" y="290"/>
                  </a:moveTo>
                  <a:lnTo>
                    <a:pt x="479" y="216"/>
                  </a:lnTo>
                  <a:lnTo>
                    <a:pt x="494" y="169"/>
                  </a:lnTo>
                  <a:lnTo>
                    <a:pt x="512" y="111"/>
                  </a:lnTo>
                  <a:lnTo>
                    <a:pt x="506" y="72"/>
                  </a:lnTo>
                  <a:lnTo>
                    <a:pt x="478" y="43"/>
                  </a:lnTo>
                  <a:lnTo>
                    <a:pt x="447" y="43"/>
                  </a:lnTo>
                  <a:lnTo>
                    <a:pt x="416" y="61"/>
                  </a:lnTo>
                  <a:lnTo>
                    <a:pt x="398" y="88"/>
                  </a:lnTo>
                  <a:lnTo>
                    <a:pt x="351" y="90"/>
                  </a:lnTo>
                  <a:lnTo>
                    <a:pt x="317" y="111"/>
                  </a:lnTo>
                  <a:lnTo>
                    <a:pt x="285" y="109"/>
                  </a:lnTo>
                  <a:lnTo>
                    <a:pt x="227" y="95"/>
                  </a:lnTo>
                  <a:lnTo>
                    <a:pt x="204" y="81"/>
                  </a:lnTo>
                  <a:lnTo>
                    <a:pt x="195" y="23"/>
                  </a:lnTo>
                  <a:lnTo>
                    <a:pt x="168" y="0"/>
                  </a:lnTo>
                  <a:lnTo>
                    <a:pt x="105" y="9"/>
                  </a:lnTo>
                  <a:lnTo>
                    <a:pt x="63" y="5"/>
                  </a:lnTo>
                  <a:lnTo>
                    <a:pt x="29" y="0"/>
                  </a:lnTo>
                  <a:lnTo>
                    <a:pt x="31" y="63"/>
                  </a:lnTo>
                  <a:lnTo>
                    <a:pt x="36" y="91"/>
                  </a:lnTo>
                  <a:lnTo>
                    <a:pt x="67" y="104"/>
                  </a:lnTo>
                  <a:lnTo>
                    <a:pt x="60" y="138"/>
                  </a:lnTo>
                  <a:lnTo>
                    <a:pt x="65" y="185"/>
                  </a:lnTo>
                  <a:lnTo>
                    <a:pt x="90" y="223"/>
                  </a:lnTo>
                  <a:lnTo>
                    <a:pt x="117" y="250"/>
                  </a:lnTo>
                  <a:lnTo>
                    <a:pt x="123" y="264"/>
                  </a:lnTo>
                  <a:lnTo>
                    <a:pt x="143" y="308"/>
                  </a:lnTo>
                  <a:lnTo>
                    <a:pt x="132" y="335"/>
                  </a:lnTo>
                  <a:lnTo>
                    <a:pt x="117" y="417"/>
                  </a:lnTo>
                  <a:lnTo>
                    <a:pt x="96" y="452"/>
                  </a:lnTo>
                  <a:lnTo>
                    <a:pt x="47" y="484"/>
                  </a:lnTo>
                  <a:lnTo>
                    <a:pt x="16" y="488"/>
                  </a:lnTo>
                  <a:lnTo>
                    <a:pt x="13" y="544"/>
                  </a:lnTo>
                  <a:lnTo>
                    <a:pt x="0" y="585"/>
                  </a:lnTo>
                  <a:lnTo>
                    <a:pt x="33" y="601"/>
                  </a:lnTo>
                  <a:lnTo>
                    <a:pt x="61" y="612"/>
                  </a:lnTo>
                  <a:lnTo>
                    <a:pt x="72" y="646"/>
                  </a:lnTo>
                  <a:lnTo>
                    <a:pt x="97" y="639"/>
                  </a:lnTo>
                  <a:lnTo>
                    <a:pt x="119" y="643"/>
                  </a:lnTo>
                  <a:lnTo>
                    <a:pt x="139" y="684"/>
                  </a:lnTo>
                  <a:lnTo>
                    <a:pt x="202" y="684"/>
                  </a:lnTo>
                  <a:lnTo>
                    <a:pt x="197" y="648"/>
                  </a:lnTo>
                  <a:lnTo>
                    <a:pt x="182" y="628"/>
                  </a:lnTo>
                  <a:lnTo>
                    <a:pt x="184" y="594"/>
                  </a:lnTo>
                  <a:lnTo>
                    <a:pt x="231" y="538"/>
                  </a:lnTo>
                  <a:lnTo>
                    <a:pt x="242" y="490"/>
                  </a:lnTo>
                  <a:lnTo>
                    <a:pt x="258" y="479"/>
                  </a:lnTo>
                  <a:lnTo>
                    <a:pt x="308" y="463"/>
                  </a:lnTo>
                  <a:lnTo>
                    <a:pt x="312" y="407"/>
                  </a:lnTo>
                  <a:lnTo>
                    <a:pt x="357" y="354"/>
                  </a:lnTo>
                  <a:lnTo>
                    <a:pt x="366" y="331"/>
                  </a:lnTo>
                  <a:lnTo>
                    <a:pt x="424" y="291"/>
                  </a:lnTo>
                  <a:lnTo>
                    <a:pt x="479" y="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4" name="Freeform 433"/>
            <p:cNvSpPr>
              <a:spLocks/>
            </p:cNvSpPr>
            <p:nvPr/>
          </p:nvSpPr>
          <p:spPr bwMode="auto">
            <a:xfrm>
              <a:off x="4820646" y="3116276"/>
              <a:ext cx="896626" cy="1164816"/>
            </a:xfrm>
            <a:custGeom>
              <a:avLst/>
              <a:gdLst>
                <a:gd name="T0" fmla="*/ 2147483647 w 512"/>
                <a:gd name="T1" fmla="*/ 2147483647 h 684"/>
                <a:gd name="T2" fmla="*/ 2147483647 w 512"/>
                <a:gd name="T3" fmla="*/ 2147483647 h 684"/>
                <a:gd name="T4" fmla="*/ 2147483647 w 512"/>
                <a:gd name="T5" fmla="*/ 2147483647 h 684"/>
                <a:gd name="T6" fmla="*/ 2147483647 w 512"/>
                <a:gd name="T7" fmla="*/ 2147483647 h 684"/>
                <a:gd name="T8" fmla="*/ 2147483647 w 512"/>
                <a:gd name="T9" fmla="*/ 2147483647 h 684"/>
                <a:gd name="T10" fmla="*/ 2147483647 w 512"/>
                <a:gd name="T11" fmla="*/ 2147483647 h 684"/>
                <a:gd name="T12" fmla="*/ 2147483647 w 512"/>
                <a:gd name="T13" fmla="*/ 2147483647 h 684"/>
                <a:gd name="T14" fmla="*/ 2147483647 w 512"/>
                <a:gd name="T15" fmla="*/ 2147483647 h 684"/>
                <a:gd name="T16" fmla="*/ 2147483647 w 512"/>
                <a:gd name="T17" fmla="*/ 2147483647 h 684"/>
                <a:gd name="T18" fmla="*/ 2147483647 w 512"/>
                <a:gd name="T19" fmla="*/ 2147483647 h 684"/>
                <a:gd name="T20" fmla="*/ 2147483647 w 512"/>
                <a:gd name="T21" fmla="*/ 2147483647 h 684"/>
                <a:gd name="T22" fmla="*/ 2147483647 w 512"/>
                <a:gd name="T23" fmla="*/ 2147483647 h 684"/>
                <a:gd name="T24" fmla="*/ 2147483647 w 512"/>
                <a:gd name="T25" fmla="*/ 2147483647 h 684"/>
                <a:gd name="T26" fmla="*/ 2147483647 w 512"/>
                <a:gd name="T27" fmla="*/ 2147483647 h 684"/>
                <a:gd name="T28" fmla="*/ 2147483647 w 512"/>
                <a:gd name="T29" fmla="*/ 2147483647 h 684"/>
                <a:gd name="T30" fmla="*/ 2147483647 w 512"/>
                <a:gd name="T31" fmla="*/ 0 h 684"/>
                <a:gd name="T32" fmla="*/ 2147483647 w 512"/>
                <a:gd name="T33" fmla="*/ 2147483647 h 684"/>
                <a:gd name="T34" fmla="*/ 2147483647 w 512"/>
                <a:gd name="T35" fmla="*/ 2147483647 h 684"/>
                <a:gd name="T36" fmla="*/ 2147483647 w 512"/>
                <a:gd name="T37" fmla="*/ 0 h 684"/>
                <a:gd name="T38" fmla="*/ 2147483647 w 512"/>
                <a:gd name="T39" fmla="*/ 2147483647 h 684"/>
                <a:gd name="T40" fmla="*/ 2147483647 w 512"/>
                <a:gd name="T41" fmla="*/ 2147483647 h 684"/>
                <a:gd name="T42" fmla="*/ 2147483647 w 512"/>
                <a:gd name="T43" fmla="*/ 2147483647 h 684"/>
                <a:gd name="T44" fmla="*/ 2147483647 w 512"/>
                <a:gd name="T45" fmla="*/ 2147483647 h 684"/>
                <a:gd name="T46" fmla="*/ 2147483647 w 512"/>
                <a:gd name="T47" fmla="*/ 2147483647 h 684"/>
                <a:gd name="T48" fmla="*/ 2147483647 w 512"/>
                <a:gd name="T49" fmla="*/ 2147483647 h 684"/>
                <a:gd name="T50" fmla="*/ 2147483647 w 512"/>
                <a:gd name="T51" fmla="*/ 2147483647 h 684"/>
                <a:gd name="T52" fmla="*/ 2147483647 w 512"/>
                <a:gd name="T53" fmla="*/ 2147483647 h 684"/>
                <a:gd name="T54" fmla="*/ 2147483647 w 512"/>
                <a:gd name="T55" fmla="*/ 2147483647 h 684"/>
                <a:gd name="T56" fmla="*/ 2147483647 w 512"/>
                <a:gd name="T57" fmla="*/ 2147483647 h 684"/>
                <a:gd name="T58" fmla="*/ 2147483647 w 512"/>
                <a:gd name="T59" fmla="*/ 2147483647 h 684"/>
                <a:gd name="T60" fmla="*/ 2147483647 w 512"/>
                <a:gd name="T61" fmla="*/ 2147483647 h 684"/>
                <a:gd name="T62" fmla="*/ 2147483647 w 512"/>
                <a:gd name="T63" fmla="*/ 2147483647 h 684"/>
                <a:gd name="T64" fmla="*/ 2147483647 w 512"/>
                <a:gd name="T65" fmla="*/ 2147483647 h 684"/>
                <a:gd name="T66" fmla="*/ 2147483647 w 512"/>
                <a:gd name="T67" fmla="*/ 2147483647 h 684"/>
                <a:gd name="T68" fmla="*/ 0 w 512"/>
                <a:gd name="T69" fmla="*/ 2147483647 h 684"/>
                <a:gd name="T70" fmla="*/ 2147483647 w 512"/>
                <a:gd name="T71" fmla="*/ 2147483647 h 684"/>
                <a:gd name="T72" fmla="*/ 2147483647 w 512"/>
                <a:gd name="T73" fmla="*/ 2147483647 h 684"/>
                <a:gd name="T74" fmla="*/ 2147483647 w 512"/>
                <a:gd name="T75" fmla="*/ 2147483647 h 684"/>
                <a:gd name="T76" fmla="*/ 2147483647 w 512"/>
                <a:gd name="T77" fmla="*/ 2147483647 h 684"/>
                <a:gd name="T78" fmla="*/ 2147483647 w 512"/>
                <a:gd name="T79" fmla="*/ 2147483647 h 684"/>
                <a:gd name="T80" fmla="*/ 2147483647 w 512"/>
                <a:gd name="T81" fmla="*/ 2147483647 h 684"/>
                <a:gd name="T82" fmla="*/ 2147483647 w 512"/>
                <a:gd name="T83" fmla="*/ 2147483647 h 684"/>
                <a:gd name="T84" fmla="*/ 2147483647 w 512"/>
                <a:gd name="T85" fmla="*/ 2147483647 h 684"/>
                <a:gd name="T86" fmla="*/ 2147483647 w 512"/>
                <a:gd name="T87" fmla="*/ 2147483647 h 684"/>
                <a:gd name="T88" fmla="*/ 2147483647 w 512"/>
                <a:gd name="T89" fmla="*/ 2147483647 h 684"/>
                <a:gd name="T90" fmla="*/ 2147483647 w 512"/>
                <a:gd name="T91" fmla="*/ 2147483647 h 684"/>
                <a:gd name="T92" fmla="*/ 2147483647 w 512"/>
                <a:gd name="T93" fmla="*/ 2147483647 h 684"/>
                <a:gd name="T94" fmla="*/ 2147483647 w 512"/>
                <a:gd name="T95" fmla="*/ 2147483647 h 684"/>
                <a:gd name="T96" fmla="*/ 2147483647 w 512"/>
                <a:gd name="T97" fmla="*/ 2147483647 h 684"/>
                <a:gd name="T98" fmla="*/ 2147483647 w 512"/>
                <a:gd name="T99" fmla="*/ 2147483647 h 684"/>
                <a:gd name="T100" fmla="*/ 2147483647 w 512"/>
                <a:gd name="T101" fmla="*/ 2147483647 h 684"/>
                <a:gd name="T102" fmla="*/ 2147483647 w 512"/>
                <a:gd name="T103" fmla="*/ 2147483647 h 684"/>
                <a:gd name="T104" fmla="*/ 2147483647 w 512"/>
                <a:gd name="T105" fmla="*/ 2147483647 h 684"/>
                <a:gd name="T106" fmla="*/ 2147483647 w 512"/>
                <a:gd name="T107" fmla="*/ 2147483647 h 6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2"/>
                <a:gd name="T163" fmla="*/ 0 h 684"/>
                <a:gd name="T164" fmla="*/ 512 w 512"/>
                <a:gd name="T165" fmla="*/ 684 h 6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2" h="684">
                  <a:moveTo>
                    <a:pt x="479" y="290"/>
                  </a:moveTo>
                  <a:lnTo>
                    <a:pt x="479" y="216"/>
                  </a:lnTo>
                  <a:lnTo>
                    <a:pt x="494" y="169"/>
                  </a:lnTo>
                  <a:lnTo>
                    <a:pt x="512" y="111"/>
                  </a:lnTo>
                  <a:lnTo>
                    <a:pt x="506" y="72"/>
                  </a:lnTo>
                  <a:lnTo>
                    <a:pt x="478" y="43"/>
                  </a:lnTo>
                  <a:lnTo>
                    <a:pt x="447" y="43"/>
                  </a:lnTo>
                  <a:lnTo>
                    <a:pt x="416" y="61"/>
                  </a:lnTo>
                  <a:lnTo>
                    <a:pt x="398" y="88"/>
                  </a:lnTo>
                  <a:lnTo>
                    <a:pt x="351" y="90"/>
                  </a:lnTo>
                  <a:lnTo>
                    <a:pt x="317" y="111"/>
                  </a:lnTo>
                  <a:lnTo>
                    <a:pt x="285" y="109"/>
                  </a:lnTo>
                  <a:lnTo>
                    <a:pt x="227" y="95"/>
                  </a:lnTo>
                  <a:lnTo>
                    <a:pt x="204" y="81"/>
                  </a:lnTo>
                  <a:lnTo>
                    <a:pt x="195" y="23"/>
                  </a:lnTo>
                  <a:lnTo>
                    <a:pt x="168" y="0"/>
                  </a:lnTo>
                  <a:lnTo>
                    <a:pt x="105" y="9"/>
                  </a:lnTo>
                  <a:lnTo>
                    <a:pt x="63" y="5"/>
                  </a:lnTo>
                  <a:lnTo>
                    <a:pt x="29" y="0"/>
                  </a:lnTo>
                  <a:lnTo>
                    <a:pt x="31" y="63"/>
                  </a:lnTo>
                  <a:lnTo>
                    <a:pt x="36" y="91"/>
                  </a:lnTo>
                  <a:lnTo>
                    <a:pt x="67" y="104"/>
                  </a:lnTo>
                  <a:lnTo>
                    <a:pt x="60" y="138"/>
                  </a:lnTo>
                  <a:lnTo>
                    <a:pt x="65" y="185"/>
                  </a:lnTo>
                  <a:lnTo>
                    <a:pt x="90" y="223"/>
                  </a:lnTo>
                  <a:lnTo>
                    <a:pt x="117" y="250"/>
                  </a:lnTo>
                  <a:lnTo>
                    <a:pt x="123" y="264"/>
                  </a:lnTo>
                  <a:lnTo>
                    <a:pt x="143" y="308"/>
                  </a:lnTo>
                  <a:lnTo>
                    <a:pt x="132" y="335"/>
                  </a:lnTo>
                  <a:lnTo>
                    <a:pt x="117" y="417"/>
                  </a:lnTo>
                  <a:lnTo>
                    <a:pt x="96" y="452"/>
                  </a:lnTo>
                  <a:lnTo>
                    <a:pt x="47" y="484"/>
                  </a:lnTo>
                  <a:lnTo>
                    <a:pt x="16" y="488"/>
                  </a:lnTo>
                  <a:lnTo>
                    <a:pt x="13" y="544"/>
                  </a:lnTo>
                  <a:lnTo>
                    <a:pt x="0" y="585"/>
                  </a:lnTo>
                  <a:lnTo>
                    <a:pt x="33" y="601"/>
                  </a:lnTo>
                  <a:lnTo>
                    <a:pt x="61" y="612"/>
                  </a:lnTo>
                  <a:lnTo>
                    <a:pt x="72" y="646"/>
                  </a:lnTo>
                  <a:lnTo>
                    <a:pt x="97" y="639"/>
                  </a:lnTo>
                  <a:lnTo>
                    <a:pt x="119" y="643"/>
                  </a:lnTo>
                  <a:lnTo>
                    <a:pt x="139" y="684"/>
                  </a:lnTo>
                  <a:lnTo>
                    <a:pt x="202" y="684"/>
                  </a:lnTo>
                  <a:lnTo>
                    <a:pt x="197" y="648"/>
                  </a:lnTo>
                  <a:lnTo>
                    <a:pt x="182" y="628"/>
                  </a:lnTo>
                  <a:lnTo>
                    <a:pt x="184" y="594"/>
                  </a:lnTo>
                  <a:lnTo>
                    <a:pt x="231" y="538"/>
                  </a:lnTo>
                  <a:lnTo>
                    <a:pt x="242" y="490"/>
                  </a:lnTo>
                  <a:lnTo>
                    <a:pt x="258" y="479"/>
                  </a:lnTo>
                  <a:lnTo>
                    <a:pt x="308" y="463"/>
                  </a:lnTo>
                  <a:lnTo>
                    <a:pt x="312" y="407"/>
                  </a:lnTo>
                  <a:lnTo>
                    <a:pt x="357" y="354"/>
                  </a:lnTo>
                  <a:lnTo>
                    <a:pt x="366" y="331"/>
                  </a:lnTo>
                  <a:lnTo>
                    <a:pt x="424" y="291"/>
                  </a:lnTo>
                  <a:lnTo>
                    <a:pt x="479" y="290"/>
                  </a:lnTo>
                </a:path>
              </a:pathLst>
            </a:custGeom>
            <a:solidFill>
              <a:schemeClr val="bg1"/>
            </a:solidFill>
            <a:ln w="11113">
              <a:solidFill>
                <a:srgbClr val="1F1A17"/>
              </a:solidFill>
              <a:prstDash val="solid"/>
              <a:round/>
              <a:headEnd/>
              <a:tailEnd/>
            </a:ln>
          </p:spPr>
          <p:txBody>
            <a:bodyPr/>
            <a:lstStyle/>
            <a:p>
              <a:endParaRPr lang="en-US"/>
            </a:p>
          </p:txBody>
        </p:sp>
        <p:sp>
          <p:nvSpPr>
            <p:cNvPr id="2115" name="Freeform 434"/>
            <p:cNvSpPr>
              <a:spLocks/>
            </p:cNvSpPr>
            <p:nvPr/>
          </p:nvSpPr>
          <p:spPr bwMode="auto">
            <a:xfrm>
              <a:off x="5411384" y="3952422"/>
              <a:ext cx="527618" cy="371242"/>
            </a:xfrm>
            <a:custGeom>
              <a:avLst/>
              <a:gdLst>
                <a:gd name="T0" fmla="*/ 2147483647 w 301"/>
                <a:gd name="T1" fmla="*/ 2147483647 h 218"/>
                <a:gd name="T2" fmla="*/ 2147483647 w 301"/>
                <a:gd name="T3" fmla="*/ 2147483647 h 218"/>
                <a:gd name="T4" fmla="*/ 2147483647 w 301"/>
                <a:gd name="T5" fmla="*/ 2147483647 h 218"/>
                <a:gd name="T6" fmla="*/ 2147483647 w 301"/>
                <a:gd name="T7" fmla="*/ 2147483647 h 218"/>
                <a:gd name="T8" fmla="*/ 2147483647 w 301"/>
                <a:gd name="T9" fmla="*/ 2147483647 h 218"/>
                <a:gd name="T10" fmla="*/ 2147483647 w 301"/>
                <a:gd name="T11" fmla="*/ 2147483647 h 218"/>
                <a:gd name="T12" fmla="*/ 2147483647 w 301"/>
                <a:gd name="T13" fmla="*/ 2147483647 h 218"/>
                <a:gd name="T14" fmla="*/ 2147483647 w 301"/>
                <a:gd name="T15" fmla="*/ 2147483647 h 218"/>
                <a:gd name="T16" fmla="*/ 2147483647 w 301"/>
                <a:gd name="T17" fmla="*/ 2147483647 h 218"/>
                <a:gd name="T18" fmla="*/ 2147483647 w 301"/>
                <a:gd name="T19" fmla="*/ 0 h 218"/>
                <a:gd name="T20" fmla="*/ 2147483647 w 301"/>
                <a:gd name="T21" fmla="*/ 2147483647 h 218"/>
                <a:gd name="T22" fmla="*/ 0 w 301"/>
                <a:gd name="T23" fmla="*/ 2147483647 h 218"/>
                <a:gd name="T24" fmla="*/ 2147483647 w 301"/>
                <a:gd name="T25" fmla="*/ 2147483647 h 218"/>
                <a:gd name="T26" fmla="*/ 2147483647 w 301"/>
                <a:gd name="T27" fmla="*/ 2147483647 h 218"/>
                <a:gd name="T28" fmla="*/ 2147483647 w 301"/>
                <a:gd name="T29" fmla="*/ 2147483647 h 218"/>
                <a:gd name="T30" fmla="*/ 2147483647 w 301"/>
                <a:gd name="T31" fmla="*/ 2147483647 h 218"/>
                <a:gd name="T32" fmla="*/ 2147483647 w 301"/>
                <a:gd name="T33" fmla="*/ 2147483647 h 218"/>
                <a:gd name="T34" fmla="*/ 2147483647 w 301"/>
                <a:gd name="T35" fmla="*/ 2147483647 h 218"/>
                <a:gd name="T36" fmla="*/ 2147483647 w 301"/>
                <a:gd name="T37" fmla="*/ 2147483647 h 218"/>
                <a:gd name="T38" fmla="*/ 2147483647 w 301"/>
                <a:gd name="T39" fmla="*/ 2147483647 h 218"/>
                <a:gd name="T40" fmla="*/ 2147483647 w 301"/>
                <a:gd name="T41" fmla="*/ 2147483647 h 2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1"/>
                <a:gd name="T64" fmla="*/ 0 h 218"/>
                <a:gd name="T65" fmla="*/ 301 w 301"/>
                <a:gd name="T66" fmla="*/ 218 h 2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1" h="218">
                  <a:moveTo>
                    <a:pt x="292" y="193"/>
                  </a:moveTo>
                  <a:lnTo>
                    <a:pt x="301" y="35"/>
                  </a:lnTo>
                  <a:lnTo>
                    <a:pt x="294" y="15"/>
                  </a:lnTo>
                  <a:lnTo>
                    <a:pt x="261" y="18"/>
                  </a:lnTo>
                  <a:lnTo>
                    <a:pt x="240" y="53"/>
                  </a:lnTo>
                  <a:lnTo>
                    <a:pt x="211" y="60"/>
                  </a:lnTo>
                  <a:lnTo>
                    <a:pt x="175" y="85"/>
                  </a:lnTo>
                  <a:lnTo>
                    <a:pt x="117" y="81"/>
                  </a:lnTo>
                  <a:lnTo>
                    <a:pt x="97" y="47"/>
                  </a:lnTo>
                  <a:lnTo>
                    <a:pt x="81" y="0"/>
                  </a:lnTo>
                  <a:lnTo>
                    <a:pt x="54" y="15"/>
                  </a:lnTo>
                  <a:lnTo>
                    <a:pt x="0" y="56"/>
                  </a:lnTo>
                  <a:lnTo>
                    <a:pt x="7" y="74"/>
                  </a:lnTo>
                  <a:lnTo>
                    <a:pt x="9" y="114"/>
                  </a:lnTo>
                  <a:lnTo>
                    <a:pt x="33" y="150"/>
                  </a:lnTo>
                  <a:lnTo>
                    <a:pt x="23" y="186"/>
                  </a:lnTo>
                  <a:lnTo>
                    <a:pt x="49" y="206"/>
                  </a:lnTo>
                  <a:lnTo>
                    <a:pt x="70" y="216"/>
                  </a:lnTo>
                  <a:lnTo>
                    <a:pt x="151" y="218"/>
                  </a:lnTo>
                  <a:lnTo>
                    <a:pt x="195" y="197"/>
                  </a:lnTo>
                  <a:lnTo>
                    <a:pt x="292" y="19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6" name="Freeform 435"/>
            <p:cNvSpPr>
              <a:spLocks/>
            </p:cNvSpPr>
            <p:nvPr/>
          </p:nvSpPr>
          <p:spPr bwMode="auto">
            <a:xfrm>
              <a:off x="5411384" y="3952422"/>
              <a:ext cx="527618" cy="371242"/>
            </a:xfrm>
            <a:custGeom>
              <a:avLst/>
              <a:gdLst>
                <a:gd name="T0" fmla="*/ 2147483647 w 301"/>
                <a:gd name="T1" fmla="*/ 2147483647 h 218"/>
                <a:gd name="T2" fmla="*/ 2147483647 w 301"/>
                <a:gd name="T3" fmla="*/ 2147483647 h 218"/>
                <a:gd name="T4" fmla="*/ 2147483647 w 301"/>
                <a:gd name="T5" fmla="*/ 2147483647 h 218"/>
                <a:gd name="T6" fmla="*/ 2147483647 w 301"/>
                <a:gd name="T7" fmla="*/ 2147483647 h 218"/>
                <a:gd name="T8" fmla="*/ 2147483647 w 301"/>
                <a:gd name="T9" fmla="*/ 2147483647 h 218"/>
                <a:gd name="T10" fmla="*/ 2147483647 w 301"/>
                <a:gd name="T11" fmla="*/ 2147483647 h 218"/>
                <a:gd name="T12" fmla="*/ 2147483647 w 301"/>
                <a:gd name="T13" fmla="*/ 2147483647 h 218"/>
                <a:gd name="T14" fmla="*/ 2147483647 w 301"/>
                <a:gd name="T15" fmla="*/ 2147483647 h 218"/>
                <a:gd name="T16" fmla="*/ 2147483647 w 301"/>
                <a:gd name="T17" fmla="*/ 2147483647 h 218"/>
                <a:gd name="T18" fmla="*/ 2147483647 w 301"/>
                <a:gd name="T19" fmla="*/ 0 h 218"/>
                <a:gd name="T20" fmla="*/ 2147483647 w 301"/>
                <a:gd name="T21" fmla="*/ 2147483647 h 218"/>
                <a:gd name="T22" fmla="*/ 0 w 301"/>
                <a:gd name="T23" fmla="*/ 2147483647 h 218"/>
                <a:gd name="T24" fmla="*/ 2147483647 w 301"/>
                <a:gd name="T25" fmla="*/ 2147483647 h 218"/>
                <a:gd name="T26" fmla="*/ 2147483647 w 301"/>
                <a:gd name="T27" fmla="*/ 2147483647 h 218"/>
                <a:gd name="T28" fmla="*/ 2147483647 w 301"/>
                <a:gd name="T29" fmla="*/ 2147483647 h 218"/>
                <a:gd name="T30" fmla="*/ 2147483647 w 301"/>
                <a:gd name="T31" fmla="*/ 2147483647 h 218"/>
                <a:gd name="T32" fmla="*/ 2147483647 w 301"/>
                <a:gd name="T33" fmla="*/ 2147483647 h 218"/>
                <a:gd name="T34" fmla="*/ 2147483647 w 301"/>
                <a:gd name="T35" fmla="*/ 2147483647 h 218"/>
                <a:gd name="T36" fmla="*/ 2147483647 w 301"/>
                <a:gd name="T37" fmla="*/ 2147483647 h 218"/>
                <a:gd name="T38" fmla="*/ 2147483647 w 301"/>
                <a:gd name="T39" fmla="*/ 2147483647 h 218"/>
                <a:gd name="T40" fmla="*/ 2147483647 w 301"/>
                <a:gd name="T41" fmla="*/ 2147483647 h 2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1"/>
                <a:gd name="T64" fmla="*/ 0 h 218"/>
                <a:gd name="T65" fmla="*/ 301 w 301"/>
                <a:gd name="T66" fmla="*/ 218 h 2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1" h="218">
                  <a:moveTo>
                    <a:pt x="292" y="193"/>
                  </a:moveTo>
                  <a:lnTo>
                    <a:pt x="301" y="35"/>
                  </a:lnTo>
                  <a:lnTo>
                    <a:pt x="294" y="15"/>
                  </a:lnTo>
                  <a:lnTo>
                    <a:pt x="261" y="18"/>
                  </a:lnTo>
                  <a:lnTo>
                    <a:pt x="240" y="53"/>
                  </a:lnTo>
                  <a:lnTo>
                    <a:pt x="211" y="60"/>
                  </a:lnTo>
                  <a:lnTo>
                    <a:pt x="175" y="85"/>
                  </a:lnTo>
                  <a:lnTo>
                    <a:pt x="117" y="81"/>
                  </a:lnTo>
                  <a:lnTo>
                    <a:pt x="97" y="47"/>
                  </a:lnTo>
                  <a:lnTo>
                    <a:pt x="81" y="0"/>
                  </a:lnTo>
                  <a:lnTo>
                    <a:pt x="54" y="15"/>
                  </a:lnTo>
                  <a:lnTo>
                    <a:pt x="0" y="56"/>
                  </a:lnTo>
                  <a:lnTo>
                    <a:pt x="7" y="74"/>
                  </a:lnTo>
                  <a:lnTo>
                    <a:pt x="9" y="114"/>
                  </a:lnTo>
                  <a:lnTo>
                    <a:pt x="33" y="150"/>
                  </a:lnTo>
                  <a:lnTo>
                    <a:pt x="23" y="186"/>
                  </a:lnTo>
                  <a:lnTo>
                    <a:pt x="49" y="206"/>
                  </a:lnTo>
                  <a:lnTo>
                    <a:pt x="70" y="216"/>
                  </a:lnTo>
                  <a:lnTo>
                    <a:pt x="151" y="218"/>
                  </a:lnTo>
                  <a:lnTo>
                    <a:pt x="195" y="197"/>
                  </a:lnTo>
                  <a:lnTo>
                    <a:pt x="292" y="193"/>
                  </a:lnTo>
                </a:path>
              </a:pathLst>
            </a:custGeom>
            <a:solidFill>
              <a:schemeClr val="bg1"/>
            </a:solidFill>
            <a:ln w="11113">
              <a:solidFill>
                <a:schemeClr val="tx1"/>
              </a:solidFill>
              <a:prstDash val="solid"/>
              <a:round/>
              <a:headEnd/>
              <a:tailEnd/>
            </a:ln>
          </p:spPr>
          <p:txBody>
            <a:bodyPr/>
            <a:lstStyle/>
            <a:p>
              <a:endParaRPr lang="en-US"/>
            </a:p>
          </p:txBody>
        </p:sp>
        <p:sp>
          <p:nvSpPr>
            <p:cNvPr id="17844" name="Freeform 436"/>
            <p:cNvSpPr>
              <a:spLocks/>
            </p:cNvSpPr>
            <p:nvPr/>
          </p:nvSpPr>
          <p:spPr bwMode="auto">
            <a:xfrm>
              <a:off x="5922761" y="3783321"/>
              <a:ext cx="647531" cy="734911"/>
            </a:xfrm>
            <a:custGeom>
              <a:avLst/>
              <a:gdLst/>
              <a:ahLst/>
              <a:cxnLst>
                <a:cxn ang="0">
                  <a:pos x="369" y="173"/>
                </a:cxn>
                <a:cxn ang="0">
                  <a:pos x="337" y="78"/>
                </a:cxn>
                <a:cxn ang="0">
                  <a:pos x="324" y="52"/>
                </a:cxn>
                <a:cxn ang="0">
                  <a:pos x="303" y="33"/>
                </a:cxn>
                <a:cxn ang="0">
                  <a:pos x="283" y="20"/>
                </a:cxn>
                <a:cxn ang="0">
                  <a:pos x="258" y="0"/>
                </a:cxn>
                <a:cxn ang="0">
                  <a:pos x="241" y="22"/>
                </a:cxn>
                <a:cxn ang="0">
                  <a:pos x="227" y="24"/>
                </a:cxn>
                <a:cxn ang="0">
                  <a:pos x="211" y="40"/>
                </a:cxn>
                <a:cxn ang="0">
                  <a:pos x="137" y="43"/>
                </a:cxn>
                <a:cxn ang="0">
                  <a:pos x="94" y="72"/>
                </a:cxn>
                <a:cxn ang="0">
                  <a:pos x="65" y="60"/>
                </a:cxn>
                <a:cxn ang="0">
                  <a:pos x="29" y="60"/>
                </a:cxn>
                <a:cxn ang="0">
                  <a:pos x="5" y="76"/>
                </a:cxn>
                <a:cxn ang="0">
                  <a:pos x="2" y="114"/>
                </a:cxn>
                <a:cxn ang="0">
                  <a:pos x="9" y="134"/>
                </a:cxn>
                <a:cxn ang="0">
                  <a:pos x="0" y="290"/>
                </a:cxn>
                <a:cxn ang="0">
                  <a:pos x="18" y="299"/>
                </a:cxn>
                <a:cxn ang="0">
                  <a:pos x="27" y="312"/>
                </a:cxn>
                <a:cxn ang="0">
                  <a:pos x="67" y="326"/>
                </a:cxn>
                <a:cxn ang="0">
                  <a:pos x="108" y="368"/>
                </a:cxn>
                <a:cxn ang="0">
                  <a:pos x="149" y="411"/>
                </a:cxn>
                <a:cxn ang="0">
                  <a:pos x="175" y="391"/>
                </a:cxn>
                <a:cxn ang="0">
                  <a:pos x="204" y="393"/>
                </a:cxn>
                <a:cxn ang="0">
                  <a:pos x="223" y="398"/>
                </a:cxn>
                <a:cxn ang="0">
                  <a:pos x="258" y="431"/>
                </a:cxn>
                <a:cxn ang="0">
                  <a:pos x="277" y="391"/>
                </a:cxn>
                <a:cxn ang="0">
                  <a:pos x="301" y="352"/>
                </a:cxn>
                <a:cxn ang="0">
                  <a:pos x="333" y="332"/>
                </a:cxn>
                <a:cxn ang="0">
                  <a:pos x="337" y="270"/>
                </a:cxn>
                <a:cxn ang="0">
                  <a:pos x="353" y="213"/>
                </a:cxn>
                <a:cxn ang="0">
                  <a:pos x="369" y="173"/>
                </a:cxn>
              </a:cxnLst>
              <a:rect l="0" t="0" r="r" b="b"/>
              <a:pathLst>
                <a:path w="369" h="431">
                  <a:moveTo>
                    <a:pt x="369" y="173"/>
                  </a:moveTo>
                  <a:lnTo>
                    <a:pt x="337" y="78"/>
                  </a:lnTo>
                  <a:lnTo>
                    <a:pt x="324" y="52"/>
                  </a:lnTo>
                  <a:lnTo>
                    <a:pt x="303" y="33"/>
                  </a:lnTo>
                  <a:lnTo>
                    <a:pt x="283" y="20"/>
                  </a:lnTo>
                  <a:lnTo>
                    <a:pt x="258" y="0"/>
                  </a:lnTo>
                  <a:lnTo>
                    <a:pt x="241" y="22"/>
                  </a:lnTo>
                  <a:lnTo>
                    <a:pt x="227" y="24"/>
                  </a:lnTo>
                  <a:lnTo>
                    <a:pt x="211" y="40"/>
                  </a:lnTo>
                  <a:lnTo>
                    <a:pt x="137" y="43"/>
                  </a:lnTo>
                  <a:lnTo>
                    <a:pt x="94" y="72"/>
                  </a:lnTo>
                  <a:lnTo>
                    <a:pt x="65" y="60"/>
                  </a:lnTo>
                  <a:lnTo>
                    <a:pt x="29" y="60"/>
                  </a:lnTo>
                  <a:lnTo>
                    <a:pt x="5" y="76"/>
                  </a:lnTo>
                  <a:lnTo>
                    <a:pt x="2" y="114"/>
                  </a:lnTo>
                  <a:lnTo>
                    <a:pt x="9" y="134"/>
                  </a:lnTo>
                  <a:lnTo>
                    <a:pt x="0" y="290"/>
                  </a:lnTo>
                  <a:lnTo>
                    <a:pt x="18" y="299"/>
                  </a:lnTo>
                  <a:lnTo>
                    <a:pt x="27" y="312"/>
                  </a:lnTo>
                  <a:lnTo>
                    <a:pt x="67" y="326"/>
                  </a:lnTo>
                  <a:lnTo>
                    <a:pt x="108" y="368"/>
                  </a:lnTo>
                  <a:lnTo>
                    <a:pt x="149" y="411"/>
                  </a:lnTo>
                  <a:lnTo>
                    <a:pt x="175" y="391"/>
                  </a:lnTo>
                  <a:lnTo>
                    <a:pt x="204" y="393"/>
                  </a:lnTo>
                  <a:lnTo>
                    <a:pt x="223" y="398"/>
                  </a:lnTo>
                  <a:lnTo>
                    <a:pt x="258" y="431"/>
                  </a:lnTo>
                  <a:lnTo>
                    <a:pt x="277" y="391"/>
                  </a:lnTo>
                  <a:lnTo>
                    <a:pt x="301" y="352"/>
                  </a:lnTo>
                  <a:lnTo>
                    <a:pt x="333" y="332"/>
                  </a:lnTo>
                  <a:lnTo>
                    <a:pt x="337" y="270"/>
                  </a:lnTo>
                  <a:lnTo>
                    <a:pt x="353" y="213"/>
                  </a:lnTo>
                  <a:lnTo>
                    <a:pt x="369" y="173"/>
                  </a:lnTo>
                  <a:close/>
                </a:path>
              </a:pathLst>
            </a:custGeom>
            <a:solidFill>
              <a:schemeClr val="accent5">
                <a:lumMod val="40000"/>
                <a:lumOff val="60000"/>
              </a:schemeClr>
            </a:solidFill>
            <a:ln w="9525">
              <a:noFill/>
              <a:round/>
              <a:headEnd/>
              <a:tailEnd/>
            </a:ln>
          </p:spPr>
          <p:txBody>
            <a:bodyPr/>
            <a:lstStyle/>
            <a:p>
              <a:pPr>
                <a:defRPr/>
              </a:pPr>
              <a:endParaRPr lang="en-US"/>
            </a:p>
          </p:txBody>
        </p:sp>
        <p:sp>
          <p:nvSpPr>
            <p:cNvPr id="2118" name="Freeform 437"/>
            <p:cNvSpPr>
              <a:spLocks/>
            </p:cNvSpPr>
            <p:nvPr/>
          </p:nvSpPr>
          <p:spPr bwMode="auto">
            <a:xfrm>
              <a:off x="5922817" y="3783831"/>
              <a:ext cx="647384" cy="733970"/>
            </a:xfrm>
            <a:custGeom>
              <a:avLst/>
              <a:gdLst>
                <a:gd name="T0" fmla="*/ 2147483647 w 369"/>
                <a:gd name="T1" fmla="*/ 2147483647 h 431"/>
                <a:gd name="T2" fmla="*/ 2147483647 w 369"/>
                <a:gd name="T3" fmla="*/ 2147483647 h 431"/>
                <a:gd name="T4" fmla="*/ 2147483647 w 369"/>
                <a:gd name="T5" fmla="*/ 2147483647 h 431"/>
                <a:gd name="T6" fmla="*/ 2147483647 w 369"/>
                <a:gd name="T7" fmla="*/ 2147483647 h 431"/>
                <a:gd name="T8" fmla="*/ 2147483647 w 369"/>
                <a:gd name="T9" fmla="*/ 2147483647 h 431"/>
                <a:gd name="T10" fmla="*/ 2147483647 w 369"/>
                <a:gd name="T11" fmla="*/ 0 h 431"/>
                <a:gd name="T12" fmla="*/ 2147483647 w 369"/>
                <a:gd name="T13" fmla="*/ 2147483647 h 431"/>
                <a:gd name="T14" fmla="*/ 2147483647 w 369"/>
                <a:gd name="T15" fmla="*/ 2147483647 h 431"/>
                <a:gd name="T16" fmla="*/ 2147483647 w 369"/>
                <a:gd name="T17" fmla="*/ 2147483647 h 431"/>
                <a:gd name="T18" fmla="*/ 2147483647 w 369"/>
                <a:gd name="T19" fmla="*/ 2147483647 h 431"/>
                <a:gd name="T20" fmla="*/ 2147483647 w 369"/>
                <a:gd name="T21" fmla="*/ 2147483647 h 431"/>
                <a:gd name="T22" fmla="*/ 2147483647 w 369"/>
                <a:gd name="T23" fmla="*/ 2147483647 h 431"/>
                <a:gd name="T24" fmla="*/ 2147483647 w 369"/>
                <a:gd name="T25" fmla="*/ 2147483647 h 431"/>
                <a:gd name="T26" fmla="*/ 2147483647 w 369"/>
                <a:gd name="T27" fmla="*/ 2147483647 h 431"/>
                <a:gd name="T28" fmla="*/ 2147483647 w 369"/>
                <a:gd name="T29" fmla="*/ 2147483647 h 431"/>
                <a:gd name="T30" fmla="*/ 2147483647 w 369"/>
                <a:gd name="T31" fmla="*/ 2147483647 h 431"/>
                <a:gd name="T32" fmla="*/ 0 w 369"/>
                <a:gd name="T33" fmla="*/ 2147483647 h 431"/>
                <a:gd name="T34" fmla="*/ 2147483647 w 369"/>
                <a:gd name="T35" fmla="*/ 2147483647 h 431"/>
                <a:gd name="T36" fmla="*/ 2147483647 w 369"/>
                <a:gd name="T37" fmla="*/ 2147483647 h 431"/>
                <a:gd name="T38" fmla="*/ 2147483647 w 369"/>
                <a:gd name="T39" fmla="*/ 2147483647 h 431"/>
                <a:gd name="T40" fmla="*/ 2147483647 w 369"/>
                <a:gd name="T41" fmla="*/ 2147483647 h 431"/>
                <a:gd name="T42" fmla="*/ 2147483647 w 369"/>
                <a:gd name="T43" fmla="*/ 2147483647 h 431"/>
                <a:gd name="T44" fmla="*/ 2147483647 w 369"/>
                <a:gd name="T45" fmla="*/ 2147483647 h 431"/>
                <a:gd name="T46" fmla="*/ 2147483647 w 369"/>
                <a:gd name="T47" fmla="*/ 2147483647 h 431"/>
                <a:gd name="T48" fmla="*/ 2147483647 w 369"/>
                <a:gd name="T49" fmla="*/ 2147483647 h 431"/>
                <a:gd name="T50" fmla="*/ 2147483647 w 369"/>
                <a:gd name="T51" fmla="*/ 2147483647 h 431"/>
                <a:gd name="T52" fmla="*/ 2147483647 w 369"/>
                <a:gd name="T53" fmla="*/ 2147483647 h 431"/>
                <a:gd name="T54" fmla="*/ 2147483647 w 369"/>
                <a:gd name="T55" fmla="*/ 2147483647 h 431"/>
                <a:gd name="T56" fmla="*/ 2147483647 w 369"/>
                <a:gd name="T57" fmla="*/ 2147483647 h 431"/>
                <a:gd name="T58" fmla="*/ 2147483647 w 369"/>
                <a:gd name="T59" fmla="*/ 2147483647 h 431"/>
                <a:gd name="T60" fmla="*/ 2147483647 w 369"/>
                <a:gd name="T61" fmla="*/ 2147483647 h 431"/>
                <a:gd name="T62" fmla="*/ 2147483647 w 369"/>
                <a:gd name="T63" fmla="*/ 2147483647 h 4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9"/>
                <a:gd name="T97" fmla="*/ 0 h 431"/>
                <a:gd name="T98" fmla="*/ 369 w 369"/>
                <a:gd name="T99" fmla="*/ 431 h 4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9" h="431">
                  <a:moveTo>
                    <a:pt x="369" y="173"/>
                  </a:moveTo>
                  <a:lnTo>
                    <a:pt x="337" y="78"/>
                  </a:lnTo>
                  <a:lnTo>
                    <a:pt x="324" y="52"/>
                  </a:lnTo>
                  <a:lnTo>
                    <a:pt x="303" y="33"/>
                  </a:lnTo>
                  <a:lnTo>
                    <a:pt x="283" y="20"/>
                  </a:lnTo>
                  <a:lnTo>
                    <a:pt x="258" y="0"/>
                  </a:lnTo>
                  <a:lnTo>
                    <a:pt x="241" y="22"/>
                  </a:lnTo>
                  <a:lnTo>
                    <a:pt x="227" y="24"/>
                  </a:lnTo>
                  <a:lnTo>
                    <a:pt x="211" y="40"/>
                  </a:lnTo>
                  <a:lnTo>
                    <a:pt x="137" y="43"/>
                  </a:lnTo>
                  <a:lnTo>
                    <a:pt x="94" y="72"/>
                  </a:lnTo>
                  <a:lnTo>
                    <a:pt x="65" y="60"/>
                  </a:lnTo>
                  <a:lnTo>
                    <a:pt x="29" y="60"/>
                  </a:lnTo>
                  <a:lnTo>
                    <a:pt x="5" y="76"/>
                  </a:lnTo>
                  <a:lnTo>
                    <a:pt x="2" y="114"/>
                  </a:lnTo>
                  <a:lnTo>
                    <a:pt x="9" y="134"/>
                  </a:lnTo>
                  <a:lnTo>
                    <a:pt x="0" y="290"/>
                  </a:lnTo>
                  <a:lnTo>
                    <a:pt x="18" y="299"/>
                  </a:lnTo>
                  <a:lnTo>
                    <a:pt x="27" y="312"/>
                  </a:lnTo>
                  <a:lnTo>
                    <a:pt x="67" y="326"/>
                  </a:lnTo>
                  <a:lnTo>
                    <a:pt x="108" y="368"/>
                  </a:lnTo>
                  <a:lnTo>
                    <a:pt x="149" y="411"/>
                  </a:lnTo>
                  <a:lnTo>
                    <a:pt x="175" y="391"/>
                  </a:lnTo>
                  <a:lnTo>
                    <a:pt x="204" y="393"/>
                  </a:lnTo>
                  <a:lnTo>
                    <a:pt x="223" y="398"/>
                  </a:lnTo>
                  <a:lnTo>
                    <a:pt x="258" y="431"/>
                  </a:lnTo>
                  <a:lnTo>
                    <a:pt x="277" y="391"/>
                  </a:lnTo>
                  <a:lnTo>
                    <a:pt x="301" y="352"/>
                  </a:lnTo>
                  <a:lnTo>
                    <a:pt x="333" y="332"/>
                  </a:lnTo>
                  <a:lnTo>
                    <a:pt x="337" y="270"/>
                  </a:lnTo>
                  <a:lnTo>
                    <a:pt x="353" y="213"/>
                  </a:lnTo>
                  <a:lnTo>
                    <a:pt x="369" y="173"/>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46" name="Freeform 438"/>
            <p:cNvSpPr>
              <a:spLocks/>
            </p:cNvSpPr>
            <p:nvPr/>
          </p:nvSpPr>
          <p:spPr bwMode="auto">
            <a:xfrm>
              <a:off x="5559949" y="3610307"/>
              <a:ext cx="816735" cy="487296"/>
            </a:xfrm>
            <a:custGeom>
              <a:avLst/>
              <a:gdLst/>
              <a:ahLst/>
              <a:cxnLst>
                <a:cxn ang="0">
                  <a:pos x="32" y="282"/>
                </a:cxn>
                <a:cxn ang="0">
                  <a:pos x="12" y="248"/>
                </a:cxn>
                <a:cxn ang="0">
                  <a:pos x="0" y="201"/>
                </a:cxn>
                <a:cxn ang="0">
                  <a:pos x="30" y="136"/>
                </a:cxn>
                <a:cxn ang="0">
                  <a:pos x="47" y="120"/>
                </a:cxn>
                <a:cxn ang="0">
                  <a:pos x="45" y="102"/>
                </a:cxn>
                <a:cxn ang="0">
                  <a:pos x="23" y="90"/>
                </a:cxn>
                <a:cxn ang="0">
                  <a:pos x="25" y="48"/>
                </a:cxn>
                <a:cxn ang="0">
                  <a:pos x="47" y="25"/>
                </a:cxn>
                <a:cxn ang="0">
                  <a:pos x="57" y="0"/>
                </a:cxn>
                <a:cxn ang="0">
                  <a:pos x="99" y="0"/>
                </a:cxn>
                <a:cxn ang="0">
                  <a:pos x="113" y="14"/>
                </a:cxn>
                <a:cxn ang="0">
                  <a:pos x="131" y="27"/>
                </a:cxn>
                <a:cxn ang="0">
                  <a:pos x="221" y="27"/>
                </a:cxn>
                <a:cxn ang="0">
                  <a:pos x="254" y="0"/>
                </a:cxn>
                <a:cxn ang="0">
                  <a:pos x="313" y="1"/>
                </a:cxn>
                <a:cxn ang="0">
                  <a:pos x="333" y="10"/>
                </a:cxn>
                <a:cxn ang="0">
                  <a:pos x="356" y="43"/>
                </a:cxn>
                <a:cxn ang="0">
                  <a:pos x="380" y="52"/>
                </a:cxn>
                <a:cxn ang="0">
                  <a:pos x="429" y="93"/>
                </a:cxn>
                <a:cxn ang="0">
                  <a:pos x="465" y="102"/>
                </a:cxn>
                <a:cxn ang="0">
                  <a:pos x="448" y="124"/>
                </a:cxn>
                <a:cxn ang="0">
                  <a:pos x="434" y="126"/>
                </a:cxn>
                <a:cxn ang="0">
                  <a:pos x="418" y="142"/>
                </a:cxn>
                <a:cxn ang="0">
                  <a:pos x="344" y="145"/>
                </a:cxn>
                <a:cxn ang="0">
                  <a:pos x="301" y="174"/>
                </a:cxn>
                <a:cxn ang="0">
                  <a:pos x="272" y="162"/>
                </a:cxn>
                <a:cxn ang="0">
                  <a:pos x="236" y="162"/>
                </a:cxn>
                <a:cxn ang="0">
                  <a:pos x="212" y="178"/>
                </a:cxn>
                <a:cxn ang="0">
                  <a:pos x="209" y="214"/>
                </a:cxn>
                <a:cxn ang="0">
                  <a:pos x="176" y="219"/>
                </a:cxn>
                <a:cxn ang="0">
                  <a:pos x="155" y="254"/>
                </a:cxn>
                <a:cxn ang="0">
                  <a:pos x="126" y="261"/>
                </a:cxn>
                <a:cxn ang="0">
                  <a:pos x="90" y="286"/>
                </a:cxn>
                <a:cxn ang="0">
                  <a:pos x="32" y="282"/>
                </a:cxn>
              </a:cxnLst>
              <a:rect l="0" t="0" r="r" b="b"/>
              <a:pathLst>
                <a:path w="465" h="286">
                  <a:moveTo>
                    <a:pt x="32" y="282"/>
                  </a:moveTo>
                  <a:lnTo>
                    <a:pt x="12" y="248"/>
                  </a:lnTo>
                  <a:lnTo>
                    <a:pt x="0" y="201"/>
                  </a:lnTo>
                  <a:lnTo>
                    <a:pt x="30" y="136"/>
                  </a:lnTo>
                  <a:lnTo>
                    <a:pt x="47" y="120"/>
                  </a:lnTo>
                  <a:lnTo>
                    <a:pt x="45" y="102"/>
                  </a:lnTo>
                  <a:lnTo>
                    <a:pt x="23" y="90"/>
                  </a:lnTo>
                  <a:lnTo>
                    <a:pt x="25" y="48"/>
                  </a:lnTo>
                  <a:lnTo>
                    <a:pt x="47" y="25"/>
                  </a:lnTo>
                  <a:lnTo>
                    <a:pt x="57" y="0"/>
                  </a:lnTo>
                  <a:lnTo>
                    <a:pt x="99" y="0"/>
                  </a:lnTo>
                  <a:lnTo>
                    <a:pt x="113" y="14"/>
                  </a:lnTo>
                  <a:lnTo>
                    <a:pt x="131" y="27"/>
                  </a:lnTo>
                  <a:lnTo>
                    <a:pt x="221" y="27"/>
                  </a:lnTo>
                  <a:lnTo>
                    <a:pt x="254" y="0"/>
                  </a:lnTo>
                  <a:lnTo>
                    <a:pt x="313" y="1"/>
                  </a:lnTo>
                  <a:lnTo>
                    <a:pt x="333" y="10"/>
                  </a:lnTo>
                  <a:lnTo>
                    <a:pt x="356" y="43"/>
                  </a:lnTo>
                  <a:lnTo>
                    <a:pt x="380" y="52"/>
                  </a:lnTo>
                  <a:lnTo>
                    <a:pt x="429" y="93"/>
                  </a:lnTo>
                  <a:lnTo>
                    <a:pt x="465" y="102"/>
                  </a:lnTo>
                  <a:lnTo>
                    <a:pt x="448" y="124"/>
                  </a:lnTo>
                  <a:lnTo>
                    <a:pt x="434" y="126"/>
                  </a:lnTo>
                  <a:lnTo>
                    <a:pt x="418" y="142"/>
                  </a:lnTo>
                  <a:lnTo>
                    <a:pt x="344" y="145"/>
                  </a:lnTo>
                  <a:lnTo>
                    <a:pt x="301" y="174"/>
                  </a:lnTo>
                  <a:lnTo>
                    <a:pt x="272" y="162"/>
                  </a:lnTo>
                  <a:lnTo>
                    <a:pt x="236" y="162"/>
                  </a:lnTo>
                  <a:lnTo>
                    <a:pt x="212" y="178"/>
                  </a:lnTo>
                  <a:lnTo>
                    <a:pt x="209" y="214"/>
                  </a:lnTo>
                  <a:lnTo>
                    <a:pt x="176" y="219"/>
                  </a:lnTo>
                  <a:lnTo>
                    <a:pt x="155" y="254"/>
                  </a:lnTo>
                  <a:lnTo>
                    <a:pt x="126" y="261"/>
                  </a:lnTo>
                  <a:lnTo>
                    <a:pt x="90" y="286"/>
                  </a:lnTo>
                  <a:lnTo>
                    <a:pt x="32" y="282"/>
                  </a:lnTo>
                  <a:close/>
                </a:path>
              </a:pathLst>
            </a:custGeom>
            <a:solidFill>
              <a:schemeClr val="accent5">
                <a:lumMod val="40000"/>
                <a:lumOff val="60000"/>
              </a:schemeClr>
            </a:solidFill>
            <a:ln w="9525">
              <a:noFill/>
              <a:round/>
              <a:headEnd/>
              <a:tailEnd/>
            </a:ln>
          </p:spPr>
          <p:txBody>
            <a:bodyPr/>
            <a:lstStyle/>
            <a:p>
              <a:pPr>
                <a:defRPr/>
              </a:pPr>
              <a:endParaRPr lang="en-US"/>
            </a:p>
          </p:txBody>
        </p:sp>
        <p:sp>
          <p:nvSpPr>
            <p:cNvPr id="2120" name="Freeform 439"/>
            <p:cNvSpPr>
              <a:spLocks/>
            </p:cNvSpPr>
            <p:nvPr/>
          </p:nvSpPr>
          <p:spPr bwMode="auto">
            <a:xfrm>
              <a:off x="5560282" y="3610130"/>
              <a:ext cx="815703" cy="487043"/>
            </a:xfrm>
            <a:custGeom>
              <a:avLst/>
              <a:gdLst>
                <a:gd name="T0" fmla="*/ 2147483647 w 465"/>
                <a:gd name="T1" fmla="*/ 2147483647 h 286"/>
                <a:gd name="T2" fmla="*/ 2147483647 w 465"/>
                <a:gd name="T3" fmla="*/ 2147483647 h 286"/>
                <a:gd name="T4" fmla="*/ 0 w 465"/>
                <a:gd name="T5" fmla="*/ 2147483647 h 286"/>
                <a:gd name="T6" fmla="*/ 2147483647 w 465"/>
                <a:gd name="T7" fmla="*/ 2147483647 h 286"/>
                <a:gd name="T8" fmla="*/ 2147483647 w 465"/>
                <a:gd name="T9" fmla="*/ 2147483647 h 286"/>
                <a:gd name="T10" fmla="*/ 2147483647 w 465"/>
                <a:gd name="T11" fmla="*/ 2147483647 h 286"/>
                <a:gd name="T12" fmla="*/ 2147483647 w 465"/>
                <a:gd name="T13" fmla="*/ 2147483647 h 286"/>
                <a:gd name="T14" fmla="*/ 2147483647 w 465"/>
                <a:gd name="T15" fmla="*/ 2147483647 h 286"/>
                <a:gd name="T16" fmla="*/ 2147483647 w 465"/>
                <a:gd name="T17" fmla="*/ 2147483647 h 286"/>
                <a:gd name="T18" fmla="*/ 2147483647 w 465"/>
                <a:gd name="T19" fmla="*/ 0 h 286"/>
                <a:gd name="T20" fmla="*/ 2147483647 w 465"/>
                <a:gd name="T21" fmla="*/ 0 h 286"/>
                <a:gd name="T22" fmla="*/ 2147483647 w 465"/>
                <a:gd name="T23" fmla="*/ 2147483647 h 286"/>
                <a:gd name="T24" fmla="*/ 2147483647 w 465"/>
                <a:gd name="T25" fmla="*/ 2147483647 h 286"/>
                <a:gd name="T26" fmla="*/ 2147483647 w 465"/>
                <a:gd name="T27" fmla="*/ 2147483647 h 286"/>
                <a:gd name="T28" fmla="*/ 2147483647 w 465"/>
                <a:gd name="T29" fmla="*/ 0 h 286"/>
                <a:gd name="T30" fmla="*/ 2147483647 w 465"/>
                <a:gd name="T31" fmla="*/ 2147483647 h 286"/>
                <a:gd name="T32" fmla="*/ 2147483647 w 465"/>
                <a:gd name="T33" fmla="*/ 2147483647 h 286"/>
                <a:gd name="T34" fmla="*/ 2147483647 w 465"/>
                <a:gd name="T35" fmla="*/ 2147483647 h 286"/>
                <a:gd name="T36" fmla="*/ 2147483647 w 465"/>
                <a:gd name="T37" fmla="*/ 2147483647 h 286"/>
                <a:gd name="T38" fmla="*/ 2147483647 w 465"/>
                <a:gd name="T39" fmla="*/ 2147483647 h 286"/>
                <a:gd name="T40" fmla="*/ 2147483647 w 465"/>
                <a:gd name="T41" fmla="*/ 2147483647 h 286"/>
                <a:gd name="T42" fmla="*/ 2147483647 w 465"/>
                <a:gd name="T43" fmla="*/ 2147483647 h 286"/>
                <a:gd name="T44" fmla="*/ 2147483647 w 465"/>
                <a:gd name="T45" fmla="*/ 2147483647 h 286"/>
                <a:gd name="T46" fmla="*/ 2147483647 w 465"/>
                <a:gd name="T47" fmla="*/ 2147483647 h 286"/>
                <a:gd name="T48" fmla="*/ 2147483647 w 465"/>
                <a:gd name="T49" fmla="*/ 2147483647 h 286"/>
                <a:gd name="T50" fmla="*/ 2147483647 w 465"/>
                <a:gd name="T51" fmla="*/ 2147483647 h 286"/>
                <a:gd name="T52" fmla="*/ 2147483647 w 465"/>
                <a:gd name="T53" fmla="*/ 2147483647 h 286"/>
                <a:gd name="T54" fmla="*/ 2147483647 w 465"/>
                <a:gd name="T55" fmla="*/ 2147483647 h 286"/>
                <a:gd name="T56" fmla="*/ 2147483647 w 465"/>
                <a:gd name="T57" fmla="*/ 2147483647 h 286"/>
                <a:gd name="T58" fmla="*/ 2147483647 w 465"/>
                <a:gd name="T59" fmla="*/ 2147483647 h 286"/>
                <a:gd name="T60" fmla="*/ 2147483647 w 465"/>
                <a:gd name="T61" fmla="*/ 2147483647 h 286"/>
                <a:gd name="T62" fmla="*/ 2147483647 w 465"/>
                <a:gd name="T63" fmla="*/ 2147483647 h 286"/>
                <a:gd name="T64" fmla="*/ 2147483647 w 465"/>
                <a:gd name="T65" fmla="*/ 2147483647 h 286"/>
                <a:gd name="T66" fmla="*/ 2147483647 w 465"/>
                <a:gd name="T67" fmla="*/ 2147483647 h 286"/>
                <a:gd name="T68" fmla="*/ 2147483647 w 465"/>
                <a:gd name="T69" fmla="*/ 2147483647 h 2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5"/>
                <a:gd name="T106" fmla="*/ 0 h 286"/>
                <a:gd name="T107" fmla="*/ 465 w 465"/>
                <a:gd name="T108" fmla="*/ 286 h 2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5" h="286">
                  <a:moveTo>
                    <a:pt x="32" y="282"/>
                  </a:moveTo>
                  <a:lnTo>
                    <a:pt x="12" y="248"/>
                  </a:lnTo>
                  <a:lnTo>
                    <a:pt x="0" y="201"/>
                  </a:lnTo>
                  <a:lnTo>
                    <a:pt x="30" y="136"/>
                  </a:lnTo>
                  <a:lnTo>
                    <a:pt x="47" y="120"/>
                  </a:lnTo>
                  <a:lnTo>
                    <a:pt x="45" y="102"/>
                  </a:lnTo>
                  <a:lnTo>
                    <a:pt x="23" y="90"/>
                  </a:lnTo>
                  <a:lnTo>
                    <a:pt x="25" y="48"/>
                  </a:lnTo>
                  <a:lnTo>
                    <a:pt x="47" y="25"/>
                  </a:lnTo>
                  <a:lnTo>
                    <a:pt x="57" y="0"/>
                  </a:lnTo>
                  <a:lnTo>
                    <a:pt x="99" y="0"/>
                  </a:lnTo>
                  <a:lnTo>
                    <a:pt x="113" y="14"/>
                  </a:lnTo>
                  <a:lnTo>
                    <a:pt x="131" y="27"/>
                  </a:lnTo>
                  <a:lnTo>
                    <a:pt x="221" y="27"/>
                  </a:lnTo>
                  <a:lnTo>
                    <a:pt x="254" y="0"/>
                  </a:lnTo>
                  <a:lnTo>
                    <a:pt x="313" y="1"/>
                  </a:lnTo>
                  <a:lnTo>
                    <a:pt x="333" y="10"/>
                  </a:lnTo>
                  <a:lnTo>
                    <a:pt x="356" y="43"/>
                  </a:lnTo>
                  <a:lnTo>
                    <a:pt x="380" y="52"/>
                  </a:lnTo>
                  <a:lnTo>
                    <a:pt x="429" y="93"/>
                  </a:lnTo>
                  <a:lnTo>
                    <a:pt x="465" y="102"/>
                  </a:lnTo>
                  <a:lnTo>
                    <a:pt x="448" y="124"/>
                  </a:lnTo>
                  <a:lnTo>
                    <a:pt x="434" y="126"/>
                  </a:lnTo>
                  <a:lnTo>
                    <a:pt x="418" y="142"/>
                  </a:lnTo>
                  <a:lnTo>
                    <a:pt x="344" y="145"/>
                  </a:lnTo>
                  <a:lnTo>
                    <a:pt x="301" y="174"/>
                  </a:lnTo>
                  <a:lnTo>
                    <a:pt x="272" y="162"/>
                  </a:lnTo>
                  <a:lnTo>
                    <a:pt x="236" y="162"/>
                  </a:lnTo>
                  <a:lnTo>
                    <a:pt x="212" y="178"/>
                  </a:lnTo>
                  <a:lnTo>
                    <a:pt x="209" y="214"/>
                  </a:lnTo>
                  <a:lnTo>
                    <a:pt x="176" y="219"/>
                  </a:lnTo>
                  <a:lnTo>
                    <a:pt x="155" y="254"/>
                  </a:lnTo>
                  <a:lnTo>
                    <a:pt x="126" y="261"/>
                  </a:lnTo>
                  <a:lnTo>
                    <a:pt x="90" y="286"/>
                  </a:lnTo>
                  <a:lnTo>
                    <a:pt x="32" y="282"/>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1" name="Freeform 440"/>
            <p:cNvSpPr>
              <a:spLocks/>
            </p:cNvSpPr>
            <p:nvPr/>
          </p:nvSpPr>
          <p:spPr bwMode="auto">
            <a:xfrm>
              <a:off x="5900159" y="4713640"/>
              <a:ext cx="1024484" cy="623279"/>
            </a:xfrm>
            <a:custGeom>
              <a:avLst/>
              <a:gdLst>
                <a:gd name="T0" fmla="*/ 2147483647 w 584"/>
                <a:gd name="T1" fmla="*/ 2147483647 h 366"/>
                <a:gd name="T2" fmla="*/ 2147483647 w 584"/>
                <a:gd name="T3" fmla="*/ 2147483647 h 366"/>
                <a:gd name="T4" fmla="*/ 2147483647 w 584"/>
                <a:gd name="T5" fmla="*/ 2147483647 h 366"/>
                <a:gd name="T6" fmla="*/ 2147483647 w 584"/>
                <a:gd name="T7" fmla="*/ 2147483647 h 366"/>
                <a:gd name="T8" fmla="*/ 2147483647 w 584"/>
                <a:gd name="T9" fmla="*/ 2147483647 h 366"/>
                <a:gd name="T10" fmla="*/ 2147483647 w 584"/>
                <a:gd name="T11" fmla="*/ 2147483647 h 366"/>
                <a:gd name="T12" fmla="*/ 2147483647 w 584"/>
                <a:gd name="T13" fmla="*/ 2147483647 h 366"/>
                <a:gd name="T14" fmla="*/ 2147483647 w 584"/>
                <a:gd name="T15" fmla="*/ 2147483647 h 366"/>
                <a:gd name="T16" fmla="*/ 2147483647 w 584"/>
                <a:gd name="T17" fmla="*/ 2147483647 h 366"/>
                <a:gd name="T18" fmla="*/ 0 w 584"/>
                <a:gd name="T19" fmla="*/ 2147483647 h 366"/>
                <a:gd name="T20" fmla="*/ 2147483647 w 584"/>
                <a:gd name="T21" fmla="*/ 2147483647 h 366"/>
                <a:gd name="T22" fmla="*/ 2147483647 w 584"/>
                <a:gd name="T23" fmla="*/ 2147483647 h 366"/>
                <a:gd name="T24" fmla="*/ 2147483647 w 584"/>
                <a:gd name="T25" fmla="*/ 2147483647 h 366"/>
                <a:gd name="T26" fmla="*/ 2147483647 w 584"/>
                <a:gd name="T27" fmla="*/ 2147483647 h 366"/>
                <a:gd name="T28" fmla="*/ 2147483647 w 584"/>
                <a:gd name="T29" fmla="*/ 2147483647 h 366"/>
                <a:gd name="T30" fmla="*/ 2147483647 w 584"/>
                <a:gd name="T31" fmla="*/ 2147483647 h 366"/>
                <a:gd name="T32" fmla="*/ 2147483647 w 584"/>
                <a:gd name="T33" fmla="*/ 0 h 366"/>
                <a:gd name="T34" fmla="*/ 2147483647 w 584"/>
                <a:gd name="T35" fmla="*/ 2147483647 h 366"/>
                <a:gd name="T36" fmla="*/ 2147483647 w 584"/>
                <a:gd name="T37" fmla="*/ 2147483647 h 366"/>
                <a:gd name="T38" fmla="*/ 2147483647 w 584"/>
                <a:gd name="T39" fmla="*/ 2147483647 h 366"/>
                <a:gd name="T40" fmla="*/ 2147483647 w 584"/>
                <a:gd name="T41" fmla="*/ 2147483647 h 366"/>
                <a:gd name="T42" fmla="*/ 2147483647 w 584"/>
                <a:gd name="T43" fmla="*/ 2147483647 h 366"/>
                <a:gd name="T44" fmla="*/ 2147483647 w 584"/>
                <a:gd name="T45" fmla="*/ 2147483647 h 366"/>
                <a:gd name="T46" fmla="*/ 2147483647 w 584"/>
                <a:gd name="T47" fmla="*/ 2147483647 h 366"/>
                <a:gd name="T48" fmla="*/ 2147483647 w 584"/>
                <a:gd name="T49" fmla="*/ 2147483647 h 366"/>
                <a:gd name="T50" fmla="*/ 2147483647 w 584"/>
                <a:gd name="T51" fmla="*/ 2147483647 h 366"/>
                <a:gd name="T52" fmla="*/ 2147483647 w 584"/>
                <a:gd name="T53" fmla="*/ 2147483647 h 366"/>
                <a:gd name="T54" fmla="*/ 2147483647 w 584"/>
                <a:gd name="T55" fmla="*/ 2147483647 h 366"/>
                <a:gd name="T56" fmla="*/ 2147483647 w 584"/>
                <a:gd name="T57" fmla="*/ 2147483647 h 366"/>
                <a:gd name="T58" fmla="*/ 2147483647 w 584"/>
                <a:gd name="T59" fmla="*/ 2147483647 h 366"/>
                <a:gd name="T60" fmla="*/ 2147483647 w 584"/>
                <a:gd name="T61" fmla="*/ 2147483647 h 366"/>
                <a:gd name="T62" fmla="*/ 2147483647 w 584"/>
                <a:gd name="T63" fmla="*/ 2147483647 h 366"/>
                <a:gd name="T64" fmla="*/ 2147483647 w 584"/>
                <a:gd name="T65" fmla="*/ 2147483647 h 366"/>
                <a:gd name="T66" fmla="*/ 2147483647 w 584"/>
                <a:gd name="T67" fmla="*/ 2147483647 h 366"/>
                <a:gd name="T68" fmla="*/ 2147483647 w 584"/>
                <a:gd name="T69" fmla="*/ 2147483647 h 366"/>
                <a:gd name="T70" fmla="*/ 2147483647 w 584"/>
                <a:gd name="T71" fmla="*/ 2147483647 h 366"/>
                <a:gd name="T72" fmla="*/ 2147483647 w 584"/>
                <a:gd name="T73" fmla="*/ 2147483647 h 366"/>
                <a:gd name="T74" fmla="*/ 2147483647 w 584"/>
                <a:gd name="T75" fmla="*/ 2147483647 h 366"/>
                <a:gd name="T76" fmla="*/ 2147483647 w 584"/>
                <a:gd name="T77" fmla="*/ 2147483647 h 366"/>
                <a:gd name="T78" fmla="*/ 2147483647 w 584"/>
                <a:gd name="T79" fmla="*/ 2147483647 h 366"/>
                <a:gd name="T80" fmla="*/ 2147483647 w 584"/>
                <a:gd name="T81" fmla="*/ 2147483647 h 3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4"/>
                <a:gd name="T124" fmla="*/ 0 h 366"/>
                <a:gd name="T125" fmla="*/ 584 w 584"/>
                <a:gd name="T126" fmla="*/ 366 h 3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4" h="366">
                  <a:moveTo>
                    <a:pt x="229" y="213"/>
                  </a:moveTo>
                  <a:lnTo>
                    <a:pt x="202" y="189"/>
                  </a:lnTo>
                  <a:lnTo>
                    <a:pt x="171" y="182"/>
                  </a:lnTo>
                  <a:lnTo>
                    <a:pt x="130" y="214"/>
                  </a:lnTo>
                  <a:lnTo>
                    <a:pt x="31" y="214"/>
                  </a:lnTo>
                  <a:lnTo>
                    <a:pt x="45" y="175"/>
                  </a:lnTo>
                  <a:lnTo>
                    <a:pt x="36" y="139"/>
                  </a:lnTo>
                  <a:lnTo>
                    <a:pt x="13" y="121"/>
                  </a:lnTo>
                  <a:lnTo>
                    <a:pt x="2" y="110"/>
                  </a:lnTo>
                  <a:lnTo>
                    <a:pt x="0" y="87"/>
                  </a:lnTo>
                  <a:lnTo>
                    <a:pt x="20" y="61"/>
                  </a:lnTo>
                  <a:lnTo>
                    <a:pt x="80" y="72"/>
                  </a:lnTo>
                  <a:lnTo>
                    <a:pt x="153" y="76"/>
                  </a:lnTo>
                  <a:lnTo>
                    <a:pt x="164" y="40"/>
                  </a:lnTo>
                  <a:lnTo>
                    <a:pt x="202" y="31"/>
                  </a:lnTo>
                  <a:lnTo>
                    <a:pt x="218" y="9"/>
                  </a:lnTo>
                  <a:lnTo>
                    <a:pt x="236" y="0"/>
                  </a:lnTo>
                  <a:lnTo>
                    <a:pt x="242" y="14"/>
                  </a:lnTo>
                  <a:lnTo>
                    <a:pt x="263" y="23"/>
                  </a:lnTo>
                  <a:lnTo>
                    <a:pt x="307" y="38"/>
                  </a:lnTo>
                  <a:lnTo>
                    <a:pt x="328" y="65"/>
                  </a:lnTo>
                  <a:lnTo>
                    <a:pt x="346" y="90"/>
                  </a:lnTo>
                  <a:lnTo>
                    <a:pt x="393" y="124"/>
                  </a:lnTo>
                  <a:lnTo>
                    <a:pt x="456" y="139"/>
                  </a:lnTo>
                  <a:lnTo>
                    <a:pt x="487" y="139"/>
                  </a:lnTo>
                  <a:lnTo>
                    <a:pt x="541" y="148"/>
                  </a:lnTo>
                  <a:lnTo>
                    <a:pt x="584" y="195"/>
                  </a:lnTo>
                  <a:lnTo>
                    <a:pt x="575" y="214"/>
                  </a:lnTo>
                  <a:lnTo>
                    <a:pt x="557" y="222"/>
                  </a:lnTo>
                  <a:lnTo>
                    <a:pt x="561" y="240"/>
                  </a:lnTo>
                  <a:lnTo>
                    <a:pt x="571" y="268"/>
                  </a:lnTo>
                  <a:lnTo>
                    <a:pt x="575" y="295"/>
                  </a:lnTo>
                  <a:lnTo>
                    <a:pt x="570" y="341"/>
                  </a:lnTo>
                  <a:lnTo>
                    <a:pt x="516" y="366"/>
                  </a:lnTo>
                  <a:lnTo>
                    <a:pt x="472" y="341"/>
                  </a:lnTo>
                  <a:lnTo>
                    <a:pt x="444" y="317"/>
                  </a:lnTo>
                  <a:lnTo>
                    <a:pt x="350" y="290"/>
                  </a:lnTo>
                  <a:lnTo>
                    <a:pt x="321" y="268"/>
                  </a:lnTo>
                  <a:lnTo>
                    <a:pt x="310" y="240"/>
                  </a:lnTo>
                  <a:lnTo>
                    <a:pt x="289" y="218"/>
                  </a:lnTo>
                  <a:lnTo>
                    <a:pt x="229"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2" name="Freeform 441"/>
            <p:cNvSpPr>
              <a:spLocks/>
            </p:cNvSpPr>
            <p:nvPr/>
          </p:nvSpPr>
          <p:spPr bwMode="auto">
            <a:xfrm>
              <a:off x="5900159" y="4713640"/>
              <a:ext cx="1024484" cy="623279"/>
            </a:xfrm>
            <a:custGeom>
              <a:avLst/>
              <a:gdLst>
                <a:gd name="T0" fmla="*/ 2147483647 w 584"/>
                <a:gd name="T1" fmla="*/ 2147483647 h 366"/>
                <a:gd name="T2" fmla="*/ 2147483647 w 584"/>
                <a:gd name="T3" fmla="*/ 2147483647 h 366"/>
                <a:gd name="T4" fmla="*/ 2147483647 w 584"/>
                <a:gd name="T5" fmla="*/ 2147483647 h 366"/>
                <a:gd name="T6" fmla="*/ 2147483647 w 584"/>
                <a:gd name="T7" fmla="*/ 2147483647 h 366"/>
                <a:gd name="T8" fmla="*/ 2147483647 w 584"/>
                <a:gd name="T9" fmla="*/ 2147483647 h 366"/>
                <a:gd name="T10" fmla="*/ 2147483647 w 584"/>
                <a:gd name="T11" fmla="*/ 2147483647 h 366"/>
                <a:gd name="T12" fmla="*/ 2147483647 w 584"/>
                <a:gd name="T13" fmla="*/ 2147483647 h 366"/>
                <a:gd name="T14" fmla="*/ 2147483647 w 584"/>
                <a:gd name="T15" fmla="*/ 2147483647 h 366"/>
                <a:gd name="T16" fmla="*/ 2147483647 w 584"/>
                <a:gd name="T17" fmla="*/ 2147483647 h 366"/>
                <a:gd name="T18" fmla="*/ 0 w 584"/>
                <a:gd name="T19" fmla="*/ 2147483647 h 366"/>
                <a:gd name="T20" fmla="*/ 2147483647 w 584"/>
                <a:gd name="T21" fmla="*/ 2147483647 h 366"/>
                <a:gd name="T22" fmla="*/ 2147483647 w 584"/>
                <a:gd name="T23" fmla="*/ 2147483647 h 366"/>
                <a:gd name="T24" fmla="*/ 2147483647 w 584"/>
                <a:gd name="T25" fmla="*/ 2147483647 h 366"/>
                <a:gd name="T26" fmla="*/ 2147483647 w 584"/>
                <a:gd name="T27" fmla="*/ 2147483647 h 366"/>
                <a:gd name="T28" fmla="*/ 2147483647 w 584"/>
                <a:gd name="T29" fmla="*/ 2147483647 h 366"/>
                <a:gd name="T30" fmla="*/ 2147483647 w 584"/>
                <a:gd name="T31" fmla="*/ 2147483647 h 366"/>
                <a:gd name="T32" fmla="*/ 2147483647 w 584"/>
                <a:gd name="T33" fmla="*/ 0 h 366"/>
                <a:gd name="T34" fmla="*/ 2147483647 w 584"/>
                <a:gd name="T35" fmla="*/ 2147483647 h 366"/>
                <a:gd name="T36" fmla="*/ 2147483647 w 584"/>
                <a:gd name="T37" fmla="*/ 2147483647 h 366"/>
                <a:gd name="T38" fmla="*/ 2147483647 w 584"/>
                <a:gd name="T39" fmla="*/ 2147483647 h 366"/>
                <a:gd name="T40" fmla="*/ 2147483647 w 584"/>
                <a:gd name="T41" fmla="*/ 2147483647 h 366"/>
                <a:gd name="T42" fmla="*/ 2147483647 w 584"/>
                <a:gd name="T43" fmla="*/ 2147483647 h 366"/>
                <a:gd name="T44" fmla="*/ 2147483647 w 584"/>
                <a:gd name="T45" fmla="*/ 2147483647 h 366"/>
                <a:gd name="T46" fmla="*/ 2147483647 w 584"/>
                <a:gd name="T47" fmla="*/ 2147483647 h 366"/>
                <a:gd name="T48" fmla="*/ 2147483647 w 584"/>
                <a:gd name="T49" fmla="*/ 2147483647 h 366"/>
                <a:gd name="T50" fmla="*/ 2147483647 w 584"/>
                <a:gd name="T51" fmla="*/ 2147483647 h 366"/>
                <a:gd name="T52" fmla="*/ 2147483647 w 584"/>
                <a:gd name="T53" fmla="*/ 2147483647 h 366"/>
                <a:gd name="T54" fmla="*/ 2147483647 w 584"/>
                <a:gd name="T55" fmla="*/ 2147483647 h 366"/>
                <a:gd name="T56" fmla="*/ 2147483647 w 584"/>
                <a:gd name="T57" fmla="*/ 2147483647 h 366"/>
                <a:gd name="T58" fmla="*/ 2147483647 w 584"/>
                <a:gd name="T59" fmla="*/ 2147483647 h 366"/>
                <a:gd name="T60" fmla="*/ 2147483647 w 584"/>
                <a:gd name="T61" fmla="*/ 2147483647 h 366"/>
                <a:gd name="T62" fmla="*/ 2147483647 w 584"/>
                <a:gd name="T63" fmla="*/ 2147483647 h 366"/>
                <a:gd name="T64" fmla="*/ 2147483647 w 584"/>
                <a:gd name="T65" fmla="*/ 2147483647 h 366"/>
                <a:gd name="T66" fmla="*/ 2147483647 w 584"/>
                <a:gd name="T67" fmla="*/ 2147483647 h 366"/>
                <a:gd name="T68" fmla="*/ 2147483647 w 584"/>
                <a:gd name="T69" fmla="*/ 2147483647 h 366"/>
                <a:gd name="T70" fmla="*/ 2147483647 w 584"/>
                <a:gd name="T71" fmla="*/ 2147483647 h 366"/>
                <a:gd name="T72" fmla="*/ 2147483647 w 584"/>
                <a:gd name="T73" fmla="*/ 2147483647 h 366"/>
                <a:gd name="T74" fmla="*/ 2147483647 w 584"/>
                <a:gd name="T75" fmla="*/ 2147483647 h 366"/>
                <a:gd name="T76" fmla="*/ 2147483647 w 584"/>
                <a:gd name="T77" fmla="*/ 2147483647 h 366"/>
                <a:gd name="T78" fmla="*/ 2147483647 w 584"/>
                <a:gd name="T79" fmla="*/ 2147483647 h 366"/>
                <a:gd name="T80" fmla="*/ 2147483647 w 584"/>
                <a:gd name="T81" fmla="*/ 2147483647 h 3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4"/>
                <a:gd name="T124" fmla="*/ 0 h 366"/>
                <a:gd name="T125" fmla="*/ 584 w 584"/>
                <a:gd name="T126" fmla="*/ 366 h 3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4" h="366">
                  <a:moveTo>
                    <a:pt x="229" y="213"/>
                  </a:moveTo>
                  <a:lnTo>
                    <a:pt x="202" y="189"/>
                  </a:lnTo>
                  <a:lnTo>
                    <a:pt x="171" y="182"/>
                  </a:lnTo>
                  <a:lnTo>
                    <a:pt x="130" y="214"/>
                  </a:lnTo>
                  <a:lnTo>
                    <a:pt x="31" y="214"/>
                  </a:lnTo>
                  <a:lnTo>
                    <a:pt x="45" y="175"/>
                  </a:lnTo>
                  <a:lnTo>
                    <a:pt x="36" y="139"/>
                  </a:lnTo>
                  <a:lnTo>
                    <a:pt x="13" y="121"/>
                  </a:lnTo>
                  <a:lnTo>
                    <a:pt x="2" y="110"/>
                  </a:lnTo>
                  <a:lnTo>
                    <a:pt x="0" y="87"/>
                  </a:lnTo>
                  <a:lnTo>
                    <a:pt x="20" y="61"/>
                  </a:lnTo>
                  <a:lnTo>
                    <a:pt x="80" y="72"/>
                  </a:lnTo>
                  <a:lnTo>
                    <a:pt x="153" y="76"/>
                  </a:lnTo>
                  <a:lnTo>
                    <a:pt x="164" y="40"/>
                  </a:lnTo>
                  <a:lnTo>
                    <a:pt x="202" y="31"/>
                  </a:lnTo>
                  <a:lnTo>
                    <a:pt x="218" y="9"/>
                  </a:lnTo>
                  <a:lnTo>
                    <a:pt x="236" y="0"/>
                  </a:lnTo>
                  <a:lnTo>
                    <a:pt x="242" y="14"/>
                  </a:lnTo>
                  <a:lnTo>
                    <a:pt x="263" y="23"/>
                  </a:lnTo>
                  <a:lnTo>
                    <a:pt x="307" y="38"/>
                  </a:lnTo>
                  <a:lnTo>
                    <a:pt x="328" y="65"/>
                  </a:lnTo>
                  <a:lnTo>
                    <a:pt x="346" y="90"/>
                  </a:lnTo>
                  <a:lnTo>
                    <a:pt x="393" y="124"/>
                  </a:lnTo>
                  <a:lnTo>
                    <a:pt x="456" y="139"/>
                  </a:lnTo>
                  <a:lnTo>
                    <a:pt x="487" y="139"/>
                  </a:lnTo>
                  <a:lnTo>
                    <a:pt x="541" y="148"/>
                  </a:lnTo>
                  <a:lnTo>
                    <a:pt x="584" y="195"/>
                  </a:lnTo>
                  <a:lnTo>
                    <a:pt x="575" y="214"/>
                  </a:lnTo>
                  <a:lnTo>
                    <a:pt x="557" y="222"/>
                  </a:lnTo>
                  <a:lnTo>
                    <a:pt x="561" y="240"/>
                  </a:lnTo>
                  <a:lnTo>
                    <a:pt x="571" y="268"/>
                  </a:lnTo>
                  <a:lnTo>
                    <a:pt x="575" y="295"/>
                  </a:lnTo>
                  <a:lnTo>
                    <a:pt x="570" y="341"/>
                  </a:lnTo>
                  <a:lnTo>
                    <a:pt x="516" y="366"/>
                  </a:lnTo>
                  <a:lnTo>
                    <a:pt x="472" y="341"/>
                  </a:lnTo>
                  <a:lnTo>
                    <a:pt x="444" y="317"/>
                  </a:lnTo>
                  <a:lnTo>
                    <a:pt x="350" y="290"/>
                  </a:lnTo>
                  <a:lnTo>
                    <a:pt x="321" y="268"/>
                  </a:lnTo>
                  <a:lnTo>
                    <a:pt x="310" y="240"/>
                  </a:lnTo>
                  <a:lnTo>
                    <a:pt x="289" y="218"/>
                  </a:lnTo>
                  <a:lnTo>
                    <a:pt x="229" y="213"/>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3" name="Freeform 442"/>
            <p:cNvSpPr>
              <a:spLocks/>
            </p:cNvSpPr>
            <p:nvPr/>
          </p:nvSpPr>
          <p:spPr bwMode="auto">
            <a:xfrm>
              <a:off x="3788187" y="2421434"/>
              <a:ext cx="826497" cy="936496"/>
            </a:xfrm>
            <a:custGeom>
              <a:avLst/>
              <a:gdLst>
                <a:gd name="T0" fmla="*/ 628568479 w 472"/>
                <a:gd name="T1" fmla="*/ 1365549088 h 550"/>
                <a:gd name="T2" fmla="*/ 846268139 w 472"/>
                <a:gd name="T3" fmla="*/ 1156802427 h 550"/>
                <a:gd name="T4" fmla="*/ 889193451 w 472"/>
                <a:gd name="T5" fmla="*/ 1098818000 h 550"/>
                <a:gd name="T6" fmla="*/ 978113672 w 472"/>
                <a:gd name="T7" fmla="*/ 1072723816 h 550"/>
                <a:gd name="T8" fmla="*/ 1131423612 w 472"/>
                <a:gd name="T9" fmla="*/ 988646908 h 550"/>
                <a:gd name="T10" fmla="*/ 1303130115 w 472"/>
                <a:gd name="T11" fmla="*/ 950955498 h 550"/>
                <a:gd name="T12" fmla="*/ 1385916397 w 472"/>
                <a:gd name="T13" fmla="*/ 898768833 h 550"/>
                <a:gd name="T14" fmla="*/ 1392048585 w 472"/>
                <a:gd name="T15" fmla="*/ 858179394 h 550"/>
                <a:gd name="T16" fmla="*/ 1407379054 w 472"/>
                <a:gd name="T17" fmla="*/ 736411076 h 550"/>
                <a:gd name="T18" fmla="*/ 1413511241 w 472"/>
                <a:gd name="T19" fmla="*/ 663929691 h 550"/>
                <a:gd name="T20" fmla="*/ 1336857146 w 472"/>
                <a:gd name="T21" fmla="*/ 571153586 h 550"/>
                <a:gd name="T22" fmla="*/ 1385916397 w 472"/>
                <a:gd name="T23" fmla="*/ 455183029 h 550"/>
                <a:gd name="T24" fmla="*/ 1407379054 w 472"/>
                <a:gd name="T25" fmla="*/ 324717218 h 550"/>
                <a:gd name="T26" fmla="*/ 1447240023 w 472"/>
                <a:gd name="T27" fmla="*/ 237738875 h 550"/>
                <a:gd name="T28" fmla="*/ 1447240023 w 472"/>
                <a:gd name="T29" fmla="*/ 173954983 h 550"/>
                <a:gd name="T30" fmla="*/ 1349121521 w 472"/>
                <a:gd name="T31" fmla="*/ 168157222 h 550"/>
                <a:gd name="T32" fmla="*/ 1275533521 w 472"/>
                <a:gd name="T33" fmla="*/ 75381117 h 550"/>
                <a:gd name="T34" fmla="*/ 1094628736 w 472"/>
                <a:gd name="T35" fmla="*/ 52186665 h 550"/>
                <a:gd name="T36" fmla="*/ 1067032142 w 472"/>
                <a:gd name="T37" fmla="*/ 0 h 550"/>
                <a:gd name="T38" fmla="*/ 846268139 w 472"/>
                <a:gd name="T39" fmla="*/ 0 h 550"/>
                <a:gd name="T40" fmla="*/ 723620887 w 472"/>
                <a:gd name="T41" fmla="*/ 130465812 h 550"/>
                <a:gd name="T42" fmla="*/ 536582165 w 472"/>
                <a:gd name="T43" fmla="*/ 147862502 h 550"/>
                <a:gd name="T44" fmla="*/ 315816411 w 472"/>
                <a:gd name="T45" fmla="*/ 292825272 h 550"/>
                <a:gd name="T46" fmla="*/ 315816411 w 472"/>
                <a:gd name="T47" fmla="*/ 350809699 h 550"/>
                <a:gd name="T48" fmla="*/ 144109908 w 472"/>
                <a:gd name="T49" fmla="*/ 501571933 h 550"/>
                <a:gd name="T50" fmla="*/ 95052408 w 472"/>
                <a:gd name="T51" fmla="*/ 710316892 h 550"/>
                <a:gd name="T52" fmla="*/ 171706503 w 472"/>
                <a:gd name="T53" fmla="*/ 814690222 h 550"/>
                <a:gd name="T54" fmla="*/ 116515064 w 472"/>
                <a:gd name="T55" fmla="*/ 892971071 h 550"/>
                <a:gd name="T56" fmla="*/ 0 w 472"/>
                <a:gd name="T57" fmla="*/ 1040831871 h 550"/>
                <a:gd name="T58" fmla="*/ 12264375 w 472"/>
                <a:gd name="T59" fmla="*/ 1139407440 h 550"/>
                <a:gd name="T60" fmla="*/ 42927063 w 472"/>
                <a:gd name="T61" fmla="*/ 1208989092 h 550"/>
                <a:gd name="T62" fmla="*/ 116515064 w 472"/>
                <a:gd name="T63" fmla="*/ 1223486051 h 550"/>
                <a:gd name="T64" fmla="*/ 116515064 w 472"/>
                <a:gd name="T65" fmla="*/ 1406138528 h 550"/>
                <a:gd name="T66" fmla="*/ 177838690 w 472"/>
                <a:gd name="T67" fmla="*/ 1594590469 h 550"/>
                <a:gd name="T68" fmla="*/ 380207882 w 472"/>
                <a:gd name="T69" fmla="*/ 1594590469 h 550"/>
                <a:gd name="T70" fmla="*/ 413934913 w 472"/>
                <a:gd name="T71" fmla="*/ 1484419377 h 550"/>
                <a:gd name="T72" fmla="*/ 502855133 w 472"/>
                <a:gd name="T73" fmla="*/ 1400340766 h 550"/>
                <a:gd name="T74" fmla="*/ 628568479 w 472"/>
                <a:gd name="T75" fmla="*/ 1365549088 h 5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2" h="550">
                  <a:moveTo>
                    <a:pt x="205" y="471"/>
                  </a:moveTo>
                  <a:lnTo>
                    <a:pt x="276" y="399"/>
                  </a:lnTo>
                  <a:lnTo>
                    <a:pt x="290" y="379"/>
                  </a:lnTo>
                  <a:lnTo>
                    <a:pt x="319" y="370"/>
                  </a:lnTo>
                  <a:lnTo>
                    <a:pt x="369" y="341"/>
                  </a:lnTo>
                  <a:lnTo>
                    <a:pt x="425" y="328"/>
                  </a:lnTo>
                  <a:lnTo>
                    <a:pt x="452" y="310"/>
                  </a:lnTo>
                  <a:lnTo>
                    <a:pt x="454" y="296"/>
                  </a:lnTo>
                  <a:lnTo>
                    <a:pt x="459" y="254"/>
                  </a:lnTo>
                  <a:lnTo>
                    <a:pt x="461" y="229"/>
                  </a:lnTo>
                  <a:lnTo>
                    <a:pt x="436" y="197"/>
                  </a:lnTo>
                  <a:lnTo>
                    <a:pt x="452" y="157"/>
                  </a:lnTo>
                  <a:lnTo>
                    <a:pt x="459" y="112"/>
                  </a:lnTo>
                  <a:lnTo>
                    <a:pt x="472" y="82"/>
                  </a:lnTo>
                  <a:lnTo>
                    <a:pt x="472" y="60"/>
                  </a:lnTo>
                  <a:lnTo>
                    <a:pt x="440" y="58"/>
                  </a:lnTo>
                  <a:lnTo>
                    <a:pt x="416" y="26"/>
                  </a:lnTo>
                  <a:lnTo>
                    <a:pt x="357" y="18"/>
                  </a:lnTo>
                  <a:lnTo>
                    <a:pt x="348" y="0"/>
                  </a:lnTo>
                  <a:lnTo>
                    <a:pt x="276" y="0"/>
                  </a:lnTo>
                  <a:lnTo>
                    <a:pt x="236" y="45"/>
                  </a:lnTo>
                  <a:lnTo>
                    <a:pt x="175" y="51"/>
                  </a:lnTo>
                  <a:lnTo>
                    <a:pt x="103" y="101"/>
                  </a:lnTo>
                  <a:lnTo>
                    <a:pt x="103" y="121"/>
                  </a:lnTo>
                  <a:lnTo>
                    <a:pt x="47" y="173"/>
                  </a:lnTo>
                  <a:lnTo>
                    <a:pt x="31" y="245"/>
                  </a:lnTo>
                  <a:lnTo>
                    <a:pt x="56" y="281"/>
                  </a:lnTo>
                  <a:lnTo>
                    <a:pt x="38" y="308"/>
                  </a:lnTo>
                  <a:lnTo>
                    <a:pt x="0" y="359"/>
                  </a:lnTo>
                  <a:lnTo>
                    <a:pt x="4" y="393"/>
                  </a:lnTo>
                  <a:lnTo>
                    <a:pt x="14" y="417"/>
                  </a:lnTo>
                  <a:lnTo>
                    <a:pt x="38" y="422"/>
                  </a:lnTo>
                  <a:lnTo>
                    <a:pt x="38" y="485"/>
                  </a:lnTo>
                  <a:lnTo>
                    <a:pt x="58" y="550"/>
                  </a:lnTo>
                  <a:lnTo>
                    <a:pt x="124" y="550"/>
                  </a:lnTo>
                  <a:lnTo>
                    <a:pt x="135" y="512"/>
                  </a:lnTo>
                  <a:lnTo>
                    <a:pt x="164" y="483"/>
                  </a:lnTo>
                  <a:lnTo>
                    <a:pt x="205" y="4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4" name="Freeform 443"/>
            <p:cNvSpPr>
              <a:spLocks/>
            </p:cNvSpPr>
            <p:nvPr/>
          </p:nvSpPr>
          <p:spPr bwMode="auto">
            <a:xfrm>
              <a:off x="3788069" y="2421473"/>
              <a:ext cx="827033" cy="936621"/>
            </a:xfrm>
            <a:custGeom>
              <a:avLst/>
              <a:gdLst>
                <a:gd name="T0" fmla="*/ 2147483647 w 472"/>
                <a:gd name="T1" fmla="*/ 2147483647 h 550"/>
                <a:gd name="T2" fmla="*/ 2147483647 w 472"/>
                <a:gd name="T3" fmla="*/ 2147483647 h 550"/>
                <a:gd name="T4" fmla="*/ 2147483647 w 472"/>
                <a:gd name="T5" fmla="*/ 2147483647 h 550"/>
                <a:gd name="T6" fmla="*/ 2147483647 w 472"/>
                <a:gd name="T7" fmla="*/ 2147483647 h 550"/>
                <a:gd name="T8" fmla="*/ 2147483647 w 472"/>
                <a:gd name="T9" fmla="*/ 2147483647 h 550"/>
                <a:gd name="T10" fmla="*/ 2147483647 w 472"/>
                <a:gd name="T11" fmla="*/ 2147483647 h 550"/>
                <a:gd name="T12" fmla="*/ 2147483647 w 472"/>
                <a:gd name="T13" fmla="*/ 2147483647 h 550"/>
                <a:gd name="T14" fmla="*/ 2147483647 w 472"/>
                <a:gd name="T15" fmla="*/ 2147483647 h 550"/>
                <a:gd name="T16" fmla="*/ 2147483647 w 472"/>
                <a:gd name="T17" fmla="*/ 2147483647 h 550"/>
                <a:gd name="T18" fmla="*/ 2147483647 w 472"/>
                <a:gd name="T19" fmla="*/ 2147483647 h 550"/>
                <a:gd name="T20" fmla="*/ 2147483647 w 472"/>
                <a:gd name="T21" fmla="*/ 2147483647 h 550"/>
                <a:gd name="T22" fmla="*/ 2147483647 w 472"/>
                <a:gd name="T23" fmla="*/ 2147483647 h 550"/>
                <a:gd name="T24" fmla="*/ 2147483647 w 472"/>
                <a:gd name="T25" fmla="*/ 2147483647 h 550"/>
                <a:gd name="T26" fmla="*/ 2147483647 w 472"/>
                <a:gd name="T27" fmla="*/ 2147483647 h 550"/>
                <a:gd name="T28" fmla="*/ 2147483647 w 472"/>
                <a:gd name="T29" fmla="*/ 2147483647 h 550"/>
                <a:gd name="T30" fmla="*/ 2147483647 w 472"/>
                <a:gd name="T31" fmla="*/ 2147483647 h 550"/>
                <a:gd name="T32" fmla="*/ 2147483647 w 472"/>
                <a:gd name="T33" fmla="*/ 2147483647 h 550"/>
                <a:gd name="T34" fmla="*/ 2147483647 w 472"/>
                <a:gd name="T35" fmla="*/ 2147483647 h 550"/>
                <a:gd name="T36" fmla="*/ 2147483647 w 472"/>
                <a:gd name="T37" fmla="*/ 0 h 550"/>
                <a:gd name="T38" fmla="*/ 2147483647 w 472"/>
                <a:gd name="T39" fmla="*/ 0 h 550"/>
                <a:gd name="T40" fmla="*/ 2147483647 w 472"/>
                <a:gd name="T41" fmla="*/ 2147483647 h 550"/>
                <a:gd name="T42" fmla="*/ 2147483647 w 472"/>
                <a:gd name="T43" fmla="*/ 2147483647 h 550"/>
                <a:gd name="T44" fmla="*/ 2147483647 w 472"/>
                <a:gd name="T45" fmla="*/ 2147483647 h 550"/>
                <a:gd name="T46" fmla="*/ 2147483647 w 472"/>
                <a:gd name="T47" fmla="*/ 2147483647 h 550"/>
                <a:gd name="T48" fmla="*/ 2147483647 w 472"/>
                <a:gd name="T49" fmla="*/ 2147483647 h 550"/>
                <a:gd name="T50" fmla="*/ 2147483647 w 472"/>
                <a:gd name="T51" fmla="*/ 2147483647 h 550"/>
                <a:gd name="T52" fmla="*/ 2147483647 w 472"/>
                <a:gd name="T53" fmla="*/ 2147483647 h 550"/>
                <a:gd name="T54" fmla="*/ 2147483647 w 472"/>
                <a:gd name="T55" fmla="*/ 2147483647 h 550"/>
                <a:gd name="T56" fmla="*/ 0 w 472"/>
                <a:gd name="T57" fmla="*/ 2147483647 h 550"/>
                <a:gd name="T58" fmla="*/ 2147483647 w 472"/>
                <a:gd name="T59" fmla="*/ 2147483647 h 550"/>
                <a:gd name="T60" fmla="*/ 2147483647 w 472"/>
                <a:gd name="T61" fmla="*/ 2147483647 h 550"/>
                <a:gd name="T62" fmla="*/ 2147483647 w 472"/>
                <a:gd name="T63" fmla="*/ 2147483647 h 550"/>
                <a:gd name="T64" fmla="*/ 2147483647 w 472"/>
                <a:gd name="T65" fmla="*/ 2147483647 h 550"/>
                <a:gd name="T66" fmla="*/ 2147483647 w 472"/>
                <a:gd name="T67" fmla="*/ 2147483647 h 550"/>
                <a:gd name="T68" fmla="*/ 2147483647 w 472"/>
                <a:gd name="T69" fmla="*/ 2147483647 h 550"/>
                <a:gd name="T70" fmla="*/ 2147483647 w 472"/>
                <a:gd name="T71" fmla="*/ 2147483647 h 550"/>
                <a:gd name="T72" fmla="*/ 2147483647 w 472"/>
                <a:gd name="T73" fmla="*/ 2147483647 h 550"/>
                <a:gd name="T74" fmla="*/ 2147483647 w 472"/>
                <a:gd name="T75" fmla="*/ 2147483647 h 5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550"/>
                <a:gd name="T116" fmla="*/ 472 w 472"/>
                <a:gd name="T117" fmla="*/ 550 h 5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550">
                  <a:moveTo>
                    <a:pt x="205" y="471"/>
                  </a:moveTo>
                  <a:lnTo>
                    <a:pt x="276" y="399"/>
                  </a:lnTo>
                  <a:lnTo>
                    <a:pt x="290" y="379"/>
                  </a:lnTo>
                  <a:lnTo>
                    <a:pt x="319" y="370"/>
                  </a:lnTo>
                  <a:lnTo>
                    <a:pt x="369" y="341"/>
                  </a:lnTo>
                  <a:lnTo>
                    <a:pt x="425" y="328"/>
                  </a:lnTo>
                  <a:lnTo>
                    <a:pt x="452" y="310"/>
                  </a:lnTo>
                  <a:lnTo>
                    <a:pt x="454" y="296"/>
                  </a:lnTo>
                  <a:lnTo>
                    <a:pt x="459" y="254"/>
                  </a:lnTo>
                  <a:lnTo>
                    <a:pt x="461" y="229"/>
                  </a:lnTo>
                  <a:lnTo>
                    <a:pt x="436" y="197"/>
                  </a:lnTo>
                  <a:lnTo>
                    <a:pt x="452" y="157"/>
                  </a:lnTo>
                  <a:lnTo>
                    <a:pt x="459" y="112"/>
                  </a:lnTo>
                  <a:lnTo>
                    <a:pt x="472" y="82"/>
                  </a:lnTo>
                  <a:lnTo>
                    <a:pt x="472" y="60"/>
                  </a:lnTo>
                  <a:lnTo>
                    <a:pt x="440" y="58"/>
                  </a:lnTo>
                  <a:lnTo>
                    <a:pt x="416" y="26"/>
                  </a:lnTo>
                  <a:lnTo>
                    <a:pt x="357" y="18"/>
                  </a:lnTo>
                  <a:lnTo>
                    <a:pt x="348" y="0"/>
                  </a:lnTo>
                  <a:lnTo>
                    <a:pt x="276" y="0"/>
                  </a:lnTo>
                  <a:lnTo>
                    <a:pt x="236" y="45"/>
                  </a:lnTo>
                  <a:lnTo>
                    <a:pt x="175" y="51"/>
                  </a:lnTo>
                  <a:lnTo>
                    <a:pt x="103" y="101"/>
                  </a:lnTo>
                  <a:lnTo>
                    <a:pt x="103" y="121"/>
                  </a:lnTo>
                  <a:lnTo>
                    <a:pt x="47" y="173"/>
                  </a:lnTo>
                  <a:lnTo>
                    <a:pt x="31" y="245"/>
                  </a:lnTo>
                  <a:lnTo>
                    <a:pt x="56" y="281"/>
                  </a:lnTo>
                  <a:lnTo>
                    <a:pt x="38" y="308"/>
                  </a:lnTo>
                  <a:lnTo>
                    <a:pt x="0" y="359"/>
                  </a:lnTo>
                  <a:lnTo>
                    <a:pt x="4" y="393"/>
                  </a:lnTo>
                  <a:lnTo>
                    <a:pt x="14" y="417"/>
                  </a:lnTo>
                  <a:lnTo>
                    <a:pt x="38" y="422"/>
                  </a:lnTo>
                  <a:lnTo>
                    <a:pt x="38" y="485"/>
                  </a:lnTo>
                  <a:lnTo>
                    <a:pt x="58" y="550"/>
                  </a:lnTo>
                  <a:lnTo>
                    <a:pt x="124" y="550"/>
                  </a:lnTo>
                  <a:lnTo>
                    <a:pt x="135" y="512"/>
                  </a:lnTo>
                  <a:lnTo>
                    <a:pt x="164" y="483"/>
                  </a:lnTo>
                  <a:lnTo>
                    <a:pt x="205" y="471"/>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5" name="Freeform 444"/>
            <p:cNvSpPr>
              <a:spLocks/>
            </p:cNvSpPr>
            <p:nvPr/>
          </p:nvSpPr>
          <p:spPr bwMode="auto">
            <a:xfrm>
              <a:off x="2642200" y="1931024"/>
              <a:ext cx="1327137" cy="1258477"/>
            </a:xfrm>
            <a:custGeom>
              <a:avLst/>
              <a:gdLst>
                <a:gd name="T0" fmla="*/ 0 w 757"/>
                <a:gd name="T1" fmla="*/ 2147483647 h 739"/>
                <a:gd name="T2" fmla="*/ 2147483647 w 757"/>
                <a:gd name="T3" fmla="*/ 2147483647 h 739"/>
                <a:gd name="T4" fmla="*/ 2147483647 w 757"/>
                <a:gd name="T5" fmla="*/ 2147483647 h 739"/>
                <a:gd name="T6" fmla="*/ 2147483647 w 757"/>
                <a:gd name="T7" fmla="*/ 2147483647 h 739"/>
                <a:gd name="T8" fmla="*/ 2147483647 w 757"/>
                <a:gd name="T9" fmla="*/ 2147483647 h 739"/>
                <a:gd name="T10" fmla="*/ 2147483647 w 757"/>
                <a:gd name="T11" fmla="*/ 2147483647 h 739"/>
                <a:gd name="T12" fmla="*/ 2147483647 w 757"/>
                <a:gd name="T13" fmla="*/ 2147483647 h 739"/>
                <a:gd name="T14" fmla="*/ 2147483647 w 757"/>
                <a:gd name="T15" fmla="*/ 2147483647 h 739"/>
                <a:gd name="T16" fmla="*/ 2147483647 w 757"/>
                <a:gd name="T17" fmla="*/ 2147483647 h 739"/>
                <a:gd name="T18" fmla="*/ 2147483647 w 757"/>
                <a:gd name="T19" fmla="*/ 2147483647 h 739"/>
                <a:gd name="T20" fmla="*/ 2147483647 w 757"/>
                <a:gd name="T21" fmla="*/ 2147483647 h 739"/>
                <a:gd name="T22" fmla="*/ 2147483647 w 757"/>
                <a:gd name="T23" fmla="*/ 2147483647 h 739"/>
                <a:gd name="T24" fmla="*/ 2147483647 w 757"/>
                <a:gd name="T25" fmla="*/ 2147483647 h 739"/>
                <a:gd name="T26" fmla="*/ 2147483647 w 757"/>
                <a:gd name="T27" fmla="*/ 2147483647 h 739"/>
                <a:gd name="T28" fmla="*/ 2147483647 w 757"/>
                <a:gd name="T29" fmla="*/ 2147483647 h 739"/>
                <a:gd name="T30" fmla="*/ 2147483647 w 757"/>
                <a:gd name="T31" fmla="*/ 2147483647 h 739"/>
                <a:gd name="T32" fmla="*/ 2147483647 w 757"/>
                <a:gd name="T33" fmla="*/ 2147483647 h 739"/>
                <a:gd name="T34" fmla="*/ 2147483647 w 757"/>
                <a:gd name="T35" fmla="*/ 2147483647 h 739"/>
                <a:gd name="T36" fmla="*/ 2147483647 w 757"/>
                <a:gd name="T37" fmla="*/ 2147483647 h 739"/>
                <a:gd name="T38" fmla="*/ 2147483647 w 757"/>
                <a:gd name="T39" fmla="*/ 2147483647 h 739"/>
                <a:gd name="T40" fmla="*/ 2147483647 w 757"/>
                <a:gd name="T41" fmla="*/ 0 h 739"/>
                <a:gd name="T42" fmla="*/ 2147483647 w 757"/>
                <a:gd name="T43" fmla="*/ 2147483647 h 739"/>
                <a:gd name="T44" fmla="*/ 2147483647 w 757"/>
                <a:gd name="T45" fmla="*/ 2147483647 h 739"/>
                <a:gd name="T46" fmla="*/ 2147483647 w 757"/>
                <a:gd name="T47" fmla="*/ 2147483647 h 739"/>
                <a:gd name="T48" fmla="*/ 2147483647 w 757"/>
                <a:gd name="T49" fmla="*/ 2147483647 h 739"/>
                <a:gd name="T50" fmla="*/ 2147483647 w 757"/>
                <a:gd name="T51" fmla="*/ 2147483647 h 739"/>
                <a:gd name="T52" fmla="*/ 2147483647 w 757"/>
                <a:gd name="T53" fmla="*/ 2147483647 h 739"/>
                <a:gd name="T54" fmla="*/ 2147483647 w 757"/>
                <a:gd name="T55" fmla="*/ 2147483647 h 739"/>
                <a:gd name="T56" fmla="*/ 2147483647 w 757"/>
                <a:gd name="T57" fmla="*/ 2147483647 h 739"/>
                <a:gd name="T58" fmla="*/ 2147483647 w 757"/>
                <a:gd name="T59" fmla="*/ 2147483647 h 739"/>
                <a:gd name="T60" fmla="*/ 2147483647 w 757"/>
                <a:gd name="T61" fmla="*/ 2147483647 h 739"/>
                <a:gd name="T62" fmla="*/ 2147483647 w 757"/>
                <a:gd name="T63" fmla="*/ 2147483647 h 739"/>
                <a:gd name="T64" fmla="*/ 2147483647 w 757"/>
                <a:gd name="T65" fmla="*/ 2147483647 h 739"/>
                <a:gd name="T66" fmla="*/ 2147483647 w 757"/>
                <a:gd name="T67" fmla="*/ 2147483647 h 739"/>
                <a:gd name="T68" fmla="*/ 2147483647 w 757"/>
                <a:gd name="T69" fmla="*/ 2147483647 h 739"/>
                <a:gd name="T70" fmla="*/ 2147483647 w 757"/>
                <a:gd name="T71" fmla="*/ 2147483647 h 739"/>
                <a:gd name="T72" fmla="*/ 2147483647 w 757"/>
                <a:gd name="T73" fmla="*/ 2147483647 h 739"/>
                <a:gd name="T74" fmla="*/ 2147483647 w 757"/>
                <a:gd name="T75" fmla="*/ 2147483647 h 739"/>
                <a:gd name="T76" fmla="*/ 2147483647 w 757"/>
                <a:gd name="T77" fmla="*/ 2147483647 h 739"/>
                <a:gd name="T78" fmla="*/ 2147483647 w 757"/>
                <a:gd name="T79" fmla="*/ 2147483647 h 739"/>
                <a:gd name="T80" fmla="*/ 2147483647 w 757"/>
                <a:gd name="T81" fmla="*/ 2147483647 h 739"/>
                <a:gd name="T82" fmla="*/ 2147483647 w 757"/>
                <a:gd name="T83" fmla="*/ 2147483647 h 739"/>
                <a:gd name="T84" fmla="*/ 2147483647 w 757"/>
                <a:gd name="T85" fmla="*/ 2147483647 h 739"/>
                <a:gd name="T86" fmla="*/ 2147483647 w 757"/>
                <a:gd name="T87" fmla="*/ 2147483647 h 739"/>
                <a:gd name="T88" fmla="*/ 2147483647 w 757"/>
                <a:gd name="T89" fmla="*/ 2147483647 h 739"/>
                <a:gd name="T90" fmla="*/ 2147483647 w 757"/>
                <a:gd name="T91" fmla="*/ 2147483647 h 739"/>
                <a:gd name="T92" fmla="*/ 2147483647 w 757"/>
                <a:gd name="T93" fmla="*/ 2147483647 h 739"/>
                <a:gd name="T94" fmla="*/ 2147483647 w 757"/>
                <a:gd name="T95" fmla="*/ 2147483647 h 739"/>
                <a:gd name="T96" fmla="*/ 2147483647 w 757"/>
                <a:gd name="T97" fmla="*/ 2147483647 h 739"/>
                <a:gd name="T98" fmla="*/ 2147483647 w 757"/>
                <a:gd name="T99" fmla="*/ 2147483647 h 739"/>
                <a:gd name="T100" fmla="*/ 2147483647 w 757"/>
                <a:gd name="T101" fmla="*/ 2147483647 h 739"/>
                <a:gd name="T102" fmla="*/ 2147483647 w 757"/>
                <a:gd name="T103" fmla="*/ 2147483647 h 739"/>
                <a:gd name="T104" fmla="*/ 2147483647 w 757"/>
                <a:gd name="T105" fmla="*/ 2147483647 h 739"/>
                <a:gd name="T106" fmla="*/ 2147483647 w 757"/>
                <a:gd name="T107" fmla="*/ 2147483647 h 739"/>
                <a:gd name="T108" fmla="*/ 2147483647 w 757"/>
                <a:gd name="T109" fmla="*/ 2147483647 h 739"/>
                <a:gd name="T110" fmla="*/ 2147483647 w 757"/>
                <a:gd name="T111" fmla="*/ 2147483647 h 739"/>
                <a:gd name="T112" fmla="*/ 2147483647 w 757"/>
                <a:gd name="T113" fmla="*/ 2147483647 h 739"/>
                <a:gd name="T114" fmla="*/ 2147483647 w 757"/>
                <a:gd name="T115" fmla="*/ 2147483647 h 739"/>
                <a:gd name="T116" fmla="*/ 2147483647 w 757"/>
                <a:gd name="T117" fmla="*/ 2147483647 h 739"/>
                <a:gd name="T118" fmla="*/ 2147483647 w 757"/>
                <a:gd name="T119" fmla="*/ 2147483647 h 739"/>
                <a:gd name="T120" fmla="*/ 2147483647 w 757"/>
                <a:gd name="T121" fmla="*/ 2147483647 h 739"/>
                <a:gd name="T122" fmla="*/ 0 w 757"/>
                <a:gd name="T123" fmla="*/ 2147483647 h 739"/>
                <a:gd name="T124" fmla="*/ 0 w 757"/>
                <a:gd name="T125" fmla="*/ 2147483647 h 7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7"/>
                <a:gd name="T190" fmla="*/ 0 h 739"/>
                <a:gd name="T191" fmla="*/ 757 w 757"/>
                <a:gd name="T192" fmla="*/ 739 h 7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7" h="739">
                  <a:moveTo>
                    <a:pt x="0" y="461"/>
                  </a:moveTo>
                  <a:lnTo>
                    <a:pt x="43" y="420"/>
                  </a:lnTo>
                  <a:lnTo>
                    <a:pt x="97" y="415"/>
                  </a:lnTo>
                  <a:lnTo>
                    <a:pt x="105" y="400"/>
                  </a:lnTo>
                  <a:lnTo>
                    <a:pt x="83" y="371"/>
                  </a:lnTo>
                  <a:lnTo>
                    <a:pt x="106" y="323"/>
                  </a:lnTo>
                  <a:lnTo>
                    <a:pt x="108" y="297"/>
                  </a:lnTo>
                  <a:lnTo>
                    <a:pt x="96" y="276"/>
                  </a:lnTo>
                  <a:lnTo>
                    <a:pt x="92" y="240"/>
                  </a:lnTo>
                  <a:lnTo>
                    <a:pt x="126" y="238"/>
                  </a:lnTo>
                  <a:lnTo>
                    <a:pt x="139" y="251"/>
                  </a:lnTo>
                  <a:lnTo>
                    <a:pt x="184" y="242"/>
                  </a:lnTo>
                  <a:lnTo>
                    <a:pt x="213" y="207"/>
                  </a:lnTo>
                  <a:lnTo>
                    <a:pt x="216" y="180"/>
                  </a:lnTo>
                  <a:lnTo>
                    <a:pt x="247" y="170"/>
                  </a:lnTo>
                  <a:lnTo>
                    <a:pt x="274" y="137"/>
                  </a:lnTo>
                  <a:lnTo>
                    <a:pt x="278" y="110"/>
                  </a:lnTo>
                  <a:lnTo>
                    <a:pt x="270" y="76"/>
                  </a:lnTo>
                  <a:lnTo>
                    <a:pt x="281" y="33"/>
                  </a:lnTo>
                  <a:lnTo>
                    <a:pt x="290" y="16"/>
                  </a:lnTo>
                  <a:lnTo>
                    <a:pt x="288" y="0"/>
                  </a:lnTo>
                  <a:lnTo>
                    <a:pt x="355" y="18"/>
                  </a:lnTo>
                  <a:lnTo>
                    <a:pt x="395" y="34"/>
                  </a:lnTo>
                  <a:lnTo>
                    <a:pt x="422" y="56"/>
                  </a:lnTo>
                  <a:lnTo>
                    <a:pt x="472" y="63"/>
                  </a:lnTo>
                  <a:lnTo>
                    <a:pt x="530" y="96"/>
                  </a:lnTo>
                  <a:lnTo>
                    <a:pt x="541" y="137"/>
                  </a:lnTo>
                  <a:lnTo>
                    <a:pt x="580" y="157"/>
                  </a:lnTo>
                  <a:lnTo>
                    <a:pt x="587" y="180"/>
                  </a:lnTo>
                  <a:lnTo>
                    <a:pt x="629" y="227"/>
                  </a:lnTo>
                  <a:lnTo>
                    <a:pt x="634" y="252"/>
                  </a:lnTo>
                  <a:lnTo>
                    <a:pt x="658" y="299"/>
                  </a:lnTo>
                  <a:lnTo>
                    <a:pt x="674" y="310"/>
                  </a:lnTo>
                  <a:lnTo>
                    <a:pt x="694" y="332"/>
                  </a:lnTo>
                  <a:lnTo>
                    <a:pt x="701" y="348"/>
                  </a:lnTo>
                  <a:lnTo>
                    <a:pt x="712" y="368"/>
                  </a:lnTo>
                  <a:lnTo>
                    <a:pt x="733" y="370"/>
                  </a:lnTo>
                  <a:lnTo>
                    <a:pt x="757" y="388"/>
                  </a:lnTo>
                  <a:lnTo>
                    <a:pt x="757" y="409"/>
                  </a:lnTo>
                  <a:lnTo>
                    <a:pt x="701" y="461"/>
                  </a:lnTo>
                  <a:lnTo>
                    <a:pt x="685" y="533"/>
                  </a:lnTo>
                  <a:lnTo>
                    <a:pt x="710" y="569"/>
                  </a:lnTo>
                  <a:lnTo>
                    <a:pt x="692" y="596"/>
                  </a:lnTo>
                  <a:lnTo>
                    <a:pt x="654" y="647"/>
                  </a:lnTo>
                  <a:lnTo>
                    <a:pt x="658" y="681"/>
                  </a:lnTo>
                  <a:lnTo>
                    <a:pt x="613" y="705"/>
                  </a:lnTo>
                  <a:lnTo>
                    <a:pt x="586" y="728"/>
                  </a:lnTo>
                  <a:lnTo>
                    <a:pt x="501" y="732"/>
                  </a:lnTo>
                  <a:lnTo>
                    <a:pt x="463" y="739"/>
                  </a:lnTo>
                  <a:lnTo>
                    <a:pt x="443" y="728"/>
                  </a:lnTo>
                  <a:lnTo>
                    <a:pt x="420" y="705"/>
                  </a:lnTo>
                  <a:lnTo>
                    <a:pt x="384" y="688"/>
                  </a:lnTo>
                  <a:lnTo>
                    <a:pt x="335" y="663"/>
                  </a:lnTo>
                  <a:lnTo>
                    <a:pt x="317" y="658"/>
                  </a:lnTo>
                  <a:lnTo>
                    <a:pt x="223" y="658"/>
                  </a:lnTo>
                  <a:lnTo>
                    <a:pt x="187" y="636"/>
                  </a:lnTo>
                  <a:lnTo>
                    <a:pt x="169" y="577"/>
                  </a:lnTo>
                  <a:lnTo>
                    <a:pt x="160" y="557"/>
                  </a:lnTo>
                  <a:lnTo>
                    <a:pt x="117" y="555"/>
                  </a:lnTo>
                  <a:lnTo>
                    <a:pt x="108" y="533"/>
                  </a:lnTo>
                  <a:lnTo>
                    <a:pt x="90" y="524"/>
                  </a:lnTo>
                  <a:lnTo>
                    <a:pt x="0" y="530"/>
                  </a:lnTo>
                  <a:lnTo>
                    <a:pt x="0" y="4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6" name="Freeform 445"/>
            <p:cNvSpPr>
              <a:spLocks/>
            </p:cNvSpPr>
            <p:nvPr/>
          </p:nvSpPr>
          <p:spPr bwMode="auto">
            <a:xfrm>
              <a:off x="2642200" y="1931024"/>
              <a:ext cx="1327137" cy="1258477"/>
            </a:xfrm>
            <a:custGeom>
              <a:avLst/>
              <a:gdLst>
                <a:gd name="T0" fmla="*/ 0 w 757"/>
                <a:gd name="T1" fmla="*/ 2147483647 h 739"/>
                <a:gd name="T2" fmla="*/ 2147483647 w 757"/>
                <a:gd name="T3" fmla="*/ 2147483647 h 739"/>
                <a:gd name="T4" fmla="*/ 2147483647 w 757"/>
                <a:gd name="T5" fmla="*/ 2147483647 h 739"/>
                <a:gd name="T6" fmla="*/ 2147483647 w 757"/>
                <a:gd name="T7" fmla="*/ 2147483647 h 739"/>
                <a:gd name="T8" fmla="*/ 2147483647 w 757"/>
                <a:gd name="T9" fmla="*/ 2147483647 h 739"/>
                <a:gd name="T10" fmla="*/ 2147483647 w 757"/>
                <a:gd name="T11" fmla="*/ 2147483647 h 739"/>
                <a:gd name="T12" fmla="*/ 2147483647 w 757"/>
                <a:gd name="T13" fmla="*/ 2147483647 h 739"/>
                <a:gd name="T14" fmla="*/ 2147483647 w 757"/>
                <a:gd name="T15" fmla="*/ 2147483647 h 739"/>
                <a:gd name="T16" fmla="*/ 2147483647 w 757"/>
                <a:gd name="T17" fmla="*/ 2147483647 h 739"/>
                <a:gd name="T18" fmla="*/ 2147483647 w 757"/>
                <a:gd name="T19" fmla="*/ 2147483647 h 739"/>
                <a:gd name="T20" fmla="*/ 2147483647 w 757"/>
                <a:gd name="T21" fmla="*/ 2147483647 h 739"/>
                <a:gd name="T22" fmla="*/ 2147483647 w 757"/>
                <a:gd name="T23" fmla="*/ 2147483647 h 739"/>
                <a:gd name="T24" fmla="*/ 2147483647 w 757"/>
                <a:gd name="T25" fmla="*/ 2147483647 h 739"/>
                <a:gd name="T26" fmla="*/ 2147483647 w 757"/>
                <a:gd name="T27" fmla="*/ 2147483647 h 739"/>
                <a:gd name="T28" fmla="*/ 2147483647 w 757"/>
                <a:gd name="T29" fmla="*/ 2147483647 h 739"/>
                <a:gd name="T30" fmla="*/ 2147483647 w 757"/>
                <a:gd name="T31" fmla="*/ 2147483647 h 739"/>
                <a:gd name="T32" fmla="*/ 2147483647 w 757"/>
                <a:gd name="T33" fmla="*/ 2147483647 h 739"/>
                <a:gd name="T34" fmla="*/ 2147483647 w 757"/>
                <a:gd name="T35" fmla="*/ 2147483647 h 739"/>
                <a:gd name="T36" fmla="*/ 2147483647 w 757"/>
                <a:gd name="T37" fmla="*/ 2147483647 h 739"/>
                <a:gd name="T38" fmla="*/ 2147483647 w 757"/>
                <a:gd name="T39" fmla="*/ 2147483647 h 739"/>
                <a:gd name="T40" fmla="*/ 2147483647 w 757"/>
                <a:gd name="T41" fmla="*/ 0 h 739"/>
                <a:gd name="T42" fmla="*/ 2147483647 w 757"/>
                <a:gd name="T43" fmla="*/ 2147483647 h 739"/>
                <a:gd name="T44" fmla="*/ 2147483647 w 757"/>
                <a:gd name="T45" fmla="*/ 2147483647 h 739"/>
                <a:gd name="T46" fmla="*/ 2147483647 w 757"/>
                <a:gd name="T47" fmla="*/ 2147483647 h 739"/>
                <a:gd name="T48" fmla="*/ 2147483647 w 757"/>
                <a:gd name="T49" fmla="*/ 2147483647 h 739"/>
                <a:gd name="T50" fmla="*/ 2147483647 w 757"/>
                <a:gd name="T51" fmla="*/ 2147483647 h 739"/>
                <a:gd name="T52" fmla="*/ 2147483647 w 757"/>
                <a:gd name="T53" fmla="*/ 2147483647 h 739"/>
                <a:gd name="T54" fmla="*/ 2147483647 w 757"/>
                <a:gd name="T55" fmla="*/ 2147483647 h 739"/>
                <a:gd name="T56" fmla="*/ 2147483647 w 757"/>
                <a:gd name="T57" fmla="*/ 2147483647 h 739"/>
                <a:gd name="T58" fmla="*/ 2147483647 w 757"/>
                <a:gd name="T59" fmla="*/ 2147483647 h 739"/>
                <a:gd name="T60" fmla="*/ 2147483647 w 757"/>
                <a:gd name="T61" fmla="*/ 2147483647 h 739"/>
                <a:gd name="T62" fmla="*/ 2147483647 w 757"/>
                <a:gd name="T63" fmla="*/ 2147483647 h 739"/>
                <a:gd name="T64" fmla="*/ 2147483647 w 757"/>
                <a:gd name="T65" fmla="*/ 2147483647 h 739"/>
                <a:gd name="T66" fmla="*/ 2147483647 w 757"/>
                <a:gd name="T67" fmla="*/ 2147483647 h 739"/>
                <a:gd name="T68" fmla="*/ 2147483647 w 757"/>
                <a:gd name="T69" fmla="*/ 2147483647 h 739"/>
                <a:gd name="T70" fmla="*/ 2147483647 w 757"/>
                <a:gd name="T71" fmla="*/ 2147483647 h 739"/>
                <a:gd name="T72" fmla="*/ 2147483647 w 757"/>
                <a:gd name="T73" fmla="*/ 2147483647 h 739"/>
                <a:gd name="T74" fmla="*/ 2147483647 w 757"/>
                <a:gd name="T75" fmla="*/ 2147483647 h 739"/>
                <a:gd name="T76" fmla="*/ 2147483647 w 757"/>
                <a:gd name="T77" fmla="*/ 2147483647 h 739"/>
                <a:gd name="T78" fmla="*/ 2147483647 w 757"/>
                <a:gd name="T79" fmla="*/ 2147483647 h 739"/>
                <a:gd name="T80" fmla="*/ 2147483647 w 757"/>
                <a:gd name="T81" fmla="*/ 2147483647 h 739"/>
                <a:gd name="T82" fmla="*/ 2147483647 w 757"/>
                <a:gd name="T83" fmla="*/ 2147483647 h 739"/>
                <a:gd name="T84" fmla="*/ 2147483647 w 757"/>
                <a:gd name="T85" fmla="*/ 2147483647 h 739"/>
                <a:gd name="T86" fmla="*/ 2147483647 w 757"/>
                <a:gd name="T87" fmla="*/ 2147483647 h 739"/>
                <a:gd name="T88" fmla="*/ 2147483647 w 757"/>
                <a:gd name="T89" fmla="*/ 2147483647 h 739"/>
                <a:gd name="T90" fmla="*/ 2147483647 w 757"/>
                <a:gd name="T91" fmla="*/ 2147483647 h 739"/>
                <a:gd name="T92" fmla="*/ 2147483647 w 757"/>
                <a:gd name="T93" fmla="*/ 2147483647 h 739"/>
                <a:gd name="T94" fmla="*/ 2147483647 w 757"/>
                <a:gd name="T95" fmla="*/ 2147483647 h 739"/>
                <a:gd name="T96" fmla="*/ 2147483647 w 757"/>
                <a:gd name="T97" fmla="*/ 2147483647 h 739"/>
                <a:gd name="T98" fmla="*/ 2147483647 w 757"/>
                <a:gd name="T99" fmla="*/ 2147483647 h 739"/>
                <a:gd name="T100" fmla="*/ 2147483647 w 757"/>
                <a:gd name="T101" fmla="*/ 2147483647 h 739"/>
                <a:gd name="T102" fmla="*/ 2147483647 w 757"/>
                <a:gd name="T103" fmla="*/ 2147483647 h 739"/>
                <a:gd name="T104" fmla="*/ 2147483647 w 757"/>
                <a:gd name="T105" fmla="*/ 2147483647 h 739"/>
                <a:gd name="T106" fmla="*/ 2147483647 w 757"/>
                <a:gd name="T107" fmla="*/ 2147483647 h 739"/>
                <a:gd name="T108" fmla="*/ 2147483647 w 757"/>
                <a:gd name="T109" fmla="*/ 2147483647 h 739"/>
                <a:gd name="T110" fmla="*/ 2147483647 w 757"/>
                <a:gd name="T111" fmla="*/ 2147483647 h 739"/>
                <a:gd name="T112" fmla="*/ 2147483647 w 757"/>
                <a:gd name="T113" fmla="*/ 2147483647 h 739"/>
                <a:gd name="T114" fmla="*/ 2147483647 w 757"/>
                <a:gd name="T115" fmla="*/ 2147483647 h 739"/>
                <a:gd name="T116" fmla="*/ 2147483647 w 757"/>
                <a:gd name="T117" fmla="*/ 2147483647 h 739"/>
                <a:gd name="T118" fmla="*/ 2147483647 w 757"/>
                <a:gd name="T119" fmla="*/ 2147483647 h 739"/>
                <a:gd name="T120" fmla="*/ 2147483647 w 757"/>
                <a:gd name="T121" fmla="*/ 2147483647 h 739"/>
                <a:gd name="T122" fmla="*/ 0 w 757"/>
                <a:gd name="T123" fmla="*/ 2147483647 h 739"/>
                <a:gd name="T124" fmla="*/ 0 w 757"/>
                <a:gd name="T125" fmla="*/ 2147483647 h 7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7"/>
                <a:gd name="T190" fmla="*/ 0 h 739"/>
                <a:gd name="T191" fmla="*/ 757 w 757"/>
                <a:gd name="T192" fmla="*/ 739 h 7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7" h="739">
                  <a:moveTo>
                    <a:pt x="0" y="461"/>
                  </a:moveTo>
                  <a:lnTo>
                    <a:pt x="43" y="420"/>
                  </a:lnTo>
                  <a:lnTo>
                    <a:pt x="97" y="415"/>
                  </a:lnTo>
                  <a:lnTo>
                    <a:pt x="105" y="400"/>
                  </a:lnTo>
                  <a:lnTo>
                    <a:pt x="83" y="371"/>
                  </a:lnTo>
                  <a:lnTo>
                    <a:pt x="106" y="323"/>
                  </a:lnTo>
                  <a:lnTo>
                    <a:pt x="108" y="297"/>
                  </a:lnTo>
                  <a:lnTo>
                    <a:pt x="96" y="276"/>
                  </a:lnTo>
                  <a:lnTo>
                    <a:pt x="92" y="240"/>
                  </a:lnTo>
                  <a:lnTo>
                    <a:pt x="126" y="238"/>
                  </a:lnTo>
                  <a:lnTo>
                    <a:pt x="139" y="251"/>
                  </a:lnTo>
                  <a:lnTo>
                    <a:pt x="184" y="242"/>
                  </a:lnTo>
                  <a:lnTo>
                    <a:pt x="213" y="207"/>
                  </a:lnTo>
                  <a:lnTo>
                    <a:pt x="216" y="180"/>
                  </a:lnTo>
                  <a:lnTo>
                    <a:pt x="247" y="170"/>
                  </a:lnTo>
                  <a:lnTo>
                    <a:pt x="274" y="137"/>
                  </a:lnTo>
                  <a:lnTo>
                    <a:pt x="278" y="110"/>
                  </a:lnTo>
                  <a:lnTo>
                    <a:pt x="270" y="76"/>
                  </a:lnTo>
                  <a:lnTo>
                    <a:pt x="281" y="33"/>
                  </a:lnTo>
                  <a:lnTo>
                    <a:pt x="290" y="16"/>
                  </a:lnTo>
                  <a:lnTo>
                    <a:pt x="288" y="0"/>
                  </a:lnTo>
                  <a:lnTo>
                    <a:pt x="355" y="18"/>
                  </a:lnTo>
                  <a:lnTo>
                    <a:pt x="395" y="34"/>
                  </a:lnTo>
                  <a:lnTo>
                    <a:pt x="422" y="56"/>
                  </a:lnTo>
                  <a:lnTo>
                    <a:pt x="472" y="63"/>
                  </a:lnTo>
                  <a:lnTo>
                    <a:pt x="530" y="96"/>
                  </a:lnTo>
                  <a:lnTo>
                    <a:pt x="541" y="137"/>
                  </a:lnTo>
                  <a:lnTo>
                    <a:pt x="580" y="157"/>
                  </a:lnTo>
                  <a:lnTo>
                    <a:pt x="587" y="180"/>
                  </a:lnTo>
                  <a:lnTo>
                    <a:pt x="629" y="227"/>
                  </a:lnTo>
                  <a:lnTo>
                    <a:pt x="634" y="252"/>
                  </a:lnTo>
                  <a:lnTo>
                    <a:pt x="658" y="299"/>
                  </a:lnTo>
                  <a:lnTo>
                    <a:pt x="674" y="310"/>
                  </a:lnTo>
                  <a:lnTo>
                    <a:pt x="694" y="332"/>
                  </a:lnTo>
                  <a:lnTo>
                    <a:pt x="701" y="348"/>
                  </a:lnTo>
                  <a:lnTo>
                    <a:pt x="712" y="368"/>
                  </a:lnTo>
                  <a:lnTo>
                    <a:pt x="733" y="370"/>
                  </a:lnTo>
                  <a:lnTo>
                    <a:pt x="757" y="388"/>
                  </a:lnTo>
                  <a:lnTo>
                    <a:pt x="757" y="409"/>
                  </a:lnTo>
                  <a:lnTo>
                    <a:pt x="701" y="461"/>
                  </a:lnTo>
                  <a:lnTo>
                    <a:pt x="685" y="533"/>
                  </a:lnTo>
                  <a:lnTo>
                    <a:pt x="710" y="569"/>
                  </a:lnTo>
                  <a:lnTo>
                    <a:pt x="692" y="596"/>
                  </a:lnTo>
                  <a:lnTo>
                    <a:pt x="654" y="647"/>
                  </a:lnTo>
                  <a:lnTo>
                    <a:pt x="658" y="681"/>
                  </a:lnTo>
                  <a:lnTo>
                    <a:pt x="613" y="705"/>
                  </a:lnTo>
                  <a:lnTo>
                    <a:pt x="586" y="728"/>
                  </a:lnTo>
                  <a:lnTo>
                    <a:pt x="501" y="732"/>
                  </a:lnTo>
                  <a:lnTo>
                    <a:pt x="463" y="739"/>
                  </a:lnTo>
                  <a:lnTo>
                    <a:pt x="443" y="728"/>
                  </a:lnTo>
                  <a:lnTo>
                    <a:pt x="420" y="705"/>
                  </a:lnTo>
                  <a:lnTo>
                    <a:pt x="384" y="688"/>
                  </a:lnTo>
                  <a:lnTo>
                    <a:pt x="335" y="663"/>
                  </a:lnTo>
                  <a:lnTo>
                    <a:pt x="317" y="658"/>
                  </a:lnTo>
                  <a:lnTo>
                    <a:pt x="223" y="658"/>
                  </a:lnTo>
                  <a:lnTo>
                    <a:pt x="187" y="636"/>
                  </a:lnTo>
                  <a:lnTo>
                    <a:pt x="169" y="577"/>
                  </a:lnTo>
                  <a:lnTo>
                    <a:pt x="160" y="557"/>
                  </a:lnTo>
                  <a:lnTo>
                    <a:pt x="117" y="555"/>
                  </a:lnTo>
                  <a:lnTo>
                    <a:pt x="108" y="533"/>
                  </a:lnTo>
                  <a:lnTo>
                    <a:pt x="90" y="524"/>
                  </a:lnTo>
                  <a:lnTo>
                    <a:pt x="0" y="530"/>
                  </a:lnTo>
                  <a:lnTo>
                    <a:pt x="0" y="461"/>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7" name="Freeform 446"/>
            <p:cNvSpPr>
              <a:spLocks/>
            </p:cNvSpPr>
            <p:nvPr/>
          </p:nvSpPr>
          <p:spPr bwMode="auto">
            <a:xfrm>
              <a:off x="1964066" y="1600653"/>
              <a:ext cx="1186330" cy="757811"/>
            </a:xfrm>
            <a:custGeom>
              <a:avLst/>
              <a:gdLst>
                <a:gd name="T0" fmla="*/ 2147483647 w 677"/>
                <a:gd name="T1" fmla="*/ 0 h 445"/>
                <a:gd name="T2" fmla="*/ 2147483647 w 677"/>
                <a:gd name="T3" fmla="*/ 2147483647 h 445"/>
                <a:gd name="T4" fmla="*/ 2147483647 w 677"/>
                <a:gd name="T5" fmla="*/ 2147483647 h 445"/>
                <a:gd name="T6" fmla="*/ 2147483647 w 677"/>
                <a:gd name="T7" fmla="*/ 2147483647 h 445"/>
                <a:gd name="T8" fmla="*/ 2147483647 w 677"/>
                <a:gd name="T9" fmla="*/ 2147483647 h 445"/>
                <a:gd name="T10" fmla="*/ 2147483647 w 677"/>
                <a:gd name="T11" fmla="*/ 2147483647 h 445"/>
                <a:gd name="T12" fmla="*/ 2147483647 w 677"/>
                <a:gd name="T13" fmla="*/ 2147483647 h 445"/>
                <a:gd name="T14" fmla="*/ 2147483647 w 677"/>
                <a:gd name="T15" fmla="*/ 2147483647 h 445"/>
                <a:gd name="T16" fmla="*/ 2147483647 w 677"/>
                <a:gd name="T17" fmla="*/ 2147483647 h 445"/>
                <a:gd name="T18" fmla="*/ 2147483647 w 677"/>
                <a:gd name="T19" fmla="*/ 2147483647 h 445"/>
                <a:gd name="T20" fmla="*/ 2147483647 w 677"/>
                <a:gd name="T21" fmla="*/ 2147483647 h 445"/>
                <a:gd name="T22" fmla="*/ 2147483647 w 677"/>
                <a:gd name="T23" fmla="*/ 2147483647 h 445"/>
                <a:gd name="T24" fmla="*/ 2147483647 w 677"/>
                <a:gd name="T25" fmla="*/ 2147483647 h 445"/>
                <a:gd name="T26" fmla="*/ 2147483647 w 677"/>
                <a:gd name="T27" fmla="*/ 2147483647 h 445"/>
                <a:gd name="T28" fmla="*/ 2147483647 w 677"/>
                <a:gd name="T29" fmla="*/ 2147483647 h 445"/>
                <a:gd name="T30" fmla="*/ 2147483647 w 677"/>
                <a:gd name="T31" fmla="*/ 2147483647 h 445"/>
                <a:gd name="T32" fmla="*/ 2147483647 w 677"/>
                <a:gd name="T33" fmla="*/ 2147483647 h 445"/>
                <a:gd name="T34" fmla="*/ 2147483647 w 677"/>
                <a:gd name="T35" fmla="*/ 2147483647 h 445"/>
                <a:gd name="T36" fmla="*/ 2147483647 w 677"/>
                <a:gd name="T37" fmla="*/ 2147483647 h 445"/>
                <a:gd name="T38" fmla="*/ 2147483647 w 677"/>
                <a:gd name="T39" fmla="*/ 2147483647 h 445"/>
                <a:gd name="T40" fmla="*/ 2147483647 w 677"/>
                <a:gd name="T41" fmla="*/ 2147483647 h 445"/>
                <a:gd name="T42" fmla="*/ 2147483647 w 677"/>
                <a:gd name="T43" fmla="*/ 2147483647 h 445"/>
                <a:gd name="T44" fmla="*/ 2147483647 w 677"/>
                <a:gd name="T45" fmla="*/ 2147483647 h 445"/>
                <a:gd name="T46" fmla="*/ 2147483647 w 677"/>
                <a:gd name="T47" fmla="*/ 2147483647 h 445"/>
                <a:gd name="T48" fmla="*/ 2147483647 w 677"/>
                <a:gd name="T49" fmla="*/ 2147483647 h 445"/>
                <a:gd name="T50" fmla="*/ 2147483647 w 677"/>
                <a:gd name="T51" fmla="*/ 2147483647 h 445"/>
                <a:gd name="T52" fmla="*/ 2147483647 w 677"/>
                <a:gd name="T53" fmla="*/ 2147483647 h 445"/>
                <a:gd name="T54" fmla="*/ 2147483647 w 677"/>
                <a:gd name="T55" fmla="*/ 2147483647 h 445"/>
                <a:gd name="T56" fmla="*/ 2147483647 w 677"/>
                <a:gd name="T57" fmla="*/ 2147483647 h 445"/>
                <a:gd name="T58" fmla="*/ 2147483647 w 677"/>
                <a:gd name="T59" fmla="*/ 2147483647 h 445"/>
                <a:gd name="T60" fmla="*/ 2147483647 w 677"/>
                <a:gd name="T61" fmla="*/ 2147483647 h 445"/>
                <a:gd name="T62" fmla="*/ 2147483647 w 677"/>
                <a:gd name="T63" fmla="*/ 2147483647 h 445"/>
                <a:gd name="T64" fmla="*/ 2147483647 w 677"/>
                <a:gd name="T65" fmla="*/ 2147483647 h 445"/>
                <a:gd name="T66" fmla="*/ 2147483647 w 677"/>
                <a:gd name="T67" fmla="*/ 2147483647 h 445"/>
                <a:gd name="T68" fmla="*/ 2147483647 w 677"/>
                <a:gd name="T69" fmla="*/ 2147483647 h 445"/>
                <a:gd name="T70" fmla="*/ 2147483647 w 677"/>
                <a:gd name="T71" fmla="*/ 2147483647 h 445"/>
                <a:gd name="T72" fmla="*/ 2147483647 w 677"/>
                <a:gd name="T73" fmla="*/ 2147483647 h 445"/>
                <a:gd name="T74" fmla="*/ 2147483647 w 677"/>
                <a:gd name="T75" fmla="*/ 2147483647 h 445"/>
                <a:gd name="T76" fmla="*/ 2147483647 w 677"/>
                <a:gd name="T77" fmla="*/ 2147483647 h 445"/>
                <a:gd name="T78" fmla="*/ 2147483647 w 677"/>
                <a:gd name="T79" fmla="*/ 2147483647 h 445"/>
                <a:gd name="T80" fmla="*/ 2147483647 w 677"/>
                <a:gd name="T81" fmla="*/ 2147483647 h 445"/>
                <a:gd name="T82" fmla="*/ 2147483647 w 677"/>
                <a:gd name="T83" fmla="*/ 2147483647 h 445"/>
                <a:gd name="T84" fmla="*/ 0 w 677"/>
                <a:gd name="T85" fmla="*/ 2147483647 h 445"/>
                <a:gd name="T86" fmla="*/ 2147483647 w 677"/>
                <a:gd name="T87" fmla="*/ 2147483647 h 445"/>
                <a:gd name="T88" fmla="*/ 2147483647 w 677"/>
                <a:gd name="T89" fmla="*/ 2147483647 h 445"/>
                <a:gd name="T90" fmla="*/ 2147483647 w 677"/>
                <a:gd name="T91" fmla="*/ 2147483647 h 445"/>
                <a:gd name="T92" fmla="*/ 2147483647 w 677"/>
                <a:gd name="T93" fmla="*/ 2147483647 h 445"/>
                <a:gd name="T94" fmla="*/ 2147483647 w 677"/>
                <a:gd name="T95" fmla="*/ 2147483647 h 445"/>
                <a:gd name="T96" fmla="*/ 2147483647 w 677"/>
                <a:gd name="T97" fmla="*/ 2147483647 h 445"/>
                <a:gd name="T98" fmla="*/ 2147483647 w 677"/>
                <a:gd name="T99" fmla="*/ 2147483647 h 445"/>
                <a:gd name="T100" fmla="*/ 2147483647 w 677"/>
                <a:gd name="T101" fmla="*/ 2147483647 h 445"/>
                <a:gd name="T102" fmla="*/ 2147483647 w 677"/>
                <a:gd name="T103" fmla="*/ 2147483647 h 445"/>
                <a:gd name="T104" fmla="*/ 2147483647 w 677"/>
                <a:gd name="T105" fmla="*/ 2147483647 h 445"/>
                <a:gd name="T106" fmla="*/ 2147483647 w 677"/>
                <a:gd name="T107" fmla="*/ 2147483647 h 445"/>
                <a:gd name="T108" fmla="*/ 2147483647 w 677"/>
                <a:gd name="T109" fmla="*/ 2147483647 h 445"/>
                <a:gd name="T110" fmla="*/ 2147483647 w 677"/>
                <a:gd name="T111" fmla="*/ 0 h 4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77"/>
                <a:gd name="T169" fmla="*/ 0 h 445"/>
                <a:gd name="T170" fmla="*/ 677 w 677"/>
                <a:gd name="T171" fmla="*/ 445 h 4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77" h="445">
                  <a:moveTo>
                    <a:pt x="461" y="0"/>
                  </a:moveTo>
                  <a:lnTo>
                    <a:pt x="492" y="18"/>
                  </a:lnTo>
                  <a:lnTo>
                    <a:pt x="508" y="25"/>
                  </a:lnTo>
                  <a:lnTo>
                    <a:pt x="508" y="47"/>
                  </a:lnTo>
                  <a:lnTo>
                    <a:pt x="587" y="115"/>
                  </a:lnTo>
                  <a:lnTo>
                    <a:pt x="592" y="138"/>
                  </a:lnTo>
                  <a:lnTo>
                    <a:pt x="621" y="169"/>
                  </a:lnTo>
                  <a:lnTo>
                    <a:pt x="674" y="192"/>
                  </a:lnTo>
                  <a:lnTo>
                    <a:pt x="677" y="210"/>
                  </a:lnTo>
                  <a:lnTo>
                    <a:pt x="668" y="227"/>
                  </a:lnTo>
                  <a:lnTo>
                    <a:pt x="657" y="270"/>
                  </a:lnTo>
                  <a:lnTo>
                    <a:pt x="665" y="304"/>
                  </a:lnTo>
                  <a:lnTo>
                    <a:pt x="661" y="331"/>
                  </a:lnTo>
                  <a:lnTo>
                    <a:pt x="634" y="364"/>
                  </a:lnTo>
                  <a:lnTo>
                    <a:pt x="603" y="374"/>
                  </a:lnTo>
                  <a:lnTo>
                    <a:pt x="600" y="401"/>
                  </a:lnTo>
                  <a:lnTo>
                    <a:pt x="571" y="436"/>
                  </a:lnTo>
                  <a:lnTo>
                    <a:pt x="526" y="445"/>
                  </a:lnTo>
                  <a:lnTo>
                    <a:pt x="513" y="432"/>
                  </a:lnTo>
                  <a:lnTo>
                    <a:pt x="479" y="434"/>
                  </a:lnTo>
                  <a:lnTo>
                    <a:pt x="452" y="425"/>
                  </a:lnTo>
                  <a:lnTo>
                    <a:pt x="447" y="387"/>
                  </a:lnTo>
                  <a:lnTo>
                    <a:pt x="423" y="398"/>
                  </a:lnTo>
                  <a:lnTo>
                    <a:pt x="382" y="409"/>
                  </a:lnTo>
                  <a:lnTo>
                    <a:pt x="382" y="387"/>
                  </a:lnTo>
                  <a:lnTo>
                    <a:pt x="367" y="376"/>
                  </a:lnTo>
                  <a:lnTo>
                    <a:pt x="329" y="373"/>
                  </a:lnTo>
                  <a:lnTo>
                    <a:pt x="319" y="387"/>
                  </a:lnTo>
                  <a:lnTo>
                    <a:pt x="311" y="414"/>
                  </a:lnTo>
                  <a:lnTo>
                    <a:pt x="293" y="419"/>
                  </a:lnTo>
                  <a:lnTo>
                    <a:pt x="274" y="432"/>
                  </a:lnTo>
                  <a:lnTo>
                    <a:pt x="243" y="430"/>
                  </a:lnTo>
                  <a:lnTo>
                    <a:pt x="229" y="403"/>
                  </a:lnTo>
                  <a:lnTo>
                    <a:pt x="194" y="391"/>
                  </a:lnTo>
                  <a:lnTo>
                    <a:pt x="158" y="387"/>
                  </a:lnTo>
                  <a:lnTo>
                    <a:pt x="128" y="401"/>
                  </a:lnTo>
                  <a:lnTo>
                    <a:pt x="108" y="418"/>
                  </a:lnTo>
                  <a:lnTo>
                    <a:pt x="30" y="398"/>
                  </a:lnTo>
                  <a:lnTo>
                    <a:pt x="29" y="391"/>
                  </a:lnTo>
                  <a:lnTo>
                    <a:pt x="21" y="373"/>
                  </a:lnTo>
                  <a:lnTo>
                    <a:pt x="25" y="351"/>
                  </a:lnTo>
                  <a:lnTo>
                    <a:pt x="23" y="317"/>
                  </a:lnTo>
                  <a:lnTo>
                    <a:pt x="0" y="295"/>
                  </a:lnTo>
                  <a:lnTo>
                    <a:pt x="65" y="283"/>
                  </a:lnTo>
                  <a:lnTo>
                    <a:pt x="101" y="254"/>
                  </a:lnTo>
                  <a:lnTo>
                    <a:pt x="133" y="241"/>
                  </a:lnTo>
                  <a:lnTo>
                    <a:pt x="171" y="201"/>
                  </a:lnTo>
                  <a:lnTo>
                    <a:pt x="193" y="234"/>
                  </a:lnTo>
                  <a:lnTo>
                    <a:pt x="211" y="266"/>
                  </a:lnTo>
                  <a:lnTo>
                    <a:pt x="281" y="264"/>
                  </a:lnTo>
                  <a:lnTo>
                    <a:pt x="290" y="243"/>
                  </a:lnTo>
                  <a:lnTo>
                    <a:pt x="389" y="225"/>
                  </a:lnTo>
                  <a:lnTo>
                    <a:pt x="387" y="183"/>
                  </a:lnTo>
                  <a:lnTo>
                    <a:pt x="416" y="120"/>
                  </a:lnTo>
                  <a:lnTo>
                    <a:pt x="447" y="93"/>
                  </a:lnTo>
                  <a:lnTo>
                    <a:pt x="4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8" name="Freeform 447"/>
            <p:cNvSpPr>
              <a:spLocks/>
            </p:cNvSpPr>
            <p:nvPr/>
          </p:nvSpPr>
          <p:spPr bwMode="auto">
            <a:xfrm>
              <a:off x="1964066" y="1600653"/>
              <a:ext cx="1186330" cy="757811"/>
            </a:xfrm>
            <a:custGeom>
              <a:avLst/>
              <a:gdLst>
                <a:gd name="T0" fmla="*/ 2147483647 w 677"/>
                <a:gd name="T1" fmla="*/ 0 h 445"/>
                <a:gd name="T2" fmla="*/ 2147483647 w 677"/>
                <a:gd name="T3" fmla="*/ 2147483647 h 445"/>
                <a:gd name="T4" fmla="*/ 2147483647 w 677"/>
                <a:gd name="T5" fmla="*/ 2147483647 h 445"/>
                <a:gd name="T6" fmla="*/ 2147483647 w 677"/>
                <a:gd name="T7" fmla="*/ 2147483647 h 445"/>
                <a:gd name="T8" fmla="*/ 2147483647 w 677"/>
                <a:gd name="T9" fmla="*/ 2147483647 h 445"/>
                <a:gd name="T10" fmla="*/ 2147483647 w 677"/>
                <a:gd name="T11" fmla="*/ 2147483647 h 445"/>
                <a:gd name="T12" fmla="*/ 2147483647 w 677"/>
                <a:gd name="T13" fmla="*/ 2147483647 h 445"/>
                <a:gd name="T14" fmla="*/ 2147483647 w 677"/>
                <a:gd name="T15" fmla="*/ 2147483647 h 445"/>
                <a:gd name="T16" fmla="*/ 2147483647 w 677"/>
                <a:gd name="T17" fmla="*/ 2147483647 h 445"/>
                <a:gd name="T18" fmla="*/ 2147483647 w 677"/>
                <a:gd name="T19" fmla="*/ 2147483647 h 445"/>
                <a:gd name="T20" fmla="*/ 2147483647 w 677"/>
                <a:gd name="T21" fmla="*/ 2147483647 h 445"/>
                <a:gd name="T22" fmla="*/ 2147483647 w 677"/>
                <a:gd name="T23" fmla="*/ 2147483647 h 445"/>
                <a:gd name="T24" fmla="*/ 2147483647 w 677"/>
                <a:gd name="T25" fmla="*/ 2147483647 h 445"/>
                <a:gd name="T26" fmla="*/ 2147483647 w 677"/>
                <a:gd name="T27" fmla="*/ 2147483647 h 445"/>
                <a:gd name="T28" fmla="*/ 2147483647 w 677"/>
                <a:gd name="T29" fmla="*/ 2147483647 h 445"/>
                <a:gd name="T30" fmla="*/ 2147483647 w 677"/>
                <a:gd name="T31" fmla="*/ 2147483647 h 445"/>
                <a:gd name="T32" fmla="*/ 2147483647 w 677"/>
                <a:gd name="T33" fmla="*/ 2147483647 h 445"/>
                <a:gd name="T34" fmla="*/ 2147483647 w 677"/>
                <a:gd name="T35" fmla="*/ 2147483647 h 445"/>
                <a:gd name="T36" fmla="*/ 2147483647 w 677"/>
                <a:gd name="T37" fmla="*/ 2147483647 h 445"/>
                <a:gd name="T38" fmla="*/ 2147483647 w 677"/>
                <a:gd name="T39" fmla="*/ 2147483647 h 445"/>
                <a:gd name="T40" fmla="*/ 2147483647 w 677"/>
                <a:gd name="T41" fmla="*/ 2147483647 h 445"/>
                <a:gd name="T42" fmla="*/ 2147483647 w 677"/>
                <a:gd name="T43" fmla="*/ 2147483647 h 445"/>
                <a:gd name="T44" fmla="*/ 2147483647 w 677"/>
                <a:gd name="T45" fmla="*/ 2147483647 h 445"/>
                <a:gd name="T46" fmla="*/ 2147483647 w 677"/>
                <a:gd name="T47" fmla="*/ 2147483647 h 445"/>
                <a:gd name="T48" fmla="*/ 2147483647 w 677"/>
                <a:gd name="T49" fmla="*/ 2147483647 h 445"/>
                <a:gd name="T50" fmla="*/ 2147483647 w 677"/>
                <a:gd name="T51" fmla="*/ 2147483647 h 445"/>
                <a:gd name="T52" fmla="*/ 2147483647 w 677"/>
                <a:gd name="T53" fmla="*/ 2147483647 h 445"/>
                <a:gd name="T54" fmla="*/ 2147483647 w 677"/>
                <a:gd name="T55" fmla="*/ 2147483647 h 445"/>
                <a:gd name="T56" fmla="*/ 2147483647 w 677"/>
                <a:gd name="T57" fmla="*/ 2147483647 h 445"/>
                <a:gd name="T58" fmla="*/ 2147483647 w 677"/>
                <a:gd name="T59" fmla="*/ 2147483647 h 445"/>
                <a:gd name="T60" fmla="*/ 2147483647 w 677"/>
                <a:gd name="T61" fmla="*/ 2147483647 h 445"/>
                <a:gd name="T62" fmla="*/ 2147483647 w 677"/>
                <a:gd name="T63" fmla="*/ 2147483647 h 445"/>
                <a:gd name="T64" fmla="*/ 2147483647 w 677"/>
                <a:gd name="T65" fmla="*/ 2147483647 h 445"/>
                <a:gd name="T66" fmla="*/ 2147483647 w 677"/>
                <a:gd name="T67" fmla="*/ 2147483647 h 445"/>
                <a:gd name="T68" fmla="*/ 2147483647 w 677"/>
                <a:gd name="T69" fmla="*/ 2147483647 h 445"/>
                <a:gd name="T70" fmla="*/ 2147483647 w 677"/>
                <a:gd name="T71" fmla="*/ 2147483647 h 445"/>
                <a:gd name="T72" fmla="*/ 2147483647 w 677"/>
                <a:gd name="T73" fmla="*/ 2147483647 h 445"/>
                <a:gd name="T74" fmla="*/ 2147483647 w 677"/>
                <a:gd name="T75" fmla="*/ 2147483647 h 445"/>
                <a:gd name="T76" fmla="*/ 2147483647 w 677"/>
                <a:gd name="T77" fmla="*/ 2147483647 h 445"/>
                <a:gd name="T78" fmla="*/ 2147483647 w 677"/>
                <a:gd name="T79" fmla="*/ 2147483647 h 445"/>
                <a:gd name="T80" fmla="*/ 2147483647 w 677"/>
                <a:gd name="T81" fmla="*/ 2147483647 h 445"/>
                <a:gd name="T82" fmla="*/ 2147483647 w 677"/>
                <a:gd name="T83" fmla="*/ 2147483647 h 445"/>
                <a:gd name="T84" fmla="*/ 0 w 677"/>
                <a:gd name="T85" fmla="*/ 2147483647 h 445"/>
                <a:gd name="T86" fmla="*/ 2147483647 w 677"/>
                <a:gd name="T87" fmla="*/ 2147483647 h 445"/>
                <a:gd name="T88" fmla="*/ 2147483647 w 677"/>
                <a:gd name="T89" fmla="*/ 2147483647 h 445"/>
                <a:gd name="T90" fmla="*/ 2147483647 w 677"/>
                <a:gd name="T91" fmla="*/ 2147483647 h 445"/>
                <a:gd name="T92" fmla="*/ 2147483647 w 677"/>
                <a:gd name="T93" fmla="*/ 2147483647 h 445"/>
                <a:gd name="T94" fmla="*/ 2147483647 w 677"/>
                <a:gd name="T95" fmla="*/ 2147483647 h 445"/>
                <a:gd name="T96" fmla="*/ 2147483647 w 677"/>
                <a:gd name="T97" fmla="*/ 2147483647 h 445"/>
                <a:gd name="T98" fmla="*/ 2147483647 w 677"/>
                <a:gd name="T99" fmla="*/ 2147483647 h 445"/>
                <a:gd name="T100" fmla="*/ 2147483647 w 677"/>
                <a:gd name="T101" fmla="*/ 2147483647 h 445"/>
                <a:gd name="T102" fmla="*/ 2147483647 w 677"/>
                <a:gd name="T103" fmla="*/ 2147483647 h 445"/>
                <a:gd name="T104" fmla="*/ 2147483647 w 677"/>
                <a:gd name="T105" fmla="*/ 2147483647 h 445"/>
                <a:gd name="T106" fmla="*/ 2147483647 w 677"/>
                <a:gd name="T107" fmla="*/ 2147483647 h 445"/>
                <a:gd name="T108" fmla="*/ 2147483647 w 677"/>
                <a:gd name="T109" fmla="*/ 2147483647 h 445"/>
                <a:gd name="T110" fmla="*/ 2147483647 w 677"/>
                <a:gd name="T111" fmla="*/ 0 h 4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77"/>
                <a:gd name="T169" fmla="*/ 0 h 445"/>
                <a:gd name="T170" fmla="*/ 677 w 677"/>
                <a:gd name="T171" fmla="*/ 445 h 4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77" h="445">
                  <a:moveTo>
                    <a:pt x="461" y="0"/>
                  </a:moveTo>
                  <a:lnTo>
                    <a:pt x="492" y="18"/>
                  </a:lnTo>
                  <a:lnTo>
                    <a:pt x="508" y="25"/>
                  </a:lnTo>
                  <a:lnTo>
                    <a:pt x="508" y="47"/>
                  </a:lnTo>
                  <a:lnTo>
                    <a:pt x="587" y="115"/>
                  </a:lnTo>
                  <a:lnTo>
                    <a:pt x="592" y="138"/>
                  </a:lnTo>
                  <a:lnTo>
                    <a:pt x="621" y="169"/>
                  </a:lnTo>
                  <a:lnTo>
                    <a:pt x="674" y="192"/>
                  </a:lnTo>
                  <a:lnTo>
                    <a:pt x="677" y="210"/>
                  </a:lnTo>
                  <a:lnTo>
                    <a:pt x="668" y="227"/>
                  </a:lnTo>
                  <a:lnTo>
                    <a:pt x="657" y="270"/>
                  </a:lnTo>
                  <a:lnTo>
                    <a:pt x="665" y="304"/>
                  </a:lnTo>
                  <a:lnTo>
                    <a:pt x="661" y="331"/>
                  </a:lnTo>
                  <a:lnTo>
                    <a:pt x="634" y="364"/>
                  </a:lnTo>
                  <a:lnTo>
                    <a:pt x="603" y="374"/>
                  </a:lnTo>
                  <a:lnTo>
                    <a:pt x="600" y="401"/>
                  </a:lnTo>
                  <a:lnTo>
                    <a:pt x="571" y="436"/>
                  </a:lnTo>
                  <a:lnTo>
                    <a:pt x="526" y="445"/>
                  </a:lnTo>
                  <a:lnTo>
                    <a:pt x="513" y="432"/>
                  </a:lnTo>
                  <a:lnTo>
                    <a:pt x="479" y="434"/>
                  </a:lnTo>
                  <a:lnTo>
                    <a:pt x="452" y="425"/>
                  </a:lnTo>
                  <a:lnTo>
                    <a:pt x="447" y="387"/>
                  </a:lnTo>
                  <a:lnTo>
                    <a:pt x="423" y="398"/>
                  </a:lnTo>
                  <a:lnTo>
                    <a:pt x="382" y="409"/>
                  </a:lnTo>
                  <a:lnTo>
                    <a:pt x="382" y="387"/>
                  </a:lnTo>
                  <a:lnTo>
                    <a:pt x="367" y="376"/>
                  </a:lnTo>
                  <a:lnTo>
                    <a:pt x="329" y="373"/>
                  </a:lnTo>
                  <a:lnTo>
                    <a:pt x="319" y="387"/>
                  </a:lnTo>
                  <a:lnTo>
                    <a:pt x="311" y="414"/>
                  </a:lnTo>
                  <a:lnTo>
                    <a:pt x="293" y="419"/>
                  </a:lnTo>
                  <a:lnTo>
                    <a:pt x="274" y="432"/>
                  </a:lnTo>
                  <a:lnTo>
                    <a:pt x="243" y="430"/>
                  </a:lnTo>
                  <a:lnTo>
                    <a:pt x="229" y="403"/>
                  </a:lnTo>
                  <a:lnTo>
                    <a:pt x="194" y="391"/>
                  </a:lnTo>
                  <a:lnTo>
                    <a:pt x="158" y="387"/>
                  </a:lnTo>
                  <a:lnTo>
                    <a:pt x="128" y="401"/>
                  </a:lnTo>
                  <a:lnTo>
                    <a:pt x="108" y="418"/>
                  </a:lnTo>
                  <a:lnTo>
                    <a:pt x="30" y="398"/>
                  </a:lnTo>
                  <a:lnTo>
                    <a:pt x="29" y="391"/>
                  </a:lnTo>
                  <a:lnTo>
                    <a:pt x="21" y="373"/>
                  </a:lnTo>
                  <a:lnTo>
                    <a:pt x="25" y="351"/>
                  </a:lnTo>
                  <a:lnTo>
                    <a:pt x="23" y="317"/>
                  </a:lnTo>
                  <a:lnTo>
                    <a:pt x="0" y="295"/>
                  </a:lnTo>
                  <a:lnTo>
                    <a:pt x="65" y="283"/>
                  </a:lnTo>
                  <a:lnTo>
                    <a:pt x="101" y="254"/>
                  </a:lnTo>
                  <a:lnTo>
                    <a:pt x="133" y="241"/>
                  </a:lnTo>
                  <a:lnTo>
                    <a:pt x="171" y="201"/>
                  </a:lnTo>
                  <a:lnTo>
                    <a:pt x="193" y="234"/>
                  </a:lnTo>
                  <a:lnTo>
                    <a:pt x="211" y="266"/>
                  </a:lnTo>
                  <a:lnTo>
                    <a:pt x="281" y="264"/>
                  </a:lnTo>
                  <a:lnTo>
                    <a:pt x="290" y="243"/>
                  </a:lnTo>
                  <a:lnTo>
                    <a:pt x="389" y="225"/>
                  </a:lnTo>
                  <a:lnTo>
                    <a:pt x="387" y="183"/>
                  </a:lnTo>
                  <a:lnTo>
                    <a:pt x="416" y="120"/>
                  </a:lnTo>
                  <a:lnTo>
                    <a:pt x="447" y="93"/>
                  </a:lnTo>
                  <a:lnTo>
                    <a:pt x="461" y="0"/>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9" name="Freeform 448"/>
            <p:cNvSpPr>
              <a:spLocks/>
            </p:cNvSpPr>
            <p:nvPr/>
          </p:nvSpPr>
          <p:spPr bwMode="auto">
            <a:xfrm>
              <a:off x="1378184" y="1057412"/>
              <a:ext cx="1393493" cy="1049015"/>
            </a:xfrm>
            <a:custGeom>
              <a:avLst/>
              <a:gdLst>
                <a:gd name="T0" fmla="*/ 2147483647 w 795"/>
                <a:gd name="T1" fmla="*/ 2147483647 h 616"/>
                <a:gd name="T2" fmla="*/ 2147483647 w 795"/>
                <a:gd name="T3" fmla="*/ 2147483647 h 616"/>
                <a:gd name="T4" fmla="*/ 2147483647 w 795"/>
                <a:gd name="T5" fmla="*/ 2147483647 h 616"/>
                <a:gd name="T6" fmla="*/ 2147483647 w 795"/>
                <a:gd name="T7" fmla="*/ 2147483647 h 616"/>
                <a:gd name="T8" fmla="*/ 2147483647 w 795"/>
                <a:gd name="T9" fmla="*/ 2147483647 h 616"/>
                <a:gd name="T10" fmla="*/ 2147483647 w 795"/>
                <a:gd name="T11" fmla="*/ 2147483647 h 616"/>
                <a:gd name="T12" fmla="*/ 2147483647 w 795"/>
                <a:gd name="T13" fmla="*/ 2147483647 h 616"/>
                <a:gd name="T14" fmla="*/ 2147483647 w 795"/>
                <a:gd name="T15" fmla="*/ 2147483647 h 616"/>
                <a:gd name="T16" fmla="*/ 2147483647 w 795"/>
                <a:gd name="T17" fmla="*/ 2147483647 h 616"/>
                <a:gd name="T18" fmla="*/ 2147483647 w 795"/>
                <a:gd name="T19" fmla="*/ 2147483647 h 616"/>
                <a:gd name="T20" fmla="*/ 2147483647 w 795"/>
                <a:gd name="T21" fmla="*/ 2147483647 h 616"/>
                <a:gd name="T22" fmla="*/ 2147483647 w 795"/>
                <a:gd name="T23" fmla="*/ 2147483647 h 616"/>
                <a:gd name="T24" fmla="*/ 2147483647 w 795"/>
                <a:gd name="T25" fmla="*/ 2147483647 h 616"/>
                <a:gd name="T26" fmla="*/ 2147483647 w 795"/>
                <a:gd name="T27" fmla="*/ 2147483647 h 616"/>
                <a:gd name="T28" fmla="*/ 2147483647 w 795"/>
                <a:gd name="T29" fmla="*/ 2147483647 h 616"/>
                <a:gd name="T30" fmla="*/ 2147483647 w 795"/>
                <a:gd name="T31" fmla="*/ 2147483647 h 616"/>
                <a:gd name="T32" fmla="*/ 2147483647 w 795"/>
                <a:gd name="T33" fmla="*/ 2147483647 h 616"/>
                <a:gd name="T34" fmla="*/ 2147483647 w 795"/>
                <a:gd name="T35" fmla="*/ 2147483647 h 616"/>
                <a:gd name="T36" fmla="*/ 2147483647 w 795"/>
                <a:gd name="T37" fmla="*/ 2147483647 h 616"/>
                <a:gd name="T38" fmla="*/ 2147483647 w 795"/>
                <a:gd name="T39" fmla="*/ 2147483647 h 616"/>
                <a:gd name="T40" fmla="*/ 2147483647 w 795"/>
                <a:gd name="T41" fmla="*/ 2147483647 h 616"/>
                <a:gd name="T42" fmla="*/ 2147483647 w 795"/>
                <a:gd name="T43" fmla="*/ 2147483647 h 616"/>
                <a:gd name="T44" fmla="*/ 2147483647 w 795"/>
                <a:gd name="T45" fmla="*/ 2147483647 h 616"/>
                <a:gd name="T46" fmla="*/ 2147483647 w 795"/>
                <a:gd name="T47" fmla="*/ 2147483647 h 616"/>
                <a:gd name="T48" fmla="*/ 2147483647 w 795"/>
                <a:gd name="T49" fmla="*/ 2147483647 h 616"/>
                <a:gd name="T50" fmla="*/ 2147483647 w 795"/>
                <a:gd name="T51" fmla="*/ 2147483647 h 616"/>
                <a:gd name="T52" fmla="*/ 2147483647 w 795"/>
                <a:gd name="T53" fmla="*/ 2147483647 h 616"/>
                <a:gd name="T54" fmla="*/ 2147483647 w 795"/>
                <a:gd name="T55" fmla="*/ 2147483647 h 616"/>
                <a:gd name="T56" fmla="*/ 2147483647 w 795"/>
                <a:gd name="T57" fmla="*/ 2147483647 h 616"/>
                <a:gd name="T58" fmla="*/ 2147483647 w 795"/>
                <a:gd name="T59" fmla="*/ 2147483647 h 616"/>
                <a:gd name="T60" fmla="*/ 2147483647 w 795"/>
                <a:gd name="T61" fmla="*/ 2147483647 h 616"/>
                <a:gd name="T62" fmla="*/ 2147483647 w 795"/>
                <a:gd name="T63" fmla="*/ 2147483647 h 616"/>
                <a:gd name="T64" fmla="*/ 2147483647 w 795"/>
                <a:gd name="T65" fmla="*/ 2147483647 h 616"/>
                <a:gd name="T66" fmla="*/ 2147483647 w 795"/>
                <a:gd name="T67" fmla="*/ 2147483647 h 616"/>
                <a:gd name="T68" fmla="*/ 2147483647 w 795"/>
                <a:gd name="T69" fmla="*/ 2147483647 h 616"/>
                <a:gd name="T70" fmla="*/ 2147483647 w 795"/>
                <a:gd name="T71" fmla="*/ 2147483647 h 616"/>
                <a:gd name="T72" fmla="*/ 2147483647 w 795"/>
                <a:gd name="T73" fmla="*/ 2147483647 h 616"/>
                <a:gd name="T74" fmla="*/ 2147483647 w 795"/>
                <a:gd name="T75" fmla="*/ 0 h 616"/>
                <a:gd name="T76" fmla="*/ 2147483647 w 795"/>
                <a:gd name="T77" fmla="*/ 2147483647 h 616"/>
                <a:gd name="T78" fmla="*/ 2147483647 w 795"/>
                <a:gd name="T79" fmla="*/ 2147483647 h 616"/>
                <a:gd name="T80" fmla="*/ 2147483647 w 795"/>
                <a:gd name="T81" fmla="*/ 2147483647 h 616"/>
                <a:gd name="T82" fmla="*/ 2147483647 w 795"/>
                <a:gd name="T83" fmla="*/ 2147483647 h 616"/>
                <a:gd name="T84" fmla="*/ 2147483647 w 795"/>
                <a:gd name="T85" fmla="*/ 2147483647 h 616"/>
                <a:gd name="T86" fmla="*/ 2147483647 w 795"/>
                <a:gd name="T87" fmla="*/ 2147483647 h 616"/>
                <a:gd name="T88" fmla="*/ 2147483647 w 795"/>
                <a:gd name="T89" fmla="*/ 2147483647 h 616"/>
                <a:gd name="T90" fmla="*/ 2147483647 w 795"/>
                <a:gd name="T91" fmla="*/ 2147483647 h 616"/>
                <a:gd name="T92" fmla="*/ 2147483647 w 795"/>
                <a:gd name="T93" fmla="*/ 2147483647 h 616"/>
                <a:gd name="T94" fmla="*/ 2147483647 w 795"/>
                <a:gd name="T95" fmla="*/ 2147483647 h 616"/>
                <a:gd name="T96" fmla="*/ 2147483647 w 795"/>
                <a:gd name="T97" fmla="*/ 2147483647 h 616"/>
                <a:gd name="T98" fmla="*/ 2147483647 w 795"/>
                <a:gd name="T99" fmla="*/ 2147483647 h 616"/>
                <a:gd name="T100" fmla="*/ 2147483647 w 795"/>
                <a:gd name="T101" fmla="*/ 2147483647 h 616"/>
                <a:gd name="T102" fmla="*/ 2147483647 w 795"/>
                <a:gd name="T103" fmla="*/ 2147483647 h 616"/>
                <a:gd name="T104" fmla="*/ 0 w 795"/>
                <a:gd name="T105" fmla="*/ 2147483647 h 616"/>
                <a:gd name="T106" fmla="*/ 2147483647 w 795"/>
                <a:gd name="T107" fmla="*/ 2147483647 h 616"/>
                <a:gd name="T108" fmla="*/ 2147483647 w 795"/>
                <a:gd name="T109" fmla="*/ 2147483647 h 616"/>
                <a:gd name="T110" fmla="*/ 2147483647 w 795"/>
                <a:gd name="T111" fmla="*/ 2147483647 h 616"/>
                <a:gd name="T112" fmla="*/ 2147483647 w 795"/>
                <a:gd name="T113" fmla="*/ 2147483647 h 616"/>
                <a:gd name="T114" fmla="*/ 2147483647 w 795"/>
                <a:gd name="T115" fmla="*/ 2147483647 h 616"/>
                <a:gd name="T116" fmla="*/ 2147483647 w 795"/>
                <a:gd name="T117" fmla="*/ 2147483647 h 6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5"/>
                <a:gd name="T178" fmla="*/ 0 h 616"/>
                <a:gd name="T179" fmla="*/ 795 w 795"/>
                <a:gd name="T180" fmla="*/ 616 h 6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5" h="616">
                  <a:moveTo>
                    <a:pt x="208" y="418"/>
                  </a:moveTo>
                  <a:lnTo>
                    <a:pt x="267" y="425"/>
                  </a:lnTo>
                  <a:lnTo>
                    <a:pt x="327" y="454"/>
                  </a:lnTo>
                  <a:lnTo>
                    <a:pt x="312" y="522"/>
                  </a:lnTo>
                  <a:lnTo>
                    <a:pt x="305" y="591"/>
                  </a:lnTo>
                  <a:lnTo>
                    <a:pt x="334" y="616"/>
                  </a:lnTo>
                  <a:lnTo>
                    <a:pt x="399" y="602"/>
                  </a:lnTo>
                  <a:lnTo>
                    <a:pt x="435" y="573"/>
                  </a:lnTo>
                  <a:lnTo>
                    <a:pt x="467" y="560"/>
                  </a:lnTo>
                  <a:lnTo>
                    <a:pt x="505" y="520"/>
                  </a:lnTo>
                  <a:lnTo>
                    <a:pt x="527" y="553"/>
                  </a:lnTo>
                  <a:lnTo>
                    <a:pt x="545" y="585"/>
                  </a:lnTo>
                  <a:lnTo>
                    <a:pt x="615" y="583"/>
                  </a:lnTo>
                  <a:lnTo>
                    <a:pt x="624" y="562"/>
                  </a:lnTo>
                  <a:lnTo>
                    <a:pt x="723" y="544"/>
                  </a:lnTo>
                  <a:lnTo>
                    <a:pt x="721" y="502"/>
                  </a:lnTo>
                  <a:lnTo>
                    <a:pt x="750" y="439"/>
                  </a:lnTo>
                  <a:lnTo>
                    <a:pt x="781" y="412"/>
                  </a:lnTo>
                  <a:lnTo>
                    <a:pt x="795" y="319"/>
                  </a:lnTo>
                  <a:lnTo>
                    <a:pt x="784" y="301"/>
                  </a:lnTo>
                  <a:lnTo>
                    <a:pt x="735" y="295"/>
                  </a:lnTo>
                  <a:lnTo>
                    <a:pt x="690" y="281"/>
                  </a:lnTo>
                  <a:lnTo>
                    <a:pt x="640" y="268"/>
                  </a:lnTo>
                  <a:lnTo>
                    <a:pt x="620" y="250"/>
                  </a:lnTo>
                  <a:lnTo>
                    <a:pt x="595" y="248"/>
                  </a:lnTo>
                  <a:lnTo>
                    <a:pt x="590" y="221"/>
                  </a:lnTo>
                  <a:lnTo>
                    <a:pt x="599" y="205"/>
                  </a:lnTo>
                  <a:lnTo>
                    <a:pt x="606" y="189"/>
                  </a:lnTo>
                  <a:lnTo>
                    <a:pt x="597" y="166"/>
                  </a:lnTo>
                  <a:lnTo>
                    <a:pt x="570" y="144"/>
                  </a:lnTo>
                  <a:lnTo>
                    <a:pt x="564" y="76"/>
                  </a:lnTo>
                  <a:lnTo>
                    <a:pt x="523" y="68"/>
                  </a:lnTo>
                  <a:lnTo>
                    <a:pt x="489" y="59"/>
                  </a:lnTo>
                  <a:lnTo>
                    <a:pt x="463" y="68"/>
                  </a:lnTo>
                  <a:lnTo>
                    <a:pt x="393" y="45"/>
                  </a:lnTo>
                  <a:lnTo>
                    <a:pt x="303" y="27"/>
                  </a:lnTo>
                  <a:lnTo>
                    <a:pt x="287" y="11"/>
                  </a:lnTo>
                  <a:lnTo>
                    <a:pt x="227" y="0"/>
                  </a:lnTo>
                  <a:lnTo>
                    <a:pt x="208" y="14"/>
                  </a:lnTo>
                  <a:lnTo>
                    <a:pt x="206" y="36"/>
                  </a:lnTo>
                  <a:lnTo>
                    <a:pt x="181" y="36"/>
                  </a:lnTo>
                  <a:lnTo>
                    <a:pt x="168" y="16"/>
                  </a:lnTo>
                  <a:lnTo>
                    <a:pt x="155" y="3"/>
                  </a:lnTo>
                  <a:lnTo>
                    <a:pt x="127" y="3"/>
                  </a:lnTo>
                  <a:lnTo>
                    <a:pt x="107" y="11"/>
                  </a:lnTo>
                  <a:lnTo>
                    <a:pt x="91" y="36"/>
                  </a:lnTo>
                  <a:lnTo>
                    <a:pt x="98" y="61"/>
                  </a:lnTo>
                  <a:lnTo>
                    <a:pt x="101" y="117"/>
                  </a:lnTo>
                  <a:lnTo>
                    <a:pt x="91" y="164"/>
                  </a:lnTo>
                  <a:lnTo>
                    <a:pt x="58" y="196"/>
                  </a:lnTo>
                  <a:lnTo>
                    <a:pt x="13" y="200"/>
                  </a:lnTo>
                  <a:lnTo>
                    <a:pt x="8" y="245"/>
                  </a:lnTo>
                  <a:lnTo>
                    <a:pt x="0" y="275"/>
                  </a:lnTo>
                  <a:lnTo>
                    <a:pt x="78" y="328"/>
                  </a:lnTo>
                  <a:lnTo>
                    <a:pt x="152" y="335"/>
                  </a:lnTo>
                  <a:lnTo>
                    <a:pt x="159" y="351"/>
                  </a:lnTo>
                  <a:lnTo>
                    <a:pt x="157" y="398"/>
                  </a:lnTo>
                  <a:lnTo>
                    <a:pt x="188" y="409"/>
                  </a:lnTo>
                  <a:lnTo>
                    <a:pt x="208" y="4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0" name="Freeform 449"/>
            <p:cNvSpPr>
              <a:spLocks/>
            </p:cNvSpPr>
            <p:nvPr/>
          </p:nvSpPr>
          <p:spPr bwMode="auto">
            <a:xfrm>
              <a:off x="1378184" y="1057412"/>
              <a:ext cx="1393493" cy="1049015"/>
            </a:xfrm>
            <a:custGeom>
              <a:avLst/>
              <a:gdLst>
                <a:gd name="T0" fmla="*/ 2147483647 w 795"/>
                <a:gd name="T1" fmla="*/ 2147483647 h 616"/>
                <a:gd name="T2" fmla="*/ 2147483647 w 795"/>
                <a:gd name="T3" fmla="*/ 2147483647 h 616"/>
                <a:gd name="T4" fmla="*/ 2147483647 w 795"/>
                <a:gd name="T5" fmla="*/ 2147483647 h 616"/>
                <a:gd name="T6" fmla="*/ 2147483647 w 795"/>
                <a:gd name="T7" fmla="*/ 2147483647 h 616"/>
                <a:gd name="T8" fmla="*/ 2147483647 w 795"/>
                <a:gd name="T9" fmla="*/ 2147483647 h 616"/>
                <a:gd name="T10" fmla="*/ 2147483647 w 795"/>
                <a:gd name="T11" fmla="*/ 2147483647 h 616"/>
                <a:gd name="T12" fmla="*/ 2147483647 w 795"/>
                <a:gd name="T13" fmla="*/ 2147483647 h 616"/>
                <a:gd name="T14" fmla="*/ 2147483647 w 795"/>
                <a:gd name="T15" fmla="*/ 2147483647 h 616"/>
                <a:gd name="T16" fmla="*/ 2147483647 w 795"/>
                <a:gd name="T17" fmla="*/ 2147483647 h 616"/>
                <a:gd name="T18" fmla="*/ 2147483647 w 795"/>
                <a:gd name="T19" fmla="*/ 2147483647 h 616"/>
                <a:gd name="T20" fmla="*/ 2147483647 w 795"/>
                <a:gd name="T21" fmla="*/ 2147483647 h 616"/>
                <a:gd name="T22" fmla="*/ 2147483647 w 795"/>
                <a:gd name="T23" fmla="*/ 2147483647 h 616"/>
                <a:gd name="T24" fmla="*/ 2147483647 w 795"/>
                <a:gd name="T25" fmla="*/ 2147483647 h 616"/>
                <a:gd name="T26" fmla="*/ 2147483647 w 795"/>
                <a:gd name="T27" fmla="*/ 2147483647 h 616"/>
                <a:gd name="T28" fmla="*/ 2147483647 w 795"/>
                <a:gd name="T29" fmla="*/ 2147483647 h 616"/>
                <a:gd name="T30" fmla="*/ 2147483647 w 795"/>
                <a:gd name="T31" fmla="*/ 2147483647 h 616"/>
                <a:gd name="T32" fmla="*/ 2147483647 w 795"/>
                <a:gd name="T33" fmla="*/ 2147483647 h 616"/>
                <a:gd name="T34" fmla="*/ 2147483647 w 795"/>
                <a:gd name="T35" fmla="*/ 2147483647 h 616"/>
                <a:gd name="T36" fmla="*/ 2147483647 w 795"/>
                <a:gd name="T37" fmla="*/ 2147483647 h 616"/>
                <a:gd name="T38" fmla="*/ 2147483647 w 795"/>
                <a:gd name="T39" fmla="*/ 2147483647 h 616"/>
                <a:gd name="T40" fmla="*/ 2147483647 w 795"/>
                <a:gd name="T41" fmla="*/ 2147483647 h 616"/>
                <a:gd name="T42" fmla="*/ 2147483647 w 795"/>
                <a:gd name="T43" fmla="*/ 2147483647 h 616"/>
                <a:gd name="T44" fmla="*/ 2147483647 w 795"/>
                <a:gd name="T45" fmla="*/ 2147483647 h 616"/>
                <a:gd name="T46" fmla="*/ 2147483647 w 795"/>
                <a:gd name="T47" fmla="*/ 2147483647 h 616"/>
                <a:gd name="T48" fmla="*/ 2147483647 w 795"/>
                <a:gd name="T49" fmla="*/ 2147483647 h 616"/>
                <a:gd name="T50" fmla="*/ 2147483647 w 795"/>
                <a:gd name="T51" fmla="*/ 2147483647 h 616"/>
                <a:gd name="T52" fmla="*/ 2147483647 w 795"/>
                <a:gd name="T53" fmla="*/ 2147483647 h 616"/>
                <a:gd name="T54" fmla="*/ 2147483647 w 795"/>
                <a:gd name="T55" fmla="*/ 2147483647 h 616"/>
                <a:gd name="T56" fmla="*/ 2147483647 w 795"/>
                <a:gd name="T57" fmla="*/ 2147483647 h 616"/>
                <a:gd name="T58" fmla="*/ 2147483647 w 795"/>
                <a:gd name="T59" fmla="*/ 2147483647 h 616"/>
                <a:gd name="T60" fmla="*/ 2147483647 w 795"/>
                <a:gd name="T61" fmla="*/ 2147483647 h 616"/>
                <a:gd name="T62" fmla="*/ 2147483647 w 795"/>
                <a:gd name="T63" fmla="*/ 2147483647 h 616"/>
                <a:gd name="T64" fmla="*/ 2147483647 w 795"/>
                <a:gd name="T65" fmla="*/ 2147483647 h 616"/>
                <a:gd name="T66" fmla="*/ 2147483647 w 795"/>
                <a:gd name="T67" fmla="*/ 2147483647 h 616"/>
                <a:gd name="T68" fmla="*/ 2147483647 w 795"/>
                <a:gd name="T69" fmla="*/ 2147483647 h 616"/>
                <a:gd name="T70" fmla="*/ 2147483647 w 795"/>
                <a:gd name="T71" fmla="*/ 2147483647 h 616"/>
                <a:gd name="T72" fmla="*/ 2147483647 w 795"/>
                <a:gd name="T73" fmla="*/ 2147483647 h 616"/>
                <a:gd name="T74" fmla="*/ 2147483647 w 795"/>
                <a:gd name="T75" fmla="*/ 0 h 616"/>
                <a:gd name="T76" fmla="*/ 2147483647 w 795"/>
                <a:gd name="T77" fmla="*/ 2147483647 h 616"/>
                <a:gd name="T78" fmla="*/ 2147483647 w 795"/>
                <a:gd name="T79" fmla="*/ 2147483647 h 616"/>
                <a:gd name="T80" fmla="*/ 2147483647 w 795"/>
                <a:gd name="T81" fmla="*/ 2147483647 h 616"/>
                <a:gd name="T82" fmla="*/ 2147483647 w 795"/>
                <a:gd name="T83" fmla="*/ 2147483647 h 616"/>
                <a:gd name="T84" fmla="*/ 2147483647 w 795"/>
                <a:gd name="T85" fmla="*/ 2147483647 h 616"/>
                <a:gd name="T86" fmla="*/ 2147483647 w 795"/>
                <a:gd name="T87" fmla="*/ 2147483647 h 616"/>
                <a:gd name="T88" fmla="*/ 2147483647 w 795"/>
                <a:gd name="T89" fmla="*/ 2147483647 h 616"/>
                <a:gd name="T90" fmla="*/ 2147483647 w 795"/>
                <a:gd name="T91" fmla="*/ 2147483647 h 616"/>
                <a:gd name="T92" fmla="*/ 2147483647 w 795"/>
                <a:gd name="T93" fmla="*/ 2147483647 h 616"/>
                <a:gd name="T94" fmla="*/ 2147483647 w 795"/>
                <a:gd name="T95" fmla="*/ 2147483647 h 616"/>
                <a:gd name="T96" fmla="*/ 2147483647 w 795"/>
                <a:gd name="T97" fmla="*/ 2147483647 h 616"/>
                <a:gd name="T98" fmla="*/ 2147483647 w 795"/>
                <a:gd name="T99" fmla="*/ 2147483647 h 616"/>
                <a:gd name="T100" fmla="*/ 2147483647 w 795"/>
                <a:gd name="T101" fmla="*/ 2147483647 h 616"/>
                <a:gd name="T102" fmla="*/ 2147483647 w 795"/>
                <a:gd name="T103" fmla="*/ 2147483647 h 616"/>
                <a:gd name="T104" fmla="*/ 0 w 795"/>
                <a:gd name="T105" fmla="*/ 2147483647 h 616"/>
                <a:gd name="T106" fmla="*/ 2147483647 w 795"/>
                <a:gd name="T107" fmla="*/ 2147483647 h 616"/>
                <a:gd name="T108" fmla="*/ 2147483647 w 795"/>
                <a:gd name="T109" fmla="*/ 2147483647 h 616"/>
                <a:gd name="T110" fmla="*/ 2147483647 w 795"/>
                <a:gd name="T111" fmla="*/ 2147483647 h 616"/>
                <a:gd name="T112" fmla="*/ 2147483647 w 795"/>
                <a:gd name="T113" fmla="*/ 2147483647 h 616"/>
                <a:gd name="T114" fmla="*/ 2147483647 w 795"/>
                <a:gd name="T115" fmla="*/ 2147483647 h 616"/>
                <a:gd name="T116" fmla="*/ 2147483647 w 795"/>
                <a:gd name="T117" fmla="*/ 2147483647 h 6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5"/>
                <a:gd name="T178" fmla="*/ 0 h 616"/>
                <a:gd name="T179" fmla="*/ 795 w 795"/>
                <a:gd name="T180" fmla="*/ 616 h 6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5" h="616">
                  <a:moveTo>
                    <a:pt x="208" y="418"/>
                  </a:moveTo>
                  <a:lnTo>
                    <a:pt x="267" y="425"/>
                  </a:lnTo>
                  <a:lnTo>
                    <a:pt x="327" y="454"/>
                  </a:lnTo>
                  <a:lnTo>
                    <a:pt x="312" y="522"/>
                  </a:lnTo>
                  <a:lnTo>
                    <a:pt x="305" y="591"/>
                  </a:lnTo>
                  <a:lnTo>
                    <a:pt x="334" y="616"/>
                  </a:lnTo>
                  <a:lnTo>
                    <a:pt x="399" y="602"/>
                  </a:lnTo>
                  <a:lnTo>
                    <a:pt x="435" y="573"/>
                  </a:lnTo>
                  <a:lnTo>
                    <a:pt x="467" y="560"/>
                  </a:lnTo>
                  <a:lnTo>
                    <a:pt x="505" y="520"/>
                  </a:lnTo>
                  <a:lnTo>
                    <a:pt x="527" y="553"/>
                  </a:lnTo>
                  <a:lnTo>
                    <a:pt x="545" y="585"/>
                  </a:lnTo>
                  <a:lnTo>
                    <a:pt x="615" y="583"/>
                  </a:lnTo>
                  <a:lnTo>
                    <a:pt x="624" y="562"/>
                  </a:lnTo>
                  <a:lnTo>
                    <a:pt x="723" y="544"/>
                  </a:lnTo>
                  <a:lnTo>
                    <a:pt x="721" y="502"/>
                  </a:lnTo>
                  <a:lnTo>
                    <a:pt x="750" y="439"/>
                  </a:lnTo>
                  <a:lnTo>
                    <a:pt x="781" y="412"/>
                  </a:lnTo>
                  <a:lnTo>
                    <a:pt x="795" y="319"/>
                  </a:lnTo>
                  <a:lnTo>
                    <a:pt x="784" y="301"/>
                  </a:lnTo>
                  <a:lnTo>
                    <a:pt x="735" y="295"/>
                  </a:lnTo>
                  <a:lnTo>
                    <a:pt x="690" y="281"/>
                  </a:lnTo>
                  <a:lnTo>
                    <a:pt x="640" y="268"/>
                  </a:lnTo>
                  <a:lnTo>
                    <a:pt x="620" y="250"/>
                  </a:lnTo>
                  <a:lnTo>
                    <a:pt x="595" y="248"/>
                  </a:lnTo>
                  <a:lnTo>
                    <a:pt x="590" y="221"/>
                  </a:lnTo>
                  <a:lnTo>
                    <a:pt x="599" y="205"/>
                  </a:lnTo>
                  <a:lnTo>
                    <a:pt x="606" y="189"/>
                  </a:lnTo>
                  <a:lnTo>
                    <a:pt x="597" y="166"/>
                  </a:lnTo>
                  <a:lnTo>
                    <a:pt x="570" y="144"/>
                  </a:lnTo>
                  <a:lnTo>
                    <a:pt x="564" y="76"/>
                  </a:lnTo>
                  <a:lnTo>
                    <a:pt x="523" y="68"/>
                  </a:lnTo>
                  <a:lnTo>
                    <a:pt x="489" y="59"/>
                  </a:lnTo>
                  <a:lnTo>
                    <a:pt x="463" y="68"/>
                  </a:lnTo>
                  <a:lnTo>
                    <a:pt x="393" y="45"/>
                  </a:lnTo>
                  <a:lnTo>
                    <a:pt x="303" y="27"/>
                  </a:lnTo>
                  <a:lnTo>
                    <a:pt x="287" y="11"/>
                  </a:lnTo>
                  <a:lnTo>
                    <a:pt x="227" y="0"/>
                  </a:lnTo>
                  <a:lnTo>
                    <a:pt x="208" y="14"/>
                  </a:lnTo>
                  <a:lnTo>
                    <a:pt x="206" y="36"/>
                  </a:lnTo>
                  <a:lnTo>
                    <a:pt x="181" y="36"/>
                  </a:lnTo>
                  <a:lnTo>
                    <a:pt x="168" y="16"/>
                  </a:lnTo>
                  <a:lnTo>
                    <a:pt x="155" y="3"/>
                  </a:lnTo>
                  <a:lnTo>
                    <a:pt x="127" y="3"/>
                  </a:lnTo>
                  <a:lnTo>
                    <a:pt x="107" y="11"/>
                  </a:lnTo>
                  <a:lnTo>
                    <a:pt x="91" y="36"/>
                  </a:lnTo>
                  <a:lnTo>
                    <a:pt x="98" y="61"/>
                  </a:lnTo>
                  <a:lnTo>
                    <a:pt x="101" y="117"/>
                  </a:lnTo>
                  <a:lnTo>
                    <a:pt x="91" y="164"/>
                  </a:lnTo>
                  <a:lnTo>
                    <a:pt x="58" y="196"/>
                  </a:lnTo>
                  <a:lnTo>
                    <a:pt x="13" y="200"/>
                  </a:lnTo>
                  <a:lnTo>
                    <a:pt x="8" y="245"/>
                  </a:lnTo>
                  <a:lnTo>
                    <a:pt x="0" y="275"/>
                  </a:lnTo>
                  <a:lnTo>
                    <a:pt x="78" y="328"/>
                  </a:lnTo>
                  <a:lnTo>
                    <a:pt x="152" y="335"/>
                  </a:lnTo>
                  <a:lnTo>
                    <a:pt x="159" y="351"/>
                  </a:lnTo>
                  <a:lnTo>
                    <a:pt x="157" y="398"/>
                  </a:lnTo>
                  <a:lnTo>
                    <a:pt x="188" y="409"/>
                  </a:lnTo>
                  <a:lnTo>
                    <a:pt x="208" y="418"/>
                  </a:lnTo>
                </a:path>
              </a:pathLst>
            </a:custGeom>
            <a:noFill/>
            <a:ln w="11113">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1" name="Freeform 450"/>
            <p:cNvSpPr>
              <a:spLocks/>
            </p:cNvSpPr>
            <p:nvPr/>
          </p:nvSpPr>
          <p:spPr bwMode="auto">
            <a:xfrm>
              <a:off x="5856460" y="4315150"/>
              <a:ext cx="514670" cy="527914"/>
            </a:xfrm>
            <a:custGeom>
              <a:avLst/>
              <a:gdLst>
                <a:gd name="T0" fmla="*/ 2147483647 w 294"/>
                <a:gd name="T1" fmla="*/ 2147483647 h 310"/>
                <a:gd name="T2" fmla="*/ 2147483647 w 294"/>
                <a:gd name="T3" fmla="*/ 2147483647 h 310"/>
                <a:gd name="T4" fmla="*/ 2147483647 w 294"/>
                <a:gd name="T5" fmla="*/ 2147483647 h 310"/>
                <a:gd name="T6" fmla="*/ 2147483647 w 294"/>
                <a:gd name="T7" fmla="*/ 2147483647 h 310"/>
                <a:gd name="T8" fmla="*/ 2147483647 w 294"/>
                <a:gd name="T9" fmla="*/ 2147483647 h 310"/>
                <a:gd name="T10" fmla="*/ 2147483647 w 294"/>
                <a:gd name="T11" fmla="*/ 2147483647 h 310"/>
                <a:gd name="T12" fmla="*/ 2147483647 w 294"/>
                <a:gd name="T13" fmla="*/ 2147483647 h 310"/>
                <a:gd name="T14" fmla="*/ 2147483647 w 294"/>
                <a:gd name="T15" fmla="*/ 2147483647 h 310"/>
                <a:gd name="T16" fmla="*/ 2147483647 w 294"/>
                <a:gd name="T17" fmla="*/ 2147483647 h 310"/>
                <a:gd name="T18" fmla="*/ 2147483647 w 294"/>
                <a:gd name="T19" fmla="*/ 2147483647 h 310"/>
                <a:gd name="T20" fmla="*/ 0 w 294"/>
                <a:gd name="T21" fmla="*/ 2147483647 h 310"/>
                <a:gd name="T22" fmla="*/ 2147483647 w 294"/>
                <a:gd name="T23" fmla="*/ 2147483647 h 310"/>
                <a:gd name="T24" fmla="*/ 2147483647 w 294"/>
                <a:gd name="T25" fmla="*/ 2147483647 h 310"/>
                <a:gd name="T26" fmla="*/ 0 w 294"/>
                <a:gd name="T27" fmla="*/ 2147483647 h 310"/>
                <a:gd name="T28" fmla="*/ 2147483647 w 294"/>
                <a:gd name="T29" fmla="*/ 2147483647 h 310"/>
                <a:gd name="T30" fmla="*/ 2147483647 w 294"/>
                <a:gd name="T31" fmla="*/ 2147483647 h 310"/>
                <a:gd name="T32" fmla="*/ 2147483647 w 294"/>
                <a:gd name="T33" fmla="*/ 2147483647 h 310"/>
                <a:gd name="T34" fmla="*/ 2147483647 w 294"/>
                <a:gd name="T35" fmla="*/ 2147483647 h 310"/>
                <a:gd name="T36" fmla="*/ 2147483647 w 294"/>
                <a:gd name="T37" fmla="*/ 0 h 310"/>
                <a:gd name="T38" fmla="*/ 2147483647 w 294"/>
                <a:gd name="T39" fmla="*/ 2147483647 h 310"/>
                <a:gd name="T40" fmla="*/ 2147483647 w 294"/>
                <a:gd name="T41" fmla="*/ 2147483647 h 310"/>
                <a:gd name="T42" fmla="*/ 2147483647 w 294"/>
                <a:gd name="T43" fmla="*/ 2147483647 h 310"/>
                <a:gd name="T44" fmla="*/ 2147483647 w 294"/>
                <a:gd name="T45" fmla="*/ 2147483647 h 310"/>
                <a:gd name="T46" fmla="*/ 2147483647 w 294"/>
                <a:gd name="T47" fmla="*/ 2147483647 h 310"/>
                <a:gd name="T48" fmla="*/ 2147483647 w 294"/>
                <a:gd name="T49" fmla="*/ 2147483647 h 310"/>
                <a:gd name="T50" fmla="*/ 2147483647 w 294"/>
                <a:gd name="T51" fmla="*/ 2147483647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4"/>
                <a:gd name="T79" fmla="*/ 0 h 310"/>
                <a:gd name="T80" fmla="*/ 294 w 294"/>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4" h="310">
                  <a:moveTo>
                    <a:pt x="294" y="119"/>
                  </a:moveTo>
                  <a:lnTo>
                    <a:pt x="252" y="173"/>
                  </a:lnTo>
                  <a:lnTo>
                    <a:pt x="254" y="209"/>
                  </a:lnTo>
                  <a:lnTo>
                    <a:pt x="261" y="234"/>
                  </a:lnTo>
                  <a:lnTo>
                    <a:pt x="243" y="243"/>
                  </a:lnTo>
                  <a:lnTo>
                    <a:pt x="227" y="265"/>
                  </a:lnTo>
                  <a:lnTo>
                    <a:pt x="189" y="274"/>
                  </a:lnTo>
                  <a:lnTo>
                    <a:pt x="178" y="310"/>
                  </a:lnTo>
                  <a:lnTo>
                    <a:pt x="105" y="306"/>
                  </a:lnTo>
                  <a:lnTo>
                    <a:pt x="47" y="295"/>
                  </a:lnTo>
                  <a:lnTo>
                    <a:pt x="0" y="256"/>
                  </a:lnTo>
                  <a:lnTo>
                    <a:pt x="25" y="216"/>
                  </a:lnTo>
                  <a:lnTo>
                    <a:pt x="25" y="176"/>
                  </a:lnTo>
                  <a:lnTo>
                    <a:pt x="0" y="144"/>
                  </a:lnTo>
                  <a:lnTo>
                    <a:pt x="11" y="119"/>
                  </a:lnTo>
                  <a:lnTo>
                    <a:pt x="43" y="101"/>
                  </a:lnTo>
                  <a:lnTo>
                    <a:pt x="65" y="67"/>
                  </a:lnTo>
                  <a:lnTo>
                    <a:pt x="54" y="38"/>
                  </a:lnTo>
                  <a:lnTo>
                    <a:pt x="65" y="0"/>
                  </a:lnTo>
                  <a:lnTo>
                    <a:pt x="105" y="14"/>
                  </a:lnTo>
                  <a:lnTo>
                    <a:pt x="146" y="56"/>
                  </a:lnTo>
                  <a:lnTo>
                    <a:pt x="187" y="99"/>
                  </a:lnTo>
                  <a:lnTo>
                    <a:pt x="213" y="79"/>
                  </a:lnTo>
                  <a:lnTo>
                    <a:pt x="242" y="81"/>
                  </a:lnTo>
                  <a:lnTo>
                    <a:pt x="261" y="86"/>
                  </a:lnTo>
                  <a:lnTo>
                    <a:pt x="294"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2" name="Freeform 451"/>
            <p:cNvSpPr>
              <a:spLocks/>
            </p:cNvSpPr>
            <p:nvPr/>
          </p:nvSpPr>
          <p:spPr bwMode="auto">
            <a:xfrm>
              <a:off x="5856460" y="4315150"/>
              <a:ext cx="514670" cy="527914"/>
            </a:xfrm>
            <a:custGeom>
              <a:avLst/>
              <a:gdLst>
                <a:gd name="T0" fmla="*/ 2147483647 w 294"/>
                <a:gd name="T1" fmla="*/ 2147483647 h 310"/>
                <a:gd name="T2" fmla="*/ 2147483647 w 294"/>
                <a:gd name="T3" fmla="*/ 2147483647 h 310"/>
                <a:gd name="T4" fmla="*/ 2147483647 w 294"/>
                <a:gd name="T5" fmla="*/ 2147483647 h 310"/>
                <a:gd name="T6" fmla="*/ 2147483647 w 294"/>
                <a:gd name="T7" fmla="*/ 2147483647 h 310"/>
                <a:gd name="T8" fmla="*/ 2147483647 w 294"/>
                <a:gd name="T9" fmla="*/ 2147483647 h 310"/>
                <a:gd name="T10" fmla="*/ 2147483647 w 294"/>
                <a:gd name="T11" fmla="*/ 2147483647 h 310"/>
                <a:gd name="T12" fmla="*/ 2147483647 w 294"/>
                <a:gd name="T13" fmla="*/ 2147483647 h 310"/>
                <a:gd name="T14" fmla="*/ 2147483647 w 294"/>
                <a:gd name="T15" fmla="*/ 2147483647 h 310"/>
                <a:gd name="T16" fmla="*/ 2147483647 w 294"/>
                <a:gd name="T17" fmla="*/ 2147483647 h 310"/>
                <a:gd name="T18" fmla="*/ 2147483647 w 294"/>
                <a:gd name="T19" fmla="*/ 2147483647 h 310"/>
                <a:gd name="T20" fmla="*/ 0 w 294"/>
                <a:gd name="T21" fmla="*/ 2147483647 h 310"/>
                <a:gd name="T22" fmla="*/ 2147483647 w 294"/>
                <a:gd name="T23" fmla="*/ 2147483647 h 310"/>
                <a:gd name="T24" fmla="*/ 2147483647 w 294"/>
                <a:gd name="T25" fmla="*/ 2147483647 h 310"/>
                <a:gd name="T26" fmla="*/ 0 w 294"/>
                <a:gd name="T27" fmla="*/ 2147483647 h 310"/>
                <a:gd name="T28" fmla="*/ 2147483647 w 294"/>
                <a:gd name="T29" fmla="*/ 2147483647 h 310"/>
                <a:gd name="T30" fmla="*/ 2147483647 w 294"/>
                <a:gd name="T31" fmla="*/ 2147483647 h 310"/>
                <a:gd name="T32" fmla="*/ 2147483647 w 294"/>
                <a:gd name="T33" fmla="*/ 2147483647 h 310"/>
                <a:gd name="T34" fmla="*/ 2147483647 w 294"/>
                <a:gd name="T35" fmla="*/ 2147483647 h 310"/>
                <a:gd name="T36" fmla="*/ 2147483647 w 294"/>
                <a:gd name="T37" fmla="*/ 0 h 310"/>
                <a:gd name="T38" fmla="*/ 2147483647 w 294"/>
                <a:gd name="T39" fmla="*/ 2147483647 h 310"/>
                <a:gd name="T40" fmla="*/ 2147483647 w 294"/>
                <a:gd name="T41" fmla="*/ 2147483647 h 310"/>
                <a:gd name="T42" fmla="*/ 2147483647 w 294"/>
                <a:gd name="T43" fmla="*/ 2147483647 h 310"/>
                <a:gd name="T44" fmla="*/ 2147483647 w 294"/>
                <a:gd name="T45" fmla="*/ 2147483647 h 310"/>
                <a:gd name="T46" fmla="*/ 2147483647 w 294"/>
                <a:gd name="T47" fmla="*/ 2147483647 h 310"/>
                <a:gd name="T48" fmla="*/ 2147483647 w 294"/>
                <a:gd name="T49" fmla="*/ 2147483647 h 310"/>
                <a:gd name="T50" fmla="*/ 2147483647 w 294"/>
                <a:gd name="T51" fmla="*/ 2147483647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4"/>
                <a:gd name="T79" fmla="*/ 0 h 310"/>
                <a:gd name="T80" fmla="*/ 294 w 294"/>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4" h="310">
                  <a:moveTo>
                    <a:pt x="294" y="119"/>
                  </a:moveTo>
                  <a:lnTo>
                    <a:pt x="252" y="173"/>
                  </a:lnTo>
                  <a:lnTo>
                    <a:pt x="254" y="209"/>
                  </a:lnTo>
                  <a:lnTo>
                    <a:pt x="261" y="234"/>
                  </a:lnTo>
                  <a:lnTo>
                    <a:pt x="243" y="243"/>
                  </a:lnTo>
                  <a:lnTo>
                    <a:pt x="227" y="265"/>
                  </a:lnTo>
                  <a:lnTo>
                    <a:pt x="189" y="274"/>
                  </a:lnTo>
                  <a:lnTo>
                    <a:pt x="178" y="310"/>
                  </a:lnTo>
                  <a:lnTo>
                    <a:pt x="105" y="306"/>
                  </a:lnTo>
                  <a:lnTo>
                    <a:pt x="47" y="295"/>
                  </a:lnTo>
                  <a:lnTo>
                    <a:pt x="0" y="256"/>
                  </a:lnTo>
                  <a:lnTo>
                    <a:pt x="25" y="216"/>
                  </a:lnTo>
                  <a:lnTo>
                    <a:pt x="25" y="176"/>
                  </a:lnTo>
                  <a:lnTo>
                    <a:pt x="0" y="144"/>
                  </a:lnTo>
                  <a:lnTo>
                    <a:pt x="11" y="119"/>
                  </a:lnTo>
                  <a:lnTo>
                    <a:pt x="43" y="101"/>
                  </a:lnTo>
                  <a:lnTo>
                    <a:pt x="65" y="67"/>
                  </a:lnTo>
                  <a:lnTo>
                    <a:pt x="54" y="38"/>
                  </a:lnTo>
                  <a:lnTo>
                    <a:pt x="65" y="0"/>
                  </a:lnTo>
                  <a:lnTo>
                    <a:pt x="105" y="14"/>
                  </a:lnTo>
                  <a:lnTo>
                    <a:pt x="146" y="56"/>
                  </a:lnTo>
                  <a:lnTo>
                    <a:pt x="187" y="99"/>
                  </a:lnTo>
                  <a:lnTo>
                    <a:pt x="213" y="79"/>
                  </a:lnTo>
                  <a:lnTo>
                    <a:pt x="242" y="81"/>
                  </a:lnTo>
                  <a:lnTo>
                    <a:pt x="261" y="86"/>
                  </a:lnTo>
                  <a:lnTo>
                    <a:pt x="294" y="119"/>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3" name="Freeform 452"/>
            <p:cNvSpPr>
              <a:spLocks/>
            </p:cNvSpPr>
            <p:nvPr/>
          </p:nvSpPr>
          <p:spPr bwMode="auto">
            <a:xfrm>
              <a:off x="5644442" y="4281091"/>
              <a:ext cx="322073" cy="306530"/>
            </a:xfrm>
            <a:custGeom>
              <a:avLst/>
              <a:gdLst>
                <a:gd name="T0" fmla="*/ 2147483647 w 184"/>
                <a:gd name="T1" fmla="*/ 2147483647 h 180"/>
                <a:gd name="T2" fmla="*/ 2147483647 w 184"/>
                <a:gd name="T3" fmla="*/ 2147483647 h 180"/>
                <a:gd name="T4" fmla="*/ 2147483647 w 184"/>
                <a:gd name="T5" fmla="*/ 2147483647 h 180"/>
                <a:gd name="T6" fmla="*/ 2147483647 w 184"/>
                <a:gd name="T7" fmla="*/ 2147483647 h 180"/>
                <a:gd name="T8" fmla="*/ 2147483647 w 184"/>
                <a:gd name="T9" fmla="*/ 2147483647 h 180"/>
                <a:gd name="T10" fmla="*/ 2147483647 w 184"/>
                <a:gd name="T11" fmla="*/ 2147483647 h 180"/>
                <a:gd name="T12" fmla="*/ 2147483647 w 184"/>
                <a:gd name="T13" fmla="*/ 2147483647 h 180"/>
                <a:gd name="T14" fmla="*/ 2147483647 w 184"/>
                <a:gd name="T15" fmla="*/ 2147483647 h 180"/>
                <a:gd name="T16" fmla="*/ 2147483647 w 184"/>
                <a:gd name="T17" fmla="*/ 0 h 180"/>
                <a:gd name="T18" fmla="*/ 2147483647 w 184"/>
                <a:gd name="T19" fmla="*/ 2147483647 h 180"/>
                <a:gd name="T20" fmla="*/ 2147483647 w 184"/>
                <a:gd name="T21" fmla="*/ 2147483647 h 180"/>
                <a:gd name="T22" fmla="*/ 2147483647 w 184"/>
                <a:gd name="T23" fmla="*/ 2147483647 h 180"/>
                <a:gd name="T24" fmla="*/ 0 w 184"/>
                <a:gd name="T25" fmla="*/ 2147483647 h 180"/>
                <a:gd name="T26" fmla="*/ 2147483647 w 184"/>
                <a:gd name="T27" fmla="*/ 2147483647 h 180"/>
                <a:gd name="T28" fmla="*/ 2147483647 w 184"/>
                <a:gd name="T29" fmla="*/ 2147483647 h 180"/>
                <a:gd name="T30" fmla="*/ 2147483647 w 184"/>
                <a:gd name="T31" fmla="*/ 2147483647 h 1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80"/>
                <a:gd name="T50" fmla="*/ 184 w 184"/>
                <a:gd name="T51" fmla="*/ 180 h 1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80">
                  <a:moveTo>
                    <a:pt x="26" y="180"/>
                  </a:moveTo>
                  <a:lnTo>
                    <a:pt x="54" y="166"/>
                  </a:lnTo>
                  <a:lnTo>
                    <a:pt x="60" y="106"/>
                  </a:lnTo>
                  <a:lnTo>
                    <a:pt x="83" y="88"/>
                  </a:lnTo>
                  <a:lnTo>
                    <a:pt x="130" y="69"/>
                  </a:lnTo>
                  <a:lnTo>
                    <a:pt x="175" y="60"/>
                  </a:lnTo>
                  <a:lnTo>
                    <a:pt x="184" y="20"/>
                  </a:lnTo>
                  <a:lnTo>
                    <a:pt x="177" y="7"/>
                  </a:lnTo>
                  <a:lnTo>
                    <a:pt x="159" y="0"/>
                  </a:lnTo>
                  <a:lnTo>
                    <a:pt x="62" y="4"/>
                  </a:lnTo>
                  <a:lnTo>
                    <a:pt x="18" y="27"/>
                  </a:lnTo>
                  <a:lnTo>
                    <a:pt x="8" y="58"/>
                  </a:lnTo>
                  <a:lnTo>
                    <a:pt x="0" y="97"/>
                  </a:lnTo>
                  <a:lnTo>
                    <a:pt x="8" y="112"/>
                  </a:lnTo>
                  <a:lnTo>
                    <a:pt x="15" y="133"/>
                  </a:lnTo>
                  <a:lnTo>
                    <a:pt x="26" y="180"/>
                  </a:lnTo>
                  <a:close/>
                </a:path>
              </a:pathLst>
            </a:custGeom>
            <a:solidFill>
              <a:schemeClr val="bg1"/>
            </a:solidFill>
            <a:ln w="9525">
              <a:solidFill>
                <a:schemeClr val="tx1"/>
              </a:solidFill>
              <a:round/>
              <a:headEnd/>
              <a:tailEnd/>
            </a:ln>
          </p:spPr>
          <p:txBody>
            <a:bodyPr/>
            <a:lstStyle/>
            <a:p>
              <a:endParaRPr lang="en-US"/>
            </a:p>
          </p:txBody>
        </p:sp>
        <p:sp>
          <p:nvSpPr>
            <p:cNvPr id="2134" name="Freeform 454"/>
            <p:cNvSpPr>
              <a:spLocks/>
            </p:cNvSpPr>
            <p:nvPr/>
          </p:nvSpPr>
          <p:spPr bwMode="auto">
            <a:xfrm>
              <a:off x="5790104" y="4379862"/>
              <a:ext cx="179648" cy="137938"/>
            </a:xfrm>
            <a:custGeom>
              <a:avLst/>
              <a:gdLst>
                <a:gd name="T0" fmla="*/ 2147483647 w 103"/>
                <a:gd name="T1" fmla="*/ 0 h 81"/>
                <a:gd name="T2" fmla="*/ 2147483647 w 103"/>
                <a:gd name="T3" fmla="*/ 2147483647 h 81"/>
                <a:gd name="T4" fmla="*/ 0 w 103"/>
                <a:gd name="T5" fmla="*/ 2147483647 h 81"/>
                <a:gd name="T6" fmla="*/ 2147483647 w 103"/>
                <a:gd name="T7" fmla="*/ 2147483647 h 81"/>
                <a:gd name="T8" fmla="*/ 2147483647 w 103"/>
                <a:gd name="T9" fmla="*/ 2147483647 h 81"/>
                <a:gd name="T10" fmla="*/ 2147483647 w 103"/>
                <a:gd name="T11" fmla="*/ 2147483647 h 81"/>
                <a:gd name="T12" fmla="*/ 2147483647 w 103"/>
                <a:gd name="T13" fmla="*/ 2147483647 h 81"/>
                <a:gd name="T14" fmla="*/ 2147483647 w 103"/>
                <a:gd name="T15" fmla="*/ 2147483647 h 81"/>
                <a:gd name="T16" fmla="*/ 2147483647 w 103"/>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81"/>
                <a:gd name="T29" fmla="*/ 103 w 103"/>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81">
                  <a:moveTo>
                    <a:pt x="92" y="0"/>
                  </a:moveTo>
                  <a:lnTo>
                    <a:pt x="47" y="11"/>
                  </a:lnTo>
                  <a:lnTo>
                    <a:pt x="0" y="30"/>
                  </a:lnTo>
                  <a:lnTo>
                    <a:pt x="16" y="61"/>
                  </a:lnTo>
                  <a:lnTo>
                    <a:pt x="33" y="74"/>
                  </a:lnTo>
                  <a:lnTo>
                    <a:pt x="51" y="81"/>
                  </a:lnTo>
                  <a:lnTo>
                    <a:pt x="81" y="63"/>
                  </a:lnTo>
                  <a:lnTo>
                    <a:pt x="103" y="29"/>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5" name="Freeform 455"/>
            <p:cNvSpPr>
              <a:spLocks/>
            </p:cNvSpPr>
            <p:nvPr/>
          </p:nvSpPr>
          <p:spPr bwMode="auto">
            <a:xfrm>
              <a:off x="5790104" y="4379862"/>
              <a:ext cx="179648" cy="137938"/>
            </a:xfrm>
            <a:custGeom>
              <a:avLst/>
              <a:gdLst>
                <a:gd name="T0" fmla="*/ 2147483647 w 103"/>
                <a:gd name="T1" fmla="*/ 0 h 81"/>
                <a:gd name="T2" fmla="*/ 2147483647 w 103"/>
                <a:gd name="T3" fmla="*/ 2147483647 h 81"/>
                <a:gd name="T4" fmla="*/ 0 w 103"/>
                <a:gd name="T5" fmla="*/ 2147483647 h 81"/>
                <a:gd name="T6" fmla="*/ 2147483647 w 103"/>
                <a:gd name="T7" fmla="*/ 2147483647 h 81"/>
                <a:gd name="T8" fmla="*/ 2147483647 w 103"/>
                <a:gd name="T9" fmla="*/ 2147483647 h 81"/>
                <a:gd name="T10" fmla="*/ 2147483647 w 103"/>
                <a:gd name="T11" fmla="*/ 2147483647 h 81"/>
                <a:gd name="T12" fmla="*/ 2147483647 w 103"/>
                <a:gd name="T13" fmla="*/ 2147483647 h 81"/>
                <a:gd name="T14" fmla="*/ 2147483647 w 103"/>
                <a:gd name="T15" fmla="*/ 2147483647 h 81"/>
                <a:gd name="T16" fmla="*/ 2147483647 w 103"/>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81"/>
                <a:gd name="T29" fmla="*/ 103 w 103"/>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81">
                  <a:moveTo>
                    <a:pt x="92" y="0"/>
                  </a:moveTo>
                  <a:lnTo>
                    <a:pt x="47" y="11"/>
                  </a:lnTo>
                  <a:lnTo>
                    <a:pt x="0" y="30"/>
                  </a:lnTo>
                  <a:lnTo>
                    <a:pt x="16" y="61"/>
                  </a:lnTo>
                  <a:lnTo>
                    <a:pt x="33" y="74"/>
                  </a:lnTo>
                  <a:lnTo>
                    <a:pt x="51" y="81"/>
                  </a:lnTo>
                  <a:lnTo>
                    <a:pt x="81" y="63"/>
                  </a:lnTo>
                  <a:lnTo>
                    <a:pt x="103" y="29"/>
                  </a:lnTo>
                  <a:lnTo>
                    <a:pt x="92" y="0"/>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6" name="Freeform 456"/>
            <p:cNvSpPr>
              <a:spLocks/>
            </p:cNvSpPr>
            <p:nvPr/>
          </p:nvSpPr>
          <p:spPr bwMode="auto">
            <a:xfrm>
              <a:off x="5691377" y="4430951"/>
              <a:ext cx="208782" cy="320154"/>
            </a:xfrm>
            <a:custGeom>
              <a:avLst/>
              <a:gdLst>
                <a:gd name="T0" fmla="*/ 2147483647 w 119"/>
                <a:gd name="T1" fmla="*/ 2147483647 h 188"/>
                <a:gd name="T2" fmla="*/ 2147483647 w 119"/>
                <a:gd name="T3" fmla="*/ 2147483647 h 188"/>
                <a:gd name="T4" fmla="*/ 2147483647 w 119"/>
                <a:gd name="T5" fmla="*/ 2147483647 h 188"/>
                <a:gd name="T6" fmla="*/ 2147483647 w 119"/>
                <a:gd name="T7" fmla="*/ 2147483647 h 188"/>
                <a:gd name="T8" fmla="*/ 2147483647 w 119"/>
                <a:gd name="T9" fmla="*/ 2147483647 h 188"/>
                <a:gd name="T10" fmla="*/ 2147483647 w 119"/>
                <a:gd name="T11" fmla="*/ 2147483647 h 188"/>
                <a:gd name="T12" fmla="*/ 2147483647 w 119"/>
                <a:gd name="T13" fmla="*/ 2147483647 h 188"/>
                <a:gd name="T14" fmla="*/ 2147483647 w 119"/>
                <a:gd name="T15" fmla="*/ 0 h 188"/>
                <a:gd name="T16" fmla="*/ 2147483647 w 119"/>
                <a:gd name="T17" fmla="*/ 2147483647 h 188"/>
                <a:gd name="T18" fmla="*/ 2147483647 w 119"/>
                <a:gd name="T19" fmla="*/ 2147483647 h 188"/>
                <a:gd name="T20" fmla="*/ 0 w 119"/>
                <a:gd name="T21" fmla="*/ 2147483647 h 188"/>
                <a:gd name="T22" fmla="*/ 2147483647 w 119"/>
                <a:gd name="T23" fmla="*/ 2147483647 h 188"/>
                <a:gd name="T24" fmla="*/ 2147483647 w 119"/>
                <a:gd name="T25" fmla="*/ 2147483647 h 188"/>
                <a:gd name="T26" fmla="*/ 2147483647 w 119"/>
                <a:gd name="T27" fmla="*/ 2147483647 h 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88"/>
                <a:gd name="T44" fmla="*/ 119 w 119"/>
                <a:gd name="T45" fmla="*/ 188 h 1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88">
                  <a:moveTo>
                    <a:pt x="94" y="188"/>
                  </a:moveTo>
                  <a:lnTo>
                    <a:pt x="119" y="148"/>
                  </a:lnTo>
                  <a:lnTo>
                    <a:pt x="119" y="108"/>
                  </a:lnTo>
                  <a:lnTo>
                    <a:pt x="94" y="76"/>
                  </a:lnTo>
                  <a:lnTo>
                    <a:pt x="105" y="53"/>
                  </a:lnTo>
                  <a:lnTo>
                    <a:pt x="89" y="44"/>
                  </a:lnTo>
                  <a:lnTo>
                    <a:pt x="72" y="31"/>
                  </a:lnTo>
                  <a:lnTo>
                    <a:pt x="56" y="0"/>
                  </a:lnTo>
                  <a:lnTo>
                    <a:pt x="33" y="18"/>
                  </a:lnTo>
                  <a:lnTo>
                    <a:pt x="27" y="78"/>
                  </a:lnTo>
                  <a:lnTo>
                    <a:pt x="0" y="92"/>
                  </a:lnTo>
                  <a:lnTo>
                    <a:pt x="6" y="144"/>
                  </a:lnTo>
                  <a:lnTo>
                    <a:pt x="27" y="162"/>
                  </a:lnTo>
                  <a:lnTo>
                    <a:pt x="94"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7" name="Freeform 457"/>
            <p:cNvSpPr>
              <a:spLocks/>
            </p:cNvSpPr>
            <p:nvPr/>
          </p:nvSpPr>
          <p:spPr bwMode="auto">
            <a:xfrm>
              <a:off x="5691377" y="4430951"/>
              <a:ext cx="208782" cy="320154"/>
            </a:xfrm>
            <a:custGeom>
              <a:avLst/>
              <a:gdLst>
                <a:gd name="T0" fmla="*/ 2147483647 w 119"/>
                <a:gd name="T1" fmla="*/ 2147483647 h 188"/>
                <a:gd name="T2" fmla="*/ 2147483647 w 119"/>
                <a:gd name="T3" fmla="*/ 2147483647 h 188"/>
                <a:gd name="T4" fmla="*/ 2147483647 w 119"/>
                <a:gd name="T5" fmla="*/ 2147483647 h 188"/>
                <a:gd name="T6" fmla="*/ 2147483647 w 119"/>
                <a:gd name="T7" fmla="*/ 2147483647 h 188"/>
                <a:gd name="T8" fmla="*/ 2147483647 w 119"/>
                <a:gd name="T9" fmla="*/ 2147483647 h 188"/>
                <a:gd name="T10" fmla="*/ 2147483647 w 119"/>
                <a:gd name="T11" fmla="*/ 2147483647 h 188"/>
                <a:gd name="T12" fmla="*/ 2147483647 w 119"/>
                <a:gd name="T13" fmla="*/ 2147483647 h 188"/>
                <a:gd name="T14" fmla="*/ 2147483647 w 119"/>
                <a:gd name="T15" fmla="*/ 0 h 188"/>
                <a:gd name="T16" fmla="*/ 2147483647 w 119"/>
                <a:gd name="T17" fmla="*/ 2147483647 h 188"/>
                <a:gd name="T18" fmla="*/ 2147483647 w 119"/>
                <a:gd name="T19" fmla="*/ 2147483647 h 188"/>
                <a:gd name="T20" fmla="*/ 0 w 119"/>
                <a:gd name="T21" fmla="*/ 2147483647 h 188"/>
                <a:gd name="T22" fmla="*/ 2147483647 w 119"/>
                <a:gd name="T23" fmla="*/ 2147483647 h 188"/>
                <a:gd name="T24" fmla="*/ 2147483647 w 119"/>
                <a:gd name="T25" fmla="*/ 2147483647 h 188"/>
                <a:gd name="T26" fmla="*/ 2147483647 w 119"/>
                <a:gd name="T27" fmla="*/ 2147483647 h 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88"/>
                <a:gd name="T44" fmla="*/ 119 w 119"/>
                <a:gd name="T45" fmla="*/ 188 h 1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88">
                  <a:moveTo>
                    <a:pt x="94" y="188"/>
                  </a:moveTo>
                  <a:lnTo>
                    <a:pt x="119" y="148"/>
                  </a:lnTo>
                  <a:lnTo>
                    <a:pt x="119" y="108"/>
                  </a:lnTo>
                  <a:lnTo>
                    <a:pt x="94" y="76"/>
                  </a:lnTo>
                  <a:lnTo>
                    <a:pt x="105" y="53"/>
                  </a:lnTo>
                  <a:lnTo>
                    <a:pt x="89" y="44"/>
                  </a:lnTo>
                  <a:lnTo>
                    <a:pt x="72" y="31"/>
                  </a:lnTo>
                  <a:lnTo>
                    <a:pt x="56" y="0"/>
                  </a:lnTo>
                  <a:lnTo>
                    <a:pt x="33" y="18"/>
                  </a:lnTo>
                  <a:lnTo>
                    <a:pt x="27" y="78"/>
                  </a:lnTo>
                  <a:lnTo>
                    <a:pt x="0" y="92"/>
                  </a:lnTo>
                  <a:lnTo>
                    <a:pt x="6" y="144"/>
                  </a:lnTo>
                  <a:lnTo>
                    <a:pt x="27" y="162"/>
                  </a:lnTo>
                  <a:lnTo>
                    <a:pt x="94" y="188"/>
                  </a:lnTo>
                </a:path>
              </a:pathLst>
            </a:custGeom>
            <a:solidFill>
              <a:srgbClr val="FFFFFF"/>
            </a:solidFill>
            <a:ln w="11113">
              <a:solidFill>
                <a:srgbClr val="1F1A17"/>
              </a:solidFill>
              <a:prstDash val="solid"/>
              <a:round/>
              <a:headEnd/>
              <a:tailEnd/>
            </a:ln>
          </p:spPr>
          <p:txBody>
            <a:bodyPr/>
            <a:lstStyle/>
            <a:p>
              <a:endParaRPr lang="en-US"/>
            </a:p>
          </p:txBody>
        </p:sp>
        <p:sp>
          <p:nvSpPr>
            <p:cNvPr id="2138" name="Freeform 458"/>
            <p:cNvSpPr>
              <a:spLocks/>
            </p:cNvSpPr>
            <p:nvPr/>
          </p:nvSpPr>
          <p:spPr bwMode="auto">
            <a:xfrm>
              <a:off x="5620165" y="4958864"/>
              <a:ext cx="335022" cy="558567"/>
            </a:xfrm>
            <a:custGeom>
              <a:avLst/>
              <a:gdLst>
                <a:gd name="T0" fmla="*/ 2147483647 w 191"/>
                <a:gd name="T1" fmla="*/ 2147483647 h 328"/>
                <a:gd name="T2" fmla="*/ 2147483647 w 191"/>
                <a:gd name="T3" fmla="*/ 2147483647 h 328"/>
                <a:gd name="T4" fmla="*/ 2147483647 w 191"/>
                <a:gd name="T5" fmla="*/ 2147483647 h 328"/>
                <a:gd name="T6" fmla="*/ 2147483647 w 191"/>
                <a:gd name="T7" fmla="*/ 2147483647 h 328"/>
                <a:gd name="T8" fmla="*/ 2147483647 w 191"/>
                <a:gd name="T9" fmla="*/ 2147483647 h 328"/>
                <a:gd name="T10" fmla="*/ 0 w 191"/>
                <a:gd name="T11" fmla="*/ 0 h 328"/>
                <a:gd name="T12" fmla="*/ 2147483647 w 191"/>
                <a:gd name="T13" fmla="*/ 2147483647 h 328"/>
                <a:gd name="T14" fmla="*/ 2147483647 w 191"/>
                <a:gd name="T15" fmla="*/ 2147483647 h 328"/>
                <a:gd name="T16" fmla="*/ 2147483647 w 191"/>
                <a:gd name="T17" fmla="*/ 2147483647 h 328"/>
                <a:gd name="T18" fmla="*/ 2147483647 w 191"/>
                <a:gd name="T19" fmla="*/ 2147483647 h 328"/>
                <a:gd name="T20" fmla="*/ 2147483647 w 191"/>
                <a:gd name="T21" fmla="*/ 2147483647 h 328"/>
                <a:gd name="T22" fmla="*/ 2147483647 w 191"/>
                <a:gd name="T23" fmla="*/ 2147483647 h 328"/>
                <a:gd name="T24" fmla="*/ 2147483647 w 191"/>
                <a:gd name="T25" fmla="*/ 2147483647 h 328"/>
                <a:gd name="T26" fmla="*/ 2147483647 w 191"/>
                <a:gd name="T27" fmla="*/ 2147483647 h 328"/>
                <a:gd name="T28" fmla="*/ 2147483647 w 191"/>
                <a:gd name="T29" fmla="*/ 2147483647 h 328"/>
                <a:gd name="T30" fmla="*/ 2147483647 w 191"/>
                <a:gd name="T31" fmla="*/ 2147483647 h 328"/>
                <a:gd name="T32" fmla="*/ 2147483647 w 191"/>
                <a:gd name="T33" fmla="*/ 2147483647 h 328"/>
                <a:gd name="T34" fmla="*/ 2147483647 w 191"/>
                <a:gd name="T35" fmla="*/ 2147483647 h 328"/>
                <a:gd name="T36" fmla="*/ 2147483647 w 191"/>
                <a:gd name="T37" fmla="*/ 2147483647 h 328"/>
                <a:gd name="T38" fmla="*/ 2147483647 w 191"/>
                <a:gd name="T39" fmla="*/ 2147483647 h 328"/>
                <a:gd name="T40" fmla="*/ 2147483647 w 191"/>
                <a:gd name="T41" fmla="*/ 2147483647 h 328"/>
                <a:gd name="T42" fmla="*/ 2147483647 w 191"/>
                <a:gd name="T43" fmla="*/ 2147483647 h 328"/>
                <a:gd name="T44" fmla="*/ 2147483647 w 191"/>
                <a:gd name="T45" fmla="*/ 2147483647 h 3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1"/>
                <a:gd name="T70" fmla="*/ 0 h 328"/>
                <a:gd name="T71" fmla="*/ 191 w 191"/>
                <a:gd name="T72" fmla="*/ 328 h 3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1" h="328">
                  <a:moveTo>
                    <a:pt x="4" y="245"/>
                  </a:moveTo>
                  <a:lnTo>
                    <a:pt x="7" y="166"/>
                  </a:lnTo>
                  <a:lnTo>
                    <a:pt x="22" y="121"/>
                  </a:lnTo>
                  <a:lnTo>
                    <a:pt x="23" y="97"/>
                  </a:lnTo>
                  <a:lnTo>
                    <a:pt x="7" y="60"/>
                  </a:lnTo>
                  <a:lnTo>
                    <a:pt x="0" y="0"/>
                  </a:lnTo>
                  <a:lnTo>
                    <a:pt x="49" y="2"/>
                  </a:lnTo>
                  <a:lnTo>
                    <a:pt x="112" y="20"/>
                  </a:lnTo>
                  <a:lnTo>
                    <a:pt x="148" y="34"/>
                  </a:lnTo>
                  <a:lnTo>
                    <a:pt x="173" y="49"/>
                  </a:lnTo>
                  <a:lnTo>
                    <a:pt x="191" y="70"/>
                  </a:lnTo>
                  <a:lnTo>
                    <a:pt x="177" y="103"/>
                  </a:lnTo>
                  <a:lnTo>
                    <a:pt x="142" y="150"/>
                  </a:lnTo>
                  <a:lnTo>
                    <a:pt x="142" y="178"/>
                  </a:lnTo>
                  <a:lnTo>
                    <a:pt x="146" y="211"/>
                  </a:lnTo>
                  <a:lnTo>
                    <a:pt x="135" y="227"/>
                  </a:lnTo>
                  <a:lnTo>
                    <a:pt x="124" y="245"/>
                  </a:lnTo>
                  <a:lnTo>
                    <a:pt x="104" y="283"/>
                  </a:lnTo>
                  <a:lnTo>
                    <a:pt x="108" y="328"/>
                  </a:lnTo>
                  <a:lnTo>
                    <a:pt x="68" y="323"/>
                  </a:lnTo>
                  <a:lnTo>
                    <a:pt x="56" y="303"/>
                  </a:lnTo>
                  <a:lnTo>
                    <a:pt x="56" y="252"/>
                  </a:lnTo>
                  <a:lnTo>
                    <a:pt x="4" y="2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9" name="Freeform 459"/>
            <p:cNvSpPr>
              <a:spLocks/>
            </p:cNvSpPr>
            <p:nvPr/>
          </p:nvSpPr>
          <p:spPr bwMode="auto">
            <a:xfrm>
              <a:off x="5620165" y="4958864"/>
              <a:ext cx="335022" cy="558567"/>
            </a:xfrm>
            <a:custGeom>
              <a:avLst/>
              <a:gdLst>
                <a:gd name="T0" fmla="*/ 2147483647 w 191"/>
                <a:gd name="T1" fmla="*/ 2147483647 h 328"/>
                <a:gd name="T2" fmla="*/ 2147483647 w 191"/>
                <a:gd name="T3" fmla="*/ 2147483647 h 328"/>
                <a:gd name="T4" fmla="*/ 2147483647 w 191"/>
                <a:gd name="T5" fmla="*/ 2147483647 h 328"/>
                <a:gd name="T6" fmla="*/ 2147483647 w 191"/>
                <a:gd name="T7" fmla="*/ 2147483647 h 328"/>
                <a:gd name="T8" fmla="*/ 2147483647 w 191"/>
                <a:gd name="T9" fmla="*/ 2147483647 h 328"/>
                <a:gd name="T10" fmla="*/ 0 w 191"/>
                <a:gd name="T11" fmla="*/ 0 h 328"/>
                <a:gd name="T12" fmla="*/ 2147483647 w 191"/>
                <a:gd name="T13" fmla="*/ 2147483647 h 328"/>
                <a:gd name="T14" fmla="*/ 2147483647 w 191"/>
                <a:gd name="T15" fmla="*/ 2147483647 h 328"/>
                <a:gd name="T16" fmla="*/ 2147483647 w 191"/>
                <a:gd name="T17" fmla="*/ 2147483647 h 328"/>
                <a:gd name="T18" fmla="*/ 2147483647 w 191"/>
                <a:gd name="T19" fmla="*/ 2147483647 h 328"/>
                <a:gd name="T20" fmla="*/ 2147483647 w 191"/>
                <a:gd name="T21" fmla="*/ 2147483647 h 328"/>
                <a:gd name="T22" fmla="*/ 2147483647 w 191"/>
                <a:gd name="T23" fmla="*/ 2147483647 h 328"/>
                <a:gd name="T24" fmla="*/ 2147483647 w 191"/>
                <a:gd name="T25" fmla="*/ 2147483647 h 328"/>
                <a:gd name="T26" fmla="*/ 2147483647 w 191"/>
                <a:gd name="T27" fmla="*/ 2147483647 h 328"/>
                <a:gd name="T28" fmla="*/ 2147483647 w 191"/>
                <a:gd name="T29" fmla="*/ 2147483647 h 328"/>
                <a:gd name="T30" fmla="*/ 2147483647 w 191"/>
                <a:gd name="T31" fmla="*/ 2147483647 h 328"/>
                <a:gd name="T32" fmla="*/ 2147483647 w 191"/>
                <a:gd name="T33" fmla="*/ 2147483647 h 328"/>
                <a:gd name="T34" fmla="*/ 2147483647 w 191"/>
                <a:gd name="T35" fmla="*/ 2147483647 h 328"/>
                <a:gd name="T36" fmla="*/ 2147483647 w 191"/>
                <a:gd name="T37" fmla="*/ 2147483647 h 328"/>
                <a:gd name="T38" fmla="*/ 2147483647 w 191"/>
                <a:gd name="T39" fmla="*/ 2147483647 h 328"/>
                <a:gd name="T40" fmla="*/ 2147483647 w 191"/>
                <a:gd name="T41" fmla="*/ 2147483647 h 328"/>
                <a:gd name="T42" fmla="*/ 2147483647 w 191"/>
                <a:gd name="T43" fmla="*/ 2147483647 h 328"/>
                <a:gd name="T44" fmla="*/ 2147483647 w 191"/>
                <a:gd name="T45" fmla="*/ 2147483647 h 3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1"/>
                <a:gd name="T70" fmla="*/ 0 h 328"/>
                <a:gd name="T71" fmla="*/ 191 w 191"/>
                <a:gd name="T72" fmla="*/ 328 h 3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1" h="328">
                  <a:moveTo>
                    <a:pt x="4" y="245"/>
                  </a:moveTo>
                  <a:lnTo>
                    <a:pt x="7" y="166"/>
                  </a:lnTo>
                  <a:lnTo>
                    <a:pt x="22" y="121"/>
                  </a:lnTo>
                  <a:lnTo>
                    <a:pt x="23" y="97"/>
                  </a:lnTo>
                  <a:lnTo>
                    <a:pt x="7" y="60"/>
                  </a:lnTo>
                  <a:lnTo>
                    <a:pt x="0" y="0"/>
                  </a:lnTo>
                  <a:lnTo>
                    <a:pt x="49" y="2"/>
                  </a:lnTo>
                  <a:lnTo>
                    <a:pt x="112" y="20"/>
                  </a:lnTo>
                  <a:lnTo>
                    <a:pt x="148" y="34"/>
                  </a:lnTo>
                  <a:lnTo>
                    <a:pt x="173" y="49"/>
                  </a:lnTo>
                  <a:lnTo>
                    <a:pt x="191" y="70"/>
                  </a:lnTo>
                  <a:lnTo>
                    <a:pt x="177" y="103"/>
                  </a:lnTo>
                  <a:lnTo>
                    <a:pt x="142" y="150"/>
                  </a:lnTo>
                  <a:lnTo>
                    <a:pt x="142" y="178"/>
                  </a:lnTo>
                  <a:lnTo>
                    <a:pt x="146" y="211"/>
                  </a:lnTo>
                  <a:lnTo>
                    <a:pt x="135" y="227"/>
                  </a:lnTo>
                  <a:lnTo>
                    <a:pt x="124" y="245"/>
                  </a:lnTo>
                  <a:lnTo>
                    <a:pt x="104" y="283"/>
                  </a:lnTo>
                  <a:lnTo>
                    <a:pt x="108" y="328"/>
                  </a:lnTo>
                  <a:lnTo>
                    <a:pt x="68" y="323"/>
                  </a:lnTo>
                  <a:lnTo>
                    <a:pt x="56" y="303"/>
                  </a:lnTo>
                  <a:lnTo>
                    <a:pt x="56" y="252"/>
                  </a:lnTo>
                  <a:lnTo>
                    <a:pt x="4" y="245"/>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0" name="Freeform 460"/>
            <p:cNvSpPr>
              <a:spLocks/>
            </p:cNvSpPr>
            <p:nvPr/>
          </p:nvSpPr>
          <p:spPr bwMode="auto">
            <a:xfrm>
              <a:off x="6194718" y="5076367"/>
              <a:ext cx="271901" cy="616467"/>
            </a:xfrm>
            <a:custGeom>
              <a:avLst/>
              <a:gdLst>
                <a:gd name="T0" fmla="*/ 2147483647 w 155"/>
                <a:gd name="T1" fmla="*/ 2147483647 h 362"/>
                <a:gd name="T2" fmla="*/ 2147483647 w 155"/>
                <a:gd name="T3" fmla="*/ 2147483647 h 362"/>
                <a:gd name="T4" fmla="*/ 2147483647 w 155"/>
                <a:gd name="T5" fmla="*/ 2147483647 h 362"/>
                <a:gd name="T6" fmla="*/ 2147483647 w 155"/>
                <a:gd name="T7" fmla="*/ 2147483647 h 362"/>
                <a:gd name="T8" fmla="*/ 2147483647 w 155"/>
                <a:gd name="T9" fmla="*/ 2147483647 h 362"/>
                <a:gd name="T10" fmla="*/ 2147483647 w 155"/>
                <a:gd name="T11" fmla="*/ 2147483647 h 362"/>
                <a:gd name="T12" fmla="*/ 2147483647 w 155"/>
                <a:gd name="T13" fmla="*/ 2147483647 h 362"/>
                <a:gd name="T14" fmla="*/ 2147483647 w 155"/>
                <a:gd name="T15" fmla="*/ 2147483647 h 362"/>
                <a:gd name="T16" fmla="*/ 2147483647 w 155"/>
                <a:gd name="T17" fmla="*/ 2147483647 h 362"/>
                <a:gd name="T18" fmla="*/ 2147483647 w 155"/>
                <a:gd name="T19" fmla="*/ 0 h 362"/>
                <a:gd name="T20" fmla="*/ 2147483647 w 155"/>
                <a:gd name="T21" fmla="*/ 2147483647 h 362"/>
                <a:gd name="T22" fmla="*/ 2147483647 w 155"/>
                <a:gd name="T23" fmla="*/ 2147483647 h 362"/>
                <a:gd name="T24" fmla="*/ 2147483647 w 155"/>
                <a:gd name="T25" fmla="*/ 2147483647 h 362"/>
                <a:gd name="T26" fmla="*/ 0 w 155"/>
                <a:gd name="T27" fmla="*/ 2147483647 h 362"/>
                <a:gd name="T28" fmla="*/ 2147483647 w 155"/>
                <a:gd name="T29" fmla="*/ 2147483647 h 362"/>
                <a:gd name="T30" fmla="*/ 2147483647 w 155"/>
                <a:gd name="T31" fmla="*/ 2147483647 h 362"/>
                <a:gd name="T32" fmla="*/ 2147483647 w 155"/>
                <a:gd name="T33" fmla="*/ 2147483647 h 362"/>
                <a:gd name="T34" fmla="*/ 2147483647 w 155"/>
                <a:gd name="T35" fmla="*/ 2147483647 h 362"/>
                <a:gd name="T36" fmla="*/ 2147483647 w 155"/>
                <a:gd name="T37" fmla="*/ 2147483647 h 362"/>
                <a:gd name="T38" fmla="*/ 2147483647 w 155"/>
                <a:gd name="T39" fmla="*/ 2147483647 h 362"/>
                <a:gd name="T40" fmla="*/ 2147483647 w 155"/>
                <a:gd name="T41" fmla="*/ 2147483647 h 3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362"/>
                <a:gd name="T65" fmla="*/ 155 w 155"/>
                <a:gd name="T66" fmla="*/ 362 h 3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362">
                  <a:moveTo>
                    <a:pt x="130" y="362"/>
                  </a:moveTo>
                  <a:lnTo>
                    <a:pt x="133" y="230"/>
                  </a:lnTo>
                  <a:lnTo>
                    <a:pt x="140" y="214"/>
                  </a:lnTo>
                  <a:lnTo>
                    <a:pt x="148" y="191"/>
                  </a:lnTo>
                  <a:lnTo>
                    <a:pt x="131" y="171"/>
                  </a:lnTo>
                  <a:lnTo>
                    <a:pt x="133" y="84"/>
                  </a:lnTo>
                  <a:lnTo>
                    <a:pt x="155" y="55"/>
                  </a:lnTo>
                  <a:lnTo>
                    <a:pt x="142" y="27"/>
                  </a:lnTo>
                  <a:lnTo>
                    <a:pt x="121" y="5"/>
                  </a:lnTo>
                  <a:lnTo>
                    <a:pt x="61" y="0"/>
                  </a:lnTo>
                  <a:lnTo>
                    <a:pt x="52" y="54"/>
                  </a:lnTo>
                  <a:lnTo>
                    <a:pt x="27" y="77"/>
                  </a:lnTo>
                  <a:lnTo>
                    <a:pt x="11" y="131"/>
                  </a:lnTo>
                  <a:lnTo>
                    <a:pt x="0" y="178"/>
                  </a:lnTo>
                  <a:lnTo>
                    <a:pt x="16" y="198"/>
                  </a:lnTo>
                  <a:lnTo>
                    <a:pt x="41" y="203"/>
                  </a:lnTo>
                  <a:lnTo>
                    <a:pt x="63" y="221"/>
                  </a:lnTo>
                  <a:lnTo>
                    <a:pt x="63" y="295"/>
                  </a:lnTo>
                  <a:lnTo>
                    <a:pt x="65" y="338"/>
                  </a:lnTo>
                  <a:lnTo>
                    <a:pt x="95" y="353"/>
                  </a:lnTo>
                  <a:lnTo>
                    <a:pt x="130"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1" name="Freeform 461"/>
            <p:cNvSpPr>
              <a:spLocks/>
            </p:cNvSpPr>
            <p:nvPr/>
          </p:nvSpPr>
          <p:spPr bwMode="auto">
            <a:xfrm>
              <a:off x="6194718" y="5076367"/>
              <a:ext cx="271901" cy="616467"/>
            </a:xfrm>
            <a:custGeom>
              <a:avLst/>
              <a:gdLst>
                <a:gd name="T0" fmla="*/ 2147483647 w 155"/>
                <a:gd name="T1" fmla="*/ 2147483647 h 362"/>
                <a:gd name="T2" fmla="*/ 2147483647 w 155"/>
                <a:gd name="T3" fmla="*/ 2147483647 h 362"/>
                <a:gd name="T4" fmla="*/ 2147483647 w 155"/>
                <a:gd name="T5" fmla="*/ 2147483647 h 362"/>
                <a:gd name="T6" fmla="*/ 2147483647 w 155"/>
                <a:gd name="T7" fmla="*/ 2147483647 h 362"/>
                <a:gd name="T8" fmla="*/ 2147483647 w 155"/>
                <a:gd name="T9" fmla="*/ 2147483647 h 362"/>
                <a:gd name="T10" fmla="*/ 2147483647 w 155"/>
                <a:gd name="T11" fmla="*/ 2147483647 h 362"/>
                <a:gd name="T12" fmla="*/ 2147483647 w 155"/>
                <a:gd name="T13" fmla="*/ 2147483647 h 362"/>
                <a:gd name="T14" fmla="*/ 2147483647 w 155"/>
                <a:gd name="T15" fmla="*/ 2147483647 h 362"/>
                <a:gd name="T16" fmla="*/ 2147483647 w 155"/>
                <a:gd name="T17" fmla="*/ 2147483647 h 362"/>
                <a:gd name="T18" fmla="*/ 2147483647 w 155"/>
                <a:gd name="T19" fmla="*/ 0 h 362"/>
                <a:gd name="T20" fmla="*/ 2147483647 w 155"/>
                <a:gd name="T21" fmla="*/ 2147483647 h 362"/>
                <a:gd name="T22" fmla="*/ 2147483647 w 155"/>
                <a:gd name="T23" fmla="*/ 2147483647 h 362"/>
                <a:gd name="T24" fmla="*/ 2147483647 w 155"/>
                <a:gd name="T25" fmla="*/ 2147483647 h 362"/>
                <a:gd name="T26" fmla="*/ 0 w 155"/>
                <a:gd name="T27" fmla="*/ 2147483647 h 362"/>
                <a:gd name="T28" fmla="*/ 2147483647 w 155"/>
                <a:gd name="T29" fmla="*/ 2147483647 h 362"/>
                <a:gd name="T30" fmla="*/ 2147483647 w 155"/>
                <a:gd name="T31" fmla="*/ 2147483647 h 362"/>
                <a:gd name="T32" fmla="*/ 2147483647 w 155"/>
                <a:gd name="T33" fmla="*/ 2147483647 h 362"/>
                <a:gd name="T34" fmla="*/ 2147483647 w 155"/>
                <a:gd name="T35" fmla="*/ 2147483647 h 362"/>
                <a:gd name="T36" fmla="*/ 2147483647 w 155"/>
                <a:gd name="T37" fmla="*/ 2147483647 h 362"/>
                <a:gd name="T38" fmla="*/ 2147483647 w 155"/>
                <a:gd name="T39" fmla="*/ 2147483647 h 362"/>
                <a:gd name="T40" fmla="*/ 2147483647 w 155"/>
                <a:gd name="T41" fmla="*/ 2147483647 h 3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362"/>
                <a:gd name="T65" fmla="*/ 155 w 155"/>
                <a:gd name="T66" fmla="*/ 362 h 3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362">
                  <a:moveTo>
                    <a:pt x="130" y="362"/>
                  </a:moveTo>
                  <a:lnTo>
                    <a:pt x="133" y="230"/>
                  </a:lnTo>
                  <a:lnTo>
                    <a:pt x="140" y="214"/>
                  </a:lnTo>
                  <a:lnTo>
                    <a:pt x="148" y="191"/>
                  </a:lnTo>
                  <a:lnTo>
                    <a:pt x="131" y="171"/>
                  </a:lnTo>
                  <a:lnTo>
                    <a:pt x="133" y="84"/>
                  </a:lnTo>
                  <a:lnTo>
                    <a:pt x="155" y="55"/>
                  </a:lnTo>
                  <a:lnTo>
                    <a:pt x="142" y="27"/>
                  </a:lnTo>
                  <a:lnTo>
                    <a:pt x="121" y="5"/>
                  </a:lnTo>
                  <a:lnTo>
                    <a:pt x="61" y="0"/>
                  </a:lnTo>
                  <a:lnTo>
                    <a:pt x="52" y="54"/>
                  </a:lnTo>
                  <a:lnTo>
                    <a:pt x="27" y="77"/>
                  </a:lnTo>
                  <a:lnTo>
                    <a:pt x="11" y="131"/>
                  </a:lnTo>
                  <a:lnTo>
                    <a:pt x="0" y="178"/>
                  </a:lnTo>
                  <a:lnTo>
                    <a:pt x="16" y="198"/>
                  </a:lnTo>
                  <a:lnTo>
                    <a:pt x="41" y="203"/>
                  </a:lnTo>
                  <a:lnTo>
                    <a:pt x="63" y="221"/>
                  </a:lnTo>
                  <a:lnTo>
                    <a:pt x="63" y="295"/>
                  </a:lnTo>
                  <a:lnTo>
                    <a:pt x="65" y="338"/>
                  </a:lnTo>
                  <a:lnTo>
                    <a:pt x="95" y="353"/>
                  </a:lnTo>
                  <a:lnTo>
                    <a:pt x="130" y="362"/>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2" name="Freeform 462"/>
            <p:cNvSpPr>
              <a:spLocks/>
            </p:cNvSpPr>
            <p:nvPr/>
          </p:nvSpPr>
          <p:spPr bwMode="auto">
            <a:xfrm>
              <a:off x="5801432" y="5023576"/>
              <a:ext cx="500104" cy="505775"/>
            </a:xfrm>
            <a:custGeom>
              <a:avLst/>
              <a:gdLst>
                <a:gd name="T0" fmla="*/ 2147483647 w 285"/>
                <a:gd name="T1" fmla="*/ 2147483647 h 297"/>
                <a:gd name="T2" fmla="*/ 2147483647 w 285"/>
                <a:gd name="T3" fmla="*/ 2147483647 h 297"/>
                <a:gd name="T4" fmla="*/ 2147483647 w 285"/>
                <a:gd name="T5" fmla="*/ 0 h 297"/>
                <a:gd name="T6" fmla="*/ 2147483647 w 285"/>
                <a:gd name="T7" fmla="*/ 2147483647 h 297"/>
                <a:gd name="T8" fmla="*/ 2147483647 w 285"/>
                <a:gd name="T9" fmla="*/ 2147483647 h 297"/>
                <a:gd name="T10" fmla="*/ 2147483647 w 285"/>
                <a:gd name="T11" fmla="*/ 2147483647 h 297"/>
                <a:gd name="T12" fmla="*/ 2147483647 w 285"/>
                <a:gd name="T13" fmla="*/ 2147483647 h 297"/>
                <a:gd name="T14" fmla="*/ 2147483647 w 285"/>
                <a:gd name="T15" fmla="*/ 2147483647 h 297"/>
                <a:gd name="T16" fmla="*/ 2147483647 w 285"/>
                <a:gd name="T17" fmla="*/ 2147483647 h 297"/>
                <a:gd name="T18" fmla="*/ 2147483647 w 285"/>
                <a:gd name="T19" fmla="*/ 2147483647 h 297"/>
                <a:gd name="T20" fmla="*/ 2147483647 w 285"/>
                <a:gd name="T21" fmla="*/ 2147483647 h 297"/>
                <a:gd name="T22" fmla="*/ 2147483647 w 285"/>
                <a:gd name="T23" fmla="*/ 2147483647 h 297"/>
                <a:gd name="T24" fmla="*/ 2147483647 w 285"/>
                <a:gd name="T25" fmla="*/ 2147483647 h 297"/>
                <a:gd name="T26" fmla="*/ 2147483647 w 285"/>
                <a:gd name="T27" fmla="*/ 2147483647 h 297"/>
                <a:gd name="T28" fmla="*/ 0 w 285"/>
                <a:gd name="T29" fmla="*/ 2147483647 h 297"/>
                <a:gd name="T30" fmla="*/ 2147483647 w 285"/>
                <a:gd name="T31" fmla="*/ 2147483647 h 297"/>
                <a:gd name="T32" fmla="*/ 2147483647 w 285"/>
                <a:gd name="T33" fmla="*/ 2147483647 h 297"/>
                <a:gd name="T34" fmla="*/ 2147483647 w 285"/>
                <a:gd name="T35" fmla="*/ 2147483647 h 297"/>
                <a:gd name="T36" fmla="*/ 2147483647 w 285"/>
                <a:gd name="T37" fmla="*/ 2147483647 h 297"/>
                <a:gd name="T38" fmla="*/ 2147483647 w 285"/>
                <a:gd name="T39" fmla="*/ 2147483647 h 297"/>
                <a:gd name="T40" fmla="*/ 2147483647 w 285"/>
                <a:gd name="T41" fmla="*/ 2147483647 h 297"/>
                <a:gd name="T42" fmla="*/ 2147483647 w 285"/>
                <a:gd name="T43" fmla="*/ 2147483647 h 2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5"/>
                <a:gd name="T67" fmla="*/ 0 h 297"/>
                <a:gd name="T68" fmla="*/ 285 w 285"/>
                <a:gd name="T69" fmla="*/ 297 h 2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5" h="297">
                  <a:moveTo>
                    <a:pt x="87" y="32"/>
                  </a:moveTo>
                  <a:lnTo>
                    <a:pt x="186" y="32"/>
                  </a:lnTo>
                  <a:lnTo>
                    <a:pt x="227" y="0"/>
                  </a:lnTo>
                  <a:lnTo>
                    <a:pt x="258" y="7"/>
                  </a:lnTo>
                  <a:lnTo>
                    <a:pt x="285" y="31"/>
                  </a:lnTo>
                  <a:lnTo>
                    <a:pt x="276" y="85"/>
                  </a:lnTo>
                  <a:lnTo>
                    <a:pt x="251" y="108"/>
                  </a:lnTo>
                  <a:lnTo>
                    <a:pt x="235" y="162"/>
                  </a:lnTo>
                  <a:lnTo>
                    <a:pt x="224" y="209"/>
                  </a:lnTo>
                  <a:lnTo>
                    <a:pt x="121" y="268"/>
                  </a:lnTo>
                  <a:lnTo>
                    <a:pt x="94" y="268"/>
                  </a:lnTo>
                  <a:lnTo>
                    <a:pt x="74" y="283"/>
                  </a:lnTo>
                  <a:lnTo>
                    <a:pt x="40" y="297"/>
                  </a:lnTo>
                  <a:lnTo>
                    <a:pt x="4" y="292"/>
                  </a:lnTo>
                  <a:lnTo>
                    <a:pt x="0" y="245"/>
                  </a:lnTo>
                  <a:lnTo>
                    <a:pt x="20" y="207"/>
                  </a:lnTo>
                  <a:lnTo>
                    <a:pt x="31" y="189"/>
                  </a:lnTo>
                  <a:lnTo>
                    <a:pt x="42" y="173"/>
                  </a:lnTo>
                  <a:lnTo>
                    <a:pt x="38" y="140"/>
                  </a:lnTo>
                  <a:lnTo>
                    <a:pt x="38" y="112"/>
                  </a:lnTo>
                  <a:lnTo>
                    <a:pt x="73" y="65"/>
                  </a:lnTo>
                  <a:lnTo>
                    <a:pt x="87" y="3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3" name="Freeform 463"/>
            <p:cNvSpPr>
              <a:spLocks/>
            </p:cNvSpPr>
            <p:nvPr/>
          </p:nvSpPr>
          <p:spPr bwMode="auto">
            <a:xfrm>
              <a:off x="5801432" y="5023576"/>
              <a:ext cx="500104" cy="505775"/>
            </a:xfrm>
            <a:custGeom>
              <a:avLst/>
              <a:gdLst>
                <a:gd name="T0" fmla="*/ 2147483647 w 285"/>
                <a:gd name="T1" fmla="*/ 2147483647 h 297"/>
                <a:gd name="T2" fmla="*/ 2147483647 w 285"/>
                <a:gd name="T3" fmla="*/ 2147483647 h 297"/>
                <a:gd name="T4" fmla="*/ 2147483647 w 285"/>
                <a:gd name="T5" fmla="*/ 0 h 297"/>
                <a:gd name="T6" fmla="*/ 2147483647 w 285"/>
                <a:gd name="T7" fmla="*/ 2147483647 h 297"/>
                <a:gd name="T8" fmla="*/ 2147483647 w 285"/>
                <a:gd name="T9" fmla="*/ 2147483647 h 297"/>
                <a:gd name="T10" fmla="*/ 2147483647 w 285"/>
                <a:gd name="T11" fmla="*/ 2147483647 h 297"/>
                <a:gd name="T12" fmla="*/ 2147483647 w 285"/>
                <a:gd name="T13" fmla="*/ 2147483647 h 297"/>
                <a:gd name="T14" fmla="*/ 2147483647 w 285"/>
                <a:gd name="T15" fmla="*/ 2147483647 h 297"/>
                <a:gd name="T16" fmla="*/ 2147483647 w 285"/>
                <a:gd name="T17" fmla="*/ 2147483647 h 297"/>
                <a:gd name="T18" fmla="*/ 2147483647 w 285"/>
                <a:gd name="T19" fmla="*/ 2147483647 h 297"/>
                <a:gd name="T20" fmla="*/ 2147483647 w 285"/>
                <a:gd name="T21" fmla="*/ 2147483647 h 297"/>
                <a:gd name="T22" fmla="*/ 2147483647 w 285"/>
                <a:gd name="T23" fmla="*/ 2147483647 h 297"/>
                <a:gd name="T24" fmla="*/ 2147483647 w 285"/>
                <a:gd name="T25" fmla="*/ 2147483647 h 297"/>
                <a:gd name="T26" fmla="*/ 2147483647 w 285"/>
                <a:gd name="T27" fmla="*/ 2147483647 h 297"/>
                <a:gd name="T28" fmla="*/ 0 w 285"/>
                <a:gd name="T29" fmla="*/ 2147483647 h 297"/>
                <a:gd name="T30" fmla="*/ 2147483647 w 285"/>
                <a:gd name="T31" fmla="*/ 2147483647 h 297"/>
                <a:gd name="T32" fmla="*/ 2147483647 w 285"/>
                <a:gd name="T33" fmla="*/ 2147483647 h 297"/>
                <a:gd name="T34" fmla="*/ 2147483647 w 285"/>
                <a:gd name="T35" fmla="*/ 2147483647 h 297"/>
                <a:gd name="T36" fmla="*/ 2147483647 w 285"/>
                <a:gd name="T37" fmla="*/ 2147483647 h 297"/>
                <a:gd name="T38" fmla="*/ 2147483647 w 285"/>
                <a:gd name="T39" fmla="*/ 2147483647 h 297"/>
                <a:gd name="T40" fmla="*/ 2147483647 w 285"/>
                <a:gd name="T41" fmla="*/ 2147483647 h 297"/>
                <a:gd name="T42" fmla="*/ 2147483647 w 285"/>
                <a:gd name="T43" fmla="*/ 2147483647 h 2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5"/>
                <a:gd name="T67" fmla="*/ 0 h 297"/>
                <a:gd name="T68" fmla="*/ 285 w 285"/>
                <a:gd name="T69" fmla="*/ 297 h 2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5" h="297">
                  <a:moveTo>
                    <a:pt x="87" y="32"/>
                  </a:moveTo>
                  <a:lnTo>
                    <a:pt x="186" y="32"/>
                  </a:lnTo>
                  <a:lnTo>
                    <a:pt x="227" y="0"/>
                  </a:lnTo>
                  <a:lnTo>
                    <a:pt x="258" y="7"/>
                  </a:lnTo>
                  <a:lnTo>
                    <a:pt x="285" y="31"/>
                  </a:lnTo>
                  <a:lnTo>
                    <a:pt x="276" y="85"/>
                  </a:lnTo>
                  <a:lnTo>
                    <a:pt x="251" y="108"/>
                  </a:lnTo>
                  <a:lnTo>
                    <a:pt x="235" y="162"/>
                  </a:lnTo>
                  <a:lnTo>
                    <a:pt x="224" y="209"/>
                  </a:lnTo>
                  <a:lnTo>
                    <a:pt x="121" y="268"/>
                  </a:lnTo>
                  <a:lnTo>
                    <a:pt x="94" y="268"/>
                  </a:lnTo>
                  <a:lnTo>
                    <a:pt x="74" y="283"/>
                  </a:lnTo>
                  <a:lnTo>
                    <a:pt x="40" y="297"/>
                  </a:lnTo>
                  <a:lnTo>
                    <a:pt x="4" y="292"/>
                  </a:lnTo>
                  <a:lnTo>
                    <a:pt x="0" y="245"/>
                  </a:lnTo>
                  <a:lnTo>
                    <a:pt x="20" y="207"/>
                  </a:lnTo>
                  <a:lnTo>
                    <a:pt x="31" y="189"/>
                  </a:lnTo>
                  <a:lnTo>
                    <a:pt x="42" y="173"/>
                  </a:lnTo>
                  <a:lnTo>
                    <a:pt x="38" y="140"/>
                  </a:lnTo>
                  <a:lnTo>
                    <a:pt x="38" y="112"/>
                  </a:lnTo>
                  <a:lnTo>
                    <a:pt x="73" y="65"/>
                  </a:lnTo>
                  <a:lnTo>
                    <a:pt x="87" y="32"/>
                  </a:lnTo>
                </a:path>
              </a:pathLst>
            </a:custGeom>
            <a:solidFill>
              <a:schemeClr val="bg1"/>
            </a:solidFill>
            <a:ln w="11113">
              <a:solidFill>
                <a:srgbClr val="1F1A17"/>
              </a:solidFill>
              <a:prstDash val="solid"/>
              <a:round/>
              <a:headEnd/>
              <a:tailEnd/>
            </a:ln>
          </p:spPr>
          <p:txBody>
            <a:bodyPr/>
            <a:lstStyle/>
            <a:p>
              <a:endParaRPr lang="en-US"/>
            </a:p>
          </p:txBody>
        </p:sp>
        <p:sp>
          <p:nvSpPr>
            <p:cNvPr id="2144" name="Freeform 464"/>
            <p:cNvSpPr>
              <a:spLocks/>
            </p:cNvSpPr>
            <p:nvPr/>
          </p:nvSpPr>
          <p:spPr bwMode="auto">
            <a:xfrm>
              <a:off x="6422921" y="5170030"/>
              <a:ext cx="381956" cy="570487"/>
            </a:xfrm>
            <a:custGeom>
              <a:avLst/>
              <a:gdLst>
                <a:gd name="T0" fmla="*/ 2147483647 w 218"/>
                <a:gd name="T1" fmla="*/ 2147483647 h 335"/>
                <a:gd name="T2" fmla="*/ 2147483647 w 218"/>
                <a:gd name="T3" fmla="*/ 2147483647 h 335"/>
                <a:gd name="T4" fmla="*/ 2147483647 w 218"/>
                <a:gd name="T5" fmla="*/ 2147483647 h 335"/>
                <a:gd name="T6" fmla="*/ 2147483647 w 218"/>
                <a:gd name="T7" fmla="*/ 2147483647 h 335"/>
                <a:gd name="T8" fmla="*/ 2147483647 w 218"/>
                <a:gd name="T9" fmla="*/ 2147483647 h 335"/>
                <a:gd name="T10" fmla="*/ 2147483647 w 218"/>
                <a:gd name="T11" fmla="*/ 2147483647 h 335"/>
                <a:gd name="T12" fmla="*/ 2147483647 w 218"/>
                <a:gd name="T13" fmla="*/ 2147483647 h 335"/>
                <a:gd name="T14" fmla="*/ 2147483647 w 218"/>
                <a:gd name="T15" fmla="*/ 2147483647 h 335"/>
                <a:gd name="T16" fmla="*/ 2147483647 w 218"/>
                <a:gd name="T17" fmla="*/ 2147483647 h 335"/>
                <a:gd name="T18" fmla="*/ 2147483647 w 218"/>
                <a:gd name="T19" fmla="*/ 2147483647 h 335"/>
                <a:gd name="T20" fmla="*/ 2147483647 w 218"/>
                <a:gd name="T21" fmla="*/ 2147483647 h 335"/>
                <a:gd name="T22" fmla="*/ 2147483647 w 218"/>
                <a:gd name="T23" fmla="*/ 2147483647 h 335"/>
                <a:gd name="T24" fmla="*/ 2147483647 w 218"/>
                <a:gd name="T25" fmla="*/ 2147483647 h 335"/>
                <a:gd name="T26" fmla="*/ 2147483647 w 218"/>
                <a:gd name="T27" fmla="*/ 0 h 335"/>
                <a:gd name="T28" fmla="*/ 2147483647 w 218"/>
                <a:gd name="T29" fmla="*/ 2147483647 h 335"/>
                <a:gd name="T30" fmla="*/ 2147483647 w 218"/>
                <a:gd name="T31" fmla="*/ 2147483647 h 335"/>
                <a:gd name="T32" fmla="*/ 2147483647 w 218"/>
                <a:gd name="T33" fmla="*/ 2147483647 h 335"/>
                <a:gd name="T34" fmla="*/ 2147483647 w 218"/>
                <a:gd name="T35" fmla="*/ 2147483647 h 335"/>
                <a:gd name="T36" fmla="*/ 2147483647 w 218"/>
                <a:gd name="T37" fmla="*/ 2147483647 h 335"/>
                <a:gd name="T38" fmla="*/ 0 w 218"/>
                <a:gd name="T39" fmla="*/ 2147483647 h 335"/>
                <a:gd name="T40" fmla="*/ 2147483647 w 218"/>
                <a:gd name="T41" fmla="*/ 2147483647 h 335"/>
                <a:gd name="T42" fmla="*/ 2147483647 w 218"/>
                <a:gd name="T43" fmla="*/ 2147483647 h 335"/>
                <a:gd name="T44" fmla="*/ 2147483647 w 218"/>
                <a:gd name="T45" fmla="*/ 2147483647 h 335"/>
                <a:gd name="T46" fmla="*/ 2147483647 w 218"/>
                <a:gd name="T47" fmla="*/ 2147483647 h 3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8"/>
                <a:gd name="T73" fmla="*/ 0 h 335"/>
                <a:gd name="T74" fmla="*/ 218 w 218"/>
                <a:gd name="T75" fmla="*/ 335 h 3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8" h="335">
                  <a:moveTo>
                    <a:pt x="165" y="281"/>
                  </a:moveTo>
                  <a:lnTo>
                    <a:pt x="167" y="226"/>
                  </a:lnTo>
                  <a:lnTo>
                    <a:pt x="149" y="200"/>
                  </a:lnTo>
                  <a:lnTo>
                    <a:pt x="149" y="175"/>
                  </a:lnTo>
                  <a:lnTo>
                    <a:pt x="149" y="152"/>
                  </a:lnTo>
                  <a:lnTo>
                    <a:pt x="142" y="134"/>
                  </a:lnTo>
                  <a:lnTo>
                    <a:pt x="144" y="121"/>
                  </a:lnTo>
                  <a:lnTo>
                    <a:pt x="158" y="109"/>
                  </a:lnTo>
                  <a:lnTo>
                    <a:pt x="178" y="116"/>
                  </a:lnTo>
                  <a:lnTo>
                    <a:pt x="218" y="98"/>
                  </a:lnTo>
                  <a:lnTo>
                    <a:pt x="174" y="73"/>
                  </a:lnTo>
                  <a:lnTo>
                    <a:pt x="146" y="49"/>
                  </a:lnTo>
                  <a:lnTo>
                    <a:pt x="52" y="22"/>
                  </a:lnTo>
                  <a:lnTo>
                    <a:pt x="23" y="0"/>
                  </a:lnTo>
                  <a:lnTo>
                    <a:pt x="3" y="29"/>
                  </a:lnTo>
                  <a:lnTo>
                    <a:pt x="1" y="116"/>
                  </a:lnTo>
                  <a:lnTo>
                    <a:pt x="18" y="136"/>
                  </a:lnTo>
                  <a:lnTo>
                    <a:pt x="10" y="159"/>
                  </a:lnTo>
                  <a:lnTo>
                    <a:pt x="3" y="175"/>
                  </a:lnTo>
                  <a:lnTo>
                    <a:pt x="0" y="307"/>
                  </a:lnTo>
                  <a:lnTo>
                    <a:pt x="28" y="335"/>
                  </a:lnTo>
                  <a:lnTo>
                    <a:pt x="82" y="292"/>
                  </a:lnTo>
                  <a:lnTo>
                    <a:pt x="126" y="276"/>
                  </a:lnTo>
                  <a:lnTo>
                    <a:pt x="165" y="2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5" name="Freeform 465"/>
            <p:cNvSpPr>
              <a:spLocks/>
            </p:cNvSpPr>
            <p:nvPr/>
          </p:nvSpPr>
          <p:spPr bwMode="auto">
            <a:xfrm>
              <a:off x="6422921" y="5170030"/>
              <a:ext cx="381956" cy="570487"/>
            </a:xfrm>
            <a:custGeom>
              <a:avLst/>
              <a:gdLst>
                <a:gd name="T0" fmla="*/ 2147483647 w 218"/>
                <a:gd name="T1" fmla="*/ 2147483647 h 335"/>
                <a:gd name="T2" fmla="*/ 2147483647 w 218"/>
                <a:gd name="T3" fmla="*/ 2147483647 h 335"/>
                <a:gd name="T4" fmla="*/ 2147483647 w 218"/>
                <a:gd name="T5" fmla="*/ 2147483647 h 335"/>
                <a:gd name="T6" fmla="*/ 2147483647 w 218"/>
                <a:gd name="T7" fmla="*/ 2147483647 h 335"/>
                <a:gd name="T8" fmla="*/ 2147483647 w 218"/>
                <a:gd name="T9" fmla="*/ 2147483647 h 335"/>
                <a:gd name="T10" fmla="*/ 2147483647 w 218"/>
                <a:gd name="T11" fmla="*/ 2147483647 h 335"/>
                <a:gd name="T12" fmla="*/ 2147483647 w 218"/>
                <a:gd name="T13" fmla="*/ 2147483647 h 335"/>
                <a:gd name="T14" fmla="*/ 2147483647 w 218"/>
                <a:gd name="T15" fmla="*/ 2147483647 h 335"/>
                <a:gd name="T16" fmla="*/ 2147483647 w 218"/>
                <a:gd name="T17" fmla="*/ 2147483647 h 335"/>
                <a:gd name="T18" fmla="*/ 2147483647 w 218"/>
                <a:gd name="T19" fmla="*/ 2147483647 h 335"/>
                <a:gd name="T20" fmla="*/ 2147483647 w 218"/>
                <a:gd name="T21" fmla="*/ 2147483647 h 335"/>
                <a:gd name="T22" fmla="*/ 2147483647 w 218"/>
                <a:gd name="T23" fmla="*/ 2147483647 h 335"/>
                <a:gd name="T24" fmla="*/ 2147483647 w 218"/>
                <a:gd name="T25" fmla="*/ 2147483647 h 335"/>
                <a:gd name="T26" fmla="*/ 2147483647 w 218"/>
                <a:gd name="T27" fmla="*/ 0 h 335"/>
                <a:gd name="T28" fmla="*/ 2147483647 w 218"/>
                <a:gd name="T29" fmla="*/ 2147483647 h 335"/>
                <a:gd name="T30" fmla="*/ 2147483647 w 218"/>
                <a:gd name="T31" fmla="*/ 2147483647 h 335"/>
                <a:gd name="T32" fmla="*/ 2147483647 w 218"/>
                <a:gd name="T33" fmla="*/ 2147483647 h 335"/>
                <a:gd name="T34" fmla="*/ 2147483647 w 218"/>
                <a:gd name="T35" fmla="*/ 2147483647 h 335"/>
                <a:gd name="T36" fmla="*/ 2147483647 w 218"/>
                <a:gd name="T37" fmla="*/ 2147483647 h 335"/>
                <a:gd name="T38" fmla="*/ 0 w 218"/>
                <a:gd name="T39" fmla="*/ 2147483647 h 335"/>
                <a:gd name="T40" fmla="*/ 2147483647 w 218"/>
                <a:gd name="T41" fmla="*/ 2147483647 h 335"/>
                <a:gd name="T42" fmla="*/ 2147483647 w 218"/>
                <a:gd name="T43" fmla="*/ 2147483647 h 335"/>
                <a:gd name="T44" fmla="*/ 2147483647 w 218"/>
                <a:gd name="T45" fmla="*/ 2147483647 h 335"/>
                <a:gd name="T46" fmla="*/ 2147483647 w 218"/>
                <a:gd name="T47" fmla="*/ 2147483647 h 3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8"/>
                <a:gd name="T73" fmla="*/ 0 h 335"/>
                <a:gd name="T74" fmla="*/ 218 w 218"/>
                <a:gd name="T75" fmla="*/ 335 h 3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8" h="335">
                  <a:moveTo>
                    <a:pt x="165" y="281"/>
                  </a:moveTo>
                  <a:lnTo>
                    <a:pt x="167" y="226"/>
                  </a:lnTo>
                  <a:lnTo>
                    <a:pt x="149" y="200"/>
                  </a:lnTo>
                  <a:lnTo>
                    <a:pt x="149" y="175"/>
                  </a:lnTo>
                  <a:lnTo>
                    <a:pt x="149" y="152"/>
                  </a:lnTo>
                  <a:lnTo>
                    <a:pt x="142" y="134"/>
                  </a:lnTo>
                  <a:lnTo>
                    <a:pt x="144" y="121"/>
                  </a:lnTo>
                  <a:lnTo>
                    <a:pt x="158" y="109"/>
                  </a:lnTo>
                  <a:lnTo>
                    <a:pt x="178" y="116"/>
                  </a:lnTo>
                  <a:lnTo>
                    <a:pt x="218" y="98"/>
                  </a:lnTo>
                  <a:lnTo>
                    <a:pt x="174" y="73"/>
                  </a:lnTo>
                  <a:lnTo>
                    <a:pt x="146" y="49"/>
                  </a:lnTo>
                  <a:lnTo>
                    <a:pt x="52" y="22"/>
                  </a:lnTo>
                  <a:lnTo>
                    <a:pt x="23" y="0"/>
                  </a:lnTo>
                  <a:lnTo>
                    <a:pt x="3" y="29"/>
                  </a:lnTo>
                  <a:lnTo>
                    <a:pt x="1" y="116"/>
                  </a:lnTo>
                  <a:lnTo>
                    <a:pt x="18" y="136"/>
                  </a:lnTo>
                  <a:lnTo>
                    <a:pt x="10" y="159"/>
                  </a:lnTo>
                  <a:lnTo>
                    <a:pt x="3" y="175"/>
                  </a:lnTo>
                  <a:lnTo>
                    <a:pt x="0" y="307"/>
                  </a:lnTo>
                  <a:lnTo>
                    <a:pt x="28" y="335"/>
                  </a:lnTo>
                  <a:lnTo>
                    <a:pt x="82" y="292"/>
                  </a:lnTo>
                  <a:lnTo>
                    <a:pt x="126" y="276"/>
                  </a:lnTo>
                  <a:lnTo>
                    <a:pt x="165" y="281"/>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6" name="Freeform 466"/>
            <p:cNvSpPr>
              <a:spLocks/>
            </p:cNvSpPr>
            <p:nvPr/>
          </p:nvSpPr>
          <p:spPr bwMode="auto">
            <a:xfrm>
              <a:off x="6672163" y="5294345"/>
              <a:ext cx="551895" cy="493855"/>
            </a:xfrm>
            <a:custGeom>
              <a:avLst/>
              <a:gdLst>
                <a:gd name="T0" fmla="*/ 2147483647 w 315"/>
                <a:gd name="T1" fmla="*/ 2147483647 h 290"/>
                <a:gd name="T2" fmla="*/ 2147483647 w 315"/>
                <a:gd name="T3" fmla="*/ 2147483647 h 290"/>
                <a:gd name="T4" fmla="*/ 2147483647 w 315"/>
                <a:gd name="T5" fmla="*/ 2147483647 h 290"/>
                <a:gd name="T6" fmla="*/ 2147483647 w 315"/>
                <a:gd name="T7" fmla="*/ 2147483647 h 290"/>
                <a:gd name="T8" fmla="*/ 0 w 315"/>
                <a:gd name="T9" fmla="*/ 2147483647 h 290"/>
                <a:gd name="T10" fmla="*/ 2147483647 w 315"/>
                <a:gd name="T11" fmla="*/ 2147483647 h 290"/>
                <a:gd name="T12" fmla="*/ 2147483647 w 315"/>
                <a:gd name="T13" fmla="*/ 2147483647 h 290"/>
                <a:gd name="T14" fmla="*/ 2147483647 w 315"/>
                <a:gd name="T15" fmla="*/ 2147483647 h 290"/>
                <a:gd name="T16" fmla="*/ 2147483647 w 315"/>
                <a:gd name="T17" fmla="*/ 2147483647 h 290"/>
                <a:gd name="T18" fmla="*/ 2147483647 w 315"/>
                <a:gd name="T19" fmla="*/ 2147483647 h 290"/>
                <a:gd name="T20" fmla="*/ 2147483647 w 315"/>
                <a:gd name="T21" fmla="*/ 2147483647 h 290"/>
                <a:gd name="T22" fmla="*/ 2147483647 w 315"/>
                <a:gd name="T23" fmla="*/ 2147483647 h 290"/>
                <a:gd name="T24" fmla="*/ 2147483647 w 315"/>
                <a:gd name="T25" fmla="*/ 2147483647 h 290"/>
                <a:gd name="T26" fmla="*/ 2147483647 w 315"/>
                <a:gd name="T27" fmla="*/ 2147483647 h 290"/>
                <a:gd name="T28" fmla="*/ 2147483647 w 315"/>
                <a:gd name="T29" fmla="*/ 2147483647 h 290"/>
                <a:gd name="T30" fmla="*/ 2147483647 w 315"/>
                <a:gd name="T31" fmla="*/ 2147483647 h 290"/>
                <a:gd name="T32" fmla="*/ 2147483647 w 315"/>
                <a:gd name="T33" fmla="*/ 2147483647 h 290"/>
                <a:gd name="T34" fmla="*/ 2147483647 w 315"/>
                <a:gd name="T35" fmla="*/ 2147483647 h 290"/>
                <a:gd name="T36" fmla="*/ 2147483647 w 315"/>
                <a:gd name="T37" fmla="*/ 2147483647 h 290"/>
                <a:gd name="T38" fmla="*/ 2147483647 w 315"/>
                <a:gd name="T39" fmla="*/ 2147483647 h 290"/>
                <a:gd name="T40" fmla="*/ 2147483647 w 315"/>
                <a:gd name="T41" fmla="*/ 2147483647 h 290"/>
                <a:gd name="T42" fmla="*/ 2147483647 w 315"/>
                <a:gd name="T43" fmla="*/ 2147483647 h 290"/>
                <a:gd name="T44" fmla="*/ 2147483647 w 315"/>
                <a:gd name="T45" fmla="*/ 2147483647 h 290"/>
                <a:gd name="T46" fmla="*/ 2147483647 w 315"/>
                <a:gd name="T47" fmla="*/ 2147483647 h 290"/>
                <a:gd name="T48" fmla="*/ 2147483647 w 315"/>
                <a:gd name="T49" fmla="*/ 0 h 290"/>
                <a:gd name="T50" fmla="*/ 2147483647 w 315"/>
                <a:gd name="T51" fmla="*/ 2147483647 h 2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5"/>
                <a:gd name="T79" fmla="*/ 0 h 290"/>
                <a:gd name="T80" fmla="*/ 315 w 315"/>
                <a:gd name="T81" fmla="*/ 290 h 2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5" h="290">
                  <a:moveTo>
                    <a:pt x="76" y="23"/>
                  </a:moveTo>
                  <a:lnTo>
                    <a:pt x="36" y="43"/>
                  </a:lnTo>
                  <a:lnTo>
                    <a:pt x="16" y="36"/>
                  </a:lnTo>
                  <a:lnTo>
                    <a:pt x="2" y="48"/>
                  </a:lnTo>
                  <a:lnTo>
                    <a:pt x="0" y="61"/>
                  </a:lnTo>
                  <a:lnTo>
                    <a:pt x="7" y="79"/>
                  </a:lnTo>
                  <a:lnTo>
                    <a:pt x="7" y="102"/>
                  </a:lnTo>
                  <a:lnTo>
                    <a:pt x="7" y="127"/>
                  </a:lnTo>
                  <a:lnTo>
                    <a:pt x="25" y="153"/>
                  </a:lnTo>
                  <a:lnTo>
                    <a:pt x="23" y="208"/>
                  </a:lnTo>
                  <a:lnTo>
                    <a:pt x="49" y="228"/>
                  </a:lnTo>
                  <a:lnTo>
                    <a:pt x="88" y="234"/>
                  </a:lnTo>
                  <a:lnTo>
                    <a:pt x="95" y="248"/>
                  </a:lnTo>
                  <a:lnTo>
                    <a:pt x="115" y="248"/>
                  </a:lnTo>
                  <a:lnTo>
                    <a:pt x="126" y="230"/>
                  </a:lnTo>
                  <a:lnTo>
                    <a:pt x="184" y="239"/>
                  </a:lnTo>
                  <a:lnTo>
                    <a:pt x="223" y="264"/>
                  </a:lnTo>
                  <a:lnTo>
                    <a:pt x="263" y="272"/>
                  </a:lnTo>
                  <a:lnTo>
                    <a:pt x="301" y="290"/>
                  </a:lnTo>
                  <a:lnTo>
                    <a:pt x="308" y="158"/>
                  </a:lnTo>
                  <a:lnTo>
                    <a:pt x="313" y="126"/>
                  </a:lnTo>
                  <a:lnTo>
                    <a:pt x="315" y="48"/>
                  </a:lnTo>
                  <a:lnTo>
                    <a:pt x="223" y="37"/>
                  </a:lnTo>
                  <a:lnTo>
                    <a:pt x="173" y="27"/>
                  </a:lnTo>
                  <a:lnTo>
                    <a:pt x="130" y="0"/>
                  </a:lnTo>
                  <a:lnTo>
                    <a:pt x="7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7" name="Freeform 467"/>
            <p:cNvSpPr>
              <a:spLocks/>
            </p:cNvSpPr>
            <p:nvPr/>
          </p:nvSpPr>
          <p:spPr bwMode="auto">
            <a:xfrm>
              <a:off x="6672163" y="5294345"/>
              <a:ext cx="551895" cy="493855"/>
            </a:xfrm>
            <a:custGeom>
              <a:avLst/>
              <a:gdLst>
                <a:gd name="T0" fmla="*/ 2147483647 w 315"/>
                <a:gd name="T1" fmla="*/ 2147483647 h 290"/>
                <a:gd name="T2" fmla="*/ 2147483647 w 315"/>
                <a:gd name="T3" fmla="*/ 2147483647 h 290"/>
                <a:gd name="T4" fmla="*/ 2147483647 w 315"/>
                <a:gd name="T5" fmla="*/ 2147483647 h 290"/>
                <a:gd name="T6" fmla="*/ 2147483647 w 315"/>
                <a:gd name="T7" fmla="*/ 2147483647 h 290"/>
                <a:gd name="T8" fmla="*/ 0 w 315"/>
                <a:gd name="T9" fmla="*/ 2147483647 h 290"/>
                <a:gd name="T10" fmla="*/ 2147483647 w 315"/>
                <a:gd name="T11" fmla="*/ 2147483647 h 290"/>
                <a:gd name="T12" fmla="*/ 2147483647 w 315"/>
                <a:gd name="T13" fmla="*/ 2147483647 h 290"/>
                <a:gd name="T14" fmla="*/ 2147483647 w 315"/>
                <a:gd name="T15" fmla="*/ 2147483647 h 290"/>
                <a:gd name="T16" fmla="*/ 2147483647 w 315"/>
                <a:gd name="T17" fmla="*/ 2147483647 h 290"/>
                <a:gd name="T18" fmla="*/ 2147483647 w 315"/>
                <a:gd name="T19" fmla="*/ 2147483647 h 290"/>
                <a:gd name="T20" fmla="*/ 2147483647 w 315"/>
                <a:gd name="T21" fmla="*/ 2147483647 h 290"/>
                <a:gd name="T22" fmla="*/ 2147483647 w 315"/>
                <a:gd name="T23" fmla="*/ 2147483647 h 290"/>
                <a:gd name="T24" fmla="*/ 2147483647 w 315"/>
                <a:gd name="T25" fmla="*/ 2147483647 h 290"/>
                <a:gd name="T26" fmla="*/ 2147483647 w 315"/>
                <a:gd name="T27" fmla="*/ 2147483647 h 290"/>
                <a:gd name="T28" fmla="*/ 2147483647 w 315"/>
                <a:gd name="T29" fmla="*/ 2147483647 h 290"/>
                <a:gd name="T30" fmla="*/ 2147483647 w 315"/>
                <a:gd name="T31" fmla="*/ 2147483647 h 290"/>
                <a:gd name="T32" fmla="*/ 2147483647 w 315"/>
                <a:gd name="T33" fmla="*/ 2147483647 h 290"/>
                <a:gd name="T34" fmla="*/ 2147483647 w 315"/>
                <a:gd name="T35" fmla="*/ 2147483647 h 290"/>
                <a:gd name="T36" fmla="*/ 2147483647 w 315"/>
                <a:gd name="T37" fmla="*/ 2147483647 h 290"/>
                <a:gd name="T38" fmla="*/ 2147483647 w 315"/>
                <a:gd name="T39" fmla="*/ 2147483647 h 290"/>
                <a:gd name="T40" fmla="*/ 2147483647 w 315"/>
                <a:gd name="T41" fmla="*/ 2147483647 h 290"/>
                <a:gd name="T42" fmla="*/ 2147483647 w 315"/>
                <a:gd name="T43" fmla="*/ 2147483647 h 290"/>
                <a:gd name="T44" fmla="*/ 2147483647 w 315"/>
                <a:gd name="T45" fmla="*/ 2147483647 h 290"/>
                <a:gd name="T46" fmla="*/ 2147483647 w 315"/>
                <a:gd name="T47" fmla="*/ 2147483647 h 290"/>
                <a:gd name="T48" fmla="*/ 2147483647 w 315"/>
                <a:gd name="T49" fmla="*/ 0 h 290"/>
                <a:gd name="T50" fmla="*/ 2147483647 w 315"/>
                <a:gd name="T51" fmla="*/ 2147483647 h 2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5"/>
                <a:gd name="T79" fmla="*/ 0 h 290"/>
                <a:gd name="T80" fmla="*/ 315 w 315"/>
                <a:gd name="T81" fmla="*/ 290 h 2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5" h="290">
                  <a:moveTo>
                    <a:pt x="76" y="23"/>
                  </a:moveTo>
                  <a:lnTo>
                    <a:pt x="36" y="43"/>
                  </a:lnTo>
                  <a:lnTo>
                    <a:pt x="16" y="36"/>
                  </a:lnTo>
                  <a:lnTo>
                    <a:pt x="2" y="48"/>
                  </a:lnTo>
                  <a:lnTo>
                    <a:pt x="0" y="61"/>
                  </a:lnTo>
                  <a:lnTo>
                    <a:pt x="7" y="79"/>
                  </a:lnTo>
                  <a:lnTo>
                    <a:pt x="7" y="102"/>
                  </a:lnTo>
                  <a:lnTo>
                    <a:pt x="7" y="127"/>
                  </a:lnTo>
                  <a:lnTo>
                    <a:pt x="25" y="153"/>
                  </a:lnTo>
                  <a:lnTo>
                    <a:pt x="23" y="208"/>
                  </a:lnTo>
                  <a:lnTo>
                    <a:pt x="49" y="228"/>
                  </a:lnTo>
                  <a:lnTo>
                    <a:pt x="88" y="234"/>
                  </a:lnTo>
                  <a:lnTo>
                    <a:pt x="95" y="248"/>
                  </a:lnTo>
                  <a:lnTo>
                    <a:pt x="115" y="248"/>
                  </a:lnTo>
                  <a:lnTo>
                    <a:pt x="126" y="230"/>
                  </a:lnTo>
                  <a:lnTo>
                    <a:pt x="184" y="239"/>
                  </a:lnTo>
                  <a:lnTo>
                    <a:pt x="223" y="264"/>
                  </a:lnTo>
                  <a:lnTo>
                    <a:pt x="263" y="272"/>
                  </a:lnTo>
                  <a:lnTo>
                    <a:pt x="301" y="290"/>
                  </a:lnTo>
                  <a:lnTo>
                    <a:pt x="308" y="158"/>
                  </a:lnTo>
                  <a:lnTo>
                    <a:pt x="313" y="126"/>
                  </a:lnTo>
                  <a:lnTo>
                    <a:pt x="315" y="48"/>
                  </a:lnTo>
                  <a:lnTo>
                    <a:pt x="223" y="37"/>
                  </a:lnTo>
                  <a:lnTo>
                    <a:pt x="173" y="27"/>
                  </a:lnTo>
                  <a:lnTo>
                    <a:pt x="130" y="0"/>
                  </a:lnTo>
                  <a:lnTo>
                    <a:pt x="76" y="23"/>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8" name="Freeform 468"/>
            <p:cNvSpPr>
              <a:spLocks/>
            </p:cNvSpPr>
            <p:nvPr/>
          </p:nvSpPr>
          <p:spPr bwMode="auto">
            <a:xfrm>
              <a:off x="6298300" y="4272576"/>
              <a:ext cx="770387" cy="677773"/>
            </a:xfrm>
            <a:custGeom>
              <a:avLst/>
              <a:gdLst>
                <a:gd name="T0" fmla="*/ 2147483647 w 440"/>
                <a:gd name="T1" fmla="*/ 2147483647 h 398"/>
                <a:gd name="T2" fmla="*/ 2147483647 w 440"/>
                <a:gd name="T3" fmla="*/ 2147483647 h 398"/>
                <a:gd name="T4" fmla="*/ 2147483647 w 440"/>
                <a:gd name="T5" fmla="*/ 2147483647 h 398"/>
                <a:gd name="T6" fmla="*/ 2147483647 w 440"/>
                <a:gd name="T7" fmla="*/ 2147483647 h 398"/>
                <a:gd name="T8" fmla="*/ 2147483647 w 440"/>
                <a:gd name="T9" fmla="*/ 2147483647 h 398"/>
                <a:gd name="T10" fmla="*/ 2147483647 w 440"/>
                <a:gd name="T11" fmla="*/ 2147483647 h 398"/>
                <a:gd name="T12" fmla="*/ 2147483647 w 440"/>
                <a:gd name="T13" fmla="*/ 2147483647 h 398"/>
                <a:gd name="T14" fmla="*/ 2147483647 w 440"/>
                <a:gd name="T15" fmla="*/ 2147483647 h 398"/>
                <a:gd name="T16" fmla="*/ 2147483647 w 440"/>
                <a:gd name="T17" fmla="*/ 2147483647 h 398"/>
                <a:gd name="T18" fmla="*/ 2147483647 w 440"/>
                <a:gd name="T19" fmla="*/ 2147483647 h 398"/>
                <a:gd name="T20" fmla="*/ 2147483647 w 440"/>
                <a:gd name="T21" fmla="*/ 2147483647 h 398"/>
                <a:gd name="T22" fmla="*/ 2147483647 w 440"/>
                <a:gd name="T23" fmla="*/ 2147483647 h 398"/>
                <a:gd name="T24" fmla="*/ 2147483647 w 440"/>
                <a:gd name="T25" fmla="*/ 2147483647 h 398"/>
                <a:gd name="T26" fmla="*/ 0 w 440"/>
                <a:gd name="T27" fmla="*/ 2147483647 h 398"/>
                <a:gd name="T28" fmla="*/ 2147483647 w 440"/>
                <a:gd name="T29" fmla="*/ 2147483647 h 398"/>
                <a:gd name="T30" fmla="*/ 2147483647 w 440"/>
                <a:gd name="T31" fmla="*/ 2147483647 h 398"/>
                <a:gd name="T32" fmla="*/ 2147483647 w 440"/>
                <a:gd name="T33" fmla="*/ 2147483647 h 398"/>
                <a:gd name="T34" fmla="*/ 2147483647 w 440"/>
                <a:gd name="T35" fmla="*/ 2147483647 h 398"/>
                <a:gd name="T36" fmla="*/ 2147483647 w 440"/>
                <a:gd name="T37" fmla="*/ 2147483647 h 398"/>
                <a:gd name="T38" fmla="*/ 2147483647 w 440"/>
                <a:gd name="T39" fmla="*/ 2147483647 h 398"/>
                <a:gd name="T40" fmla="*/ 2147483647 w 440"/>
                <a:gd name="T41" fmla="*/ 2147483647 h 398"/>
                <a:gd name="T42" fmla="*/ 2147483647 w 440"/>
                <a:gd name="T43" fmla="*/ 2147483647 h 398"/>
                <a:gd name="T44" fmla="*/ 2147483647 w 440"/>
                <a:gd name="T45" fmla="*/ 2147483647 h 398"/>
                <a:gd name="T46" fmla="*/ 2147483647 w 440"/>
                <a:gd name="T47" fmla="*/ 2147483647 h 398"/>
                <a:gd name="T48" fmla="*/ 2147483647 w 440"/>
                <a:gd name="T49" fmla="*/ 2147483647 h 398"/>
                <a:gd name="T50" fmla="*/ 2147483647 w 440"/>
                <a:gd name="T51" fmla="*/ 2147483647 h 398"/>
                <a:gd name="T52" fmla="*/ 2147483647 w 440"/>
                <a:gd name="T53" fmla="*/ 2147483647 h 398"/>
                <a:gd name="T54" fmla="*/ 2147483647 w 440"/>
                <a:gd name="T55" fmla="*/ 2147483647 h 398"/>
                <a:gd name="T56" fmla="*/ 2147483647 w 440"/>
                <a:gd name="T57" fmla="*/ 2147483647 h 398"/>
                <a:gd name="T58" fmla="*/ 2147483647 w 440"/>
                <a:gd name="T59" fmla="*/ 0 h 398"/>
                <a:gd name="T60" fmla="*/ 2147483647 w 440"/>
                <a:gd name="T61" fmla="*/ 2147483647 h 398"/>
                <a:gd name="T62" fmla="*/ 2147483647 w 440"/>
                <a:gd name="T63" fmla="*/ 2147483647 h 398"/>
                <a:gd name="T64" fmla="*/ 2147483647 w 440"/>
                <a:gd name="T65" fmla="*/ 2147483647 h 398"/>
                <a:gd name="T66" fmla="*/ 2147483647 w 440"/>
                <a:gd name="T67" fmla="*/ 2147483647 h 398"/>
                <a:gd name="T68" fmla="*/ 2147483647 w 440"/>
                <a:gd name="T69" fmla="*/ 2147483647 h 398"/>
                <a:gd name="T70" fmla="*/ 2147483647 w 440"/>
                <a:gd name="T71" fmla="*/ 2147483647 h 3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0"/>
                <a:gd name="T109" fmla="*/ 0 h 398"/>
                <a:gd name="T110" fmla="*/ 440 w 440"/>
                <a:gd name="T111" fmla="*/ 398 h 3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0" h="398">
                  <a:moveTo>
                    <a:pt x="362" y="178"/>
                  </a:moveTo>
                  <a:lnTo>
                    <a:pt x="341" y="198"/>
                  </a:lnTo>
                  <a:lnTo>
                    <a:pt x="301" y="245"/>
                  </a:lnTo>
                  <a:lnTo>
                    <a:pt x="260" y="290"/>
                  </a:lnTo>
                  <a:lnTo>
                    <a:pt x="260" y="398"/>
                  </a:lnTo>
                  <a:lnTo>
                    <a:pt x="229" y="398"/>
                  </a:lnTo>
                  <a:lnTo>
                    <a:pt x="166" y="383"/>
                  </a:lnTo>
                  <a:lnTo>
                    <a:pt x="119" y="349"/>
                  </a:lnTo>
                  <a:lnTo>
                    <a:pt x="101" y="324"/>
                  </a:lnTo>
                  <a:lnTo>
                    <a:pt x="80" y="297"/>
                  </a:lnTo>
                  <a:lnTo>
                    <a:pt x="36" y="282"/>
                  </a:lnTo>
                  <a:lnTo>
                    <a:pt x="15" y="273"/>
                  </a:lnTo>
                  <a:lnTo>
                    <a:pt x="2" y="234"/>
                  </a:lnTo>
                  <a:lnTo>
                    <a:pt x="0" y="198"/>
                  </a:lnTo>
                  <a:lnTo>
                    <a:pt x="44" y="144"/>
                  </a:lnTo>
                  <a:lnTo>
                    <a:pt x="94" y="167"/>
                  </a:lnTo>
                  <a:lnTo>
                    <a:pt x="98" y="192"/>
                  </a:lnTo>
                  <a:lnTo>
                    <a:pt x="116" y="218"/>
                  </a:lnTo>
                  <a:lnTo>
                    <a:pt x="161" y="228"/>
                  </a:lnTo>
                  <a:lnTo>
                    <a:pt x="177" y="241"/>
                  </a:lnTo>
                  <a:lnTo>
                    <a:pt x="197" y="239"/>
                  </a:lnTo>
                  <a:lnTo>
                    <a:pt x="202" y="207"/>
                  </a:lnTo>
                  <a:lnTo>
                    <a:pt x="220" y="196"/>
                  </a:lnTo>
                  <a:lnTo>
                    <a:pt x="244" y="178"/>
                  </a:lnTo>
                  <a:lnTo>
                    <a:pt x="292" y="149"/>
                  </a:lnTo>
                  <a:lnTo>
                    <a:pt x="325" y="93"/>
                  </a:lnTo>
                  <a:lnTo>
                    <a:pt x="344" y="84"/>
                  </a:lnTo>
                  <a:lnTo>
                    <a:pt x="362" y="65"/>
                  </a:lnTo>
                  <a:lnTo>
                    <a:pt x="366" y="12"/>
                  </a:lnTo>
                  <a:lnTo>
                    <a:pt x="391" y="0"/>
                  </a:lnTo>
                  <a:lnTo>
                    <a:pt x="411" y="7"/>
                  </a:lnTo>
                  <a:lnTo>
                    <a:pt x="438" y="14"/>
                  </a:lnTo>
                  <a:lnTo>
                    <a:pt x="440" y="46"/>
                  </a:lnTo>
                  <a:lnTo>
                    <a:pt x="391" y="101"/>
                  </a:lnTo>
                  <a:lnTo>
                    <a:pt x="380" y="160"/>
                  </a:lnTo>
                  <a:lnTo>
                    <a:pt x="362"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9" name="Freeform 469"/>
            <p:cNvSpPr>
              <a:spLocks/>
            </p:cNvSpPr>
            <p:nvPr/>
          </p:nvSpPr>
          <p:spPr bwMode="auto">
            <a:xfrm>
              <a:off x="6298300" y="4272576"/>
              <a:ext cx="770387" cy="677773"/>
            </a:xfrm>
            <a:custGeom>
              <a:avLst/>
              <a:gdLst>
                <a:gd name="T0" fmla="*/ 2147483647 w 440"/>
                <a:gd name="T1" fmla="*/ 2147483647 h 398"/>
                <a:gd name="T2" fmla="*/ 2147483647 w 440"/>
                <a:gd name="T3" fmla="*/ 2147483647 h 398"/>
                <a:gd name="T4" fmla="*/ 2147483647 w 440"/>
                <a:gd name="T5" fmla="*/ 2147483647 h 398"/>
                <a:gd name="T6" fmla="*/ 2147483647 w 440"/>
                <a:gd name="T7" fmla="*/ 2147483647 h 398"/>
                <a:gd name="T8" fmla="*/ 2147483647 w 440"/>
                <a:gd name="T9" fmla="*/ 2147483647 h 398"/>
                <a:gd name="T10" fmla="*/ 2147483647 w 440"/>
                <a:gd name="T11" fmla="*/ 2147483647 h 398"/>
                <a:gd name="T12" fmla="*/ 2147483647 w 440"/>
                <a:gd name="T13" fmla="*/ 2147483647 h 398"/>
                <a:gd name="T14" fmla="*/ 2147483647 w 440"/>
                <a:gd name="T15" fmla="*/ 2147483647 h 398"/>
                <a:gd name="T16" fmla="*/ 2147483647 w 440"/>
                <a:gd name="T17" fmla="*/ 2147483647 h 398"/>
                <a:gd name="T18" fmla="*/ 2147483647 w 440"/>
                <a:gd name="T19" fmla="*/ 2147483647 h 398"/>
                <a:gd name="T20" fmla="*/ 2147483647 w 440"/>
                <a:gd name="T21" fmla="*/ 2147483647 h 398"/>
                <a:gd name="T22" fmla="*/ 2147483647 w 440"/>
                <a:gd name="T23" fmla="*/ 2147483647 h 398"/>
                <a:gd name="T24" fmla="*/ 2147483647 w 440"/>
                <a:gd name="T25" fmla="*/ 2147483647 h 398"/>
                <a:gd name="T26" fmla="*/ 0 w 440"/>
                <a:gd name="T27" fmla="*/ 2147483647 h 398"/>
                <a:gd name="T28" fmla="*/ 2147483647 w 440"/>
                <a:gd name="T29" fmla="*/ 2147483647 h 398"/>
                <a:gd name="T30" fmla="*/ 2147483647 w 440"/>
                <a:gd name="T31" fmla="*/ 2147483647 h 398"/>
                <a:gd name="T32" fmla="*/ 2147483647 w 440"/>
                <a:gd name="T33" fmla="*/ 2147483647 h 398"/>
                <a:gd name="T34" fmla="*/ 2147483647 w 440"/>
                <a:gd name="T35" fmla="*/ 2147483647 h 398"/>
                <a:gd name="T36" fmla="*/ 2147483647 w 440"/>
                <a:gd name="T37" fmla="*/ 2147483647 h 398"/>
                <a:gd name="T38" fmla="*/ 2147483647 w 440"/>
                <a:gd name="T39" fmla="*/ 2147483647 h 398"/>
                <a:gd name="T40" fmla="*/ 2147483647 w 440"/>
                <a:gd name="T41" fmla="*/ 2147483647 h 398"/>
                <a:gd name="T42" fmla="*/ 2147483647 w 440"/>
                <a:gd name="T43" fmla="*/ 2147483647 h 398"/>
                <a:gd name="T44" fmla="*/ 2147483647 w 440"/>
                <a:gd name="T45" fmla="*/ 2147483647 h 398"/>
                <a:gd name="T46" fmla="*/ 2147483647 w 440"/>
                <a:gd name="T47" fmla="*/ 2147483647 h 398"/>
                <a:gd name="T48" fmla="*/ 2147483647 w 440"/>
                <a:gd name="T49" fmla="*/ 2147483647 h 398"/>
                <a:gd name="T50" fmla="*/ 2147483647 w 440"/>
                <a:gd name="T51" fmla="*/ 2147483647 h 398"/>
                <a:gd name="T52" fmla="*/ 2147483647 w 440"/>
                <a:gd name="T53" fmla="*/ 2147483647 h 398"/>
                <a:gd name="T54" fmla="*/ 2147483647 w 440"/>
                <a:gd name="T55" fmla="*/ 2147483647 h 398"/>
                <a:gd name="T56" fmla="*/ 2147483647 w 440"/>
                <a:gd name="T57" fmla="*/ 2147483647 h 398"/>
                <a:gd name="T58" fmla="*/ 2147483647 w 440"/>
                <a:gd name="T59" fmla="*/ 0 h 398"/>
                <a:gd name="T60" fmla="*/ 2147483647 w 440"/>
                <a:gd name="T61" fmla="*/ 2147483647 h 398"/>
                <a:gd name="T62" fmla="*/ 2147483647 w 440"/>
                <a:gd name="T63" fmla="*/ 2147483647 h 398"/>
                <a:gd name="T64" fmla="*/ 2147483647 w 440"/>
                <a:gd name="T65" fmla="*/ 2147483647 h 398"/>
                <a:gd name="T66" fmla="*/ 2147483647 w 440"/>
                <a:gd name="T67" fmla="*/ 2147483647 h 398"/>
                <a:gd name="T68" fmla="*/ 2147483647 w 440"/>
                <a:gd name="T69" fmla="*/ 2147483647 h 398"/>
                <a:gd name="T70" fmla="*/ 2147483647 w 440"/>
                <a:gd name="T71" fmla="*/ 2147483647 h 3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0"/>
                <a:gd name="T109" fmla="*/ 0 h 398"/>
                <a:gd name="T110" fmla="*/ 440 w 440"/>
                <a:gd name="T111" fmla="*/ 398 h 3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0" h="398">
                  <a:moveTo>
                    <a:pt x="362" y="178"/>
                  </a:moveTo>
                  <a:lnTo>
                    <a:pt x="341" y="198"/>
                  </a:lnTo>
                  <a:lnTo>
                    <a:pt x="301" y="245"/>
                  </a:lnTo>
                  <a:lnTo>
                    <a:pt x="260" y="290"/>
                  </a:lnTo>
                  <a:lnTo>
                    <a:pt x="260" y="398"/>
                  </a:lnTo>
                  <a:lnTo>
                    <a:pt x="229" y="398"/>
                  </a:lnTo>
                  <a:lnTo>
                    <a:pt x="166" y="383"/>
                  </a:lnTo>
                  <a:lnTo>
                    <a:pt x="119" y="349"/>
                  </a:lnTo>
                  <a:lnTo>
                    <a:pt x="101" y="324"/>
                  </a:lnTo>
                  <a:lnTo>
                    <a:pt x="80" y="297"/>
                  </a:lnTo>
                  <a:lnTo>
                    <a:pt x="36" y="282"/>
                  </a:lnTo>
                  <a:lnTo>
                    <a:pt x="15" y="273"/>
                  </a:lnTo>
                  <a:lnTo>
                    <a:pt x="2" y="234"/>
                  </a:lnTo>
                  <a:lnTo>
                    <a:pt x="0" y="198"/>
                  </a:lnTo>
                  <a:lnTo>
                    <a:pt x="44" y="144"/>
                  </a:lnTo>
                  <a:lnTo>
                    <a:pt x="94" y="167"/>
                  </a:lnTo>
                  <a:lnTo>
                    <a:pt x="98" y="192"/>
                  </a:lnTo>
                  <a:lnTo>
                    <a:pt x="116" y="218"/>
                  </a:lnTo>
                  <a:lnTo>
                    <a:pt x="161" y="228"/>
                  </a:lnTo>
                  <a:lnTo>
                    <a:pt x="177" y="241"/>
                  </a:lnTo>
                  <a:lnTo>
                    <a:pt x="197" y="239"/>
                  </a:lnTo>
                  <a:lnTo>
                    <a:pt x="202" y="207"/>
                  </a:lnTo>
                  <a:lnTo>
                    <a:pt x="220" y="196"/>
                  </a:lnTo>
                  <a:lnTo>
                    <a:pt x="244" y="178"/>
                  </a:lnTo>
                  <a:lnTo>
                    <a:pt x="292" y="149"/>
                  </a:lnTo>
                  <a:lnTo>
                    <a:pt x="325" y="93"/>
                  </a:lnTo>
                  <a:lnTo>
                    <a:pt x="344" y="84"/>
                  </a:lnTo>
                  <a:lnTo>
                    <a:pt x="362" y="65"/>
                  </a:lnTo>
                  <a:lnTo>
                    <a:pt x="366" y="12"/>
                  </a:lnTo>
                  <a:lnTo>
                    <a:pt x="391" y="0"/>
                  </a:lnTo>
                  <a:lnTo>
                    <a:pt x="411" y="7"/>
                  </a:lnTo>
                  <a:lnTo>
                    <a:pt x="438" y="14"/>
                  </a:lnTo>
                  <a:lnTo>
                    <a:pt x="440" y="46"/>
                  </a:lnTo>
                  <a:lnTo>
                    <a:pt x="391" y="101"/>
                  </a:lnTo>
                  <a:lnTo>
                    <a:pt x="380" y="160"/>
                  </a:lnTo>
                  <a:lnTo>
                    <a:pt x="362" y="178"/>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78" name="Freeform 470"/>
            <p:cNvSpPr>
              <a:spLocks/>
            </p:cNvSpPr>
            <p:nvPr/>
          </p:nvSpPr>
          <p:spPr bwMode="auto">
            <a:xfrm>
              <a:off x="6931478" y="3886494"/>
              <a:ext cx="746776" cy="931735"/>
            </a:xfrm>
            <a:custGeom>
              <a:avLst/>
              <a:gdLst/>
              <a:ahLst/>
              <a:cxnLst>
                <a:cxn ang="0">
                  <a:pos x="406" y="110"/>
                </a:cxn>
                <a:cxn ang="0">
                  <a:pos x="417" y="250"/>
                </a:cxn>
                <a:cxn ang="0">
                  <a:pos x="426" y="273"/>
                </a:cxn>
                <a:cxn ang="0">
                  <a:pos x="422" y="315"/>
                </a:cxn>
                <a:cxn ang="0">
                  <a:pos x="404" y="398"/>
                </a:cxn>
                <a:cxn ang="0">
                  <a:pos x="399" y="475"/>
                </a:cxn>
                <a:cxn ang="0">
                  <a:pos x="332" y="488"/>
                </a:cxn>
                <a:cxn ang="0">
                  <a:pos x="280" y="509"/>
                </a:cxn>
                <a:cxn ang="0">
                  <a:pos x="247" y="517"/>
                </a:cxn>
                <a:cxn ang="0">
                  <a:pos x="238" y="533"/>
                </a:cxn>
                <a:cxn ang="0">
                  <a:pos x="220" y="547"/>
                </a:cxn>
                <a:cxn ang="0">
                  <a:pos x="161" y="545"/>
                </a:cxn>
                <a:cxn ang="0">
                  <a:pos x="143" y="524"/>
                </a:cxn>
                <a:cxn ang="0">
                  <a:pos x="118" y="502"/>
                </a:cxn>
                <a:cxn ang="0">
                  <a:pos x="96" y="482"/>
                </a:cxn>
                <a:cxn ang="0">
                  <a:pos x="83" y="455"/>
                </a:cxn>
                <a:cxn ang="0">
                  <a:pos x="20" y="436"/>
                </a:cxn>
                <a:cxn ang="0">
                  <a:pos x="0" y="405"/>
                </a:cxn>
                <a:cxn ang="0">
                  <a:pos x="18" y="387"/>
                </a:cxn>
                <a:cxn ang="0">
                  <a:pos x="29" y="328"/>
                </a:cxn>
                <a:cxn ang="0">
                  <a:pos x="78" y="273"/>
                </a:cxn>
                <a:cxn ang="0">
                  <a:pos x="78" y="241"/>
                </a:cxn>
                <a:cxn ang="0">
                  <a:pos x="78" y="129"/>
                </a:cxn>
                <a:cxn ang="0">
                  <a:pos x="132" y="124"/>
                </a:cxn>
                <a:cxn ang="0">
                  <a:pos x="139" y="57"/>
                </a:cxn>
                <a:cxn ang="0">
                  <a:pos x="173" y="34"/>
                </a:cxn>
                <a:cxn ang="0">
                  <a:pos x="188" y="18"/>
                </a:cxn>
                <a:cxn ang="0">
                  <a:pos x="231" y="20"/>
                </a:cxn>
                <a:cxn ang="0">
                  <a:pos x="245" y="0"/>
                </a:cxn>
                <a:cxn ang="0">
                  <a:pos x="280" y="0"/>
                </a:cxn>
                <a:cxn ang="0">
                  <a:pos x="285" y="30"/>
                </a:cxn>
                <a:cxn ang="0">
                  <a:pos x="312" y="59"/>
                </a:cxn>
                <a:cxn ang="0">
                  <a:pos x="368" y="68"/>
                </a:cxn>
                <a:cxn ang="0">
                  <a:pos x="399" y="97"/>
                </a:cxn>
                <a:cxn ang="0">
                  <a:pos x="406" y="110"/>
                </a:cxn>
              </a:cxnLst>
              <a:rect l="0" t="0" r="r" b="b"/>
              <a:pathLst>
                <a:path w="426" h="547">
                  <a:moveTo>
                    <a:pt x="406" y="110"/>
                  </a:moveTo>
                  <a:lnTo>
                    <a:pt x="417" y="250"/>
                  </a:lnTo>
                  <a:lnTo>
                    <a:pt x="426" y="273"/>
                  </a:lnTo>
                  <a:lnTo>
                    <a:pt x="422" y="315"/>
                  </a:lnTo>
                  <a:lnTo>
                    <a:pt x="404" y="398"/>
                  </a:lnTo>
                  <a:lnTo>
                    <a:pt x="399" y="475"/>
                  </a:lnTo>
                  <a:lnTo>
                    <a:pt x="332" y="488"/>
                  </a:lnTo>
                  <a:lnTo>
                    <a:pt x="280" y="509"/>
                  </a:lnTo>
                  <a:lnTo>
                    <a:pt x="247" y="517"/>
                  </a:lnTo>
                  <a:lnTo>
                    <a:pt x="238" y="533"/>
                  </a:lnTo>
                  <a:lnTo>
                    <a:pt x="220" y="547"/>
                  </a:lnTo>
                  <a:lnTo>
                    <a:pt x="161" y="545"/>
                  </a:lnTo>
                  <a:lnTo>
                    <a:pt x="143" y="524"/>
                  </a:lnTo>
                  <a:lnTo>
                    <a:pt x="118" y="502"/>
                  </a:lnTo>
                  <a:lnTo>
                    <a:pt x="96" y="482"/>
                  </a:lnTo>
                  <a:lnTo>
                    <a:pt x="83" y="455"/>
                  </a:lnTo>
                  <a:lnTo>
                    <a:pt x="20" y="436"/>
                  </a:lnTo>
                  <a:lnTo>
                    <a:pt x="0" y="405"/>
                  </a:lnTo>
                  <a:lnTo>
                    <a:pt x="18" y="387"/>
                  </a:lnTo>
                  <a:lnTo>
                    <a:pt x="29" y="328"/>
                  </a:lnTo>
                  <a:lnTo>
                    <a:pt x="78" y="273"/>
                  </a:lnTo>
                  <a:lnTo>
                    <a:pt x="78" y="241"/>
                  </a:lnTo>
                  <a:lnTo>
                    <a:pt x="78" y="129"/>
                  </a:lnTo>
                  <a:lnTo>
                    <a:pt x="132" y="124"/>
                  </a:lnTo>
                  <a:lnTo>
                    <a:pt x="139" y="57"/>
                  </a:lnTo>
                  <a:lnTo>
                    <a:pt x="173" y="34"/>
                  </a:lnTo>
                  <a:lnTo>
                    <a:pt x="188" y="18"/>
                  </a:lnTo>
                  <a:lnTo>
                    <a:pt x="231" y="20"/>
                  </a:lnTo>
                  <a:lnTo>
                    <a:pt x="245" y="0"/>
                  </a:lnTo>
                  <a:lnTo>
                    <a:pt x="280" y="0"/>
                  </a:lnTo>
                  <a:lnTo>
                    <a:pt x="285" y="30"/>
                  </a:lnTo>
                  <a:lnTo>
                    <a:pt x="312" y="59"/>
                  </a:lnTo>
                  <a:lnTo>
                    <a:pt x="368" y="68"/>
                  </a:lnTo>
                  <a:lnTo>
                    <a:pt x="399" y="97"/>
                  </a:lnTo>
                  <a:lnTo>
                    <a:pt x="406" y="110"/>
                  </a:lnTo>
                  <a:close/>
                </a:path>
              </a:pathLst>
            </a:custGeom>
            <a:solidFill>
              <a:schemeClr val="accent5">
                <a:lumMod val="40000"/>
                <a:lumOff val="60000"/>
              </a:schemeClr>
            </a:solidFill>
            <a:ln w="9525">
              <a:noFill/>
              <a:round/>
              <a:headEnd/>
              <a:tailEnd/>
            </a:ln>
          </p:spPr>
          <p:txBody>
            <a:bodyPr/>
            <a:lstStyle/>
            <a:p>
              <a:pPr>
                <a:defRPr/>
              </a:pPr>
              <a:endParaRPr lang="en-US"/>
            </a:p>
          </p:txBody>
        </p:sp>
        <p:sp>
          <p:nvSpPr>
            <p:cNvPr id="2151" name="Freeform 471"/>
            <p:cNvSpPr>
              <a:spLocks/>
            </p:cNvSpPr>
            <p:nvPr/>
          </p:nvSpPr>
          <p:spPr bwMode="auto">
            <a:xfrm>
              <a:off x="6932736" y="3886008"/>
              <a:ext cx="746109" cy="931512"/>
            </a:xfrm>
            <a:custGeom>
              <a:avLst/>
              <a:gdLst>
                <a:gd name="T0" fmla="*/ 2147483647 w 426"/>
                <a:gd name="T1" fmla="*/ 2147483647 h 547"/>
                <a:gd name="T2" fmla="*/ 2147483647 w 426"/>
                <a:gd name="T3" fmla="*/ 2147483647 h 547"/>
                <a:gd name="T4" fmla="*/ 2147483647 w 426"/>
                <a:gd name="T5" fmla="*/ 2147483647 h 547"/>
                <a:gd name="T6" fmla="*/ 2147483647 w 426"/>
                <a:gd name="T7" fmla="*/ 2147483647 h 547"/>
                <a:gd name="T8" fmla="*/ 2147483647 w 426"/>
                <a:gd name="T9" fmla="*/ 2147483647 h 547"/>
                <a:gd name="T10" fmla="*/ 2147483647 w 426"/>
                <a:gd name="T11" fmla="*/ 2147483647 h 547"/>
                <a:gd name="T12" fmla="*/ 2147483647 w 426"/>
                <a:gd name="T13" fmla="*/ 2147483647 h 547"/>
                <a:gd name="T14" fmla="*/ 2147483647 w 426"/>
                <a:gd name="T15" fmla="*/ 2147483647 h 547"/>
                <a:gd name="T16" fmla="*/ 2147483647 w 426"/>
                <a:gd name="T17" fmla="*/ 2147483647 h 547"/>
                <a:gd name="T18" fmla="*/ 2147483647 w 426"/>
                <a:gd name="T19" fmla="*/ 2147483647 h 547"/>
                <a:gd name="T20" fmla="*/ 2147483647 w 426"/>
                <a:gd name="T21" fmla="*/ 2147483647 h 547"/>
                <a:gd name="T22" fmla="*/ 2147483647 w 426"/>
                <a:gd name="T23" fmla="*/ 2147483647 h 547"/>
                <a:gd name="T24" fmla="*/ 2147483647 w 426"/>
                <a:gd name="T25" fmla="*/ 2147483647 h 547"/>
                <a:gd name="T26" fmla="*/ 2147483647 w 426"/>
                <a:gd name="T27" fmla="*/ 2147483647 h 547"/>
                <a:gd name="T28" fmla="*/ 2147483647 w 426"/>
                <a:gd name="T29" fmla="*/ 2147483647 h 547"/>
                <a:gd name="T30" fmla="*/ 2147483647 w 426"/>
                <a:gd name="T31" fmla="*/ 2147483647 h 547"/>
                <a:gd name="T32" fmla="*/ 2147483647 w 426"/>
                <a:gd name="T33" fmla="*/ 2147483647 h 547"/>
                <a:gd name="T34" fmla="*/ 0 w 426"/>
                <a:gd name="T35" fmla="*/ 2147483647 h 547"/>
                <a:gd name="T36" fmla="*/ 2147483647 w 426"/>
                <a:gd name="T37" fmla="*/ 2147483647 h 547"/>
                <a:gd name="T38" fmla="*/ 2147483647 w 426"/>
                <a:gd name="T39" fmla="*/ 2147483647 h 547"/>
                <a:gd name="T40" fmla="*/ 2147483647 w 426"/>
                <a:gd name="T41" fmla="*/ 2147483647 h 547"/>
                <a:gd name="T42" fmla="*/ 2147483647 w 426"/>
                <a:gd name="T43" fmla="*/ 2147483647 h 547"/>
                <a:gd name="T44" fmla="*/ 2147483647 w 426"/>
                <a:gd name="T45" fmla="*/ 2147483647 h 547"/>
                <a:gd name="T46" fmla="*/ 2147483647 w 426"/>
                <a:gd name="T47" fmla="*/ 2147483647 h 547"/>
                <a:gd name="T48" fmla="*/ 2147483647 w 426"/>
                <a:gd name="T49" fmla="*/ 2147483647 h 547"/>
                <a:gd name="T50" fmla="*/ 2147483647 w 426"/>
                <a:gd name="T51" fmla="*/ 2147483647 h 547"/>
                <a:gd name="T52" fmla="*/ 2147483647 w 426"/>
                <a:gd name="T53" fmla="*/ 2147483647 h 547"/>
                <a:gd name="T54" fmla="*/ 2147483647 w 426"/>
                <a:gd name="T55" fmla="*/ 2147483647 h 547"/>
                <a:gd name="T56" fmla="*/ 2147483647 w 426"/>
                <a:gd name="T57" fmla="*/ 0 h 547"/>
                <a:gd name="T58" fmla="*/ 2147483647 w 426"/>
                <a:gd name="T59" fmla="*/ 0 h 547"/>
                <a:gd name="T60" fmla="*/ 2147483647 w 426"/>
                <a:gd name="T61" fmla="*/ 2147483647 h 547"/>
                <a:gd name="T62" fmla="*/ 2147483647 w 426"/>
                <a:gd name="T63" fmla="*/ 2147483647 h 547"/>
                <a:gd name="T64" fmla="*/ 2147483647 w 426"/>
                <a:gd name="T65" fmla="*/ 2147483647 h 547"/>
                <a:gd name="T66" fmla="*/ 2147483647 w 426"/>
                <a:gd name="T67" fmla="*/ 2147483647 h 547"/>
                <a:gd name="T68" fmla="*/ 2147483647 w 426"/>
                <a:gd name="T69" fmla="*/ 2147483647 h 5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6"/>
                <a:gd name="T106" fmla="*/ 0 h 547"/>
                <a:gd name="T107" fmla="*/ 426 w 426"/>
                <a:gd name="T108" fmla="*/ 547 h 5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6" h="547">
                  <a:moveTo>
                    <a:pt x="406" y="110"/>
                  </a:moveTo>
                  <a:lnTo>
                    <a:pt x="417" y="250"/>
                  </a:lnTo>
                  <a:lnTo>
                    <a:pt x="426" y="273"/>
                  </a:lnTo>
                  <a:lnTo>
                    <a:pt x="422" y="315"/>
                  </a:lnTo>
                  <a:lnTo>
                    <a:pt x="404" y="398"/>
                  </a:lnTo>
                  <a:lnTo>
                    <a:pt x="399" y="475"/>
                  </a:lnTo>
                  <a:lnTo>
                    <a:pt x="332" y="488"/>
                  </a:lnTo>
                  <a:lnTo>
                    <a:pt x="280" y="509"/>
                  </a:lnTo>
                  <a:lnTo>
                    <a:pt x="247" y="517"/>
                  </a:lnTo>
                  <a:lnTo>
                    <a:pt x="238" y="533"/>
                  </a:lnTo>
                  <a:lnTo>
                    <a:pt x="220" y="547"/>
                  </a:lnTo>
                  <a:lnTo>
                    <a:pt x="161" y="545"/>
                  </a:lnTo>
                  <a:lnTo>
                    <a:pt x="143" y="524"/>
                  </a:lnTo>
                  <a:lnTo>
                    <a:pt x="118" y="502"/>
                  </a:lnTo>
                  <a:lnTo>
                    <a:pt x="96" y="482"/>
                  </a:lnTo>
                  <a:lnTo>
                    <a:pt x="83" y="455"/>
                  </a:lnTo>
                  <a:lnTo>
                    <a:pt x="20" y="436"/>
                  </a:lnTo>
                  <a:lnTo>
                    <a:pt x="0" y="405"/>
                  </a:lnTo>
                  <a:lnTo>
                    <a:pt x="18" y="387"/>
                  </a:lnTo>
                  <a:lnTo>
                    <a:pt x="29" y="328"/>
                  </a:lnTo>
                  <a:lnTo>
                    <a:pt x="78" y="273"/>
                  </a:lnTo>
                  <a:lnTo>
                    <a:pt x="78" y="241"/>
                  </a:lnTo>
                  <a:lnTo>
                    <a:pt x="78" y="129"/>
                  </a:lnTo>
                  <a:lnTo>
                    <a:pt x="132" y="124"/>
                  </a:lnTo>
                  <a:lnTo>
                    <a:pt x="139" y="57"/>
                  </a:lnTo>
                  <a:lnTo>
                    <a:pt x="173" y="34"/>
                  </a:lnTo>
                  <a:lnTo>
                    <a:pt x="188" y="18"/>
                  </a:lnTo>
                  <a:lnTo>
                    <a:pt x="231" y="20"/>
                  </a:lnTo>
                  <a:lnTo>
                    <a:pt x="245" y="0"/>
                  </a:lnTo>
                  <a:lnTo>
                    <a:pt x="280" y="0"/>
                  </a:lnTo>
                  <a:lnTo>
                    <a:pt x="285" y="30"/>
                  </a:lnTo>
                  <a:lnTo>
                    <a:pt x="312" y="59"/>
                  </a:lnTo>
                  <a:lnTo>
                    <a:pt x="368" y="68"/>
                  </a:lnTo>
                  <a:lnTo>
                    <a:pt x="399" y="97"/>
                  </a:lnTo>
                  <a:lnTo>
                    <a:pt x="406" y="110"/>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 name="Freeform 472"/>
            <p:cNvSpPr>
              <a:spLocks/>
            </p:cNvSpPr>
            <p:nvPr/>
          </p:nvSpPr>
          <p:spPr bwMode="auto">
            <a:xfrm>
              <a:off x="6375986" y="3814484"/>
              <a:ext cx="692701" cy="868503"/>
            </a:xfrm>
            <a:custGeom>
              <a:avLst/>
              <a:gdLst>
                <a:gd name="T0" fmla="*/ 2147483647 w 396"/>
                <a:gd name="T1" fmla="*/ 2147483647 h 510"/>
                <a:gd name="T2" fmla="*/ 2147483647 w 396"/>
                <a:gd name="T3" fmla="*/ 2147483647 h 510"/>
                <a:gd name="T4" fmla="*/ 2147483647 w 396"/>
                <a:gd name="T5" fmla="*/ 2147483647 h 510"/>
                <a:gd name="T6" fmla="*/ 2147483647 w 396"/>
                <a:gd name="T7" fmla="*/ 2147483647 h 510"/>
                <a:gd name="T8" fmla="*/ 2147483647 w 396"/>
                <a:gd name="T9" fmla="*/ 2147483647 h 510"/>
                <a:gd name="T10" fmla="*/ 2147483647 w 396"/>
                <a:gd name="T11" fmla="*/ 2147483647 h 510"/>
                <a:gd name="T12" fmla="*/ 2147483647 w 396"/>
                <a:gd name="T13" fmla="*/ 2147483647 h 510"/>
                <a:gd name="T14" fmla="*/ 2147483647 w 396"/>
                <a:gd name="T15" fmla="*/ 2147483647 h 510"/>
                <a:gd name="T16" fmla="*/ 2147483647 w 396"/>
                <a:gd name="T17" fmla="*/ 2147483647 h 510"/>
                <a:gd name="T18" fmla="*/ 2147483647 w 396"/>
                <a:gd name="T19" fmla="*/ 2147483647 h 510"/>
                <a:gd name="T20" fmla="*/ 2147483647 w 396"/>
                <a:gd name="T21" fmla="*/ 2147483647 h 510"/>
                <a:gd name="T22" fmla="*/ 2147483647 w 396"/>
                <a:gd name="T23" fmla="*/ 2147483647 h 510"/>
                <a:gd name="T24" fmla="*/ 2147483647 w 396"/>
                <a:gd name="T25" fmla="*/ 2147483647 h 510"/>
                <a:gd name="T26" fmla="*/ 2147483647 w 396"/>
                <a:gd name="T27" fmla="*/ 2147483647 h 510"/>
                <a:gd name="T28" fmla="*/ 2147483647 w 396"/>
                <a:gd name="T29" fmla="*/ 2147483647 h 510"/>
                <a:gd name="T30" fmla="*/ 2147483647 w 396"/>
                <a:gd name="T31" fmla="*/ 2147483647 h 510"/>
                <a:gd name="T32" fmla="*/ 2147483647 w 396"/>
                <a:gd name="T33" fmla="*/ 2147483647 h 510"/>
                <a:gd name="T34" fmla="*/ 0 w 396"/>
                <a:gd name="T35" fmla="*/ 2147483647 h 510"/>
                <a:gd name="T36" fmla="*/ 2147483647 w 396"/>
                <a:gd name="T37" fmla="*/ 2147483647 h 510"/>
                <a:gd name="T38" fmla="*/ 2147483647 w 396"/>
                <a:gd name="T39" fmla="*/ 2147483647 h 510"/>
                <a:gd name="T40" fmla="*/ 2147483647 w 396"/>
                <a:gd name="T41" fmla="*/ 2147483647 h 510"/>
                <a:gd name="T42" fmla="*/ 2147483647 w 396"/>
                <a:gd name="T43" fmla="*/ 2147483647 h 510"/>
                <a:gd name="T44" fmla="*/ 2147483647 w 396"/>
                <a:gd name="T45" fmla="*/ 2147483647 h 510"/>
                <a:gd name="T46" fmla="*/ 2147483647 w 396"/>
                <a:gd name="T47" fmla="*/ 2147483647 h 510"/>
                <a:gd name="T48" fmla="*/ 2147483647 w 396"/>
                <a:gd name="T49" fmla="*/ 2147483647 h 510"/>
                <a:gd name="T50" fmla="*/ 2147483647 w 396"/>
                <a:gd name="T51" fmla="*/ 2147483647 h 510"/>
                <a:gd name="T52" fmla="*/ 2147483647 w 396"/>
                <a:gd name="T53" fmla="*/ 2147483647 h 510"/>
                <a:gd name="T54" fmla="*/ 2147483647 w 396"/>
                <a:gd name="T55" fmla="*/ 2147483647 h 510"/>
                <a:gd name="T56" fmla="*/ 2147483647 w 396"/>
                <a:gd name="T57" fmla="*/ 2147483647 h 510"/>
                <a:gd name="T58" fmla="*/ 2147483647 w 396"/>
                <a:gd name="T59" fmla="*/ 2147483647 h 510"/>
                <a:gd name="T60" fmla="*/ 2147483647 w 396"/>
                <a:gd name="T61" fmla="*/ 0 h 510"/>
                <a:gd name="T62" fmla="*/ 2147483647 w 396"/>
                <a:gd name="T63" fmla="*/ 2147483647 h 510"/>
                <a:gd name="T64" fmla="*/ 2147483647 w 396"/>
                <a:gd name="T65" fmla="*/ 2147483647 h 510"/>
                <a:gd name="T66" fmla="*/ 2147483647 w 396"/>
                <a:gd name="T67" fmla="*/ 2147483647 h 510"/>
                <a:gd name="T68" fmla="*/ 2147483647 w 396"/>
                <a:gd name="T69" fmla="*/ 2147483647 h 510"/>
                <a:gd name="T70" fmla="*/ 2147483647 w 396"/>
                <a:gd name="T71" fmla="*/ 2147483647 h 510"/>
                <a:gd name="T72" fmla="*/ 2147483647 w 396"/>
                <a:gd name="T73" fmla="*/ 2147483647 h 510"/>
                <a:gd name="T74" fmla="*/ 2147483647 w 396"/>
                <a:gd name="T75" fmla="*/ 2147483647 h 510"/>
                <a:gd name="T76" fmla="*/ 2147483647 w 396"/>
                <a:gd name="T77" fmla="*/ 2147483647 h 510"/>
                <a:gd name="T78" fmla="*/ 2147483647 w 396"/>
                <a:gd name="T79" fmla="*/ 2147483647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6"/>
                <a:gd name="T121" fmla="*/ 0 h 510"/>
                <a:gd name="T122" fmla="*/ 396 w 396"/>
                <a:gd name="T123" fmla="*/ 510 h 5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6" h="510">
                  <a:moveTo>
                    <a:pt x="394" y="283"/>
                  </a:moveTo>
                  <a:lnTo>
                    <a:pt x="367" y="276"/>
                  </a:lnTo>
                  <a:lnTo>
                    <a:pt x="347" y="269"/>
                  </a:lnTo>
                  <a:lnTo>
                    <a:pt x="322" y="281"/>
                  </a:lnTo>
                  <a:lnTo>
                    <a:pt x="318" y="334"/>
                  </a:lnTo>
                  <a:lnTo>
                    <a:pt x="300" y="353"/>
                  </a:lnTo>
                  <a:lnTo>
                    <a:pt x="281" y="362"/>
                  </a:lnTo>
                  <a:lnTo>
                    <a:pt x="248" y="418"/>
                  </a:lnTo>
                  <a:lnTo>
                    <a:pt x="200" y="447"/>
                  </a:lnTo>
                  <a:lnTo>
                    <a:pt x="176" y="465"/>
                  </a:lnTo>
                  <a:lnTo>
                    <a:pt x="158" y="476"/>
                  </a:lnTo>
                  <a:lnTo>
                    <a:pt x="153" y="508"/>
                  </a:lnTo>
                  <a:lnTo>
                    <a:pt x="133" y="510"/>
                  </a:lnTo>
                  <a:lnTo>
                    <a:pt x="117" y="497"/>
                  </a:lnTo>
                  <a:lnTo>
                    <a:pt x="72" y="487"/>
                  </a:lnTo>
                  <a:lnTo>
                    <a:pt x="54" y="461"/>
                  </a:lnTo>
                  <a:lnTo>
                    <a:pt x="50" y="436"/>
                  </a:lnTo>
                  <a:lnTo>
                    <a:pt x="0" y="413"/>
                  </a:lnTo>
                  <a:lnTo>
                    <a:pt x="19" y="373"/>
                  </a:lnTo>
                  <a:lnTo>
                    <a:pt x="43" y="334"/>
                  </a:lnTo>
                  <a:lnTo>
                    <a:pt x="75" y="314"/>
                  </a:lnTo>
                  <a:lnTo>
                    <a:pt x="79" y="252"/>
                  </a:lnTo>
                  <a:lnTo>
                    <a:pt x="95" y="195"/>
                  </a:lnTo>
                  <a:lnTo>
                    <a:pt x="111" y="155"/>
                  </a:lnTo>
                  <a:lnTo>
                    <a:pt x="135" y="173"/>
                  </a:lnTo>
                  <a:lnTo>
                    <a:pt x="196" y="175"/>
                  </a:lnTo>
                  <a:lnTo>
                    <a:pt x="209" y="157"/>
                  </a:lnTo>
                  <a:lnTo>
                    <a:pt x="200" y="126"/>
                  </a:lnTo>
                  <a:lnTo>
                    <a:pt x="180" y="98"/>
                  </a:lnTo>
                  <a:lnTo>
                    <a:pt x="180" y="49"/>
                  </a:lnTo>
                  <a:lnTo>
                    <a:pt x="241" y="0"/>
                  </a:lnTo>
                  <a:lnTo>
                    <a:pt x="261" y="27"/>
                  </a:lnTo>
                  <a:lnTo>
                    <a:pt x="261" y="58"/>
                  </a:lnTo>
                  <a:lnTo>
                    <a:pt x="259" y="87"/>
                  </a:lnTo>
                  <a:lnTo>
                    <a:pt x="272" y="128"/>
                  </a:lnTo>
                  <a:lnTo>
                    <a:pt x="326" y="128"/>
                  </a:lnTo>
                  <a:lnTo>
                    <a:pt x="353" y="152"/>
                  </a:lnTo>
                  <a:lnTo>
                    <a:pt x="383" y="153"/>
                  </a:lnTo>
                  <a:lnTo>
                    <a:pt x="396" y="171"/>
                  </a:lnTo>
                  <a:lnTo>
                    <a:pt x="394" y="2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 name="Freeform 473"/>
            <p:cNvSpPr>
              <a:spLocks/>
            </p:cNvSpPr>
            <p:nvPr/>
          </p:nvSpPr>
          <p:spPr bwMode="auto">
            <a:xfrm>
              <a:off x="6376684" y="3815067"/>
              <a:ext cx="691458" cy="868242"/>
            </a:xfrm>
            <a:custGeom>
              <a:avLst/>
              <a:gdLst>
                <a:gd name="T0" fmla="*/ 1201261602 w 396"/>
                <a:gd name="T1" fmla="*/ 820214598 h 510"/>
                <a:gd name="T2" fmla="*/ 1118941432 w 396"/>
                <a:gd name="T3" fmla="*/ 799926677 h 510"/>
                <a:gd name="T4" fmla="*/ 1057963916 w 396"/>
                <a:gd name="T5" fmla="*/ 779638755 h 510"/>
                <a:gd name="T6" fmla="*/ 981741148 w 396"/>
                <a:gd name="T7" fmla="*/ 814417806 h 510"/>
                <a:gd name="T8" fmla="*/ 969546343 w 396"/>
                <a:gd name="T9" fmla="*/ 968026840 h 510"/>
                <a:gd name="T10" fmla="*/ 914666230 w 396"/>
                <a:gd name="T11" fmla="*/ 1023095514 h 510"/>
                <a:gd name="T12" fmla="*/ 856737415 w 396"/>
                <a:gd name="T13" fmla="*/ 1049180228 h 510"/>
                <a:gd name="T14" fmla="*/ 756123292 w 396"/>
                <a:gd name="T15" fmla="*/ 1211483599 h 510"/>
                <a:gd name="T16" fmla="*/ 609776905 w 396"/>
                <a:gd name="T17" fmla="*/ 1295534532 h 510"/>
                <a:gd name="T18" fmla="*/ 536604584 w 396"/>
                <a:gd name="T19" fmla="*/ 1347702257 h 510"/>
                <a:gd name="T20" fmla="*/ 481724471 w 396"/>
                <a:gd name="T21" fmla="*/ 1379583763 h 510"/>
                <a:gd name="T22" fmla="*/ 466479219 w 396"/>
                <a:gd name="T23" fmla="*/ 1472329032 h 510"/>
                <a:gd name="T24" fmla="*/ 405501703 w 396"/>
                <a:gd name="T25" fmla="*/ 1478125825 h 510"/>
                <a:gd name="T26" fmla="*/ 356718992 w 396"/>
                <a:gd name="T27" fmla="*/ 1440447527 h 510"/>
                <a:gd name="T28" fmla="*/ 219520454 w 396"/>
                <a:gd name="T29" fmla="*/ 1411465268 h 510"/>
                <a:gd name="T30" fmla="*/ 164640340 w 396"/>
                <a:gd name="T31" fmla="*/ 1336110375 h 510"/>
                <a:gd name="T32" fmla="*/ 152443790 w 396"/>
                <a:gd name="T33" fmla="*/ 1263653026 h 510"/>
                <a:gd name="T34" fmla="*/ 0 w 396"/>
                <a:gd name="T35" fmla="*/ 1196992470 h 510"/>
                <a:gd name="T36" fmla="*/ 57928815 w 396"/>
                <a:gd name="T37" fmla="*/ 1081060031 h 510"/>
                <a:gd name="T38" fmla="*/ 131102881 w 396"/>
                <a:gd name="T39" fmla="*/ 968026840 h 510"/>
                <a:gd name="T40" fmla="*/ 228666557 w 396"/>
                <a:gd name="T41" fmla="*/ 910062323 h 510"/>
                <a:gd name="T42" fmla="*/ 240861362 w 396"/>
                <a:gd name="T43" fmla="*/ 730368575 h 510"/>
                <a:gd name="T44" fmla="*/ 289644073 w 396"/>
                <a:gd name="T45" fmla="*/ 565165957 h 510"/>
                <a:gd name="T46" fmla="*/ 338426784 w 396"/>
                <a:gd name="T47" fmla="*/ 449233518 h 510"/>
                <a:gd name="T48" fmla="*/ 411599105 w 396"/>
                <a:gd name="T49" fmla="*/ 501402945 h 510"/>
                <a:gd name="T50" fmla="*/ 597582100 w 396"/>
                <a:gd name="T51" fmla="*/ 507199737 h 510"/>
                <a:gd name="T52" fmla="*/ 637216961 w 396"/>
                <a:gd name="T53" fmla="*/ 455030310 h 510"/>
                <a:gd name="T54" fmla="*/ 609776905 w 396"/>
                <a:gd name="T55" fmla="*/ 365184288 h 510"/>
                <a:gd name="T56" fmla="*/ 548799389 w 396"/>
                <a:gd name="T57" fmla="*/ 284032602 h 510"/>
                <a:gd name="T58" fmla="*/ 548799389 w 396"/>
                <a:gd name="T59" fmla="*/ 142015450 h 510"/>
                <a:gd name="T60" fmla="*/ 734782384 w 396"/>
                <a:gd name="T61" fmla="*/ 0 h 510"/>
                <a:gd name="T62" fmla="*/ 795759899 w 396"/>
                <a:gd name="T63" fmla="*/ 78254141 h 510"/>
                <a:gd name="T64" fmla="*/ 795759899 w 396"/>
                <a:gd name="T65" fmla="*/ 168100163 h 510"/>
                <a:gd name="T66" fmla="*/ 789660751 w 396"/>
                <a:gd name="T67" fmla="*/ 252151096 h 510"/>
                <a:gd name="T68" fmla="*/ 829297359 w 396"/>
                <a:gd name="T69" fmla="*/ 370981080 h 510"/>
                <a:gd name="T70" fmla="*/ 993937699 w 396"/>
                <a:gd name="T71" fmla="*/ 370981080 h 510"/>
                <a:gd name="T72" fmla="*/ 1076256123 w 396"/>
                <a:gd name="T73" fmla="*/ 440539181 h 510"/>
                <a:gd name="T74" fmla="*/ 1167724143 w 396"/>
                <a:gd name="T75" fmla="*/ 443438428 h 510"/>
                <a:gd name="T76" fmla="*/ 1207359004 w 396"/>
                <a:gd name="T77" fmla="*/ 495606153 h 510"/>
                <a:gd name="T78" fmla="*/ 1201261602 w 396"/>
                <a:gd name="T79" fmla="*/ 820214598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6" h="510">
                  <a:moveTo>
                    <a:pt x="394" y="283"/>
                  </a:moveTo>
                  <a:lnTo>
                    <a:pt x="367" y="276"/>
                  </a:lnTo>
                  <a:lnTo>
                    <a:pt x="347" y="269"/>
                  </a:lnTo>
                  <a:lnTo>
                    <a:pt x="322" y="281"/>
                  </a:lnTo>
                  <a:lnTo>
                    <a:pt x="318" y="334"/>
                  </a:lnTo>
                  <a:lnTo>
                    <a:pt x="300" y="353"/>
                  </a:lnTo>
                  <a:lnTo>
                    <a:pt x="281" y="362"/>
                  </a:lnTo>
                  <a:lnTo>
                    <a:pt x="248" y="418"/>
                  </a:lnTo>
                  <a:lnTo>
                    <a:pt x="200" y="447"/>
                  </a:lnTo>
                  <a:lnTo>
                    <a:pt x="176" y="465"/>
                  </a:lnTo>
                  <a:lnTo>
                    <a:pt x="158" y="476"/>
                  </a:lnTo>
                  <a:lnTo>
                    <a:pt x="153" y="508"/>
                  </a:lnTo>
                  <a:lnTo>
                    <a:pt x="133" y="510"/>
                  </a:lnTo>
                  <a:lnTo>
                    <a:pt x="117" y="497"/>
                  </a:lnTo>
                  <a:lnTo>
                    <a:pt x="72" y="487"/>
                  </a:lnTo>
                  <a:lnTo>
                    <a:pt x="54" y="461"/>
                  </a:lnTo>
                  <a:lnTo>
                    <a:pt x="50" y="436"/>
                  </a:lnTo>
                  <a:lnTo>
                    <a:pt x="0" y="413"/>
                  </a:lnTo>
                  <a:lnTo>
                    <a:pt x="19" y="373"/>
                  </a:lnTo>
                  <a:lnTo>
                    <a:pt x="43" y="334"/>
                  </a:lnTo>
                  <a:lnTo>
                    <a:pt x="75" y="314"/>
                  </a:lnTo>
                  <a:lnTo>
                    <a:pt x="79" y="252"/>
                  </a:lnTo>
                  <a:lnTo>
                    <a:pt x="95" y="195"/>
                  </a:lnTo>
                  <a:lnTo>
                    <a:pt x="111" y="155"/>
                  </a:lnTo>
                  <a:lnTo>
                    <a:pt x="135" y="173"/>
                  </a:lnTo>
                  <a:lnTo>
                    <a:pt x="196" y="175"/>
                  </a:lnTo>
                  <a:lnTo>
                    <a:pt x="209" y="157"/>
                  </a:lnTo>
                  <a:lnTo>
                    <a:pt x="200" y="126"/>
                  </a:lnTo>
                  <a:lnTo>
                    <a:pt x="180" y="98"/>
                  </a:lnTo>
                  <a:lnTo>
                    <a:pt x="180" y="49"/>
                  </a:lnTo>
                  <a:lnTo>
                    <a:pt x="241" y="0"/>
                  </a:lnTo>
                  <a:lnTo>
                    <a:pt x="261" y="27"/>
                  </a:lnTo>
                  <a:lnTo>
                    <a:pt x="261" y="58"/>
                  </a:lnTo>
                  <a:lnTo>
                    <a:pt x="259" y="87"/>
                  </a:lnTo>
                  <a:lnTo>
                    <a:pt x="272" y="128"/>
                  </a:lnTo>
                  <a:lnTo>
                    <a:pt x="326" y="128"/>
                  </a:lnTo>
                  <a:lnTo>
                    <a:pt x="353" y="152"/>
                  </a:lnTo>
                  <a:lnTo>
                    <a:pt x="383" y="153"/>
                  </a:lnTo>
                  <a:lnTo>
                    <a:pt x="396" y="171"/>
                  </a:lnTo>
                  <a:lnTo>
                    <a:pt x="394" y="283"/>
                  </a:lnTo>
                </a:path>
              </a:pathLst>
            </a:custGeom>
            <a:solidFill>
              <a:schemeClr val="bg1"/>
            </a:solidFill>
            <a:ln w="11113">
              <a:solidFill>
                <a:srgbClr val="1F1A17"/>
              </a:solidFill>
              <a:prstDash val="solid"/>
              <a:round/>
              <a:headEnd/>
              <a:tailEnd/>
            </a:ln>
          </p:spPr>
          <p:txBody>
            <a:bodyPr/>
            <a:lstStyle/>
            <a:p>
              <a:endParaRPr lang="en-US"/>
            </a:p>
          </p:txBody>
        </p:sp>
        <p:sp>
          <p:nvSpPr>
            <p:cNvPr id="2154" name="Freeform 474"/>
            <p:cNvSpPr>
              <a:spLocks/>
            </p:cNvSpPr>
            <p:nvPr/>
          </p:nvSpPr>
          <p:spPr bwMode="auto">
            <a:xfrm>
              <a:off x="6754705" y="4575701"/>
              <a:ext cx="605304" cy="475123"/>
            </a:xfrm>
            <a:custGeom>
              <a:avLst/>
              <a:gdLst>
                <a:gd name="T0" fmla="*/ 2147483647 w 346"/>
                <a:gd name="T1" fmla="*/ 0 h 279"/>
                <a:gd name="T2" fmla="*/ 2147483647 w 346"/>
                <a:gd name="T3" fmla="*/ 2147483647 h 279"/>
                <a:gd name="T4" fmla="*/ 2147483647 w 346"/>
                <a:gd name="T5" fmla="*/ 2147483647 h 279"/>
                <a:gd name="T6" fmla="*/ 2147483647 w 346"/>
                <a:gd name="T7" fmla="*/ 2147483647 h 279"/>
                <a:gd name="T8" fmla="*/ 2147483647 w 346"/>
                <a:gd name="T9" fmla="*/ 2147483647 h 279"/>
                <a:gd name="T10" fmla="*/ 2147483647 w 346"/>
                <a:gd name="T11" fmla="*/ 2147483647 h 279"/>
                <a:gd name="T12" fmla="*/ 2147483647 w 346"/>
                <a:gd name="T13" fmla="*/ 2147483647 h 279"/>
                <a:gd name="T14" fmla="*/ 2147483647 w 346"/>
                <a:gd name="T15" fmla="*/ 2147483647 h 279"/>
                <a:gd name="T16" fmla="*/ 2147483647 w 346"/>
                <a:gd name="T17" fmla="*/ 2147483647 h 279"/>
                <a:gd name="T18" fmla="*/ 2147483647 w 346"/>
                <a:gd name="T19" fmla="*/ 2147483647 h 279"/>
                <a:gd name="T20" fmla="*/ 2147483647 w 346"/>
                <a:gd name="T21" fmla="*/ 2147483647 h 279"/>
                <a:gd name="T22" fmla="*/ 2147483647 w 346"/>
                <a:gd name="T23" fmla="*/ 2147483647 h 279"/>
                <a:gd name="T24" fmla="*/ 2147483647 w 346"/>
                <a:gd name="T25" fmla="*/ 2147483647 h 279"/>
                <a:gd name="T26" fmla="*/ 2147483647 w 346"/>
                <a:gd name="T27" fmla="*/ 2147483647 h 279"/>
                <a:gd name="T28" fmla="*/ 2147483647 w 346"/>
                <a:gd name="T29" fmla="*/ 2147483647 h 279"/>
                <a:gd name="T30" fmla="*/ 2147483647 w 346"/>
                <a:gd name="T31" fmla="*/ 2147483647 h 279"/>
                <a:gd name="T32" fmla="*/ 2147483647 w 346"/>
                <a:gd name="T33" fmla="*/ 2147483647 h 279"/>
                <a:gd name="T34" fmla="*/ 0 w 346"/>
                <a:gd name="T35" fmla="*/ 2147483647 h 279"/>
                <a:gd name="T36" fmla="*/ 0 w 346"/>
                <a:gd name="T37" fmla="*/ 2147483647 h 279"/>
                <a:gd name="T38" fmla="*/ 2147483647 w 346"/>
                <a:gd name="T39" fmla="*/ 2147483647 h 279"/>
                <a:gd name="T40" fmla="*/ 2147483647 w 346"/>
                <a:gd name="T41" fmla="*/ 2147483647 h 279"/>
                <a:gd name="T42" fmla="*/ 2147483647 w 346"/>
                <a:gd name="T43" fmla="*/ 0 h 2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6"/>
                <a:gd name="T67" fmla="*/ 0 h 279"/>
                <a:gd name="T68" fmla="*/ 346 w 346"/>
                <a:gd name="T69" fmla="*/ 279 h 2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6" h="279">
                  <a:moveTo>
                    <a:pt x="102" y="0"/>
                  </a:moveTo>
                  <a:lnTo>
                    <a:pt x="122" y="31"/>
                  </a:lnTo>
                  <a:lnTo>
                    <a:pt x="185" y="50"/>
                  </a:lnTo>
                  <a:lnTo>
                    <a:pt x="198" y="77"/>
                  </a:lnTo>
                  <a:lnTo>
                    <a:pt x="220" y="97"/>
                  </a:lnTo>
                  <a:lnTo>
                    <a:pt x="245" y="119"/>
                  </a:lnTo>
                  <a:lnTo>
                    <a:pt x="263" y="140"/>
                  </a:lnTo>
                  <a:lnTo>
                    <a:pt x="322" y="142"/>
                  </a:lnTo>
                  <a:lnTo>
                    <a:pt x="340" y="128"/>
                  </a:lnTo>
                  <a:lnTo>
                    <a:pt x="344" y="150"/>
                  </a:lnTo>
                  <a:lnTo>
                    <a:pt x="346" y="186"/>
                  </a:lnTo>
                  <a:lnTo>
                    <a:pt x="320" y="222"/>
                  </a:lnTo>
                  <a:lnTo>
                    <a:pt x="281" y="231"/>
                  </a:lnTo>
                  <a:lnTo>
                    <a:pt x="250" y="254"/>
                  </a:lnTo>
                  <a:lnTo>
                    <a:pt x="191" y="279"/>
                  </a:lnTo>
                  <a:lnTo>
                    <a:pt x="97" y="276"/>
                  </a:lnTo>
                  <a:lnTo>
                    <a:pt x="54" y="229"/>
                  </a:lnTo>
                  <a:lnTo>
                    <a:pt x="0" y="218"/>
                  </a:lnTo>
                  <a:lnTo>
                    <a:pt x="0" y="112"/>
                  </a:lnTo>
                  <a:lnTo>
                    <a:pt x="41" y="67"/>
                  </a:lnTo>
                  <a:lnTo>
                    <a:pt x="81" y="20"/>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 name="Freeform 475"/>
            <p:cNvSpPr>
              <a:spLocks/>
            </p:cNvSpPr>
            <p:nvPr/>
          </p:nvSpPr>
          <p:spPr bwMode="auto">
            <a:xfrm>
              <a:off x="6754705" y="4575701"/>
              <a:ext cx="605304" cy="475123"/>
            </a:xfrm>
            <a:custGeom>
              <a:avLst/>
              <a:gdLst>
                <a:gd name="T0" fmla="*/ 2147483647 w 346"/>
                <a:gd name="T1" fmla="*/ 0 h 279"/>
                <a:gd name="T2" fmla="*/ 2147483647 w 346"/>
                <a:gd name="T3" fmla="*/ 2147483647 h 279"/>
                <a:gd name="T4" fmla="*/ 2147483647 w 346"/>
                <a:gd name="T5" fmla="*/ 2147483647 h 279"/>
                <a:gd name="T6" fmla="*/ 2147483647 w 346"/>
                <a:gd name="T7" fmla="*/ 2147483647 h 279"/>
                <a:gd name="T8" fmla="*/ 2147483647 w 346"/>
                <a:gd name="T9" fmla="*/ 2147483647 h 279"/>
                <a:gd name="T10" fmla="*/ 2147483647 w 346"/>
                <a:gd name="T11" fmla="*/ 2147483647 h 279"/>
                <a:gd name="T12" fmla="*/ 2147483647 w 346"/>
                <a:gd name="T13" fmla="*/ 2147483647 h 279"/>
                <a:gd name="T14" fmla="*/ 2147483647 w 346"/>
                <a:gd name="T15" fmla="*/ 2147483647 h 279"/>
                <a:gd name="T16" fmla="*/ 2147483647 w 346"/>
                <a:gd name="T17" fmla="*/ 2147483647 h 279"/>
                <a:gd name="T18" fmla="*/ 2147483647 w 346"/>
                <a:gd name="T19" fmla="*/ 2147483647 h 279"/>
                <a:gd name="T20" fmla="*/ 2147483647 w 346"/>
                <a:gd name="T21" fmla="*/ 2147483647 h 279"/>
                <a:gd name="T22" fmla="*/ 2147483647 w 346"/>
                <a:gd name="T23" fmla="*/ 2147483647 h 279"/>
                <a:gd name="T24" fmla="*/ 2147483647 w 346"/>
                <a:gd name="T25" fmla="*/ 2147483647 h 279"/>
                <a:gd name="T26" fmla="*/ 2147483647 w 346"/>
                <a:gd name="T27" fmla="*/ 2147483647 h 279"/>
                <a:gd name="T28" fmla="*/ 2147483647 w 346"/>
                <a:gd name="T29" fmla="*/ 2147483647 h 279"/>
                <a:gd name="T30" fmla="*/ 2147483647 w 346"/>
                <a:gd name="T31" fmla="*/ 2147483647 h 279"/>
                <a:gd name="T32" fmla="*/ 2147483647 w 346"/>
                <a:gd name="T33" fmla="*/ 2147483647 h 279"/>
                <a:gd name="T34" fmla="*/ 0 w 346"/>
                <a:gd name="T35" fmla="*/ 2147483647 h 279"/>
                <a:gd name="T36" fmla="*/ 0 w 346"/>
                <a:gd name="T37" fmla="*/ 2147483647 h 279"/>
                <a:gd name="T38" fmla="*/ 2147483647 w 346"/>
                <a:gd name="T39" fmla="*/ 2147483647 h 279"/>
                <a:gd name="T40" fmla="*/ 2147483647 w 346"/>
                <a:gd name="T41" fmla="*/ 2147483647 h 279"/>
                <a:gd name="T42" fmla="*/ 2147483647 w 346"/>
                <a:gd name="T43" fmla="*/ 0 h 2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6"/>
                <a:gd name="T67" fmla="*/ 0 h 279"/>
                <a:gd name="T68" fmla="*/ 346 w 346"/>
                <a:gd name="T69" fmla="*/ 279 h 2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6" h="279">
                  <a:moveTo>
                    <a:pt x="102" y="0"/>
                  </a:moveTo>
                  <a:lnTo>
                    <a:pt x="122" y="31"/>
                  </a:lnTo>
                  <a:lnTo>
                    <a:pt x="185" y="50"/>
                  </a:lnTo>
                  <a:lnTo>
                    <a:pt x="198" y="77"/>
                  </a:lnTo>
                  <a:lnTo>
                    <a:pt x="220" y="97"/>
                  </a:lnTo>
                  <a:lnTo>
                    <a:pt x="245" y="119"/>
                  </a:lnTo>
                  <a:lnTo>
                    <a:pt x="263" y="140"/>
                  </a:lnTo>
                  <a:lnTo>
                    <a:pt x="322" y="142"/>
                  </a:lnTo>
                  <a:lnTo>
                    <a:pt x="340" y="128"/>
                  </a:lnTo>
                  <a:lnTo>
                    <a:pt x="344" y="150"/>
                  </a:lnTo>
                  <a:lnTo>
                    <a:pt x="346" y="186"/>
                  </a:lnTo>
                  <a:lnTo>
                    <a:pt x="320" y="222"/>
                  </a:lnTo>
                  <a:lnTo>
                    <a:pt x="281" y="231"/>
                  </a:lnTo>
                  <a:lnTo>
                    <a:pt x="250" y="254"/>
                  </a:lnTo>
                  <a:lnTo>
                    <a:pt x="191" y="279"/>
                  </a:lnTo>
                  <a:lnTo>
                    <a:pt x="97" y="276"/>
                  </a:lnTo>
                  <a:lnTo>
                    <a:pt x="54" y="229"/>
                  </a:lnTo>
                  <a:lnTo>
                    <a:pt x="0" y="218"/>
                  </a:lnTo>
                  <a:lnTo>
                    <a:pt x="0" y="112"/>
                  </a:lnTo>
                  <a:lnTo>
                    <a:pt x="41" y="67"/>
                  </a:lnTo>
                  <a:lnTo>
                    <a:pt x="81" y="20"/>
                  </a:lnTo>
                  <a:lnTo>
                    <a:pt x="102" y="0"/>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6" name="Freeform 476"/>
            <p:cNvSpPr>
              <a:spLocks/>
            </p:cNvSpPr>
            <p:nvPr/>
          </p:nvSpPr>
          <p:spPr bwMode="auto">
            <a:xfrm>
              <a:off x="7088108" y="4694907"/>
              <a:ext cx="627962" cy="684585"/>
            </a:xfrm>
            <a:custGeom>
              <a:avLst/>
              <a:gdLst>
                <a:gd name="T0" fmla="*/ 2147483647 w 358"/>
                <a:gd name="T1" fmla="*/ 0 h 402"/>
                <a:gd name="T2" fmla="*/ 2147483647 w 358"/>
                <a:gd name="T3" fmla="*/ 2147483647 h 402"/>
                <a:gd name="T4" fmla="*/ 2147483647 w 358"/>
                <a:gd name="T5" fmla="*/ 2147483647 h 402"/>
                <a:gd name="T6" fmla="*/ 2147483647 w 358"/>
                <a:gd name="T7" fmla="*/ 2147483647 h 402"/>
                <a:gd name="T8" fmla="*/ 2147483647 w 358"/>
                <a:gd name="T9" fmla="*/ 2147483647 h 402"/>
                <a:gd name="T10" fmla="*/ 2147483647 w 358"/>
                <a:gd name="T11" fmla="*/ 2147483647 h 402"/>
                <a:gd name="T12" fmla="*/ 2147483647 w 358"/>
                <a:gd name="T13" fmla="*/ 2147483647 h 402"/>
                <a:gd name="T14" fmla="*/ 2147483647 w 358"/>
                <a:gd name="T15" fmla="*/ 2147483647 h 402"/>
                <a:gd name="T16" fmla="*/ 2147483647 w 358"/>
                <a:gd name="T17" fmla="*/ 2147483647 h 402"/>
                <a:gd name="T18" fmla="*/ 2147483647 w 358"/>
                <a:gd name="T19" fmla="*/ 2147483647 h 402"/>
                <a:gd name="T20" fmla="*/ 2147483647 w 358"/>
                <a:gd name="T21" fmla="*/ 2147483647 h 402"/>
                <a:gd name="T22" fmla="*/ 2147483647 w 358"/>
                <a:gd name="T23" fmla="*/ 2147483647 h 402"/>
                <a:gd name="T24" fmla="*/ 2147483647 w 358"/>
                <a:gd name="T25" fmla="*/ 2147483647 h 402"/>
                <a:gd name="T26" fmla="*/ 2147483647 w 358"/>
                <a:gd name="T27" fmla="*/ 2147483647 h 402"/>
                <a:gd name="T28" fmla="*/ 2147483647 w 358"/>
                <a:gd name="T29" fmla="*/ 2147483647 h 402"/>
                <a:gd name="T30" fmla="*/ 2147483647 w 358"/>
                <a:gd name="T31" fmla="*/ 2147483647 h 402"/>
                <a:gd name="T32" fmla="*/ 2147483647 w 358"/>
                <a:gd name="T33" fmla="*/ 2147483647 h 402"/>
                <a:gd name="T34" fmla="*/ 2147483647 w 358"/>
                <a:gd name="T35" fmla="*/ 2147483647 h 402"/>
                <a:gd name="T36" fmla="*/ 2147483647 w 358"/>
                <a:gd name="T37" fmla="*/ 2147483647 h 402"/>
                <a:gd name="T38" fmla="*/ 2147483647 w 358"/>
                <a:gd name="T39" fmla="*/ 2147483647 h 402"/>
                <a:gd name="T40" fmla="*/ 0 w 358"/>
                <a:gd name="T41" fmla="*/ 2147483647 h 402"/>
                <a:gd name="T42" fmla="*/ 2147483647 w 358"/>
                <a:gd name="T43" fmla="*/ 2147483647 h 402"/>
                <a:gd name="T44" fmla="*/ 2147483647 w 358"/>
                <a:gd name="T45" fmla="*/ 2147483647 h 402"/>
                <a:gd name="T46" fmla="*/ 2147483647 w 358"/>
                <a:gd name="T47" fmla="*/ 2147483647 h 402"/>
                <a:gd name="T48" fmla="*/ 2147483647 w 358"/>
                <a:gd name="T49" fmla="*/ 2147483647 h 402"/>
                <a:gd name="T50" fmla="*/ 2147483647 w 358"/>
                <a:gd name="T51" fmla="*/ 2147483647 h 402"/>
                <a:gd name="T52" fmla="*/ 2147483647 w 358"/>
                <a:gd name="T53" fmla="*/ 2147483647 h 402"/>
                <a:gd name="T54" fmla="*/ 2147483647 w 358"/>
                <a:gd name="T55" fmla="*/ 2147483647 h 402"/>
                <a:gd name="T56" fmla="*/ 2147483647 w 358"/>
                <a:gd name="T57" fmla="*/ 2147483647 h 402"/>
                <a:gd name="T58" fmla="*/ 2147483647 w 358"/>
                <a:gd name="T59" fmla="*/ 2147483647 h 402"/>
                <a:gd name="T60" fmla="*/ 2147483647 w 358"/>
                <a:gd name="T61" fmla="*/ 0 h 4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8"/>
                <a:gd name="T94" fmla="*/ 0 h 402"/>
                <a:gd name="T95" fmla="*/ 358 w 358"/>
                <a:gd name="T96" fmla="*/ 402 h 4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8" h="402">
                  <a:moveTo>
                    <a:pt x="310" y="0"/>
                  </a:moveTo>
                  <a:lnTo>
                    <a:pt x="308" y="72"/>
                  </a:lnTo>
                  <a:lnTo>
                    <a:pt x="329" y="96"/>
                  </a:lnTo>
                  <a:lnTo>
                    <a:pt x="335" y="116"/>
                  </a:lnTo>
                  <a:lnTo>
                    <a:pt x="328" y="134"/>
                  </a:lnTo>
                  <a:lnTo>
                    <a:pt x="301" y="134"/>
                  </a:lnTo>
                  <a:lnTo>
                    <a:pt x="301" y="155"/>
                  </a:lnTo>
                  <a:lnTo>
                    <a:pt x="315" y="170"/>
                  </a:lnTo>
                  <a:lnTo>
                    <a:pt x="308" y="191"/>
                  </a:lnTo>
                  <a:lnTo>
                    <a:pt x="311" y="220"/>
                  </a:lnTo>
                  <a:lnTo>
                    <a:pt x="340" y="285"/>
                  </a:lnTo>
                  <a:lnTo>
                    <a:pt x="358" y="384"/>
                  </a:lnTo>
                  <a:lnTo>
                    <a:pt x="236" y="402"/>
                  </a:lnTo>
                  <a:lnTo>
                    <a:pt x="218" y="332"/>
                  </a:lnTo>
                  <a:lnTo>
                    <a:pt x="191" y="285"/>
                  </a:lnTo>
                  <a:lnTo>
                    <a:pt x="176" y="261"/>
                  </a:lnTo>
                  <a:lnTo>
                    <a:pt x="135" y="222"/>
                  </a:lnTo>
                  <a:lnTo>
                    <a:pt x="77" y="222"/>
                  </a:lnTo>
                  <a:lnTo>
                    <a:pt x="54" y="240"/>
                  </a:lnTo>
                  <a:lnTo>
                    <a:pt x="14" y="236"/>
                  </a:lnTo>
                  <a:lnTo>
                    <a:pt x="0" y="209"/>
                  </a:lnTo>
                  <a:lnTo>
                    <a:pt x="59" y="184"/>
                  </a:lnTo>
                  <a:lnTo>
                    <a:pt x="90" y="161"/>
                  </a:lnTo>
                  <a:lnTo>
                    <a:pt x="129" y="152"/>
                  </a:lnTo>
                  <a:lnTo>
                    <a:pt x="155" y="116"/>
                  </a:lnTo>
                  <a:lnTo>
                    <a:pt x="153" y="80"/>
                  </a:lnTo>
                  <a:lnTo>
                    <a:pt x="149" y="58"/>
                  </a:lnTo>
                  <a:lnTo>
                    <a:pt x="158" y="42"/>
                  </a:lnTo>
                  <a:lnTo>
                    <a:pt x="191" y="34"/>
                  </a:lnTo>
                  <a:lnTo>
                    <a:pt x="243" y="13"/>
                  </a:lnTo>
                  <a:lnTo>
                    <a:pt x="3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 name="Freeform 477"/>
            <p:cNvSpPr>
              <a:spLocks/>
            </p:cNvSpPr>
            <p:nvPr/>
          </p:nvSpPr>
          <p:spPr bwMode="auto">
            <a:xfrm>
              <a:off x="7088108" y="4694907"/>
              <a:ext cx="627962" cy="684585"/>
            </a:xfrm>
            <a:custGeom>
              <a:avLst/>
              <a:gdLst>
                <a:gd name="T0" fmla="*/ 2147483647 w 358"/>
                <a:gd name="T1" fmla="*/ 0 h 402"/>
                <a:gd name="T2" fmla="*/ 2147483647 w 358"/>
                <a:gd name="T3" fmla="*/ 2147483647 h 402"/>
                <a:gd name="T4" fmla="*/ 2147483647 w 358"/>
                <a:gd name="T5" fmla="*/ 2147483647 h 402"/>
                <a:gd name="T6" fmla="*/ 2147483647 w 358"/>
                <a:gd name="T7" fmla="*/ 2147483647 h 402"/>
                <a:gd name="T8" fmla="*/ 2147483647 w 358"/>
                <a:gd name="T9" fmla="*/ 2147483647 h 402"/>
                <a:gd name="T10" fmla="*/ 2147483647 w 358"/>
                <a:gd name="T11" fmla="*/ 2147483647 h 402"/>
                <a:gd name="T12" fmla="*/ 2147483647 w 358"/>
                <a:gd name="T13" fmla="*/ 2147483647 h 402"/>
                <a:gd name="T14" fmla="*/ 2147483647 w 358"/>
                <a:gd name="T15" fmla="*/ 2147483647 h 402"/>
                <a:gd name="T16" fmla="*/ 2147483647 w 358"/>
                <a:gd name="T17" fmla="*/ 2147483647 h 402"/>
                <a:gd name="T18" fmla="*/ 2147483647 w 358"/>
                <a:gd name="T19" fmla="*/ 2147483647 h 402"/>
                <a:gd name="T20" fmla="*/ 2147483647 w 358"/>
                <a:gd name="T21" fmla="*/ 2147483647 h 402"/>
                <a:gd name="T22" fmla="*/ 2147483647 w 358"/>
                <a:gd name="T23" fmla="*/ 2147483647 h 402"/>
                <a:gd name="T24" fmla="*/ 2147483647 w 358"/>
                <a:gd name="T25" fmla="*/ 2147483647 h 402"/>
                <a:gd name="T26" fmla="*/ 2147483647 w 358"/>
                <a:gd name="T27" fmla="*/ 2147483647 h 402"/>
                <a:gd name="T28" fmla="*/ 2147483647 w 358"/>
                <a:gd name="T29" fmla="*/ 2147483647 h 402"/>
                <a:gd name="T30" fmla="*/ 2147483647 w 358"/>
                <a:gd name="T31" fmla="*/ 2147483647 h 402"/>
                <a:gd name="T32" fmla="*/ 2147483647 w 358"/>
                <a:gd name="T33" fmla="*/ 2147483647 h 402"/>
                <a:gd name="T34" fmla="*/ 2147483647 w 358"/>
                <a:gd name="T35" fmla="*/ 2147483647 h 402"/>
                <a:gd name="T36" fmla="*/ 2147483647 w 358"/>
                <a:gd name="T37" fmla="*/ 2147483647 h 402"/>
                <a:gd name="T38" fmla="*/ 2147483647 w 358"/>
                <a:gd name="T39" fmla="*/ 2147483647 h 402"/>
                <a:gd name="T40" fmla="*/ 0 w 358"/>
                <a:gd name="T41" fmla="*/ 2147483647 h 402"/>
                <a:gd name="T42" fmla="*/ 2147483647 w 358"/>
                <a:gd name="T43" fmla="*/ 2147483647 h 402"/>
                <a:gd name="T44" fmla="*/ 2147483647 w 358"/>
                <a:gd name="T45" fmla="*/ 2147483647 h 402"/>
                <a:gd name="T46" fmla="*/ 2147483647 w 358"/>
                <a:gd name="T47" fmla="*/ 2147483647 h 402"/>
                <a:gd name="T48" fmla="*/ 2147483647 w 358"/>
                <a:gd name="T49" fmla="*/ 2147483647 h 402"/>
                <a:gd name="T50" fmla="*/ 2147483647 w 358"/>
                <a:gd name="T51" fmla="*/ 2147483647 h 402"/>
                <a:gd name="T52" fmla="*/ 2147483647 w 358"/>
                <a:gd name="T53" fmla="*/ 2147483647 h 402"/>
                <a:gd name="T54" fmla="*/ 2147483647 w 358"/>
                <a:gd name="T55" fmla="*/ 2147483647 h 402"/>
                <a:gd name="T56" fmla="*/ 2147483647 w 358"/>
                <a:gd name="T57" fmla="*/ 2147483647 h 402"/>
                <a:gd name="T58" fmla="*/ 2147483647 w 358"/>
                <a:gd name="T59" fmla="*/ 2147483647 h 402"/>
                <a:gd name="T60" fmla="*/ 2147483647 w 358"/>
                <a:gd name="T61" fmla="*/ 0 h 4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8"/>
                <a:gd name="T94" fmla="*/ 0 h 402"/>
                <a:gd name="T95" fmla="*/ 358 w 358"/>
                <a:gd name="T96" fmla="*/ 402 h 4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8" h="402">
                  <a:moveTo>
                    <a:pt x="310" y="0"/>
                  </a:moveTo>
                  <a:lnTo>
                    <a:pt x="308" y="72"/>
                  </a:lnTo>
                  <a:lnTo>
                    <a:pt x="329" y="96"/>
                  </a:lnTo>
                  <a:lnTo>
                    <a:pt x="335" y="116"/>
                  </a:lnTo>
                  <a:lnTo>
                    <a:pt x="328" y="134"/>
                  </a:lnTo>
                  <a:lnTo>
                    <a:pt x="301" y="134"/>
                  </a:lnTo>
                  <a:lnTo>
                    <a:pt x="301" y="155"/>
                  </a:lnTo>
                  <a:lnTo>
                    <a:pt x="315" y="170"/>
                  </a:lnTo>
                  <a:lnTo>
                    <a:pt x="308" y="191"/>
                  </a:lnTo>
                  <a:lnTo>
                    <a:pt x="311" y="220"/>
                  </a:lnTo>
                  <a:lnTo>
                    <a:pt x="340" y="285"/>
                  </a:lnTo>
                  <a:lnTo>
                    <a:pt x="358" y="384"/>
                  </a:lnTo>
                  <a:lnTo>
                    <a:pt x="236" y="402"/>
                  </a:lnTo>
                  <a:lnTo>
                    <a:pt x="218" y="332"/>
                  </a:lnTo>
                  <a:lnTo>
                    <a:pt x="191" y="285"/>
                  </a:lnTo>
                  <a:lnTo>
                    <a:pt x="176" y="261"/>
                  </a:lnTo>
                  <a:lnTo>
                    <a:pt x="135" y="222"/>
                  </a:lnTo>
                  <a:lnTo>
                    <a:pt x="77" y="222"/>
                  </a:lnTo>
                  <a:lnTo>
                    <a:pt x="54" y="240"/>
                  </a:lnTo>
                  <a:lnTo>
                    <a:pt x="14" y="236"/>
                  </a:lnTo>
                  <a:lnTo>
                    <a:pt x="0" y="209"/>
                  </a:lnTo>
                  <a:lnTo>
                    <a:pt x="59" y="184"/>
                  </a:lnTo>
                  <a:lnTo>
                    <a:pt x="90" y="161"/>
                  </a:lnTo>
                  <a:lnTo>
                    <a:pt x="129" y="152"/>
                  </a:lnTo>
                  <a:lnTo>
                    <a:pt x="155" y="116"/>
                  </a:lnTo>
                  <a:lnTo>
                    <a:pt x="153" y="80"/>
                  </a:lnTo>
                  <a:lnTo>
                    <a:pt x="149" y="58"/>
                  </a:lnTo>
                  <a:lnTo>
                    <a:pt x="158" y="42"/>
                  </a:lnTo>
                  <a:lnTo>
                    <a:pt x="191" y="34"/>
                  </a:lnTo>
                  <a:lnTo>
                    <a:pt x="243" y="13"/>
                  </a:lnTo>
                  <a:lnTo>
                    <a:pt x="310" y="0"/>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8" name="Freeform 478"/>
            <p:cNvSpPr>
              <a:spLocks/>
            </p:cNvSpPr>
            <p:nvPr/>
          </p:nvSpPr>
          <p:spPr bwMode="auto">
            <a:xfrm>
              <a:off x="7615726" y="4698313"/>
              <a:ext cx="402996" cy="653932"/>
            </a:xfrm>
            <a:custGeom>
              <a:avLst/>
              <a:gdLst>
                <a:gd name="T0" fmla="*/ 2147483647 w 230"/>
                <a:gd name="T1" fmla="*/ 2147483647 h 384"/>
                <a:gd name="T2" fmla="*/ 2147483647 w 230"/>
                <a:gd name="T3" fmla="*/ 2147483647 h 384"/>
                <a:gd name="T4" fmla="*/ 2147483647 w 230"/>
                <a:gd name="T5" fmla="*/ 2147483647 h 384"/>
                <a:gd name="T6" fmla="*/ 2147483647 w 230"/>
                <a:gd name="T7" fmla="*/ 2147483647 h 384"/>
                <a:gd name="T8" fmla="*/ 2147483647 w 230"/>
                <a:gd name="T9" fmla="*/ 2147483647 h 384"/>
                <a:gd name="T10" fmla="*/ 2147483647 w 230"/>
                <a:gd name="T11" fmla="*/ 2147483647 h 384"/>
                <a:gd name="T12" fmla="*/ 2147483647 w 230"/>
                <a:gd name="T13" fmla="*/ 2147483647 h 384"/>
                <a:gd name="T14" fmla="*/ 0 w 230"/>
                <a:gd name="T15" fmla="*/ 2147483647 h 384"/>
                <a:gd name="T16" fmla="*/ 0 w 230"/>
                <a:gd name="T17" fmla="*/ 2147483647 h 384"/>
                <a:gd name="T18" fmla="*/ 2147483647 w 230"/>
                <a:gd name="T19" fmla="*/ 2147483647 h 384"/>
                <a:gd name="T20" fmla="*/ 2147483647 w 230"/>
                <a:gd name="T21" fmla="*/ 2147483647 h 384"/>
                <a:gd name="T22" fmla="*/ 2147483647 w 230"/>
                <a:gd name="T23" fmla="*/ 2147483647 h 384"/>
                <a:gd name="T24" fmla="*/ 2147483647 w 230"/>
                <a:gd name="T25" fmla="*/ 2147483647 h 384"/>
                <a:gd name="T26" fmla="*/ 2147483647 w 230"/>
                <a:gd name="T27" fmla="*/ 0 h 384"/>
                <a:gd name="T28" fmla="*/ 2147483647 w 230"/>
                <a:gd name="T29" fmla="*/ 2147483647 h 384"/>
                <a:gd name="T30" fmla="*/ 2147483647 w 230"/>
                <a:gd name="T31" fmla="*/ 2147483647 h 384"/>
                <a:gd name="T32" fmla="*/ 2147483647 w 230"/>
                <a:gd name="T33" fmla="*/ 2147483647 h 384"/>
                <a:gd name="T34" fmla="*/ 2147483647 w 230"/>
                <a:gd name="T35" fmla="*/ 2147483647 h 384"/>
                <a:gd name="T36" fmla="*/ 2147483647 w 230"/>
                <a:gd name="T37" fmla="*/ 2147483647 h 384"/>
                <a:gd name="T38" fmla="*/ 2147483647 w 230"/>
                <a:gd name="T39" fmla="*/ 2147483647 h 384"/>
                <a:gd name="T40" fmla="*/ 2147483647 w 230"/>
                <a:gd name="T41" fmla="*/ 2147483647 h 384"/>
                <a:gd name="T42" fmla="*/ 2147483647 w 230"/>
                <a:gd name="T43" fmla="*/ 2147483647 h 384"/>
                <a:gd name="T44" fmla="*/ 2147483647 w 230"/>
                <a:gd name="T45" fmla="*/ 2147483647 h 384"/>
                <a:gd name="T46" fmla="*/ 2147483647 w 230"/>
                <a:gd name="T47" fmla="*/ 2147483647 h 384"/>
                <a:gd name="T48" fmla="*/ 2147483647 w 230"/>
                <a:gd name="T49" fmla="*/ 2147483647 h 384"/>
                <a:gd name="T50" fmla="*/ 2147483647 w 230"/>
                <a:gd name="T51" fmla="*/ 2147483647 h 3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0"/>
                <a:gd name="T79" fmla="*/ 0 h 384"/>
                <a:gd name="T80" fmla="*/ 230 w 230"/>
                <a:gd name="T81" fmla="*/ 384 h 3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0" h="384">
                  <a:moveTo>
                    <a:pt x="164" y="368"/>
                  </a:moveTo>
                  <a:lnTo>
                    <a:pt x="113" y="384"/>
                  </a:lnTo>
                  <a:lnTo>
                    <a:pt x="57" y="382"/>
                  </a:lnTo>
                  <a:lnTo>
                    <a:pt x="39" y="283"/>
                  </a:lnTo>
                  <a:lnTo>
                    <a:pt x="10" y="218"/>
                  </a:lnTo>
                  <a:lnTo>
                    <a:pt x="7" y="189"/>
                  </a:lnTo>
                  <a:lnTo>
                    <a:pt x="14" y="168"/>
                  </a:lnTo>
                  <a:lnTo>
                    <a:pt x="0" y="153"/>
                  </a:lnTo>
                  <a:lnTo>
                    <a:pt x="0" y="132"/>
                  </a:lnTo>
                  <a:lnTo>
                    <a:pt x="27" y="132"/>
                  </a:lnTo>
                  <a:lnTo>
                    <a:pt x="34" y="114"/>
                  </a:lnTo>
                  <a:lnTo>
                    <a:pt x="28" y="94"/>
                  </a:lnTo>
                  <a:lnTo>
                    <a:pt x="7" y="70"/>
                  </a:lnTo>
                  <a:lnTo>
                    <a:pt x="9" y="0"/>
                  </a:lnTo>
                  <a:lnTo>
                    <a:pt x="55" y="13"/>
                  </a:lnTo>
                  <a:lnTo>
                    <a:pt x="93" y="4"/>
                  </a:lnTo>
                  <a:lnTo>
                    <a:pt x="128" y="5"/>
                  </a:lnTo>
                  <a:lnTo>
                    <a:pt x="133" y="29"/>
                  </a:lnTo>
                  <a:lnTo>
                    <a:pt x="174" y="76"/>
                  </a:lnTo>
                  <a:lnTo>
                    <a:pt x="194" y="166"/>
                  </a:lnTo>
                  <a:lnTo>
                    <a:pt x="221" y="186"/>
                  </a:lnTo>
                  <a:lnTo>
                    <a:pt x="230" y="211"/>
                  </a:lnTo>
                  <a:lnTo>
                    <a:pt x="182" y="258"/>
                  </a:lnTo>
                  <a:lnTo>
                    <a:pt x="185" y="283"/>
                  </a:lnTo>
                  <a:lnTo>
                    <a:pt x="185" y="313"/>
                  </a:lnTo>
                  <a:lnTo>
                    <a:pt x="164" y="3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 name="Freeform 479"/>
            <p:cNvSpPr>
              <a:spLocks/>
            </p:cNvSpPr>
            <p:nvPr/>
          </p:nvSpPr>
          <p:spPr bwMode="auto">
            <a:xfrm>
              <a:off x="7615726" y="4698313"/>
              <a:ext cx="402996" cy="653932"/>
            </a:xfrm>
            <a:custGeom>
              <a:avLst/>
              <a:gdLst>
                <a:gd name="T0" fmla="*/ 2147483647 w 230"/>
                <a:gd name="T1" fmla="*/ 2147483647 h 384"/>
                <a:gd name="T2" fmla="*/ 2147483647 w 230"/>
                <a:gd name="T3" fmla="*/ 2147483647 h 384"/>
                <a:gd name="T4" fmla="*/ 2147483647 w 230"/>
                <a:gd name="T5" fmla="*/ 2147483647 h 384"/>
                <a:gd name="T6" fmla="*/ 2147483647 w 230"/>
                <a:gd name="T7" fmla="*/ 2147483647 h 384"/>
                <a:gd name="T8" fmla="*/ 2147483647 w 230"/>
                <a:gd name="T9" fmla="*/ 2147483647 h 384"/>
                <a:gd name="T10" fmla="*/ 2147483647 w 230"/>
                <a:gd name="T11" fmla="*/ 2147483647 h 384"/>
                <a:gd name="T12" fmla="*/ 2147483647 w 230"/>
                <a:gd name="T13" fmla="*/ 2147483647 h 384"/>
                <a:gd name="T14" fmla="*/ 0 w 230"/>
                <a:gd name="T15" fmla="*/ 2147483647 h 384"/>
                <a:gd name="T16" fmla="*/ 0 w 230"/>
                <a:gd name="T17" fmla="*/ 2147483647 h 384"/>
                <a:gd name="T18" fmla="*/ 2147483647 w 230"/>
                <a:gd name="T19" fmla="*/ 2147483647 h 384"/>
                <a:gd name="T20" fmla="*/ 2147483647 w 230"/>
                <a:gd name="T21" fmla="*/ 2147483647 h 384"/>
                <a:gd name="T22" fmla="*/ 2147483647 w 230"/>
                <a:gd name="T23" fmla="*/ 2147483647 h 384"/>
                <a:gd name="T24" fmla="*/ 2147483647 w 230"/>
                <a:gd name="T25" fmla="*/ 2147483647 h 384"/>
                <a:gd name="T26" fmla="*/ 2147483647 w 230"/>
                <a:gd name="T27" fmla="*/ 0 h 384"/>
                <a:gd name="T28" fmla="*/ 2147483647 w 230"/>
                <a:gd name="T29" fmla="*/ 2147483647 h 384"/>
                <a:gd name="T30" fmla="*/ 2147483647 w 230"/>
                <a:gd name="T31" fmla="*/ 2147483647 h 384"/>
                <a:gd name="T32" fmla="*/ 2147483647 w 230"/>
                <a:gd name="T33" fmla="*/ 2147483647 h 384"/>
                <a:gd name="T34" fmla="*/ 2147483647 w 230"/>
                <a:gd name="T35" fmla="*/ 2147483647 h 384"/>
                <a:gd name="T36" fmla="*/ 2147483647 w 230"/>
                <a:gd name="T37" fmla="*/ 2147483647 h 384"/>
                <a:gd name="T38" fmla="*/ 2147483647 w 230"/>
                <a:gd name="T39" fmla="*/ 2147483647 h 384"/>
                <a:gd name="T40" fmla="*/ 2147483647 w 230"/>
                <a:gd name="T41" fmla="*/ 2147483647 h 384"/>
                <a:gd name="T42" fmla="*/ 2147483647 w 230"/>
                <a:gd name="T43" fmla="*/ 2147483647 h 384"/>
                <a:gd name="T44" fmla="*/ 2147483647 w 230"/>
                <a:gd name="T45" fmla="*/ 2147483647 h 384"/>
                <a:gd name="T46" fmla="*/ 2147483647 w 230"/>
                <a:gd name="T47" fmla="*/ 2147483647 h 384"/>
                <a:gd name="T48" fmla="*/ 2147483647 w 230"/>
                <a:gd name="T49" fmla="*/ 2147483647 h 384"/>
                <a:gd name="T50" fmla="*/ 2147483647 w 230"/>
                <a:gd name="T51" fmla="*/ 2147483647 h 3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0"/>
                <a:gd name="T79" fmla="*/ 0 h 384"/>
                <a:gd name="T80" fmla="*/ 230 w 230"/>
                <a:gd name="T81" fmla="*/ 384 h 3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0" h="384">
                  <a:moveTo>
                    <a:pt x="164" y="368"/>
                  </a:moveTo>
                  <a:lnTo>
                    <a:pt x="113" y="384"/>
                  </a:lnTo>
                  <a:lnTo>
                    <a:pt x="57" y="382"/>
                  </a:lnTo>
                  <a:lnTo>
                    <a:pt x="39" y="283"/>
                  </a:lnTo>
                  <a:lnTo>
                    <a:pt x="10" y="218"/>
                  </a:lnTo>
                  <a:lnTo>
                    <a:pt x="7" y="189"/>
                  </a:lnTo>
                  <a:lnTo>
                    <a:pt x="14" y="168"/>
                  </a:lnTo>
                  <a:lnTo>
                    <a:pt x="0" y="153"/>
                  </a:lnTo>
                  <a:lnTo>
                    <a:pt x="0" y="132"/>
                  </a:lnTo>
                  <a:lnTo>
                    <a:pt x="27" y="132"/>
                  </a:lnTo>
                  <a:lnTo>
                    <a:pt x="34" y="114"/>
                  </a:lnTo>
                  <a:lnTo>
                    <a:pt x="28" y="94"/>
                  </a:lnTo>
                  <a:lnTo>
                    <a:pt x="7" y="70"/>
                  </a:lnTo>
                  <a:lnTo>
                    <a:pt x="9" y="0"/>
                  </a:lnTo>
                  <a:lnTo>
                    <a:pt x="55" y="13"/>
                  </a:lnTo>
                  <a:lnTo>
                    <a:pt x="93" y="4"/>
                  </a:lnTo>
                  <a:lnTo>
                    <a:pt x="128" y="5"/>
                  </a:lnTo>
                  <a:lnTo>
                    <a:pt x="133" y="29"/>
                  </a:lnTo>
                  <a:lnTo>
                    <a:pt x="174" y="76"/>
                  </a:lnTo>
                  <a:lnTo>
                    <a:pt x="194" y="166"/>
                  </a:lnTo>
                  <a:lnTo>
                    <a:pt x="221" y="186"/>
                  </a:lnTo>
                  <a:lnTo>
                    <a:pt x="230" y="211"/>
                  </a:lnTo>
                  <a:lnTo>
                    <a:pt x="182" y="258"/>
                  </a:lnTo>
                  <a:lnTo>
                    <a:pt x="185" y="283"/>
                  </a:lnTo>
                  <a:lnTo>
                    <a:pt x="185" y="313"/>
                  </a:lnTo>
                  <a:lnTo>
                    <a:pt x="164" y="368"/>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 name="Freeform 480"/>
            <p:cNvSpPr>
              <a:spLocks/>
            </p:cNvSpPr>
            <p:nvPr/>
          </p:nvSpPr>
          <p:spPr bwMode="auto">
            <a:xfrm>
              <a:off x="6876089" y="5045714"/>
              <a:ext cx="1058472" cy="544943"/>
            </a:xfrm>
            <a:custGeom>
              <a:avLst/>
              <a:gdLst>
                <a:gd name="T0" fmla="*/ 2147483647 w 604"/>
                <a:gd name="T1" fmla="*/ 2147483647 h 320"/>
                <a:gd name="T2" fmla="*/ 2147483647 w 604"/>
                <a:gd name="T3" fmla="*/ 2147483647 h 320"/>
                <a:gd name="T4" fmla="*/ 2147483647 w 604"/>
                <a:gd name="T5" fmla="*/ 2147483647 h 320"/>
                <a:gd name="T6" fmla="*/ 2147483647 w 604"/>
                <a:gd name="T7" fmla="*/ 2147483647 h 320"/>
                <a:gd name="T8" fmla="*/ 2147483647 w 604"/>
                <a:gd name="T9" fmla="*/ 2147483647 h 320"/>
                <a:gd name="T10" fmla="*/ 2147483647 w 604"/>
                <a:gd name="T11" fmla="*/ 2147483647 h 320"/>
                <a:gd name="T12" fmla="*/ 2147483647 w 604"/>
                <a:gd name="T13" fmla="*/ 2147483647 h 320"/>
                <a:gd name="T14" fmla="*/ 2147483647 w 604"/>
                <a:gd name="T15" fmla="*/ 2147483647 h 320"/>
                <a:gd name="T16" fmla="*/ 2147483647 w 604"/>
                <a:gd name="T17" fmla="*/ 2147483647 h 320"/>
                <a:gd name="T18" fmla="*/ 2147483647 w 604"/>
                <a:gd name="T19" fmla="*/ 2147483647 h 320"/>
                <a:gd name="T20" fmla="*/ 2147483647 w 604"/>
                <a:gd name="T21" fmla="*/ 2147483647 h 320"/>
                <a:gd name="T22" fmla="*/ 2147483647 w 604"/>
                <a:gd name="T23" fmla="*/ 2147483647 h 320"/>
                <a:gd name="T24" fmla="*/ 2147483647 w 604"/>
                <a:gd name="T25" fmla="*/ 2147483647 h 320"/>
                <a:gd name="T26" fmla="*/ 2147483647 w 604"/>
                <a:gd name="T27" fmla="*/ 2147483647 h 320"/>
                <a:gd name="T28" fmla="*/ 2147483647 w 604"/>
                <a:gd name="T29" fmla="*/ 2147483647 h 320"/>
                <a:gd name="T30" fmla="*/ 2147483647 w 604"/>
                <a:gd name="T31" fmla="*/ 2147483647 h 320"/>
                <a:gd name="T32" fmla="*/ 2147483647 w 604"/>
                <a:gd name="T33" fmla="*/ 2147483647 h 320"/>
                <a:gd name="T34" fmla="*/ 2147483647 w 604"/>
                <a:gd name="T35" fmla="*/ 2147483647 h 320"/>
                <a:gd name="T36" fmla="*/ 2147483647 w 604"/>
                <a:gd name="T37" fmla="*/ 2147483647 h 320"/>
                <a:gd name="T38" fmla="*/ 2147483647 w 604"/>
                <a:gd name="T39" fmla="*/ 2147483647 h 320"/>
                <a:gd name="T40" fmla="*/ 2147483647 w 604"/>
                <a:gd name="T41" fmla="*/ 2147483647 h 320"/>
                <a:gd name="T42" fmla="*/ 0 w 604"/>
                <a:gd name="T43" fmla="*/ 2147483647 h 320"/>
                <a:gd name="T44" fmla="*/ 2147483647 w 604"/>
                <a:gd name="T45" fmla="*/ 2147483647 h 320"/>
                <a:gd name="T46" fmla="*/ 2147483647 w 604"/>
                <a:gd name="T47" fmla="*/ 0 h 320"/>
                <a:gd name="T48" fmla="*/ 2147483647 w 604"/>
                <a:gd name="T49" fmla="*/ 2147483647 h 320"/>
                <a:gd name="T50" fmla="*/ 2147483647 w 604"/>
                <a:gd name="T51" fmla="*/ 2147483647 h 320"/>
                <a:gd name="T52" fmla="*/ 2147483647 w 604"/>
                <a:gd name="T53" fmla="*/ 2147483647 h 320"/>
                <a:gd name="T54" fmla="*/ 2147483647 w 604"/>
                <a:gd name="T55" fmla="*/ 2147483647 h 320"/>
                <a:gd name="T56" fmla="*/ 2147483647 w 604"/>
                <a:gd name="T57" fmla="*/ 2147483647 h 320"/>
                <a:gd name="T58" fmla="*/ 2147483647 w 604"/>
                <a:gd name="T59" fmla="*/ 2147483647 h 320"/>
                <a:gd name="T60" fmla="*/ 2147483647 w 604"/>
                <a:gd name="T61" fmla="*/ 2147483647 h 320"/>
                <a:gd name="T62" fmla="*/ 2147483647 w 604"/>
                <a:gd name="T63" fmla="*/ 2147483647 h 320"/>
                <a:gd name="T64" fmla="*/ 2147483647 w 604"/>
                <a:gd name="T65" fmla="*/ 2147483647 h 320"/>
                <a:gd name="T66" fmla="*/ 2147483647 w 604"/>
                <a:gd name="T67" fmla="*/ 2147483647 h 320"/>
                <a:gd name="T68" fmla="*/ 2147483647 w 604"/>
                <a:gd name="T69" fmla="*/ 2147483647 h 320"/>
                <a:gd name="T70" fmla="*/ 2147483647 w 604"/>
                <a:gd name="T71" fmla="*/ 2147483647 h 320"/>
                <a:gd name="T72" fmla="*/ 2147483647 w 604"/>
                <a:gd name="T73" fmla="*/ 2147483647 h 3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4"/>
                <a:gd name="T112" fmla="*/ 0 h 320"/>
                <a:gd name="T113" fmla="*/ 604 w 604"/>
                <a:gd name="T114" fmla="*/ 320 h 3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4" h="320">
                  <a:moveTo>
                    <a:pt x="604" y="192"/>
                  </a:moveTo>
                  <a:lnTo>
                    <a:pt x="580" y="234"/>
                  </a:lnTo>
                  <a:lnTo>
                    <a:pt x="539" y="273"/>
                  </a:lnTo>
                  <a:lnTo>
                    <a:pt x="517" y="309"/>
                  </a:lnTo>
                  <a:lnTo>
                    <a:pt x="486" y="300"/>
                  </a:lnTo>
                  <a:lnTo>
                    <a:pt x="472" y="290"/>
                  </a:lnTo>
                  <a:lnTo>
                    <a:pt x="452" y="284"/>
                  </a:lnTo>
                  <a:lnTo>
                    <a:pt x="427" y="306"/>
                  </a:lnTo>
                  <a:lnTo>
                    <a:pt x="389" y="315"/>
                  </a:lnTo>
                  <a:lnTo>
                    <a:pt x="351" y="320"/>
                  </a:lnTo>
                  <a:lnTo>
                    <a:pt x="290" y="317"/>
                  </a:lnTo>
                  <a:lnTo>
                    <a:pt x="285" y="284"/>
                  </a:lnTo>
                  <a:lnTo>
                    <a:pt x="258" y="272"/>
                  </a:lnTo>
                  <a:lnTo>
                    <a:pt x="222" y="203"/>
                  </a:lnTo>
                  <a:lnTo>
                    <a:pt x="196" y="194"/>
                  </a:lnTo>
                  <a:lnTo>
                    <a:pt x="106" y="183"/>
                  </a:lnTo>
                  <a:lnTo>
                    <a:pt x="56" y="173"/>
                  </a:lnTo>
                  <a:lnTo>
                    <a:pt x="14" y="147"/>
                  </a:lnTo>
                  <a:lnTo>
                    <a:pt x="18" y="100"/>
                  </a:lnTo>
                  <a:lnTo>
                    <a:pt x="14" y="73"/>
                  </a:lnTo>
                  <a:lnTo>
                    <a:pt x="4" y="45"/>
                  </a:lnTo>
                  <a:lnTo>
                    <a:pt x="0" y="27"/>
                  </a:lnTo>
                  <a:lnTo>
                    <a:pt x="18" y="19"/>
                  </a:lnTo>
                  <a:lnTo>
                    <a:pt x="27" y="0"/>
                  </a:lnTo>
                  <a:lnTo>
                    <a:pt x="121" y="3"/>
                  </a:lnTo>
                  <a:lnTo>
                    <a:pt x="135" y="30"/>
                  </a:lnTo>
                  <a:lnTo>
                    <a:pt x="175" y="34"/>
                  </a:lnTo>
                  <a:lnTo>
                    <a:pt x="198" y="16"/>
                  </a:lnTo>
                  <a:lnTo>
                    <a:pt x="256" y="16"/>
                  </a:lnTo>
                  <a:lnTo>
                    <a:pt x="297" y="55"/>
                  </a:lnTo>
                  <a:lnTo>
                    <a:pt x="312" y="79"/>
                  </a:lnTo>
                  <a:lnTo>
                    <a:pt x="339" y="126"/>
                  </a:lnTo>
                  <a:lnTo>
                    <a:pt x="357" y="196"/>
                  </a:lnTo>
                  <a:lnTo>
                    <a:pt x="479" y="178"/>
                  </a:lnTo>
                  <a:lnTo>
                    <a:pt x="535" y="180"/>
                  </a:lnTo>
                  <a:lnTo>
                    <a:pt x="587" y="164"/>
                  </a:lnTo>
                  <a:lnTo>
                    <a:pt x="604" y="192"/>
                  </a:lnTo>
                  <a:close/>
                </a:path>
              </a:pathLst>
            </a:custGeom>
            <a:solidFill>
              <a:schemeClr val="bg1"/>
            </a:solidFill>
            <a:ln w="9525">
              <a:solidFill>
                <a:schemeClr val="tx1"/>
              </a:solidFill>
              <a:round/>
              <a:headEnd/>
              <a:tailEnd/>
            </a:ln>
          </p:spPr>
          <p:txBody>
            <a:bodyPr/>
            <a:lstStyle/>
            <a:p>
              <a:endParaRPr lang="en-US"/>
            </a:p>
          </p:txBody>
        </p:sp>
        <p:sp>
          <p:nvSpPr>
            <p:cNvPr id="2161" name="Freeform 484"/>
            <p:cNvSpPr>
              <a:spLocks/>
            </p:cNvSpPr>
            <p:nvPr/>
          </p:nvSpPr>
          <p:spPr bwMode="auto">
            <a:xfrm>
              <a:off x="7609252" y="5372680"/>
              <a:ext cx="574553" cy="570488"/>
            </a:xfrm>
            <a:custGeom>
              <a:avLst/>
              <a:gdLst>
                <a:gd name="T0" fmla="*/ 2147483647 w 328"/>
                <a:gd name="T1" fmla="*/ 2147483647 h 335"/>
                <a:gd name="T2" fmla="*/ 2147483647 w 328"/>
                <a:gd name="T3" fmla="*/ 2147483647 h 335"/>
                <a:gd name="T4" fmla="*/ 2147483647 w 328"/>
                <a:gd name="T5" fmla="*/ 2147483647 h 335"/>
                <a:gd name="T6" fmla="*/ 2147483647 w 328"/>
                <a:gd name="T7" fmla="*/ 0 h 335"/>
                <a:gd name="T8" fmla="*/ 2147483647 w 328"/>
                <a:gd name="T9" fmla="*/ 2147483647 h 335"/>
                <a:gd name="T10" fmla="*/ 2147483647 w 328"/>
                <a:gd name="T11" fmla="*/ 2147483647 h 335"/>
                <a:gd name="T12" fmla="*/ 2147483647 w 328"/>
                <a:gd name="T13" fmla="*/ 0 h 335"/>
                <a:gd name="T14" fmla="*/ 2147483647 w 328"/>
                <a:gd name="T15" fmla="*/ 2147483647 h 335"/>
                <a:gd name="T16" fmla="*/ 2147483647 w 328"/>
                <a:gd name="T17" fmla="*/ 2147483647 h 335"/>
                <a:gd name="T18" fmla="*/ 2147483647 w 328"/>
                <a:gd name="T19" fmla="*/ 2147483647 h 335"/>
                <a:gd name="T20" fmla="*/ 2147483647 w 328"/>
                <a:gd name="T21" fmla="*/ 2147483647 h 335"/>
                <a:gd name="T22" fmla="*/ 2147483647 w 328"/>
                <a:gd name="T23" fmla="*/ 2147483647 h 335"/>
                <a:gd name="T24" fmla="*/ 2147483647 w 328"/>
                <a:gd name="T25" fmla="*/ 2147483647 h 335"/>
                <a:gd name="T26" fmla="*/ 2147483647 w 328"/>
                <a:gd name="T27" fmla="*/ 2147483647 h 335"/>
                <a:gd name="T28" fmla="*/ 2147483647 w 328"/>
                <a:gd name="T29" fmla="*/ 2147483647 h 335"/>
                <a:gd name="T30" fmla="*/ 2147483647 w 328"/>
                <a:gd name="T31" fmla="*/ 2147483647 h 335"/>
                <a:gd name="T32" fmla="*/ 2147483647 w 328"/>
                <a:gd name="T33" fmla="*/ 2147483647 h 335"/>
                <a:gd name="T34" fmla="*/ 2147483647 w 328"/>
                <a:gd name="T35" fmla="*/ 2147483647 h 335"/>
                <a:gd name="T36" fmla="*/ 2147483647 w 328"/>
                <a:gd name="T37" fmla="*/ 2147483647 h 335"/>
                <a:gd name="T38" fmla="*/ 2147483647 w 328"/>
                <a:gd name="T39" fmla="*/ 2147483647 h 335"/>
                <a:gd name="T40" fmla="*/ 2147483647 w 328"/>
                <a:gd name="T41" fmla="*/ 2147483647 h 335"/>
                <a:gd name="T42" fmla="*/ 2147483647 w 328"/>
                <a:gd name="T43" fmla="*/ 2147483647 h 335"/>
                <a:gd name="T44" fmla="*/ 0 w 328"/>
                <a:gd name="T45" fmla="*/ 2147483647 h 335"/>
                <a:gd name="T46" fmla="*/ 2147483647 w 328"/>
                <a:gd name="T47" fmla="*/ 2147483647 h 335"/>
                <a:gd name="T48" fmla="*/ 2147483647 w 328"/>
                <a:gd name="T49" fmla="*/ 2147483647 h 335"/>
                <a:gd name="T50" fmla="*/ 2147483647 w 328"/>
                <a:gd name="T51" fmla="*/ 2147483647 h 3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8"/>
                <a:gd name="T79" fmla="*/ 0 h 335"/>
                <a:gd name="T80" fmla="*/ 328 w 328"/>
                <a:gd name="T81" fmla="*/ 335 h 3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8" h="335">
                  <a:moveTo>
                    <a:pt x="99" y="117"/>
                  </a:moveTo>
                  <a:lnTo>
                    <a:pt x="121" y="81"/>
                  </a:lnTo>
                  <a:lnTo>
                    <a:pt x="162" y="42"/>
                  </a:lnTo>
                  <a:lnTo>
                    <a:pt x="186" y="0"/>
                  </a:lnTo>
                  <a:lnTo>
                    <a:pt x="267" y="4"/>
                  </a:lnTo>
                  <a:lnTo>
                    <a:pt x="292" y="15"/>
                  </a:lnTo>
                  <a:lnTo>
                    <a:pt x="328" y="0"/>
                  </a:lnTo>
                  <a:lnTo>
                    <a:pt x="326" y="72"/>
                  </a:lnTo>
                  <a:lnTo>
                    <a:pt x="306" y="121"/>
                  </a:lnTo>
                  <a:lnTo>
                    <a:pt x="276" y="153"/>
                  </a:lnTo>
                  <a:lnTo>
                    <a:pt x="276" y="222"/>
                  </a:lnTo>
                  <a:lnTo>
                    <a:pt x="256" y="254"/>
                  </a:lnTo>
                  <a:lnTo>
                    <a:pt x="254" y="294"/>
                  </a:lnTo>
                  <a:lnTo>
                    <a:pt x="241" y="319"/>
                  </a:lnTo>
                  <a:lnTo>
                    <a:pt x="218" y="335"/>
                  </a:lnTo>
                  <a:lnTo>
                    <a:pt x="191" y="330"/>
                  </a:lnTo>
                  <a:lnTo>
                    <a:pt x="166" y="335"/>
                  </a:lnTo>
                  <a:lnTo>
                    <a:pt x="128" y="328"/>
                  </a:lnTo>
                  <a:lnTo>
                    <a:pt x="110" y="294"/>
                  </a:lnTo>
                  <a:lnTo>
                    <a:pt x="108" y="254"/>
                  </a:lnTo>
                  <a:lnTo>
                    <a:pt x="90" y="224"/>
                  </a:lnTo>
                  <a:lnTo>
                    <a:pt x="58" y="249"/>
                  </a:lnTo>
                  <a:lnTo>
                    <a:pt x="0" y="258"/>
                  </a:lnTo>
                  <a:lnTo>
                    <a:pt x="50" y="202"/>
                  </a:lnTo>
                  <a:lnTo>
                    <a:pt x="74" y="162"/>
                  </a:lnTo>
                  <a:lnTo>
                    <a:pt x="99" y="11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2" name="Freeform 485"/>
            <p:cNvSpPr>
              <a:spLocks/>
            </p:cNvSpPr>
            <p:nvPr/>
          </p:nvSpPr>
          <p:spPr bwMode="auto">
            <a:xfrm>
              <a:off x="7609252" y="5372680"/>
              <a:ext cx="574553" cy="570488"/>
            </a:xfrm>
            <a:custGeom>
              <a:avLst/>
              <a:gdLst>
                <a:gd name="T0" fmla="*/ 2147483647 w 328"/>
                <a:gd name="T1" fmla="*/ 2147483647 h 335"/>
                <a:gd name="T2" fmla="*/ 2147483647 w 328"/>
                <a:gd name="T3" fmla="*/ 2147483647 h 335"/>
                <a:gd name="T4" fmla="*/ 2147483647 w 328"/>
                <a:gd name="T5" fmla="*/ 2147483647 h 335"/>
                <a:gd name="T6" fmla="*/ 2147483647 w 328"/>
                <a:gd name="T7" fmla="*/ 0 h 335"/>
                <a:gd name="T8" fmla="*/ 2147483647 w 328"/>
                <a:gd name="T9" fmla="*/ 2147483647 h 335"/>
                <a:gd name="T10" fmla="*/ 2147483647 w 328"/>
                <a:gd name="T11" fmla="*/ 2147483647 h 335"/>
                <a:gd name="T12" fmla="*/ 2147483647 w 328"/>
                <a:gd name="T13" fmla="*/ 0 h 335"/>
                <a:gd name="T14" fmla="*/ 2147483647 w 328"/>
                <a:gd name="T15" fmla="*/ 2147483647 h 335"/>
                <a:gd name="T16" fmla="*/ 2147483647 w 328"/>
                <a:gd name="T17" fmla="*/ 2147483647 h 335"/>
                <a:gd name="T18" fmla="*/ 2147483647 w 328"/>
                <a:gd name="T19" fmla="*/ 2147483647 h 335"/>
                <a:gd name="T20" fmla="*/ 2147483647 w 328"/>
                <a:gd name="T21" fmla="*/ 2147483647 h 335"/>
                <a:gd name="T22" fmla="*/ 2147483647 w 328"/>
                <a:gd name="T23" fmla="*/ 2147483647 h 335"/>
                <a:gd name="T24" fmla="*/ 2147483647 w 328"/>
                <a:gd name="T25" fmla="*/ 2147483647 h 335"/>
                <a:gd name="T26" fmla="*/ 2147483647 w 328"/>
                <a:gd name="T27" fmla="*/ 2147483647 h 335"/>
                <a:gd name="T28" fmla="*/ 2147483647 w 328"/>
                <a:gd name="T29" fmla="*/ 2147483647 h 335"/>
                <a:gd name="T30" fmla="*/ 2147483647 w 328"/>
                <a:gd name="T31" fmla="*/ 2147483647 h 335"/>
                <a:gd name="T32" fmla="*/ 2147483647 w 328"/>
                <a:gd name="T33" fmla="*/ 2147483647 h 335"/>
                <a:gd name="T34" fmla="*/ 2147483647 w 328"/>
                <a:gd name="T35" fmla="*/ 2147483647 h 335"/>
                <a:gd name="T36" fmla="*/ 2147483647 w 328"/>
                <a:gd name="T37" fmla="*/ 2147483647 h 335"/>
                <a:gd name="T38" fmla="*/ 2147483647 w 328"/>
                <a:gd name="T39" fmla="*/ 2147483647 h 335"/>
                <a:gd name="T40" fmla="*/ 2147483647 w 328"/>
                <a:gd name="T41" fmla="*/ 2147483647 h 335"/>
                <a:gd name="T42" fmla="*/ 2147483647 w 328"/>
                <a:gd name="T43" fmla="*/ 2147483647 h 335"/>
                <a:gd name="T44" fmla="*/ 0 w 328"/>
                <a:gd name="T45" fmla="*/ 2147483647 h 335"/>
                <a:gd name="T46" fmla="*/ 2147483647 w 328"/>
                <a:gd name="T47" fmla="*/ 2147483647 h 335"/>
                <a:gd name="T48" fmla="*/ 2147483647 w 328"/>
                <a:gd name="T49" fmla="*/ 2147483647 h 335"/>
                <a:gd name="T50" fmla="*/ 2147483647 w 328"/>
                <a:gd name="T51" fmla="*/ 2147483647 h 3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8"/>
                <a:gd name="T79" fmla="*/ 0 h 335"/>
                <a:gd name="T80" fmla="*/ 328 w 328"/>
                <a:gd name="T81" fmla="*/ 335 h 3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8" h="335">
                  <a:moveTo>
                    <a:pt x="99" y="117"/>
                  </a:moveTo>
                  <a:lnTo>
                    <a:pt x="121" y="81"/>
                  </a:lnTo>
                  <a:lnTo>
                    <a:pt x="162" y="42"/>
                  </a:lnTo>
                  <a:lnTo>
                    <a:pt x="186" y="0"/>
                  </a:lnTo>
                  <a:lnTo>
                    <a:pt x="267" y="4"/>
                  </a:lnTo>
                  <a:lnTo>
                    <a:pt x="292" y="15"/>
                  </a:lnTo>
                  <a:lnTo>
                    <a:pt x="328" y="0"/>
                  </a:lnTo>
                  <a:lnTo>
                    <a:pt x="326" y="72"/>
                  </a:lnTo>
                  <a:lnTo>
                    <a:pt x="306" y="121"/>
                  </a:lnTo>
                  <a:lnTo>
                    <a:pt x="276" y="153"/>
                  </a:lnTo>
                  <a:lnTo>
                    <a:pt x="276" y="222"/>
                  </a:lnTo>
                  <a:lnTo>
                    <a:pt x="256" y="254"/>
                  </a:lnTo>
                  <a:lnTo>
                    <a:pt x="254" y="294"/>
                  </a:lnTo>
                  <a:lnTo>
                    <a:pt x="241" y="319"/>
                  </a:lnTo>
                  <a:lnTo>
                    <a:pt x="218" y="335"/>
                  </a:lnTo>
                  <a:lnTo>
                    <a:pt x="191" y="330"/>
                  </a:lnTo>
                  <a:lnTo>
                    <a:pt x="166" y="335"/>
                  </a:lnTo>
                  <a:lnTo>
                    <a:pt x="128" y="328"/>
                  </a:lnTo>
                  <a:lnTo>
                    <a:pt x="110" y="294"/>
                  </a:lnTo>
                  <a:lnTo>
                    <a:pt x="108" y="254"/>
                  </a:lnTo>
                  <a:lnTo>
                    <a:pt x="90" y="224"/>
                  </a:lnTo>
                  <a:lnTo>
                    <a:pt x="58" y="249"/>
                  </a:lnTo>
                  <a:lnTo>
                    <a:pt x="0" y="258"/>
                  </a:lnTo>
                  <a:lnTo>
                    <a:pt x="50" y="202"/>
                  </a:lnTo>
                  <a:lnTo>
                    <a:pt x="74" y="162"/>
                  </a:lnTo>
                  <a:lnTo>
                    <a:pt x="99" y="117"/>
                  </a:lnTo>
                </a:path>
              </a:pathLst>
            </a:custGeom>
            <a:solidFill>
              <a:schemeClr val="bg1"/>
            </a:solidFill>
            <a:ln w="11113">
              <a:solidFill>
                <a:srgbClr val="1F1A17"/>
              </a:solidFill>
              <a:prstDash val="solid"/>
              <a:round/>
              <a:headEnd/>
              <a:tailEnd/>
            </a:ln>
          </p:spPr>
          <p:txBody>
            <a:bodyPr/>
            <a:lstStyle/>
            <a:p>
              <a:endParaRPr lang="en-US"/>
            </a:p>
          </p:txBody>
        </p:sp>
        <p:sp>
          <p:nvSpPr>
            <p:cNvPr id="2163" name="Freeform 486"/>
            <p:cNvSpPr>
              <a:spLocks/>
            </p:cNvSpPr>
            <p:nvPr/>
          </p:nvSpPr>
          <p:spPr bwMode="auto">
            <a:xfrm>
              <a:off x="7905429" y="5008249"/>
              <a:ext cx="424036" cy="389975"/>
            </a:xfrm>
            <a:custGeom>
              <a:avLst/>
              <a:gdLst>
                <a:gd name="T0" fmla="*/ 2147483647 w 242"/>
                <a:gd name="T1" fmla="*/ 2147483647 h 229"/>
                <a:gd name="T2" fmla="*/ 2147483647 w 242"/>
                <a:gd name="T3" fmla="*/ 2147483647 h 229"/>
                <a:gd name="T4" fmla="*/ 2147483647 w 242"/>
                <a:gd name="T5" fmla="*/ 2147483647 h 229"/>
                <a:gd name="T6" fmla="*/ 2147483647 w 242"/>
                <a:gd name="T7" fmla="*/ 2147483647 h 229"/>
                <a:gd name="T8" fmla="*/ 2147483647 w 242"/>
                <a:gd name="T9" fmla="*/ 2147483647 h 229"/>
                <a:gd name="T10" fmla="*/ 2147483647 w 242"/>
                <a:gd name="T11" fmla="*/ 2147483647 h 229"/>
                <a:gd name="T12" fmla="*/ 2147483647 w 242"/>
                <a:gd name="T13" fmla="*/ 2147483647 h 229"/>
                <a:gd name="T14" fmla="*/ 2147483647 w 242"/>
                <a:gd name="T15" fmla="*/ 2147483647 h 229"/>
                <a:gd name="T16" fmla="*/ 2147483647 w 242"/>
                <a:gd name="T17" fmla="*/ 0 h 229"/>
                <a:gd name="T18" fmla="*/ 2147483647 w 242"/>
                <a:gd name="T19" fmla="*/ 2147483647 h 229"/>
                <a:gd name="T20" fmla="*/ 2147483647 w 242"/>
                <a:gd name="T21" fmla="*/ 2147483647 h 229"/>
                <a:gd name="T22" fmla="*/ 2147483647 w 242"/>
                <a:gd name="T23" fmla="*/ 2147483647 h 229"/>
                <a:gd name="T24" fmla="*/ 2147483647 w 242"/>
                <a:gd name="T25" fmla="*/ 2147483647 h 229"/>
                <a:gd name="T26" fmla="*/ 2147483647 w 242"/>
                <a:gd name="T27" fmla="*/ 2147483647 h 229"/>
                <a:gd name="T28" fmla="*/ 0 w 242"/>
                <a:gd name="T29" fmla="*/ 2147483647 h 229"/>
                <a:gd name="T30" fmla="*/ 2147483647 w 242"/>
                <a:gd name="T31" fmla="*/ 2147483647 h 229"/>
                <a:gd name="T32" fmla="*/ 2147483647 w 242"/>
                <a:gd name="T33" fmla="*/ 2147483647 h 229"/>
                <a:gd name="T34" fmla="*/ 2147483647 w 242"/>
                <a:gd name="T35" fmla="*/ 2147483647 h 229"/>
                <a:gd name="T36" fmla="*/ 2147483647 w 242"/>
                <a:gd name="T37" fmla="*/ 2147483647 h 229"/>
                <a:gd name="T38" fmla="*/ 2147483647 w 242"/>
                <a:gd name="T39" fmla="*/ 2147483647 h 2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2"/>
                <a:gd name="T61" fmla="*/ 0 h 229"/>
                <a:gd name="T62" fmla="*/ 242 w 242"/>
                <a:gd name="T63" fmla="*/ 229 h 2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2" h="229">
                  <a:moveTo>
                    <a:pt x="236" y="216"/>
                  </a:moveTo>
                  <a:lnTo>
                    <a:pt x="242" y="177"/>
                  </a:lnTo>
                  <a:lnTo>
                    <a:pt x="231" y="158"/>
                  </a:lnTo>
                  <a:lnTo>
                    <a:pt x="215" y="140"/>
                  </a:lnTo>
                  <a:lnTo>
                    <a:pt x="177" y="131"/>
                  </a:lnTo>
                  <a:lnTo>
                    <a:pt x="170" y="101"/>
                  </a:lnTo>
                  <a:lnTo>
                    <a:pt x="152" y="79"/>
                  </a:lnTo>
                  <a:lnTo>
                    <a:pt x="144" y="22"/>
                  </a:lnTo>
                  <a:lnTo>
                    <a:pt x="107" y="0"/>
                  </a:lnTo>
                  <a:lnTo>
                    <a:pt x="56" y="4"/>
                  </a:lnTo>
                  <a:lnTo>
                    <a:pt x="65" y="29"/>
                  </a:lnTo>
                  <a:lnTo>
                    <a:pt x="17" y="76"/>
                  </a:lnTo>
                  <a:lnTo>
                    <a:pt x="20" y="101"/>
                  </a:lnTo>
                  <a:lnTo>
                    <a:pt x="20" y="131"/>
                  </a:lnTo>
                  <a:lnTo>
                    <a:pt x="0" y="184"/>
                  </a:lnTo>
                  <a:lnTo>
                    <a:pt x="17" y="214"/>
                  </a:lnTo>
                  <a:lnTo>
                    <a:pt x="98" y="218"/>
                  </a:lnTo>
                  <a:lnTo>
                    <a:pt x="123" y="229"/>
                  </a:lnTo>
                  <a:lnTo>
                    <a:pt x="157" y="214"/>
                  </a:lnTo>
                  <a:lnTo>
                    <a:pt x="236" y="21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4" name="Freeform 487"/>
            <p:cNvSpPr>
              <a:spLocks/>
            </p:cNvSpPr>
            <p:nvPr/>
          </p:nvSpPr>
          <p:spPr bwMode="auto">
            <a:xfrm>
              <a:off x="7905429" y="5008249"/>
              <a:ext cx="424036" cy="389975"/>
            </a:xfrm>
            <a:custGeom>
              <a:avLst/>
              <a:gdLst>
                <a:gd name="T0" fmla="*/ 2147483647 w 242"/>
                <a:gd name="T1" fmla="*/ 2147483647 h 229"/>
                <a:gd name="T2" fmla="*/ 2147483647 w 242"/>
                <a:gd name="T3" fmla="*/ 2147483647 h 229"/>
                <a:gd name="T4" fmla="*/ 2147483647 w 242"/>
                <a:gd name="T5" fmla="*/ 2147483647 h 229"/>
                <a:gd name="T6" fmla="*/ 2147483647 w 242"/>
                <a:gd name="T7" fmla="*/ 2147483647 h 229"/>
                <a:gd name="T8" fmla="*/ 2147483647 w 242"/>
                <a:gd name="T9" fmla="*/ 2147483647 h 229"/>
                <a:gd name="T10" fmla="*/ 2147483647 w 242"/>
                <a:gd name="T11" fmla="*/ 2147483647 h 229"/>
                <a:gd name="T12" fmla="*/ 2147483647 w 242"/>
                <a:gd name="T13" fmla="*/ 2147483647 h 229"/>
                <a:gd name="T14" fmla="*/ 2147483647 w 242"/>
                <a:gd name="T15" fmla="*/ 2147483647 h 229"/>
                <a:gd name="T16" fmla="*/ 2147483647 w 242"/>
                <a:gd name="T17" fmla="*/ 0 h 229"/>
                <a:gd name="T18" fmla="*/ 2147483647 w 242"/>
                <a:gd name="T19" fmla="*/ 2147483647 h 229"/>
                <a:gd name="T20" fmla="*/ 2147483647 w 242"/>
                <a:gd name="T21" fmla="*/ 2147483647 h 229"/>
                <a:gd name="T22" fmla="*/ 2147483647 w 242"/>
                <a:gd name="T23" fmla="*/ 2147483647 h 229"/>
                <a:gd name="T24" fmla="*/ 2147483647 w 242"/>
                <a:gd name="T25" fmla="*/ 2147483647 h 229"/>
                <a:gd name="T26" fmla="*/ 2147483647 w 242"/>
                <a:gd name="T27" fmla="*/ 2147483647 h 229"/>
                <a:gd name="T28" fmla="*/ 0 w 242"/>
                <a:gd name="T29" fmla="*/ 2147483647 h 229"/>
                <a:gd name="T30" fmla="*/ 2147483647 w 242"/>
                <a:gd name="T31" fmla="*/ 2147483647 h 229"/>
                <a:gd name="T32" fmla="*/ 2147483647 w 242"/>
                <a:gd name="T33" fmla="*/ 2147483647 h 229"/>
                <a:gd name="T34" fmla="*/ 2147483647 w 242"/>
                <a:gd name="T35" fmla="*/ 2147483647 h 229"/>
                <a:gd name="T36" fmla="*/ 2147483647 w 242"/>
                <a:gd name="T37" fmla="*/ 2147483647 h 229"/>
                <a:gd name="T38" fmla="*/ 2147483647 w 242"/>
                <a:gd name="T39" fmla="*/ 2147483647 h 2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2"/>
                <a:gd name="T61" fmla="*/ 0 h 229"/>
                <a:gd name="T62" fmla="*/ 242 w 242"/>
                <a:gd name="T63" fmla="*/ 229 h 2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2" h="229">
                  <a:moveTo>
                    <a:pt x="236" y="216"/>
                  </a:moveTo>
                  <a:lnTo>
                    <a:pt x="242" y="177"/>
                  </a:lnTo>
                  <a:lnTo>
                    <a:pt x="231" y="158"/>
                  </a:lnTo>
                  <a:lnTo>
                    <a:pt x="215" y="140"/>
                  </a:lnTo>
                  <a:lnTo>
                    <a:pt x="177" y="131"/>
                  </a:lnTo>
                  <a:lnTo>
                    <a:pt x="170" y="101"/>
                  </a:lnTo>
                  <a:lnTo>
                    <a:pt x="152" y="79"/>
                  </a:lnTo>
                  <a:lnTo>
                    <a:pt x="144" y="22"/>
                  </a:lnTo>
                  <a:lnTo>
                    <a:pt x="107" y="0"/>
                  </a:lnTo>
                  <a:lnTo>
                    <a:pt x="56" y="4"/>
                  </a:lnTo>
                  <a:lnTo>
                    <a:pt x="65" y="29"/>
                  </a:lnTo>
                  <a:lnTo>
                    <a:pt x="17" y="76"/>
                  </a:lnTo>
                  <a:lnTo>
                    <a:pt x="20" y="101"/>
                  </a:lnTo>
                  <a:lnTo>
                    <a:pt x="20" y="131"/>
                  </a:lnTo>
                  <a:lnTo>
                    <a:pt x="0" y="184"/>
                  </a:lnTo>
                  <a:lnTo>
                    <a:pt x="17" y="214"/>
                  </a:lnTo>
                  <a:lnTo>
                    <a:pt x="98" y="218"/>
                  </a:lnTo>
                  <a:lnTo>
                    <a:pt x="123" y="229"/>
                  </a:lnTo>
                  <a:lnTo>
                    <a:pt x="157" y="214"/>
                  </a:lnTo>
                  <a:lnTo>
                    <a:pt x="236" y="216"/>
                  </a:lnTo>
                </a:path>
              </a:pathLst>
            </a:custGeom>
            <a:solidFill>
              <a:schemeClr val="bg1"/>
            </a:solidFill>
            <a:ln w="11113">
              <a:solidFill>
                <a:srgbClr val="1F1A17"/>
              </a:solidFill>
              <a:prstDash val="solid"/>
              <a:round/>
              <a:headEnd/>
              <a:tailEnd/>
            </a:ln>
          </p:spPr>
          <p:txBody>
            <a:bodyPr/>
            <a:lstStyle/>
            <a:p>
              <a:endParaRPr lang="en-US"/>
            </a:p>
          </p:txBody>
        </p:sp>
        <p:sp>
          <p:nvSpPr>
            <p:cNvPr id="2165" name="Freeform 488"/>
            <p:cNvSpPr>
              <a:spLocks/>
            </p:cNvSpPr>
            <p:nvPr/>
          </p:nvSpPr>
          <p:spPr bwMode="auto">
            <a:xfrm>
              <a:off x="7991208" y="5370978"/>
              <a:ext cx="537328" cy="631793"/>
            </a:xfrm>
            <a:custGeom>
              <a:avLst/>
              <a:gdLst>
                <a:gd name="T0" fmla="*/ 2147483647 w 306"/>
                <a:gd name="T1" fmla="*/ 2147483647 h 371"/>
                <a:gd name="T2" fmla="*/ 0 w 306"/>
                <a:gd name="T3" fmla="*/ 2147483647 h 371"/>
                <a:gd name="T4" fmla="*/ 0 w 306"/>
                <a:gd name="T5" fmla="*/ 2147483647 h 371"/>
                <a:gd name="T6" fmla="*/ 2147483647 w 306"/>
                <a:gd name="T7" fmla="*/ 2147483647 h 371"/>
                <a:gd name="T8" fmla="*/ 2147483647 w 306"/>
                <a:gd name="T9" fmla="*/ 2147483647 h 371"/>
                <a:gd name="T10" fmla="*/ 2147483647 w 306"/>
                <a:gd name="T11" fmla="*/ 2147483647 h 371"/>
                <a:gd name="T12" fmla="*/ 2147483647 w 306"/>
                <a:gd name="T13" fmla="*/ 2147483647 h 371"/>
                <a:gd name="T14" fmla="*/ 2147483647 w 306"/>
                <a:gd name="T15" fmla="*/ 2147483647 h 371"/>
                <a:gd name="T16" fmla="*/ 2147483647 w 306"/>
                <a:gd name="T17" fmla="*/ 2147483647 h 371"/>
                <a:gd name="T18" fmla="*/ 2147483647 w 306"/>
                <a:gd name="T19" fmla="*/ 2147483647 h 371"/>
                <a:gd name="T20" fmla="*/ 2147483647 w 306"/>
                <a:gd name="T21" fmla="*/ 0 h 371"/>
                <a:gd name="T22" fmla="*/ 2147483647 w 306"/>
                <a:gd name="T23" fmla="*/ 2147483647 h 371"/>
                <a:gd name="T24" fmla="*/ 2147483647 w 306"/>
                <a:gd name="T25" fmla="*/ 2147483647 h 371"/>
                <a:gd name="T26" fmla="*/ 2147483647 w 306"/>
                <a:gd name="T27" fmla="*/ 2147483647 h 371"/>
                <a:gd name="T28" fmla="*/ 2147483647 w 306"/>
                <a:gd name="T29" fmla="*/ 2147483647 h 371"/>
                <a:gd name="T30" fmla="*/ 2147483647 w 306"/>
                <a:gd name="T31" fmla="*/ 2147483647 h 371"/>
                <a:gd name="T32" fmla="*/ 2147483647 w 306"/>
                <a:gd name="T33" fmla="*/ 2147483647 h 371"/>
                <a:gd name="T34" fmla="*/ 2147483647 w 306"/>
                <a:gd name="T35" fmla="*/ 2147483647 h 371"/>
                <a:gd name="T36" fmla="*/ 2147483647 w 306"/>
                <a:gd name="T37" fmla="*/ 2147483647 h 371"/>
                <a:gd name="T38" fmla="*/ 2147483647 w 306"/>
                <a:gd name="T39" fmla="*/ 2147483647 h 371"/>
                <a:gd name="T40" fmla="*/ 2147483647 w 306"/>
                <a:gd name="T41" fmla="*/ 2147483647 h 371"/>
                <a:gd name="T42" fmla="*/ 2147483647 w 306"/>
                <a:gd name="T43" fmla="*/ 2147483647 h 371"/>
                <a:gd name="T44" fmla="*/ 2147483647 w 306"/>
                <a:gd name="T45" fmla="*/ 2147483647 h 371"/>
                <a:gd name="T46" fmla="*/ 2147483647 w 306"/>
                <a:gd name="T47" fmla="*/ 2147483647 h 371"/>
                <a:gd name="T48" fmla="*/ 2147483647 w 306"/>
                <a:gd name="T49" fmla="*/ 2147483647 h 371"/>
                <a:gd name="T50" fmla="*/ 2147483647 w 306"/>
                <a:gd name="T51" fmla="*/ 2147483647 h 371"/>
                <a:gd name="T52" fmla="*/ 2147483647 w 306"/>
                <a:gd name="T53" fmla="*/ 2147483647 h 371"/>
                <a:gd name="T54" fmla="*/ 2147483647 w 306"/>
                <a:gd name="T55" fmla="*/ 2147483647 h 371"/>
                <a:gd name="T56" fmla="*/ 2147483647 w 306"/>
                <a:gd name="T57" fmla="*/ 2147483647 h 371"/>
                <a:gd name="T58" fmla="*/ 2147483647 w 306"/>
                <a:gd name="T59" fmla="*/ 2147483647 h 371"/>
                <a:gd name="T60" fmla="*/ 2147483647 w 306"/>
                <a:gd name="T61" fmla="*/ 2147483647 h 3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371"/>
                <a:gd name="T95" fmla="*/ 306 w 306"/>
                <a:gd name="T96" fmla="*/ 371 h 3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371">
                  <a:moveTo>
                    <a:pt x="56" y="371"/>
                  </a:moveTo>
                  <a:lnTo>
                    <a:pt x="0" y="365"/>
                  </a:lnTo>
                  <a:lnTo>
                    <a:pt x="0" y="338"/>
                  </a:lnTo>
                  <a:lnTo>
                    <a:pt x="23" y="320"/>
                  </a:lnTo>
                  <a:lnTo>
                    <a:pt x="36" y="295"/>
                  </a:lnTo>
                  <a:lnTo>
                    <a:pt x="38" y="255"/>
                  </a:lnTo>
                  <a:lnTo>
                    <a:pt x="58" y="223"/>
                  </a:lnTo>
                  <a:lnTo>
                    <a:pt x="58" y="154"/>
                  </a:lnTo>
                  <a:lnTo>
                    <a:pt x="88" y="122"/>
                  </a:lnTo>
                  <a:lnTo>
                    <a:pt x="108" y="73"/>
                  </a:lnTo>
                  <a:lnTo>
                    <a:pt x="110" y="0"/>
                  </a:lnTo>
                  <a:lnTo>
                    <a:pt x="187" y="1"/>
                  </a:lnTo>
                  <a:lnTo>
                    <a:pt x="259" y="9"/>
                  </a:lnTo>
                  <a:lnTo>
                    <a:pt x="285" y="34"/>
                  </a:lnTo>
                  <a:lnTo>
                    <a:pt x="285" y="50"/>
                  </a:lnTo>
                  <a:lnTo>
                    <a:pt x="285" y="77"/>
                  </a:lnTo>
                  <a:lnTo>
                    <a:pt x="281" y="90"/>
                  </a:lnTo>
                  <a:lnTo>
                    <a:pt x="279" y="163"/>
                  </a:lnTo>
                  <a:lnTo>
                    <a:pt x="285" y="243"/>
                  </a:lnTo>
                  <a:lnTo>
                    <a:pt x="286" y="259"/>
                  </a:lnTo>
                  <a:lnTo>
                    <a:pt x="288" y="297"/>
                  </a:lnTo>
                  <a:lnTo>
                    <a:pt x="306" y="327"/>
                  </a:lnTo>
                  <a:lnTo>
                    <a:pt x="268" y="322"/>
                  </a:lnTo>
                  <a:lnTo>
                    <a:pt x="250" y="344"/>
                  </a:lnTo>
                  <a:lnTo>
                    <a:pt x="211" y="356"/>
                  </a:lnTo>
                  <a:lnTo>
                    <a:pt x="184" y="338"/>
                  </a:lnTo>
                  <a:lnTo>
                    <a:pt x="155" y="318"/>
                  </a:lnTo>
                  <a:lnTo>
                    <a:pt x="124" y="318"/>
                  </a:lnTo>
                  <a:lnTo>
                    <a:pt x="92" y="324"/>
                  </a:lnTo>
                  <a:lnTo>
                    <a:pt x="63" y="344"/>
                  </a:lnTo>
                  <a:lnTo>
                    <a:pt x="56" y="37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6" name="Freeform 489"/>
            <p:cNvSpPr>
              <a:spLocks/>
            </p:cNvSpPr>
            <p:nvPr/>
          </p:nvSpPr>
          <p:spPr bwMode="auto">
            <a:xfrm>
              <a:off x="7991208" y="5370978"/>
              <a:ext cx="537328" cy="631793"/>
            </a:xfrm>
            <a:custGeom>
              <a:avLst/>
              <a:gdLst>
                <a:gd name="T0" fmla="*/ 2147483647 w 306"/>
                <a:gd name="T1" fmla="*/ 2147483647 h 371"/>
                <a:gd name="T2" fmla="*/ 0 w 306"/>
                <a:gd name="T3" fmla="*/ 2147483647 h 371"/>
                <a:gd name="T4" fmla="*/ 0 w 306"/>
                <a:gd name="T5" fmla="*/ 2147483647 h 371"/>
                <a:gd name="T6" fmla="*/ 2147483647 w 306"/>
                <a:gd name="T7" fmla="*/ 2147483647 h 371"/>
                <a:gd name="T8" fmla="*/ 2147483647 w 306"/>
                <a:gd name="T9" fmla="*/ 2147483647 h 371"/>
                <a:gd name="T10" fmla="*/ 2147483647 w 306"/>
                <a:gd name="T11" fmla="*/ 2147483647 h 371"/>
                <a:gd name="T12" fmla="*/ 2147483647 w 306"/>
                <a:gd name="T13" fmla="*/ 2147483647 h 371"/>
                <a:gd name="T14" fmla="*/ 2147483647 w 306"/>
                <a:gd name="T15" fmla="*/ 2147483647 h 371"/>
                <a:gd name="T16" fmla="*/ 2147483647 w 306"/>
                <a:gd name="T17" fmla="*/ 2147483647 h 371"/>
                <a:gd name="T18" fmla="*/ 2147483647 w 306"/>
                <a:gd name="T19" fmla="*/ 2147483647 h 371"/>
                <a:gd name="T20" fmla="*/ 2147483647 w 306"/>
                <a:gd name="T21" fmla="*/ 0 h 371"/>
                <a:gd name="T22" fmla="*/ 2147483647 w 306"/>
                <a:gd name="T23" fmla="*/ 2147483647 h 371"/>
                <a:gd name="T24" fmla="*/ 2147483647 w 306"/>
                <a:gd name="T25" fmla="*/ 2147483647 h 371"/>
                <a:gd name="T26" fmla="*/ 2147483647 w 306"/>
                <a:gd name="T27" fmla="*/ 2147483647 h 371"/>
                <a:gd name="T28" fmla="*/ 2147483647 w 306"/>
                <a:gd name="T29" fmla="*/ 2147483647 h 371"/>
                <a:gd name="T30" fmla="*/ 2147483647 w 306"/>
                <a:gd name="T31" fmla="*/ 2147483647 h 371"/>
                <a:gd name="T32" fmla="*/ 2147483647 w 306"/>
                <a:gd name="T33" fmla="*/ 2147483647 h 371"/>
                <a:gd name="T34" fmla="*/ 2147483647 w 306"/>
                <a:gd name="T35" fmla="*/ 2147483647 h 371"/>
                <a:gd name="T36" fmla="*/ 2147483647 w 306"/>
                <a:gd name="T37" fmla="*/ 2147483647 h 371"/>
                <a:gd name="T38" fmla="*/ 2147483647 w 306"/>
                <a:gd name="T39" fmla="*/ 2147483647 h 371"/>
                <a:gd name="T40" fmla="*/ 2147483647 w 306"/>
                <a:gd name="T41" fmla="*/ 2147483647 h 371"/>
                <a:gd name="T42" fmla="*/ 2147483647 w 306"/>
                <a:gd name="T43" fmla="*/ 2147483647 h 371"/>
                <a:gd name="T44" fmla="*/ 2147483647 w 306"/>
                <a:gd name="T45" fmla="*/ 2147483647 h 371"/>
                <a:gd name="T46" fmla="*/ 2147483647 w 306"/>
                <a:gd name="T47" fmla="*/ 2147483647 h 371"/>
                <a:gd name="T48" fmla="*/ 2147483647 w 306"/>
                <a:gd name="T49" fmla="*/ 2147483647 h 371"/>
                <a:gd name="T50" fmla="*/ 2147483647 w 306"/>
                <a:gd name="T51" fmla="*/ 2147483647 h 371"/>
                <a:gd name="T52" fmla="*/ 2147483647 w 306"/>
                <a:gd name="T53" fmla="*/ 2147483647 h 371"/>
                <a:gd name="T54" fmla="*/ 2147483647 w 306"/>
                <a:gd name="T55" fmla="*/ 2147483647 h 371"/>
                <a:gd name="T56" fmla="*/ 2147483647 w 306"/>
                <a:gd name="T57" fmla="*/ 2147483647 h 371"/>
                <a:gd name="T58" fmla="*/ 2147483647 w 306"/>
                <a:gd name="T59" fmla="*/ 2147483647 h 371"/>
                <a:gd name="T60" fmla="*/ 2147483647 w 306"/>
                <a:gd name="T61" fmla="*/ 2147483647 h 3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371"/>
                <a:gd name="T95" fmla="*/ 306 w 306"/>
                <a:gd name="T96" fmla="*/ 371 h 3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371">
                  <a:moveTo>
                    <a:pt x="56" y="371"/>
                  </a:moveTo>
                  <a:lnTo>
                    <a:pt x="0" y="365"/>
                  </a:lnTo>
                  <a:lnTo>
                    <a:pt x="0" y="338"/>
                  </a:lnTo>
                  <a:lnTo>
                    <a:pt x="23" y="320"/>
                  </a:lnTo>
                  <a:lnTo>
                    <a:pt x="36" y="295"/>
                  </a:lnTo>
                  <a:lnTo>
                    <a:pt x="38" y="255"/>
                  </a:lnTo>
                  <a:lnTo>
                    <a:pt x="58" y="223"/>
                  </a:lnTo>
                  <a:lnTo>
                    <a:pt x="58" y="154"/>
                  </a:lnTo>
                  <a:lnTo>
                    <a:pt x="88" y="122"/>
                  </a:lnTo>
                  <a:lnTo>
                    <a:pt x="108" y="73"/>
                  </a:lnTo>
                  <a:lnTo>
                    <a:pt x="110" y="0"/>
                  </a:lnTo>
                  <a:lnTo>
                    <a:pt x="187" y="1"/>
                  </a:lnTo>
                  <a:lnTo>
                    <a:pt x="259" y="9"/>
                  </a:lnTo>
                  <a:lnTo>
                    <a:pt x="285" y="34"/>
                  </a:lnTo>
                  <a:lnTo>
                    <a:pt x="285" y="50"/>
                  </a:lnTo>
                  <a:lnTo>
                    <a:pt x="285" y="77"/>
                  </a:lnTo>
                  <a:lnTo>
                    <a:pt x="281" y="90"/>
                  </a:lnTo>
                  <a:lnTo>
                    <a:pt x="279" y="163"/>
                  </a:lnTo>
                  <a:lnTo>
                    <a:pt x="285" y="243"/>
                  </a:lnTo>
                  <a:lnTo>
                    <a:pt x="286" y="259"/>
                  </a:lnTo>
                  <a:lnTo>
                    <a:pt x="288" y="297"/>
                  </a:lnTo>
                  <a:lnTo>
                    <a:pt x="306" y="327"/>
                  </a:lnTo>
                  <a:lnTo>
                    <a:pt x="268" y="322"/>
                  </a:lnTo>
                  <a:lnTo>
                    <a:pt x="250" y="344"/>
                  </a:lnTo>
                  <a:lnTo>
                    <a:pt x="211" y="356"/>
                  </a:lnTo>
                  <a:lnTo>
                    <a:pt x="184" y="338"/>
                  </a:lnTo>
                  <a:lnTo>
                    <a:pt x="155" y="318"/>
                  </a:lnTo>
                  <a:lnTo>
                    <a:pt x="124" y="318"/>
                  </a:lnTo>
                  <a:lnTo>
                    <a:pt x="92" y="324"/>
                  </a:lnTo>
                  <a:lnTo>
                    <a:pt x="63" y="344"/>
                  </a:lnTo>
                  <a:lnTo>
                    <a:pt x="56" y="371"/>
                  </a:lnTo>
                </a:path>
              </a:pathLst>
            </a:custGeom>
            <a:solidFill>
              <a:schemeClr val="bg1"/>
            </a:solidFill>
            <a:ln w="11113">
              <a:solidFill>
                <a:srgbClr val="1F1A17"/>
              </a:solidFill>
              <a:prstDash val="solid"/>
              <a:round/>
              <a:headEnd/>
              <a:tailEnd/>
            </a:ln>
          </p:spPr>
          <p:txBody>
            <a:bodyPr/>
            <a:lstStyle/>
            <a:p>
              <a:endParaRPr lang="en-US"/>
            </a:p>
          </p:txBody>
        </p:sp>
        <p:sp>
          <p:nvSpPr>
            <p:cNvPr id="2167" name="Freeform 490"/>
            <p:cNvSpPr>
              <a:spLocks/>
            </p:cNvSpPr>
            <p:nvPr/>
          </p:nvSpPr>
          <p:spPr bwMode="auto">
            <a:xfrm>
              <a:off x="8282531" y="4747699"/>
              <a:ext cx="576172" cy="638605"/>
            </a:xfrm>
            <a:custGeom>
              <a:avLst/>
              <a:gdLst>
                <a:gd name="T0" fmla="*/ 2147483647 w 329"/>
                <a:gd name="T1" fmla="*/ 2147483647 h 375"/>
                <a:gd name="T2" fmla="*/ 2147483647 w 329"/>
                <a:gd name="T3" fmla="*/ 2147483647 h 375"/>
                <a:gd name="T4" fmla="*/ 2147483647 w 329"/>
                <a:gd name="T5" fmla="*/ 2147483647 h 375"/>
                <a:gd name="T6" fmla="*/ 2147483647 w 329"/>
                <a:gd name="T7" fmla="*/ 2147483647 h 375"/>
                <a:gd name="T8" fmla="*/ 2147483647 w 329"/>
                <a:gd name="T9" fmla="*/ 2147483647 h 375"/>
                <a:gd name="T10" fmla="*/ 2147483647 w 329"/>
                <a:gd name="T11" fmla="*/ 2147483647 h 375"/>
                <a:gd name="T12" fmla="*/ 2147483647 w 329"/>
                <a:gd name="T13" fmla="*/ 2147483647 h 375"/>
                <a:gd name="T14" fmla="*/ 2147483647 w 329"/>
                <a:gd name="T15" fmla="*/ 2147483647 h 375"/>
                <a:gd name="T16" fmla="*/ 2147483647 w 329"/>
                <a:gd name="T17" fmla="*/ 2147483647 h 375"/>
                <a:gd name="T18" fmla="*/ 2147483647 w 329"/>
                <a:gd name="T19" fmla="*/ 2147483647 h 375"/>
                <a:gd name="T20" fmla="*/ 2147483647 w 329"/>
                <a:gd name="T21" fmla="*/ 2147483647 h 375"/>
                <a:gd name="T22" fmla="*/ 2147483647 w 329"/>
                <a:gd name="T23" fmla="*/ 2147483647 h 375"/>
                <a:gd name="T24" fmla="*/ 2147483647 w 329"/>
                <a:gd name="T25" fmla="*/ 0 h 375"/>
                <a:gd name="T26" fmla="*/ 2147483647 w 329"/>
                <a:gd name="T27" fmla="*/ 2147483647 h 375"/>
                <a:gd name="T28" fmla="*/ 2147483647 w 329"/>
                <a:gd name="T29" fmla="*/ 2147483647 h 375"/>
                <a:gd name="T30" fmla="*/ 2147483647 w 329"/>
                <a:gd name="T31" fmla="*/ 2147483647 h 375"/>
                <a:gd name="T32" fmla="*/ 2147483647 w 329"/>
                <a:gd name="T33" fmla="*/ 2147483647 h 375"/>
                <a:gd name="T34" fmla="*/ 2147483647 w 329"/>
                <a:gd name="T35" fmla="*/ 2147483647 h 375"/>
                <a:gd name="T36" fmla="*/ 2147483647 w 329"/>
                <a:gd name="T37" fmla="*/ 2147483647 h 375"/>
                <a:gd name="T38" fmla="*/ 2147483647 w 329"/>
                <a:gd name="T39" fmla="*/ 2147483647 h 375"/>
                <a:gd name="T40" fmla="*/ 2147483647 w 329"/>
                <a:gd name="T41" fmla="*/ 2147483647 h 375"/>
                <a:gd name="T42" fmla="*/ 2147483647 w 329"/>
                <a:gd name="T43" fmla="*/ 2147483647 h 375"/>
                <a:gd name="T44" fmla="*/ 2147483647 w 329"/>
                <a:gd name="T45" fmla="*/ 2147483647 h 375"/>
                <a:gd name="T46" fmla="*/ 2147483647 w 329"/>
                <a:gd name="T47" fmla="*/ 2147483647 h 375"/>
                <a:gd name="T48" fmla="*/ 2147483647 w 329"/>
                <a:gd name="T49" fmla="*/ 2147483647 h 375"/>
                <a:gd name="T50" fmla="*/ 2147483647 w 329"/>
                <a:gd name="T51" fmla="*/ 2147483647 h 375"/>
                <a:gd name="T52" fmla="*/ 0 w 329"/>
                <a:gd name="T53" fmla="*/ 2147483647 h 375"/>
                <a:gd name="T54" fmla="*/ 2147483647 w 329"/>
                <a:gd name="T55" fmla="*/ 2147483647 h 375"/>
                <a:gd name="T56" fmla="*/ 2147483647 w 329"/>
                <a:gd name="T57" fmla="*/ 2147483647 h 375"/>
                <a:gd name="T58" fmla="*/ 2147483647 w 329"/>
                <a:gd name="T59" fmla="*/ 2147483647 h 3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9"/>
                <a:gd name="T91" fmla="*/ 0 h 375"/>
                <a:gd name="T92" fmla="*/ 329 w 329"/>
                <a:gd name="T93" fmla="*/ 375 h 3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9" h="375">
                  <a:moveTo>
                    <a:pt x="21" y="369"/>
                  </a:moveTo>
                  <a:lnTo>
                    <a:pt x="95" y="375"/>
                  </a:lnTo>
                  <a:lnTo>
                    <a:pt x="110" y="362"/>
                  </a:lnTo>
                  <a:lnTo>
                    <a:pt x="128" y="353"/>
                  </a:lnTo>
                  <a:lnTo>
                    <a:pt x="126" y="306"/>
                  </a:lnTo>
                  <a:lnTo>
                    <a:pt x="151" y="266"/>
                  </a:lnTo>
                  <a:lnTo>
                    <a:pt x="203" y="247"/>
                  </a:lnTo>
                  <a:lnTo>
                    <a:pt x="239" y="223"/>
                  </a:lnTo>
                  <a:lnTo>
                    <a:pt x="290" y="205"/>
                  </a:lnTo>
                  <a:lnTo>
                    <a:pt x="304" y="182"/>
                  </a:lnTo>
                  <a:lnTo>
                    <a:pt x="311" y="113"/>
                  </a:lnTo>
                  <a:lnTo>
                    <a:pt x="322" y="68"/>
                  </a:lnTo>
                  <a:lnTo>
                    <a:pt x="329" y="0"/>
                  </a:lnTo>
                  <a:lnTo>
                    <a:pt x="310" y="29"/>
                  </a:lnTo>
                  <a:lnTo>
                    <a:pt x="263" y="74"/>
                  </a:lnTo>
                  <a:lnTo>
                    <a:pt x="133" y="83"/>
                  </a:lnTo>
                  <a:lnTo>
                    <a:pt x="101" y="85"/>
                  </a:lnTo>
                  <a:lnTo>
                    <a:pt x="119" y="106"/>
                  </a:lnTo>
                  <a:lnTo>
                    <a:pt x="144" y="121"/>
                  </a:lnTo>
                  <a:lnTo>
                    <a:pt x="149" y="139"/>
                  </a:lnTo>
                  <a:lnTo>
                    <a:pt x="126" y="173"/>
                  </a:lnTo>
                  <a:lnTo>
                    <a:pt x="106" y="180"/>
                  </a:lnTo>
                  <a:lnTo>
                    <a:pt x="86" y="200"/>
                  </a:lnTo>
                  <a:lnTo>
                    <a:pt x="54" y="214"/>
                  </a:lnTo>
                  <a:lnTo>
                    <a:pt x="43" y="238"/>
                  </a:lnTo>
                  <a:lnTo>
                    <a:pt x="32" y="263"/>
                  </a:lnTo>
                  <a:lnTo>
                    <a:pt x="0" y="293"/>
                  </a:lnTo>
                  <a:lnTo>
                    <a:pt x="16" y="311"/>
                  </a:lnTo>
                  <a:lnTo>
                    <a:pt x="27" y="330"/>
                  </a:lnTo>
                  <a:lnTo>
                    <a:pt x="21" y="3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8" name="Freeform 491"/>
            <p:cNvSpPr>
              <a:spLocks/>
            </p:cNvSpPr>
            <p:nvPr/>
          </p:nvSpPr>
          <p:spPr bwMode="auto">
            <a:xfrm>
              <a:off x="8282531" y="4747699"/>
              <a:ext cx="576172" cy="638605"/>
            </a:xfrm>
            <a:custGeom>
              <a:avLst/>
              <a:gdLst>
                <a:gd name="T0" fmla="*/ 2147483647 w 329"/>
                <a:gd name="T1" fmla="*/ 2147483647 h 375"/>
                <a:gd name="T2" fmla="*/ 2147483647 w 329"/>
                <a:gd name="T3" fmla="*/ 2147483647 h 375"/>
                <a:gd name="T4" fmla="*/ 2147483647 w 329"/>
                <a:gd name="T5" fmla="*/ 2147483647 h 375"/>
                <a:gd name="T6" fmla="*/ 2147483647 w 329"/>
                <a:gd name="T7" fmla="*/ 2147483647 h 375"/>
                <a:gd name="T8" fmla="*/ 2147483647 w 329"/>
                <a:gd name="T9" fmla="*/ 2147483647 h 375"/>
                <a:gd name="T10" fmla="*/ 2147483647 w 329"/>
                <a:gd name="T11" fmla="*/ 2147483647 h 375"/>
                <a:gd name="T12" fmla="*/ 2147483647 w 329"/>
                <a:gd name="T13" fmla="*/ 2147483647 h 375"/>
                <a:gd name="T14" fmla="*/ 2147483647 w 329"/>
                <a:gd name="T15" fmla="*/ 2147483647 h 375"/>
                <a:gd name="T16" fmla="*/ 2147483647 w 329"/>
                <a:gd name="T17" fmla="*/ 2147483647 h 375"/>
                <a:gd name="T18" fmla="*/ 2147483647 w 329"/>
                <a:gd name="T19" fmla="*/ 2147483647 h 375"/>
                <a:gd name="T20" fmla="*/ 2147483647 w 329"/>
                <a:gd name="T21" fmla="*/ 2147483647 h 375"/>
                <a:gd name="T22" fmla="*/ 2147483647 w 329"/>
                <a:gd name="T23" fmla="*/ 2147483647 h 375"/>
                <a:gd name="T24" fmla="*/ 2147483647 w 329"/>
                <a:gd name="T25" fmla="*/ 0 h 375"/>
                <a:gd name="T26" fmla="*/ 2147483647 w 329"/>
                <a:gd name="T27" fmla="*/ 2147483647 h 375"/>
                <a:gd name="T28" fmla="*/ 2147483647 w 329"/>
                <a:gd name="T29" fmla="*/ 2147483647 h 375"/>
                <a:gd name="T30" fmla="*/ 2147483647 w 329"/>
                <a:gd name="T31" fmla="*/ 2147483647 h 375"/>
                <a:gd name="T32" fmla="*/ 2147483647 w 329"/>
                <a:gd name="T33" fmla="*/ 2147483647 h 375"/>
                <a:gd name="T34" fmla="*/ 2147483647 w 329"/>
                <a:gd name="T35" fmla="*/ 2147483647 h 375"/>
                <a:gd name="T36" fmla="*/ 2147483647 w 329"/>
                <a:gd name="T37" fmla="*/ 2147483647 h 375"/>
                <a:gd name="T38" fmla="*/ 2147483647 w 329"/>
                <a:gd name="T39" fmla="*/ 2147483647 h 375"/>
                <a:gd name="T40" fmla="*/ 2147483647 w 329"/>
                <a:gd name="T41" fmla="*/ 2147483647 h 375"/>
                <a:gd name="T42" fmla="*/ 2147483647 w 329"/>
                <a:gd name="T43" fmla="*/ 2147483647 h 375"/>
                <a:gd name="T44" fmla="*/ 2147483647 w 329"/>
                <a:gd name="T45" fmla="*/ 2147483647 h 375"/>
                <a:gd name="T46" fmla="*/ 2147483647 w 329"/>
                <a:gd name="T47" fmla="*/ 2147483647 h 375"/>
                <a:gd name="T48" fmla="*/ 2147483647 w 329"/>
                <a:gd name="T49" fmla="*/ 2147483647 h 375"/>
                <a:gd name="T50" fmla="*/ 2147483647 w 329"/>
                <a:gd name="T51" fmla="*/ 2147483647 h 375"/>
                <a:gd name="T52" fmla="*/ 0 w 329"/>
                <a:gd name="T53" fmla="*/ 2147483647 h 375"/>
                <a:gd name="T54" fmla="*/ 2147483647 w 329"/>
                <a:gd name="T55" fmla="*/ 2147483647 h 375"/>
                <a:gd name="T56" fmla="*/ 2147483647 w 329"/>
                <a:gd name="T57" fmla="*/ 2147483647 h 375"/>
                <a:gd name="T58" fmla="*/ 2147483647 w 329"/>
                <a:gd name="T59" fmla="*/ 2147483647 h 3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9"/>
                <a:gd name="T91" fmla="*/ 0 h 375"/>
                <a:gd name="T92" fmla="*/ 329 w 329"/>
                <a:gd name="T93" fmla="*/ 375 h 3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9" h="375">
                  <a:moveTo>
                    <a:pt x="21" y="369"/>
                  </a:moveTo>
                  <a:lnTo>
                    <a:pt x="95" y="375"/>
                  </a:lnTo>
                  <a:lnTo>
                    <a:pt x="110" y="362"/>
                  </a:lnTo>
                  <a:lnTo>
                    <a:pt x="128" y="353"/>
                  </a:lnTo>
                  <a:lnTo>
                    <a:pt x="126" y="306"/>
                  </a:lnTo>
                  <a:lnTo>
                    <a:pt x="151" y="266"/>
                  </a:lnTo>
                  <a:lnTo>
                    <a:pt x="203" y="247"/>
                  </a:lnTo>
                  <a:lnTo>
                    <a:pt x="239" y="223"/>
                  </a:lnTo>
                  <a:lnTo>
                    <a:pt x="290" y="205"/>
                  </a:lnTo>
                  <a:lnTo>
                    <a:pt x="304" y="182"/>
                  </a:lnTo>
                  <a:lnTo>
                    <a:pt x="311" y="113"/>
                  </a:lnTo>
                  <a:lnTo>
                    <a:pt x="322" y="68"/>
                  </a:lnTo>
                  <a:lnTo>
                    <a:pt x="329" y="0"/>
                  </a:lnTo>
                  <a:lnTo>
                    <a:pt x="310" y="29"/>
                  </a:lnTo>
                  <a:lnTo>
                    <a:pt x="263" y="74"/>
                  </a:lnTo>
                  <a:lnTo>
                    <a:pt x="133" y="83"/>
                  </a:lnTo>
                  <a:lnTo>
                    <a:pt x="101" y="85"/>
                  </a:lnTo>
                  <a:lnTo>
                    <a:pt x="119" y="106"/>
                  </a:lnTo>
                  <a:lnTo>
                    <a:pt x="144" y="121"/>
                  </a:lnTo>
                  <a:lnTo>
                    <a:pt x="149" y="139"/>
                  </a:lnTo>
                  <a:lnTo>
                    <a:pt x="126" y="173"/>
                  </a:lnTo>
                  <a:lnTo>
                    <a:pt x="106" y="180"/>
                  </a:lnTo>
                  <a:lnTo>
                    <a:pt x="86" y="200"/>
                  </a:lnTo>
                  <a:lnTo>
                    <a:pt x="54" y="214"/>
                  </a:lnTo>
                  <a:lnTo>
                    <a:pt x="43" y="238"/>
                  </a:lnTo>
                  <a:lnTo>
                    <a:pt x="32" y="263"/>
                  </a:lnTo>
                  <a:lnTo>
                    <a:pt x="0" y="293"/>
                  </a:lnTo>
                  <a:lnTo>
                    <a:pt x="16" y="311"/>
                  </a:lnTo>
                  <a:lnTo>
                    <a:pt x="27" y="330"/>
                  </a:lnTo>
                  <a:lnTo>
                    <a:pt x="21" y="369"/>
                  </a:lnTo>
                </a:path>
              </a:pathLst>
            </a:custGeom>
            <a:solidFill>
              <a:schemeClr val="bg1"/>
            </a:solidFill>
            <a:ln w="11113">
              <a:solidFill>
                <a:srgbClr val="1F1A17"/>
              </a:solidFill>
              <a:prstDash val="solid"/>
              <a:round/>
              <a:headEnd/>
              <a:tailEnd/>
            </a:ln>
          </p:spPr>
          <p:txBody>
            <a:bodyPr/>
            <a:lstStyle/>
            <a:p>
              <a:endParaRPr lang="en-US"/>
            </a:p>
          </p:txBody>
        </p:sp>
        <p:sp>
          <p:nvSpPr>
            <p:cNvPr id="2169" name="Freeform 492"/>
            <p:cNvSpPr>
              <a:spLocks/>
            </p:cNvSpPr>
            <p:nvPr/>
          </p:nvSpPr>
          <p:spPr bwMode="auto">
            <a:xfrm>
              <a:off x="8445995" y="5100209"/>
              <a:ext cx="558369" cy="505776"/>
            </a:xfrm>
            <a:custGeom>
              <a:avLst/>
              <a:gdLst>
                <a:gd name="T0" fmla="*/ 2147483647 w 319"/>
                <a:gd name="T1" fmla="*/ 2147483647 h 297"/>
                <a:gd name="T2" fmla="*/ 2147483647 w 319"/>
                <a:gd name="T3" fmla="*/ 2147483647 h 297"/>
                <a:gd name="T4" fmla="*/ 2147483647 w 319"/>
                <a:gd name="T5" fmla="*/ 2147483647 h 297"/>
                <a:gd name="T6" fmla="*/ 2147483647 w 319"/>
                <a:gd name="T7" fmla="*/ 2147483647 h 297"/>
                <a:gd name="T8" fmla="*/ 2147483647 w 319"/>
                <a:gd name="T9" fmla="*/ 2147483647 h 297"/>
                <a:gd name="T10" fmla="*/ 2147483647 w 319"/>
                <a:gd name="T11" fmla="*/ 2147483647 h 297"/>
                <a:gd name="T12" fmla="*/ 2147483647 w 319"/>
                <a:gd name="T13" fmla="*/ 0 h 297"/>
                <a:gd name="T14" fmla="*/ 2147483647 w 319"/>
                <a:gd name="T15" fmla="*/ 2147483647 h 297"/>
                <a:gd name="T16" fmla="*/ 2147483647 w 319"/>
                <a:gd name="T17" fmla="*/ 2147483647 h 297"/>
                <a:gd name="T18" fmla="*/ 2147483647 w 319"/>
                <a:gd name="T19" fmla="*/ 2147483647 h 297"/>
                <a:gd name="T20" fmla="*/ 2147483647 w 319"/>
                <a:gd name="T21" fmla="*/ 2147483647 h 297"/>
                <a:gd name="T22" fmla="*/ 2147483647 w 319"/>
                <a:gd name="T23" fmla="*/ 2147483647 h 297"/>
                <a:gd name="T24" fmla="*/ 2147483647 w 319"/>
                <a:gd name="T25" fmla="*/ 2147483647 h 297"/>
                <a:gd name="T26" fmla="*/ 0 w 319"/>
                <a:gd name="T27" fmla="*/ 2147483647 h 297"/>
                <a:gd name="T28" fmla="*/ 2147483647 w 319"/>
                <a:gd name="T29" fmla="*/ 2147483647 h 297"/>
                <a:gd name="T30" fmla="*/ 2147483647 w 319"/>
                <a:gd name="T31" fmla="*/ 2147483647 h 297"/>
                <a:gd name="T32" fmla="*/ 2147483647 w 319"/>
                <a:gd name="T33" fmla="*/ 2147483647 h 297"/>
                <a:gd name="T34" fmla="*/ 2147483647 w 319"/>
                <a:gd name="T35" fmla="*/ 2147483647 h 297"/>
                <a:gd name="T36" fmla="*/ 2147483647 w 319"/>
                <a:gd name="T37" fmla="*/ 2147483647 h 297"/>
                <a:gd name="T38" fmla="*/ 2147483647 w 319"/>
                <a:gd name="T39" fmla="*/ 2147483647 h 297"/>
                <a:gd name="T40" fmla="*/ 2147483647 w 319"/>
                <a:gd name="T41" fmla="*/ 2147483647 h 297"/>
                <a:gd name="T42" fmla="*/ 2147483647 w 319"/>
                <a:gd name="T43" fmla="*/ 2147483647 h 297"/>
                <a:gd name="T44" fmla="*/ 2147483647 w 319"/>
                <a:gd name="T45" fmla="*/ 2147483647 h 297"/>
                <a:gd name="T46" fmla="*/ 2147483647 w 319"/>
                <a:gd name="T47" fmla="*/ 2147483647 h 297"/>
                <a:gd name="T48" fmla="*/ 2147483647 w 319"/>
                <a:gd name="T49" fmla="*/ 2147483647 h 2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9"/>
                <a:gd name="T76" fmla="*/ 0 h 297"/>
                <a:gd name="T77" fmla="*/ 319 w 319"/>
                <a:gd name="T78" fmla="*/ 297 h 2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9" h="297">
                  <a:moveTo>
                    <a:pt x="319" y="220"/>
                  </a:moveTo>
                  <a:lnTo>
                    <a:pt x="310" y="160"/>
                  </a:lnTo>
                  <a:lnTo>
                    <a:pt x="289" y="128"/>
                  </a:lnTo>
                  <a:lnTo>
                    <a:pt x="280" y="83"/>
                  </a:lnTo>
                  <a:lnTo>
                    <a:pt x="251" y="52"/>
                  </a:lnTo>
                  <a:lnTo>
                    <a:pt x="222" y="41"/>
                  </a:lnTo>
                  <a:lnTo>
                    <a:pt x="199" y="0"/>
                  </a:lnTo>
                  <a:lnTo>
                    <a:pt x="146" y="16"/>
                  </a:lnTo>
                  <a:lnTo>
                    <a:pt x="110" y="40"/>
                  </a:lnTo>
                  <a:lnTo>
                    <a:pt x="58" y="59"/>
                  </a:lnTo>
                  <a:lnTo>
                    <a:pt x="33" y="99"/>
                  </a:lnTo>
                  <a:lnTo>
                    <a:pt x="35" y="146"/>
                  </a:lnTo>
                  <a:lnTo>
                    <a:pt x="17" y="155"/>
                  </a:lnTo>
                  <a:lnTo>
                    <a:pt x="0" y="168"/>
                  </a:lnTo>
                  <a:lnTo>
                    <a:pt x="26" y="193"/>
                  </a:lnTo>
                  <a:lnTo>
                    <a:pt x="26" y="209"/>
                  </a:lnTo>
                  <a:lnTo>
                    <a:pt x="26" y="236"/>
                  </a:lnTo>
                  <a:lnTo>
                    <a:pt x="98" y="281"/>
                  </a:lnTo>
                  <a:lnTo>
                    <a:pt x="127" y="294"/>
                  </a:lnTo>
                  <a:lnTo>
                    <a:pt x="152" y="297"/>
                  </a:lnTo>
                  <a:lnTo>
                    <a:pt x="170" y="292"/>
                  </a:lnTo>
                  <a:lnTo>
                    <a:pt x="190" y="292"/>
                  </a:lnTo>
                  <a:lnTo>
                    <a:pt x="211" y="277"/>
                  </a:lnTo>
                  <a:lnTo>
                    <a:pt x="276" y="220"/>
                  </a:lnTo>
                  <a:lnTo>
                    <a:pt x="319"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0" name="Freeform 493"/>
            <p:cNvSpPr>
              <a:spLocks/>
            </p:cNvSpPr>
            <p:nvPr/>
          </p:nvSpPr>
          <p:spPr bwMode="auto">
            <a:xfrm>
              <a:off x="8445995" y="5100209"/>
              <a:ext cx="558369" cy="505776"/>
            </a:xfrm>
            <a:custGeom>
              <a:avLst/>
              <a:gdLst>
                <a:gd name="T0" fmla="*/ 2147483647 w 319"/>
                <a:gd name="T1" fmla="*/ 2147483647 h 297"/>
                <a:gd name="T2" fmla="*/ 2147483647 w 319"/>
                <a:gd name="T3" fmla="*/ 2147483647 h 297"/>
                <a:gd name="T4" fmla="*/ 2147483647 w 319"/>
                <a:gd name="T5" fmla="*/ 2147483647 h 297"/>
                <a:gd name="T6" fmla="*/ 2147483647 w 319"/>
                <a:gd name="T7" fmla="*/ 2147483647 h 297"/>
                <a:gd name="T8" fmla="*/ 2147483647 w 319"/>
                <a:gd name="T9" fmla="*/ 2147483647 h 297"/>
                <a:gd name="T10" fmla="*/ 2147483647 w 319"/>
                <a:gd name="T11" fmla="*/ 2147483647 h 297"/>
                <a:gd name="T12" fmla="*/ 2147483647 w 319"/>
                <a:gd name="T13" fmla="*/ 0 h 297"/>
                <a:gd name="T14" fmla="*/ 2147483647 w 319"/>
                <a:gd name="T15" fmla="*/ 2147483647 h 297"/>
                <a:gd name="T16" fmla="*/ 2147483647 w 319"/>
                <a:gd name="T17" fmla="*/ 2147483647 h 297"/>
                <a:gd name="T18" fmla="*/ 2147483647 w 319"/>
                <a:gd name="T19" fmla="*/ 2147483647 h 297"/>
                <a:gd name="T20" fmla="*/ 2147483647 w 319"/>
                <a:gd name="T21" fmla="*/ 2147483647 h 297"/>
                <a:gd name="T22" fmla="*/ 2147483647 w 319"/>
                <a:gd name="T23" fmla="*/ 2147483647 h 297"/>
                <a:gd name="T24" fmla="*/ 2147483647 w 319"/>
                <a:gd name="T25" fmla="*/ 2147483647 h 297"/>
                <a:gd name="T26" fmla="*/ 0 w 319"/>
                <a:gd name="T27" fmla="*/ 2147483647 h 297"/>
                <a:gd name="T28" fmla="*/ 2147483647 w 319"/>
                <a:gd name="T29" fmla="*/ 2147483647 h 297"/>
                <a:gd name="T30" fmla="*/ 2147483647 w 319"/>
                <a:gd name="T31" fmla="*/ 2147483647 h 297"/>
                <a:gd name="T32" fmla="*/ 2147483647 w 319"/>
                <a:gd name="T33" fmla="*/ 2147483647 h 297"/>
                <a:gd name="T34" fmla="*/ 2147483647 w 319"/>
                <a:gd name="T35" fmla="*/ 2147483647 h 297"/>
                <a:gd name="T36" fmla="*/ 2147483647 w 319"/>
                <a:gd name="T37" fmla="*/ 2147483647 h 297"/>
                <a:gd name="T38" fmla="*/ 2147483647 w 319"/>
                <a:gd name="T39" fmla="*/ 2147483647 h 297"/>
                <a:gd name="T40" fmla="*/ 2147483647 w 319"/>
                <a:gd name="T41" fmla="*/ 2147483647 h 297"/>
                <a:gd name="T42" fmla="*/ 2147483647 w 319"/>
                <a:gd name="T43" fmla="*/ 2147483647 h 297"/>
                <a:gd name="T44" fmla="*/ 2147483647 w 319"/>
                <a:gd name="T45" fmla="*/ 2147483647 h 297"/>
                <a:gd name="T46" fmla="*/ 2147483647 w 319"/>
                <a:gd name="T47" fmla="*/ 2147483647 h 297"/>
                <a:gd name="T48" fmla="*/ 2147483647 w 319"/>
                <a:gd name="T49" fmla="*/ 2147483647 h 2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9"/>
                <a:gd name="T76" fmla="*/ 0 h 297"/>
                <a:gd name="T77" fmla="*/ 319 w 319"/>
                <a:gd name="T78" fmla="*/ 297 h 2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9" h="297">
                  <a:moveTo>
                    <a:pt x="319" y="220"/>
                  </a:moveTo>
                  <a:lnTo>
                    <a:pt x="310" y="160"/>
                  </a:lnTo>
                  <a:lnTo>
                    <a:pt x="289" y="128"/>
                  </a:lnTo>
                  <a:lnTo>
                    <a:pt x="280" y="83"/>
                  </a:lnTo>
                  <a:lnTo>
                    <a:pt x="251" y="52"/>
                  </a:lnTo>
                  <a:lnTo>
                    <a:pt x="222" y="41"/>
                  </a:lnTo>
                  <a:lnTo>
                    <a:pt x="199" y="0"/>
                  </a:lnTo>
                  <a:lnTo>
                    <a:pt x="146" y="16"/>
                  </a:lnTo>
                  <a:lnTo>
                    <a:pt x="110" y="40"/>
                  </a:lnTo>
                  <a:lnTo>
                    <a:pt x="58" y="59"/>
                  </a:lnTo>
                  <a:lnTo>
                    <a:pt x="33" y="99"/>
                  </a:lnTo>
                  <a:lnTo>
                    <a:pt x="35" y="146"/>
                  </a:lnTo>
                  <a:lnTo>
                    <a:pt x="17" y="155"/>
                  </a:lnTo>
                  <a:lnTo>
                    <a:pt x="0" y="168"/>
                  </a:lnTo>
                  <a:lnTo>
                    <a:pt x="26" y="193"/>
                  </a:lnTo>
                  <a:lnTo>
                    <a:pt x="26" y="209"/>
                  </a:lnTo>
                  <a:lnTo>
                    <a:pt x="26" y="236"/>
                  </a:lnTo>
                  <a:lnTo>
                    <a:pt x="98" y="281"/>
                  </a:lnTo>
                  <a:lnTo>
                    <a:pt x="127" y="294"/>
                  </a:lnTo>
                  <a:lnTo>
                    <a:pt x="152" y="297"/>
                  </a:lnTo>
                  <a:lnTo>
                    <a:pt x="170" y="292"/>
                  </a:lnTo>
                  <a:lnTo>
                    <a:pt x="190" y="292"/>
                  </a:lnTo>
                  <a:lnTo>
                    <a:pt x="211" y="277"/>
                  </a:lnTo>
                  <a:lnTo>
                    <a:pt x="276" y="220"/>
                  </a:lnTo>
                  <a:lnTo>
                    <a:pt x="319" y="220"/>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 name="Freeform 494"/>
            <p:cNvSpPr>
              <a:spLocks/>
            </p:cNvSpPr>
            <p:nvPr/>
          </p:nvSpPr>
          <p:spPr bwMode="auto">
            <a:xfrm>
              <a:off x="8479983" y="5474857"/>
              <a:ext cx="535710" cy="521102"/>
            </a:xfrm>
            <a:custGeom>
              <a:avLst/>
              <a:gdLst>
                <a:gd name="T0" fmla="*/ 2147483647 w 305"/>
                <a:gd name="T1" fmla="*/ 2147483647 h 306"/>
                <a:gd name="T2" fmla="*/ 2147483647 w 305"/>
                <a:gd name="T3" fmla="*/ 2147483647 h 306"/>
                <a:gd name="T4" fmla="*/ 0 w 305"/>
                <a:gd name="T5" fmla="*/ 2147483647 h 306"/>
                <a:gd name="T6" fmla="*/ 2147483647 w 305"/>
                <a:gd name="T7" fmla="*/ 2147483647 h 306"/>
                <a:gd name="T8" fmla="*/ 2147483647 w 305"/>
                <a:gd name="T9" fmla="*/ 2147483647 h 306"/>
                <a:gd name="T10" fmla="*/ 2147483647 w 305"/>
                <a:gd name="T11" fmla="*/ 2147483647 h 306"/>
                <a:gd name="T12" fmla="*/ 2147483647 w 305"/>
                <a:gd name="T13" fmla="*/ 2147483647 h 306"/>
                <a:gd name="T14" fmla="*/ 2147483647 w 305"/>
                <a:gd name="T15" fmla="*/ 2147483647 h 306"/>
                <a:gd name="T16" fmla="*/ 2147483647 w 305"/>
                <a:gd name="T17" fmla="*/ 2147483647 h 306"/>
                <a:gd name="T18" fmla="*/ 2147483647 w 305"/>
                <a:gd name="T19" fmla="*/ 2147483647 h 306"/>
                <a:gd name="T20" fmla="*/ 2147483647 w 305"/>
                <a:gd name="T21" fmla="*/ 2147483647 h 306"/>
                <a:gd name="T22" fmla="*/ 2147483647 w 305"/>
                <a:gd name="T23" fmla="*/ 2147483647 h 306"/>
                <a:gd name="T24" fmla="*/ 2147483647 w 305"/>
                <a:gd name="T25" fmla="*/ 2147483647 h 306"/>
                <a:gd name="T26" fmla="*/ 2147483647 w 305"/>
                <a:gd name="T27" fmla="*/ 2147483647 h 306"/>
                <a:gd name="T28" fmla="*/ 2147483647 w 305"/>
                <a:gd name="T29" fmla="*/ 2147483647 h 306"/>
                <a:gd name="T30" fmla="*/ 2147483647 w 305"/>
                <a:gd name="T31" fmla="*/ 2147483647 h 306"/>
                <a:gd name="T32" fmla="*/ 2147483647 w 305"/>
                <a:gd name="T33" fmla="*/ 2147483647 h 306"/>
                <a:gd name="T34" fmla="*/ 2147483647 w 305"/>
                <a:gd name="T35" fmla="*/ 2147483647 h 306"/>
                <a:gd name="T36" fmla="*/ 2147483647 w 305"/>
                <a:gd name="T37" fmla="*/ 2147483647 h 306"/>
                <a:gd name="T38" fmla="*/ 2147483647 w 305"/>
                <a:gd name="T39" fmla="*/ 2147483647 h 306"/>
                <a:gd name="T40" fmla="*/ 2147483647 w 305"/>
                <a:gd name="T41" fmla="*/ 2147483647 h 306"/>
                <a:gd name="T42" fmla="*/ 2147483647 w 305"/>
                <a:gd name="T43" fmla="*/ 0 h 306"/>
                <a:gd name="T44" fmla="*/ 2147483647 w 305"/>
                <a:gd name="T45" fmla="*/ 2147483647 h 306"/>
                <a:gd name="T46" fmla="*/ 2147483647 w 305"/>
                <a:gd name="T47" fmla="*/ 2147483647 h 306"/>
                <a:gd name="T48" fmla="*/ 2147483647 w 305"/>
                <a:gd name="T49" fmla="*/ 2147483647 h 306"/>
                <a:gd name="T50" fmla="*/ 2147483647 w 305"/>
                <a:gd name="T51" fmla="*/ 2147483647 h 306"/>
                <a:gd name="T52" fmla="*/ 2147483647 w 305"/>
                <a:gd name="T53" fmla="*/ 2147483647 h 306"/>
                <a:gd name="T54" fmla="*/ 2147483647 w 305"/>
                <a:gd name="T55" fmla="*/ 2147483647 h 306"/>
                <a:gd name="T56" fmla="*/ 2147483647 w 305"/>
                <a:gd name="T57" fmla="*/ 2147483647 h 3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5"/>
                <a:gd name="T88" fmla="*/ 0 h 306"/>
                <a:gd name="T89" fmla="*/ 305 w 305"/>
                <a:gd name="T90" fmla="*/ 306 h 3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5" h="306">
                  <a:moveTo>
                    <a:pt x="6" y="16"/>
                  </a:moveTo>
                  <a:lnTo>
                    <a:pt x="2" y="29"/>
                  </a:lnTo>
                  <a:lnTo>
                    <a:pt x="0" y="102"/>
                  </a:lnTo>
                  <a:lnTo>
                    <a:pt x="6" y="182"/>
                  </a:lnTo>
                  <a:lnTo>
                    <a:pt x="7" y="198"/>
                  </a:lnTo>
                  <a:lnTo>
                    <a:pt x="9" y="236"/>
                  </a:lnTo>
                  <a:lnTo>
                    <a:pt x="27" y="265"/>
                  </a:lnTo>
                  <a:lnTo>
                    <a:pt x="58" y="241"/>
                  </a:lnTo>
                  <a:lnTo>
                    <a:pt x="90" y="247"/>
                  </a:lnTo>
                  <a:lnTo>
                    <a:pt x="117" y="234"/>
                  </a:lnTo>
                  <a:lnTo>
                    <a:pt x="137" y="250"/>
                  </a:lnTo>
                  <a:lnTo>
                    <a:pt x="143" y="274"/>
                  </a:lnTo>
                  <a:lnTo>
                    <a:pt x="166" y="283"/>
                  </a:lnTo>
                  <a:lnTo>
                    <a:pt x="191" y="306"/>
                  </a:lnTo>
                  <a:lnTo>
                    <a:pt x="229" y="275"/>
                  </a:lnTo>
                  <a:lnTo>
                    <a:pt x="249" y="239"/>
                  </a:lnTo>
                  <a:lnTo>
                    <a:pt x="249" y="218"/>
                  </a:lnTo>
                  <a:lnTo>
                    <a:pt x="256" y="167"/>
                  </a:lnTo>
                  <a:lnTo>
                    <a:pt x="279" y="126"/>
                  </a:lnTo>
                  <a:lnTo>
                    <a:pt x="305" y="38"/>
                  </a:lnTo>
                  <a:lnTo>
                    <a:pt x="299" y="2"/>
                  </a:lnTo>
                  <a:lnTo>
                    <a:pt x="256" y="0"/>
                  </a:lnTo>
                  <a:lnTo>
                    <a:pt x="191" y="57"/>
                  </a:lnTo>
                  <a:lnTo>
                    <a:pt x="170" y="72"/>
                  </a:lnTo>
                  <a:lnTo>
                    <a:pt x="150" y="72"/>
                  </a:lnTo>
                  <a:lnTo>
                    <a:pt x="132" y="77"/>
                  </a:lnTo>
                  <a:lnTo>
                    <a:pt x="107" y="74"/>
                  </a:lnTo>
                  <a:lnTo>
                    <a:pt x="78" y="61"/>
                  </a:ln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2" name="Freeform 495"/>
            <p:cNvSpPr>
              <a:spLocks/>
            </p:cNvSpPr>
            <p:nvPr/>
          </p:nvSpPr>
          <p:spPr bwMode="auto">
            <a:xfrm>
              <a:off x="8479983" y="5474857"/>
              <a:ext cx="535710" cy="521102"/>
            </a:xfrm>
            <a:custGeom>
              <a:avLst/>
              <a:gdLst>
                <a:gd name="T0" fmla="*/ 2147483647 w 305"/>
                <a:gd name="T1" fmla="*/ 2147483647 h 306"/>
                <a:gd name="T2" fmla="*/ 2147483647 w 305"/>
                <a:gd name="T3" fmla="*/ 2147483647 h 306"/>
                <a:gd name="T4" fmla="*/ 0 w 305"/>
                <a:gd name="T5" fmla="*/ 2147483647 h 306"/>
                <a:gd name="T6" fmla="*/ 2147483647 w 305"/>
                <a:gd name="T7" fmla="*/ 2147483647 h 306"/>
                <a:gd name="T8" fmla="*/ 2147483647 w 305"/>
                <a:gd name="T9" fmla="*/ 2147483647 h 306"/>
                <a:gd name="T10" fmla="*/ 2147483647 w 305"/>
                <a:gd name="T11" fmla="*/ 2147483647 h 306"/>
                <a:gd name="T12" fmla="*/ 2147483647 w 305"/>
                <a:gd name="T13" fmla="*/ 2147483647 h 306"/>
                <a:gd name="T14" fmla="*/ 2147483647 w 305"/>
                <a:gd name="T15" fmla="*/ 2147483647 h 306"/>
                <a:gd name="T16" fmla="*/ 2147483647 w 305"/>
                <a:gd name="T17" fmla="*/ 2147483647 h 306"/>
                <a:gd name="T18" fmla="*/ 2147483647 w 305"/>
                <a:gd name="T19" fmla="*/ 2147483647 h 306"/>
                <a:gd name="T20" fmla="*/ 2147483647 w 305"/>
                <a:gd name="T21" fmla="*/ 2147483647 h 306"/>
                <a:gd name="T22" fmla="*/ 2147483647 w 305"/>
                <a:gd name="T23" fmla="*/ 2147483647 h 306"/>
                <a:gd name="T24" fmla="*/ 2147483647 w 305"/>
                <a:gd name="T25" fmla="*/ 2147483647 h 306"/>
                <a:gd name="T26" fmla="*/ 2147483647 w 305"/>
                <a:gd name="T27" fmla="*/ 2147483647 h 306"/>
                <a:gd name="T28" fmla="*/ 2147483647 w 305"/>
                <a:gd name="T29" fmla="*/ 2147483647 h 306"/>
                <a:gd name="T30" fmla="*/ 2147483647 w 305"/>
                <a:gd name="T31" fmla="*/ 2147483647 h 306"/>
                <a:gd name="T32" fmla="*/ 2147483647 w 305"/>
                <a:gd name="T33" fmla="*/ 2147483647 h 306"/>
                <a:gd name="T34" fmla="*/ 2147483647 w 305"/>
                <a:gd name="T35" fmla="*/ 2147483647 h 306"/>
                <a:gd name="T36" fmla="*/ 2147483647 w 305"/>
                <a:gd name="T37" fmla="*/ 2147483647 h 306"/>
                <a:gd name="T38" fmla="*/ 2147483647 w 305"/>
                <a:gd name="T39" fmla="*/ 2147483647 h 306"/>
                <a:gd name="T40" fmla="*/ 2147483647 w 305"/>
                <a:gd name="T41" fmla="*/ 2147483647 h 306"/>
                <a:gd name="T42" fmla="*/ 2147483647 w 305"/>
                <a:gd name="T43" fmla="*/ 0 h 306"/>
                <a:gd name="T44" fmla="*/ 2147483647 w 305"/>
                <a:gd name="T45" fmla="*/ 2147483647 h 306"/>
                <a:gd name="T46" fmla="*/ 2147483647 w 305"/>
                <a:gd name="T47" fmla="*/ 2147483647 h 306"/>
                <a:gd name="T48" fmla="*/ 2147483647 w 305"/>
                <a:gd name="T49" fmla="*/ 2147483647 h 306"/>
                <a:gd name="T50" fmla="*/ 2147483647 w 305"/>
                <a:gd name="T51" fmla="*/ 2147483647 h 306"/>
                <a:gd name="T52" fmla="*/ 2147483647 w 305"/>
                <a:gd name="T53" fmla="*/ 2147483647 h 306"/>
                <a:gd name="T54" fmla="*/ 2147483647 w 305"/>
                <a:gd name="T55" fmla="*/ 2147483647 h 306"/>
                <a:gd name="T56" fmla="*/ 2147483647 w 305"/>
                <a:gd name="T57" fmla="*/ 2147483647 h 3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5"/>
                <a:gd name="T88" fmla="*/ 0 h 306"/>
                <a:gd name="T89" fmla="*/ 305 w 305"/>
                <a:gd name="T90" fmla="*/ 306 h 3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5" h="306">
                  <a:moveTo>
                    <a:pt x="6" y="16"/>
                  </a:moveTo>
                  <a:lnTo>
                    <a:pt x="2" y="29"/>
                  </a:lnTo>
                  <a:lnTo>
                    <a:pt x="0" y="102"/>
                  </a:lnTo>
                  <a:lnTo>
                    <a:pt x="6" y="182"/>
                  </a:lnTo>
                  <a:lnTo>
                    <a:pt x="7" y="198"/>
                  </a:lnTo>
                  <a:lnTo>
                    <a:pt x="9" y="236"/>
                  </a:lnTo>
                  <a:lnTo>
                    <a:pt x="27" y="265"/>
                  </a:lnTo>
                  <a:lnTo>
                    <a:pt x="58" y="241"/>
                  </a:lnTo>
                  <a:lnTo>
                    <a:pt x="90" y="247"/>
                  </a:lnTo>
                  <a:lnTo>
                    <a:pt x="117" y="234"/>
                  </a:lnTo>
                  <a:lnTo>
                    <a:pt x="137" y="250"/>
                  </a:lnTo>
                  <a:lnTo>
                    <a:pt x="143" y="274"/>
                  </a:lnTo>
                  <a:lnTo>
                    <a:pt x="166" y="283"/>
                  </a:lnTo>
                  <a:lnTo>
                    <a:pt x="191" y="306"/>
                  </a:lnTo>
                  <a:lnTo>
                    <a:pt x="229" y="275"/>
                  </a:lnTo>
                  <a:lnTo>
                    <a:pt x="249" y="239"/>
                  </a:lnTo>
                  <a:lnTo>
                    <a:pt x="249" y="218"/>
                  </a:lnTo>
                  <a:lnTo>
                    <a:pt x="256" y="167"/>
                  </a:lnTo>
                  <a:lnTo>
                    <a:pt x="279" y="126"/>
                  </a:lnTo>
                  <a:lnTo>
                    <a:pt x="305" y="38"/>
                  </a:lnTo>
                  <a:lnTo>
                    <a:pt x="299" y="2"/>
                  </a:lnTo>
                  <a:lnTo>
                    <a:pt x="256" y="0"/>
                  </a:lnTo>
                  <a:lnTo>
                    <a:pt x="191" y="57"/>
                  </a:lnTo>
                  <a:lnTo>
                    <a:pt x="170" y="72"/>
                  </a:lnTo>
                  <a:lnTo>
                    <a:pt x="150" y="72"/>
                  </a:lnTo>
                  <a:lnTo>
                    <a:pt x="132" y="77"/>
                  </a:lnTo>
                  <a:lnTo>
                    <a:pt x="107" y="74"/>
                  </a:lnTo>
                  <a:lnTo>
                    <a:pt x="78" y="61"/>
                  </a:lnTo>
                  <a:lnTo>
                    <a:pt x="6" y="16"/>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3" name="Freeform 496"/>
            <p:cNvSpPr>
              <a:spLocks/>
            </p:cNvSpPr>
            <p:nvPr/>
          </p:nvSpPr>
          <p:spPr bwMode="auto">
            <a:xfrm>
              <a:off x="7631910" y="4073332"/>
              <a:ext cx="804374" cy="972382"/>
            </a:xfrm>
            <a:custGeom>
              <a:avLst/>
              <a:gdLst>
                <a:gd name="T0" fmla="*/ 2147483647 w 459"/>
                <a:gd name="T1" fmla="*/ 2147483647 h 571"/>
                <a:gd name="T2" fmla="*/ 2147483647 w 459"/>
                <a:gd name="T3" fmla="*/ 2147483647 h 571"/>
                <a:gd name="T4" fmla="*/ 2147483647 w 459"/>
                <a:gd name="T5" fmla="*/ 2147483647 h 571"/>
                <a:gd name="T6" fmla="*/ 2147483647 w 459"/>
                <a:gd name="T7" fmla="*/ 2147483647 h 571"/>
                <a:gd name="T8" fmla="*/ 2147483647 w 459"/>
                <a:gd name="T9" fmla="*/ 2147483647 h 571"/>
                <a:gd name="T10" fmla="*/ 2147483647 w 459"/>
                <a:gd name="T11" fmla="*/ 2147483647 h 571"/>
                <a:gd name="T12" fmla="*/ 2147483647 w 459"/>
                <a:gd name="T13" fmla="*/ 2147483647 h 571"/>
                <a:gd name="T14" fmla="*/ 2147483647 w 459"/>
                <a:gd name="T15" fmla="*/ 2147483647 h 571"/>
                <a:gd name="T16" fmla="*/ 2147483647 w 459"/>
                <a:gd name="T17" fmla="*/ 2147483647 h 571"/>
                <a:gd name="T18" fmla="*/ 2147483647 w 459"/>
                <a:gd name="T19" fmla="*/ 2147483647 h 571"/>
                <a:gd name="T20" fmla="*/ 2147483647 w 459"/>
                <a:gd name="T21" fmla="*/ 2147483647 h 571"/>
                <a:gd name="T22" fmla="*/ 2147483647 w 459"/>
                <a:gd name="T23" fmla="*/ 2147483647 h 571"/>
                <a:gd name="T24" fmla="*/ 2147483647 w 459"/>
                <a:gd name="T25" fmla="*/ 2147483647 h 571"/>
                <a:gd name="T26" fmla="*/ 2147483647 w 459"/>
                <a:gd name="T27" fmla="*/ 2147483647 h 571"/>
                <a:gd name="T28" fmla="*/ 2147483647 w 459"/>
                <a:gd name="T29" fmla="*/ 2147483647 h 571"/>
                <a:gd name="T30" fmla="*/ 2147483647 w 459"/>
                <a:gd name="T31" fmla="*/ 2147483647 h 571"/>
                <a:gd name="T32" fmla="*/ 2147483647 w 459"/>
                <a:gd name="T33" fmla="*/ 2147483647 h 571"/>
                <a:gd name="T34" fmla="*/ 2147483647 w 459"/>
                <a:gd name="T35" fmla="*/ 2147483647 h 571"/>
                <a:gd name="T36" fmla="*/ 2147483647 w 459"/>
                <a:gd name="T37" fmla="*/ 2147483647 h 571"/>
                <a:gd name="T38" fmla="*/ 2147483647 w 459"/>
                <a:gd name="T39" fmla="*/ 2147483647 h 571"/>
                <a:gd name="T40" fmla="*/ 2147483647 w 459"/>
                <a:gd name="T41" fmla="*/ 2147483647 h 571"/>
                <a:gd name="T42" fmla="*/ 2147483647 w 459"/>
                <a:gd name="T43" fmla="*/ 2147483647 h 571"/>
                <a:gd name="T44" fmla="*/ 2147483647 w 459"/>
                <a:gd name="T45" fmla="*/ 2147483647 h 571"/>
                <a:gd name="T46" fmla="*/ 2147483647 w 459"/>
                <a:gd name="T47" fmla="*/ 0 h 571"/>
                <a:gd name="T48" fmla="*/ 2147483647 w 459"/>
                <a:gd name="T49" fmla="*/ 2147483647 h 571"/>
                <a:gd name="T50" fmla="*/ 2147483647 w 459"/>
                <a:gd name="T51" fmla="*/ 2147483647 h 571"/>
                <a:gd name="T52" fmla="*/ 2147483647 w 459"/>
                <a:gd name="T53" fmla="*/ 2147483647 h 571"/>
                <a:gd name="T54" fmla="*/ 2147483647 w 459"/>
                <a:gd name="T55" fmla="*/ 2147483647 h 571"/>
                <a:gd name="T56" fmla="*/ 0 w 459"/>
                <a:gd name="T57" fmla="*/ 2147483647 h 571"/>
                <a:gd name="T58" fmla="*/ 2147483647 w 459"/>
                <a:gd name="T59" fmla="*/ 2147483647 h 571"/>
                <a:gd name="T60" fmla="*/ 2147483647 w 459"/>
                <a:gd name="T61" fmla="*/ 2147483647 h 571"/>
                <a:gd name="T62" fmla="*/ 2147483647 w 459"/>
                <a:gd name="T63" fmla="*/ 2147483647 h 571"/>
                <a:gd name="T64" fmla="*/ 2147483647 w 459"/>
                <a:gd name="T65" fmla="*/ 2147483647 h 571"/>
                <a:gd name="T66" fmla="*/ 2147483647 w 459"/>
                <a:gd name="T67" fmla="*/ 2147483647 h 571"/>
                <a:gd name="T68" fmla="*/ 2147483647 w 459"/>
                <a:gd name="T69" fmla="*/ 2147483647 h 571"/>
                <a:gd name="T70" fmla="*/ 2147483647 w 459"/>
                <a:gd name="T71" fmla="*/ 2147483647 h 571"/>
                <a:gd name="T72" fmla="*/ 2147483647 w 459"/>
                <a:gd name="T73" fmla="*/ 2147483647 h 571"/>
                <a:gd name="T74" fmla="*/ 2147483647 w 459"/>
                <a:gd name="T75" fmla="*/ 2147483647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9"/>
                <a:gd name="T115" fmla="*/ 0 h 571"/>
                <a:gd name="T116" fmla="*/ 459 w 459"/>
                <a:gd name="T117" fmla="*/ 571 h 5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9" h="571">
                  <a:moveTo>
                    <a:pt x="300" y="571"/>
                  </a:moveTo>
                  <a:lnTo>
                    <a:pt x="327" y="549"/>
                  </a:lnTo>
                  <a:lnTo>
                    <a:pt x="346" y="549"/>
                  </a:lnTo>
                  <a:lnTo>
                    <a:pt x="349" y="513"/>
                  </a:lnTo>
                  <a:lnTo>
                    <a:pt x="369" y="470"/>
                  </a:lnTo>
                  <a:lnTo>
                    <a:pt x="346" y="445"/>
                  </a:lnTo>
                  <a:lnTo>
                    <a:pt x="331" y="416"/>
                  </a:lnTo>
                  <a:lnTo>
                    <a:pt x="327" y="380"/>
                  </a:lnTo>
                  <a:lnTo>
                    <a:pt x="335" y="315"/>
                  </a:lnTo>
                  <a:lnTo>
                    <a:pt x="351" y="268"/>
                  </a:lnTo>
                  <a:lnTo>
                    <a:pt x="371" y="245"/>
                  </a:lnTo>
                  <a:lnTo>
                    <a:pt x="374" y="198"/>
                  </a:lnTo>
                  <a:lnTo>
                    <a:pt x="418" y="192"/>
                  </a:lnTo>
                  <a:lnTo>
                    <a:pt x="459" y="138"/>
                  </a:lnTo>
                  <a:lnTo>
                    <a:pt x="457" y="84"/>
                  </a:lnTo>
                  <a:lnTo>
                    <a:pt x="423" y="91"/>
                  </a:lnTo>
                  <a:lnTo>
                    <a:pt x="419" y="70"/>
                  </a:lnTo>
                  <a:lnTo>
                    <a:pt x="400" y="59"/>
                  </a:lnTo>
                  <a:lnTo>
                    <a:pt x="380" y="77"/>
                  </a:lnTo>
                  <a:lnTo>
                    <a:pt x="351" y="84"/>
                  </a:lnTo>
                  <a:lnTo>
                    <a:pt x="133" y="88"/>
                  </a:lnTo>
                  <a:lnTo>
                    <a:pt x="128" y="59"/>
                  </a:lnTo>
                  <a:lnTo>
                    <a:pt x="64" y="1"/>
                  </a:lnTo>
                  <a:lnTo>
                    <a:pt x="9" y="0"/>
                  </a:lnTo>
                  <a:lnTo>
                    <a:pt x="18" y="140"/>
                  </a:lnTo>
                  <a:lnTo>
                    <a:pt x="27" y="163"/>
                  </a:lnTo>
                  <a:lnTo>
                    <a:pt x="23" y="205"/>
                  </a:lnTo>
                  <a:lnTo>
                    <a:pt x="5" y="288"/>
                  </a:lnTo>
                  <a:lnTo>
                    <a:pt x="0" y="365"/>
                  </a:lnTo>
                  <a:lnTo>
                    <a:pt x="46" y="380"/>
                  </a:lnTo>
                  <a:lnTo>
                    <a:pt x="84" y="371"/>
                  </a:lnTo>
                  <a:lnTo>
                    <a:pt x="119" y="372"/>
                  </a:lnTo>
                  <a:lnTo>
                    <a:pt x="124" y="396"/>
                  </a:lnTo>
                  <a:lnTo>
                    <a:pt x="165" y="443"/>
                  </a:lnTo>
                  <a:lnTo>
                    <a:pt x="185" y="533"/>
                  </a:lnTo>
                  <a:lnTo>
                    <a:pt x="212" y="553"/>
                  </a:lnTo>
                  <a:lnTo>
                    <a:pt x="263" y="549"/>
                  </a:lnTo>
                  <a:lnTo>
                    <a:pt x="300" y="5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4" name="Freeform 497"/>
            <p:cNvSpPr>
              <a:spLocks/>
            </p:cNvSpPr>
            <p:nvPr/>
          </p:nvSpPr>
          <p:spPr bwMode="auto">
            <a:xfrm>
              <a:off x="7631072" y="4073793"/>
              <a:ext cx="805347" cy="971416"/>
            </a:xfrm>
            <a:custGeom>
              <a:avLst/>
              <a:gdLst>
                <a:gd name="T0" fmla="*/ 923554043 w 459"/>
                <a:gd name="T1" fmla="*/ 1652625298 h 571"/>
                <a:gd name="T2" fmla="*/ 1006673223 w 459"/>
                <a:gd name="T3" fmla="*/ 1588950765 h 571"/>
                <a:gd name="T4" fmla="*/ 1065165277 w 459"/>
                <a:gd name="T5" fmla="*/ 1588950765 h 571"/>
                <a:gd name="T6" fmla="*/ 1074399572 w 459"/>
                <a:gd name="T7" fmla="*/ 1484757468 h 571"/>
                <a:gd name="T8" fmla="*/ 1135970894 w 459"/>
                <a:gd name="T9" fmla="*/ 1360303937 h 571"/>
                <a:gd name="T10" fmla="*/ 1065165277 w 459"/>
                <a:gd name="T11" fmla="*/ 1287947906 h 571"/>
                <a:gd name="T12" fmla="*/ 1018986785 w 459"/>
                <a:gd name="T13" fmla="*/ 1204014841 h 571"/>
                <a:gd name="T14" fmla="*/ 1006673223 w 459"/>
                <a:gd name="T15" fmla="*/ 1099819842 h 571"/>
                <a:gd name="T16" fmla="*/ 1031300348 w 459"/>
                <a:gd name="T17" fmla="*/ 911693480 h 571"/>
                <a:gd name="T18" fmla="*/ 1080558107 w 459"/>
                <a:gd name="T19" fmla="*/ 775662917 h 571"/>
                <a:gd name="T20" fmla="*/ 1142127675 w 459"/>
                <a:gd name="T21" fmla="*/ 709094551 h 571"/>
                <a:gd name="T22" fmla="*/ 1151363724 w 459"/>
                <a:gd name="T23" fmla="*/ 573063987 h 571"/>
                <a:gd name="T24" fmla="*/ 1286818177 w 459"/>
                <a:gd name="T25" fmla="*/ 555699288 h 571"/>
                <a:gd name="T26" fmla="*/ 1413036580 w 459"/>
                <a:gd name="T27" fmla="*/ 399408491 h 571"/>
                <a:gd name="T28" fmla="*/ 1406879799 w 459"/>
                <a:gd name="T29" fmla="*/ 243117694 h 571"/>
                <a:gd name="T30" fmla="*/ 1302211008 w 459"/>
                <a:gd name="T31" fmla="*/ 263377928 h 571"/>
                <a:gd name="T32" fmla="*/ 1289895690 w 459"/>
                <a:gd name="T33" fmla="*/ 202598929 h 571"/>
                <a:gd name="T34" fmla="*/ 1231403636 w 459"/>
                <a:gd name="T35" fmla="*/ 170761663 h 571"/>
                <a:gd name="T36" fmla="*/ 1169834068 w 459"/>
                <a:gd name="T37" fmla="*/ 222859162 h 571"/>
                <a:gd name="T38" fmla="*/ 1080558107 w 459"/>
                <a:gd name="T39" fmla="*/ 243117694 h 571"/>
                <a:gd name="T40" fmla="*/ 409442626 w 459"/>
                <a:gd name="T41" fmla="*/ 254694727 h 571"/>
                <a:gd name="T42" fmla="*/ 394049795 w 459"/>
                <a:gd name="T43" fmla="*/ 170761663 h 571"/>
                <a:gd name="T44" fmla="*/ 197024020 w 459"/>
                <a:gd name="T45" fmla="*/ 2893833 h 571"/>
                <a:gd name="T46" fmla="*/ 27706393 w 459"/>
                <a:gd name="T47" fmla="*/ 0 h 571"/>
                <a:gd name="T48" fmla="*/ 55412786 w 459"/>
                <a:gd name="T49" fmla="*/ 405197859 h 571"/>
                <a:gd name="T50" fmla="*/ 83119180 w 459"/>
                <a:gd name="T51" fmla="*/ 471764523 h 571"/>
                <a:gd name="T52" fmla="*/ 70805617 w 459"/>
                <a:gd name="T53" fmla="*/ 593324221 h 571"/>
                <a:gd name="T54" fmla="*/ 15392831 w 459"/>
                <a:gd name="T55" fmla="*/ 833548082 h 571"/>
                <a:gd name="T56" fmla="*/ 0 w 459"/>
                <a:gd name="T57" fmla="*/ 1056407244 h 571"/>
                <a:gd name="T58" fmla="*/ 141611234 w 459"/>
                <a:gd name="T59" fmla="*/ 1099819842 h 571"/>
                <a:gd name="T60" fmla="*/ 258595343 w 459"/>
                <a:gd name="T61" fmla="*/ 1073771943 h 571"/>
                <a:gd name="T62" fmla="*/ 366343402 w 459"/>
                <a:gd name="T63" fmla="*/ 1076665776 h 571"/>
                <a:gd name="T64" fmla="*/ 381736233 w 459"/>
                <a:gd name="T65" fmla="*/ 1146129676 h 571"/>
                <a:gd name="T66" fmla="*/ 507954636 w 459"/>
                <a:gd name="T67" fmla="*/ 1282158538 h 571"/>
                <a:gd name="T68" fmla="*/ 569524204 w 459"/>
                <a:gd name="T69" fmla="*/ 1542642633 h 571"/>
                <a:gd name="T70" fmla="*/ 652645138 w 459"/>
                <a:gd name="T71" fmla="*/ 1600527798 h 571"/>
                <a:gd name="T72" fmla="*/ 809649202 w 459"/>
                <a:gd name="T73" fmla="*/ 1588950765 h 571"/>
                <a:gd name="T74" fmla="*/ 923554043 w 459"/>
                <a:gd name="T75" fmla="*/ 1652625298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9" h="571">
                  <a:moveTo>
                    <a:pt x="300" y="571"/>
                  </a:moveTo>
                  <a:lnTo>
                    <a:pt x="327" y="549"/>
                  </a:lnTo>
                  <a:lnTo>
                    <a:pt x="346" y="549"/>
                  </a:lnTo>
                  <a:lnTo>
                    <a:pt x="349" y="513"/>
                  </a:lnTo>
                  <a:lnTo>
                    <a:pt x="369" y="470"/>
                  </a:lnTo>
                  <a:lnTo>
                    <a:pt x="346" y="445"/>
                  </a:lnTo>
                  <a:lnTo>
                    <a:pt x="331" y="416"/>
                  </a:lnTo>
                  <a:lnTo>
                    <a:pt x="327" y="380"/>
                  </a:lnTo>
                  <a:lnTo>
                    <a:pt x="335" y="315"/>
                  </a:lnTo>
                  <a:lnTo>
                    <a:pt x="351" y="268"/>
                  </a:lnTo>
                  <a:lnTo>
                    <a:pt x="371" y="245"/>
                  </a:lnTo>
                  <a:lnTo>
                    <a:pt x="374" y="198"/>
                  </a:lnTo>
                  <a:lnTo>
                    <a:pt x="418" y="192"/>
                  </a:lnTo>
                  <a:lnTo>
                    <a:pt x="459" y="138"/>
                  </a:lnTo>
                  <a:lnTo>
                    <a:pt x="457" y="84"/>
                  </a:lnTo>
                  <a:lnTo>
                    <a:pt x="423" y="91"/>
                  </a:lnTo>
                  <a:lnTo>
                    <a:pt x="419" y="70"/>
                  </a:lnTo>
                  <a:lnTo>
                    <a:pt x="400" y="59"/>
                  </a:lnTo>
                  <a:lnTo>
                    <a:pt x="380" y="77"/>
                  </a:lnTo>
                  <a:lnTo>
                    <a:pt x="351" y="84"/>
                  </a:lnTo>
                  <a:lnTo>
                    <a:pt x="133" y="88"/>
                  </a:lnTo>
                  <a:lnTo>
                    <a:pt x="128" y="59"/>
                  </a:lnTo>
                  <a:lnTo>
                    <a:pt x="64" y="1"/>
                  </a:lnTo>
                  <a:lnTo>
                    <a:pt x="9" y="0"/>
                  </a:lnTo>
                  <a:lnTo>
                    <a:pt x="18" y="140"/>
                  </a:lnTo>
                  <a:lnTo>
                    <a:pt x="27" y="163"/>
                  </a:lnTo>
                  <a:lnTo>
                    <a:pt x="23" y="205"/>
                  </a:lnTo>
                  <a:lnTo>
                    <a:pt x="5" y="288"/>
                  </a:lnTo>
                  <a:lnTo>
                    <a:pt x="0" y="365"/>
                  </a:lnTo>
                  <a:lnTo>
                    <a:pt x="46" y="380"/>
                  </a:lnTo>
                  <a:lnTo>
                    <a:pt x="84" y="371"/>
                  </a:lnTo>
                  <a:lnTo>
                    <a:pt x="119" y="372"/>
                  </a:lnTo>
                  <a:lnTo>
                    <a:pt x="124" y="396"/>
                  </a:lnTo>
                  <a:lnTo>
                    <a:pt x="165" y="443"/>
                  </a:lnTo>
                  <a:lnTo>
                    <a:pt x="185" y="533"/>
                  </a:lnTo>
                  <a:lnTo>
                    <a:pt x="212" y="553"/>
                  </a:lnTo>
                  <a:lnTo>
                    <a:pt x="263" y="549"/>
                  </a:lnTo>
                  <a:lnTo>
                    <a:pt x="300" y="571"/>
                  </a:lnTo>
                </a:path>
              </a:pathLst>
            </a:custGeom>
            <a:solidFill>
              <a:schemeClr val="bg1"/>
            </a:solidFill>
            <a:ln w="11113">
              <a:solidFill>
                <a:srgbClr val="1F1A17"/>
              </a:solidFill>
              <a:prstDash val="solid"/>
              <a:round/>
              <a:headEnd/>
              <a:tailEnd/>
            </a:ln>
          </p:spPr>
          <p:txBody>
            <a:bodyPr/>
            <a:lstStyle/>
            <a:p>
              <a:endParaRPr lang="en-US"/>
            </a:p>
          </p:txBody>
        </p:sp>
        <p:sp>
          <p:nvSpPr>
            <p:cNvPr id="2175" name="Freeform 498"/>
            <p:cNvSpPr>
              <a:spLocks/>
            </p:cNvSpPr>
            <p:nvPr/>
          </p:nvSpPr>
          <p:spPr bwMode="auto">
            <a:xfrm>
              <a:off x="8205390" y="4119825"/>
              <a:ext cx="805346" cy="769831"/>
            </a:xfrm>
            <a:custGeom>
              <a:avLst/>
              <a:gdLst>
                <a:gd name="T0" fmla="*/ 398467693 w 460"/>
                <a:gd name="T1" fmla="*/ 165343348 h 452"/>
                <a:gd name="T2" fmla="*/ 521072868 w 460"/>
                <a:gd name="T3" fmla="*/ 159542365 h 452"/>
                <a:gd name="T4" fmla="*/ 695785680 w 460"/>
                <a:gd name="T5" fmla="*/ 176947018 h 452"/>
                <a:gd name="T6" fmla="*/ 796935387 w 460"/>
                <a:gd name="T7" fmla="*/ 191451179 h 452"/>
                <a:gd name="T8" fmla="*/ 895019526 w 460"/>
                <a:gd name="T9" fmla="*/ 197252162 h 452"/>
                <a:gd name="T10" fmla="*/ 996167482 w 460"/>
                <a:gd name="T11" fmla="*/ 92824246 h 452"/>
                <a:gd name="T12" fmla="*/ 1051340686 w 460"/>
                <a:gd name="T13" fmla="*/ 0 h 452"/>
                <a:gd name="T14" fmla="*/ 1140229876 w 460"/>
                <a:gd name="T15" fmla="*/ 2900492 h 452"/>
                <a:gd name="T16" fmla="*/ 1189271946 w 460"/>
                <a:gd name="T17" fmla="*/ 29008322 h 452"/>
                <a:gd name="T18" fmla="*/ 1210727414 w 460"/>
                <a:gd name="T19" fmla="*/ 78320085 h 452"/>
                <a:gd name="T20" fmla="*/ 1336398155 w 460"/>
                <a:gd name="T21" fmla="*/ 81222280 h 452"/>
                <a:gd name="T22" fmla="*/ 1409961260 w 460"/>
                <a:gd name="T23" fmla="*/ 118932077 h 452"/>
                <a:gd name="T24" fmla="*/ 1409961260 w 460"/>
                <a:gd name="T25" fmla="*/ 301680078 h 452"/>
                <a:gd name="T26" fmla="*/ 1360919190 w 460"/>
                <a:gd name="T27" fmla="*/ 359696722 h 452"/>
                <a:gd name="T28" fmla="*/ 1333332588 w 460"/>
                <a:gd name="T29" fmla="*/ 490230765 h 452"/>
                <a:gd name="T30" fmla="*/ 1272030001 w 460"/>
                <a:gd name="T31" fmla="*/ 583055012 h 452"/>
                <a:gd name="T32" fmla="*/ 1204598030 w 460"/>
                <a:gd name="T33" fmla="*/ 672978766 h 452"/>
                <a:gd name="T34" fmla="*/ 1167816478 w 460"/>
                <a:gd name="T35" fmla="*/ 771605699 h 452"/>
                <a:gd name="T36" fmla="*/ 1143295443 w 460"/>
                <a:gd name="T37" fmla="*/ 896338759 h 452"/>
                <a:gd name="T38" fmla="*/ 1161685344 w 460"/>
                <a:gd name="T39" fmla="*/ 986262514 h 452"/>
                <a:gd name="T40" fmla="*/ 1140229876 w 460"/>
                <a:gd name="T41" fmla="*/ 1064584302 h 452"/>
                <a:gd name="T42" fmla="*/ 1085056672 w 460"/>
                <a:gd name="T43" fmla="*/ 1154508057 h 452"/>
                <a:gd name="T44" fmla="*/ 940996029 w 460"/>
                <a:gd name="T45" fmla="*/ 1285043803 h 452"/>
                <a:gd name="T46" fmla="*/ 542528336 w 460"/>
                <a:gd name="T47" fmla="*/ 1311149930 h 452"/>
                <a:gd name="T48" fmla="*/ 444444196 w 460"/>
                <a:gd name="T49" fmla="*/ 1311149930 h 452"/>
                <a:gd name="T50" fmla="*/ 364751708 w 460"/>
                <a:gd name="T51" fmla="*/ 1311149930 h 452"/>
                <a:gd name="T52" fmla="*/ 144060643 w 460"/>
                <a:gd name="T53" fmla="*/ 1273440134 h 452"/>
                <a:gd name="T54" fmla="*/ 58237020 w 460"/>
                <a:gd name="T55" fmla="*/ 1212522998 h 452"/>
                <a:gd name="T56" fmla="*/ 12260517 w 460"/>
                <a:gd name="T57" fmla="*/ 1128401929 h 452"/>
                <a:gd name="T58" fmla="*/ 0 w 460"/>
                <a:gd name="T59" fmla="*/ 1023974014 h 452"/>
                <a:gd name="T60" fmla="*/ 24521035 w 460"/>
                <a:gd name="T61" fmla="*/ 835423326 h 452"/>
                <a:gd name="T62" fmla="*/ 73563105 w 460"/>
                <a:gd name="T63" fmla="*/ 699086597 h 452"/>
                <a:gd name="T64" fmla="*/ 134865692 w 460"/>
                <a:gd name="T65" fmla="*/ 632368478 h 452"/>
                <a:gd name="T66" fmla="*/ 144060643 w 460"/>
                <a:gd name="T67" fmla="*/ 496031748 h 452"/>
                <a:gd name="T68" fmla="*/ 278926335 w 460"/>
                <a:gd name="T69" fmla="*/ 478627096 h 452"/>
                <a:gd name="T70" fmla="*/ 404597077 w 460"/>
                <a:gd name="T71" fmla="*/ 321985222 h 452"/>
                <a:gd name="T72" fmla="*/ 398467693 w 460"/>
                <a:gd name="T73" fmla="*/ 165343348 h 4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60" h="452">
                  <a:moveTo>
                    <a:pt x="130" y="57"/>
                  </a:moveTo>
                  <a:lnTo>
                    <a:pt x="170" y="55"/>
                  </a:lnTo>
                  <a:lnTo>
                    <a:pt x="227" y="61"/>
                  </a:lnTo>
                  <a:lnTo>
                    <a:pt x="260" y="66"/>
                  </a:lnTo>
                  <a:lnTo>
                    <a:pt x="292" y="68"/>
                  </a:lnTo>
                  <a:lnTo>
                    <a:pt x="325" y="32"/>
                  </a:lnTo>
                  <a:lnTo>
                    <a:pt x="343" y="0"/>
                  </a:lnTo>
                  <a:lnTo>
                    <a:pt x="372" y="1"/>
                  </a:lnTo>
                  <a:lnTo>
                    <a:pt x="388" y="10"/>
                  </a:lnTo>
                  <a:lnTo>
                    <a:pt x="395" y="27"/>
                  </a:lnTo>
                  <a:lnTo>
                    <a:pt x="436" y="28"/>
                  </a:lnTo>
                  <a:lnTo>
                    <a:pt x="460" y="41"/>
                  </a:lnTo>
                  <a:lnTo>
                    <a:pt x="460" y="104"/>
                  </a:lnTo>
                  <a:lnTo>
                    <a:pt x="444" y="124"/>
                  </a:lnTo>
                  <a:lnTo>
                    <a:pt x="435" y="169"/>
                  </a:lnTo>
                  <a:lnTo>
                    <a:pt x="415" y="201"/>
                  </a:lnTo>
                  <a:lnTo>
                    <a:pt x="393" y="232"/>
                  </a:lnTo>
                  <a:lnTo>
                    <a:pt x="381" y="266"/>
                  </a:lnTo>
                  <a:lnTo>
                    <a:pt x="373" y="309"/>
                  </a:lnTo>
                  <a:lnTo>
                    <a:pt x="379" y="340"/>
                  </a:lnTo>
                  <a:lnTo>
                    <a:pt x="372" y="367"/>
                  </a:lnTo>
                  <a:lnTo>
                    <a:pt x="354" y="398"/>
                  </a:lnTo>
                  <a:lnTo>
                    <a:pt x="307" y="443"/>
                  </a:lnTo>
                  <a:lnTo>
                    <a:pt x="177" y="452"/>
                  </a:lnTo>
                  <a:lnTo>
                    <a:pt x="145" y="452"/>
                  </a:lnTo>
                  <a:lnTo>
                    <a:pt x="119" y="452"/>
                  </a:lnTo>
                  <a:lnTo>
                    <a:pt x="47" y="439"/>
                  </a:lnTo>
                  <a:lnTo>
                    <a:pt x="19" y="418"/>
                  </a:lnTo>
                  <a:lnTo>
                    <a:pt x="4" y="389"/>
                  </a:lnTo>
                  <a:lnTo>
                    <a:pt x="0" y="353"/>
                  </a:lnTo>
                  <a:lnTo>
                    <a:pt x="8" y="288"/>
                  </a:lnTo>
                  <a:lnTo>
                    <a:pt x="24" y="241"/>
                  </a:lnTo>
                  <a:lnTo>
                    <a:pt x="44" y="218"/>
                  </a:lnTo>
                  <a:lnTo>
                    <a:pt x="47" y="171"/>
                  </a:lnTo>
                  <a:lnTo>
                    <a:pt x="91" y="165"/>
                  </a:lnTo>
                  <a:lnTo>
                    <a:pt x="132" y="111"/>
                  </a:lnTo>
                  <a:lnTo>
                    <a:pt x="130" y="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499"/>
            <p:cNvSpPr>
              <a:spLocks/>
            </p:cNvSpPr>
            <p:nvPr/>
          </p:nvSpPr>
          <p:spPr bwMode="auto">
            <a:xfrm>
              <a:off x="8205390" y="4119825"/>
              <a:ext cx="805346" cy="769831"/>
            </a:xfrm>
            <a:custGeom>
              <a:avLst/>
              <a:gdLst>
                <a:gd name="T0" fmla="*/ 2147483647 w 460"/>
                <a:gd name="T1" fmla="*/ 2147483647 h 452"/>
                <a:gd name="T2" fmla="*/ 2147483647 w 460"/>
                <a:gd name="T3" fmla="*/ 2147483647 h 452"/>
                <a:gd name="T4" fmla="*/ 2147483647 w 460"/>
                <a:gd name="T5" fmla="*/ 2147483647 h 452"/>
                <a:gd name="T6" fmla="*/ 2147483647 w 460"/>
                <a:gd name="T7" fmla="*/ 2147483647 h 452"/>
                <a:gd name="T8" fmla="*/ 2147483647 w 460"/>
                <a:gd name="T9" fmla="*/ 2147483647 h 452"/>
                <a:gd name="T10" fmla="*/ 2147483647 w 460"/>
                <a:gd name="T11" fmla="*/ 2147483647 h 452"/>
                <a:gd name="T12" fmla="*/ 2147483647 w 460"/>
                <a:gd name="T13" fmla="*/ 0 h 452"/>
                <a:gd name="T14" fmla="*/ 2147483647 w 460"/>
                <a:gd name="T15" fmla="*/ 2147483647 h 452"/>
                <a:gd name="T16" fmla="*/ 2147483647 w 460"/>
                <a:gd name="T17" fmla="*/ 2147483647 h 452"/>
                <a:gd name="T18" fmla="*/ 2147483647 w 460"/>
                <a:gd name="T19" fmla="*/ 2147483647 h 452"/>
                <a:gd name="T20" fmla="*/ 2147483647 w 460"/>
                <a:gd name="T21" fmla="*/ 2147483647 h 452"/>
                <a:gd name="T22" fmla="*/ 2147483647 w 460"/>
                <a:gd name="T23" fmla="*/ 2147483647 h 452"/>
                <a:gd name="T24" fmla="*/ 2147483647 w 460"/>
                <a:gd name="T25" fmla="*/ 2147483647 h 452"/>
                <a:gd name="T26" fmla="*/ 2147483647 w 460"/>
                <a:gd name="T27" fmla="*/ 2147483647 h 452"/>
                <a:gd name="T28" fmla="*/ 2147483647 w 460"/>
                <a:gd name="T29" fmla="*/ 2147483647 h 452"/>
                <a:gd name="T30" fmla="*/ 2147483647 w 460"/>
                <a:gd name="T31" fmla="*/ 2147483647 h 452"/>
                <a:gd name="T32" fmla="*/ 2147483647 w 460"/>
                <a:gd name="T33" fmla="*/ 2147483647 h 452"/>
                <a:gd name="T34" fmla="*/ 2147483647 w 460"/>
                <a:gd name="T35" fmla="*/ 2147483647 h 452"/>
                <a:gd name="T36" fmla="*/ 2147483647 w 460"/>
                <a:gd name="T37" fmla="*/ 2147483647 h 452"/>
                <a:gd name="T38" fmla="*/ 2147483647 w 460"/>
                <a:gd name="T39" fmla="*/ 2147483647 h 452"/>
                <a:gd name="T40" fmla="*/ 2147483647 w 460"/>
                <a:gd name="T41" fmla="*/ 2147483647 h 452"/>
                <a:gd name="T42" fmla="*/ 2147483647 w 460"/>
                <a:gd name="T43" fmla="*/ 2147483647 h 452"/>
                <a:gd name="T44" fmla="*/ 2147483647 w 460"/>
                <a:gd name="T45" fmla="*/ 2147483647 h 452"/>
                <a:gd name="T46" fmla="*/ 2147483647 w 460"/>
                <a:gd name="T47" fmla="*/ 2147483647 h 452"/>
                <a:gd name="T48" fmla="*/ 2147483647 w 460"/>
                <a:gd name="T49" fmla="*/ 2147483647 h 452"/>
                <a:gd name="T50" fmla="*/ 2147483647 w 460"/>
                <a:gd name="T51" fmla="*/ 2147483647 h 452"/>
                <a:gd name="T52" fmla="*/ 2147483647 w 460"/>
                <a:gd name="T53" fmla="*/ 2147483647 h 452"/>
                <a:gd name="T54" fmla="*/ 2147483647 w 460"/>
                <a:gd name="T55" fmla="*/ 2147483647 h 452"/>
                <a:gd name="T56" fmla="*/ 2147483647 w 460"/>
                <a:gd name="T57" fmla="*/ 2147483647 h 452"/>
                <a:gd name="T58" fmla="*/ 0 w 460"/>
                <a:gd name="T59" fmla="*/ 2147483647 h 452"/>
                <a:gd name="T60" fmla="*/ 2147483647 w 460"/>
                <a:gd name="T61" fmla="*/ 2147483647 h 452"/>
                <a:gd name="T62" fmla="*/ 2147483647 w 460"/>
                <a:gd name="T63" fmla="*/ 2147483647 h 452"/>
                <a:gd name="T64" fmla="*/ 2147483647 w 460"/>
                <a:gd name="T65" fmla="*/ 2147483647 h 452"/>
                <a:gd name="T66" fmla="*/ 2147483647 w 460"/>
                <a:gd name="T67" fmla="*/ 2147483647 h 452"/>
                <a:gd name="T68" fmla="*/ 2147483647 w 460"/>
                <a:gd name="T69" fmla="*/ 2147483647 h 452"/>
                <a:gd name="T70" fmla="*/ 2147483647 w 460"/>
                <a:gd name="T71" fmla="*/ 2147483647 h 452"/>
                <a:gd name="T72" fmla="*/ 2147483647 w 460"/>
                <a:gd name="T73" fmla="*/ 2147483647 h 4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0"/>
                <a:gd name="T112" fmla="*/ 0 h 452"/>
                <a:gd name="T113" fmla="*/ 460 w 460"/>
                <a:gd name="T114" fmla="*/ 452 h 4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0" h="452">
                  <a:moveTo>
                    <a:pt x="130" y="57"/>
                  </a:moveTo>
                  <a:lnTo>
                    <a:pt x="170" y="55"/>
                  </a:lnTo>
                  <a:lnTo>
                    <a:pt x="227" y="61"/>
                  </a:lnTo>
                  <a:lnTo>
                    <a:pt x="260" y="66"/>
                  </a:lnTo>
                  <a:lnTo>
                    <a:pt x="292" y="68"/>
                  </a:lnTo>
                  <a:lnTo>
                    <a:pt x="325" y="32"/>
                  </a:lnTo>
                  <a:lnTo>
                    <a:pt x="343" y="0"/>
                  </a:lnTo>
                  <a:lnTo>
                    <a:pt x="372" y="1"/>
                  </a:lnTo>
                  <a:lnTo>
                    <a:pt x="388" y="10"/>
                  </a:lnTo>
                  <a:lnTo>
                    <a:pt x="395" y="27"/>
                  </a:lnTo>
                  <a:lnTo>
                    <a:pt x="436" y="28"/>
                  </a:lnTo>
                  <a:lnTo>
                    <a:pt x="460" y="41"/>
                  </a:lnTo>
                  <a:lnTo>
                    <a:pt x="460" y="104"/>
                  </a:lnTo>
                  <a:lnTo>
                    <a:pt x="444" y="124"/>
                  </a:lnTo>
                  <a:lnTo>
                    <a:pt x="435" y="169"/>
                  </a:lnTo>
                  <a:lnTo>
                    <a:pt x="415" y="201"/>
                  </a:lnTo>
                  <a:lnTo>
                    <a:pt x="393" y="232"/>
                  </a:lnTo>
                  <a:lnTo>
                    <a:pt x="381" y="266"/>
                  </a:lnTo>
                  <a:lnTo>
                    <a:pt x="373" y="309"/>
                  </a:lnTo>
                  <a:lnTo>
                    <a:pt x="379" y="340"/>
                  </a:lnTo>
                  <a:lnTo>
                    <a:pt x="372" y="367"/>
                  </a:lnTo>
                  <a:lnTo>
                    <a:pt x="354" y="398"/>
                  </a:lnTo>
                  <a:lnTo>
                    <a:pt x="307" y="443"/>
                  </a:lnTo>
                  <a:lnTo>
                    <a:pt x="177" y="452"/>
                  </a:lnTo>
                  <a:lnTo>
                    <a:pt x="145" y="452"/>
                  </a:lnTo>
                  <a:lnTo>
                    <a:pt x="119" y="452"/>
                  </a:lnTo>
                  <a:lnTo>
                    <a:pt x="47" y="439"/>
                  </a:lnTo>
                  <a:lnTo>
                    <a:pt x="19" y="418"/>
                  </a:lnTo>
                  <a:lnTo>
                    <a:pt x="4" y="389"/>
                  </a:lnTo>
                  <a:lnTo>
                    <a:pt x="0" y="353"/>
                  </a:lnTo>
                  <a:lnTo>
                    <a:pt x="8" y="288"/>
                  </a:lnTo>
                  <a:lnTo>
                    <a:pt x="24" y="241"/>
                  </a:lnTo>
                  <a:lnTo>
                    <a:pt x="44" y="218"/>
                  </a:lnTo>
                  <a:lnTo>
                    <a:pt x="47" y="171"/>
                  </a:lnTo>
                  <a:lnTo>
                    <a:pt x="91" y="165"/>
                  </a:lnTo>
                  <a:lnTo>
                    <a:pt x="132" y="111"/>
                  </a:lnTo>
                  <a:lnTo>
                    <a:pt x="130" y="57"/>
                  </a:lnTo>
                </a:path>
              </a:pathLst>
            </a:custGeom>
            <a:solidFill>
              <a:schemeClr val="accent5">
                <a:lumMod val="40000"/>
                <a:lumOff val="60000"/>
              </a:schemeClr>
            </a:solidFill>
            <a:ln w="11113">
              <a:solidFill>
                <a:srgbClr val="1F1A17"/>
              </a:solidFill>
              <a:prstDash val="solid"/>
              <a:round/>
              <a:headEnd/>
              <a:tailEnd/>
            </a:ln>
            <a:extLst/>
          </p:spPr>
          <p:txBody>
            <a:bodyPr/>
            <a:lstStyle/>
            <a:p>
              <a:pPr>
                <a:defRPr/>
              </a:pPr>
              <a:endParaRPr lang="en-US"/>
            </a:p>
          </p:txBody>
        </p:sp>
        <p:sp>
          <p:nvSpPr>
            <p:cNvPr id="2177" name="Freeform 500"/>
            <p:cNvSpPr>
              <a:spLocks/>
            </p:cNvSpPr>
            <p:nvPr/>
          </p:nvSpPr>
          <p:spPr bwMode="auto">
            <a:xfrm>
              <a:off x="8157909" y="4870311"/>
              <a:ext cx="385193" cy="376351"/>
            </a:xfrm>
            <a:custGeom>
              <a:avLst/>
              <a:gdLst>
                <a:gd name="T0" fmla="*/ 0 w 220"/>
                <a:gd name="T1" fmla="*/ 2147483647 h 221"/>
                <a:gd name="T2" fmla="*/ 2147483647 w 220"/>
                <a:gd name="T3" fmla="*/ 2147483647 h 221"/>
                <a:gd name="T4" fmla="*/ 2147483647 w 220"/>
                <a:gd name="T5" fmla="*/ 2147483647 h 221"/>
                <a:gd name="T6" fmla="*/ 2147483647 w 220"/>
                <a:gd name="T7" fmla="*/ 2147483647 h 221"/>
                <a:gd name="T8" fmla="*/ 2147483647 w 220"/>
                <a:gd name="T9" fmla="*/ 0 h 221"/>
                <a:gd name="T10" fmla="*/ 2147483647 w 220"/>
                <a:gd name="T11" fmla="*/ 2147483647 h 221"/>
                <a:gd name="T12" fmla="*/ 2147483647 w 220"/>
                <a:gd name="T13" fmla="*/ 2147483647 h 221"/>
                <a:gd name="T14" fmla="*/ 2147483647 w 220"/>
                <a:gd name="T15" fmla="*/ 2147483647 h 221"/>
                <a:gd name="T16" fmla="*/ 2147483647 w 220"/>
                <a:gd name="T17" fmla="*/ 2147483647 h 221"/>
                <a:gd name="T18" fmla="*/ 2147483647 w 220"/>
                <a:gd name="T19" fmla="*/ 2147483647 h 221"/>
                <a:gd name="T20" fmla="*/ 2147483647 w 220"/>
                <a:gd name="T21" fmla="*/ 2147483647 h 221"/>
                <a:gd name="T22" fmla="*/ 2147483647 w 220"/>
                <a:gd name="T23" fmla="*/ 2147483647 h 221"/>
                <a:gd name="T24" fmla="*/ 2147483647 w 220"/>
                <a:gd name="T25" fmla="*/ 2147483647 h 221"/>
                <a:gd name="T26" fmla="*/ 2147483647 w 220"/>
                <a:gd name="T27" fmla="*/ 2147483647 h 221"/>
                <a:gd name="T28" fmla="*/ 2147483647 w 220"/>
                <a:gd name="T29" fmla="*/ 2147483647 h 221"/>
                <a:gd name="T30" fmla="*/ 2147483647 w 220"/>
                <a:gd name="T31" fmla="*/ 2147483647 h 221"/>
                <a:gd name="T32" fmla="*/ 2147483647 w 220"/>
                <a:gd name="T33" fmla="*/ 2147483647 h 221"/>
                <a:gd name="T34" fmla="*/ 2147483647 w 220"/>
                <a:gd name="T35" fmla="*/ 2147483647 h 221"/>
                <a:gd name="T36" fmla="*/ 2147483647 w 220"/>
                <a:gd name="T37" fmla="*/ 2147483647 h 221"/>
                <a:gd name="T38" fmla="*/ 2147483647 w 220"/>
                <a:gd name="T39" fmla="*/ 2147483647 h 221"/>
                <a:gd name="T40" fmla="*/ 0 w 220"/>
                <a:gd name="T41" fmla="*/ 2147483647 h 2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221"/>
                <a:gd name="T65" fmla="*/ 220 w 220"/>
                <a:gd name="T66" fmla="*/ 221 h 2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221">
                  <a:moveTo>
                    <a:pt x="0" y="103"/>
                  </a:moveTo>
                  <a:lnTo>
                    <a:pt x="27" y="81"/>
                  </a:lnTo>
                  <a:lnTo>
                    <a:pt x="46" y="81"/>
                  </a:lnTo>
                  <a:lnTo>
                    <a:pt x="49" y="45"/>
                  </a:lnTo>
                  <a:lnTo>
                    <a:pt x="73" y="0"/>
                  </a:lnTo>
                  <a:lnTo>
                    <a:pt x="146" y="11"/>
                  </a:lnTo>
                  <a:lnTo>
                    <a:pt x="172" y="13"/>
                  </a:lnTo>
                  <a:lnTo>
                    <a:pt x="190" y="34"/>
                  </a:lnTo>
                  <a:lnTo>
                    <a:pt x="215" y="49"/>
                  </a:lnTo>
                  <a:lnTo>
                    <a:pt x="220" y="67"/>
                  </a:lnTo>
                  <a:lnTo>
                    <a:pt x="197" y="101"/>
                  </a:lnTo>
                  <a:lnTo>
                    <a:pt x="177" y="108"/>
                  </a:lnTo>
                  <a:lnTo>
                    <a:pt x="157" y="128"/>
                  </a:lnTo>
                  <a:lnTo>
                    <a:pt x="125" y="142"/>
                  </a:lnTo>
                  <a:lnTo>
                    <a:pt x="114" y="166"/>
                  </a:lnTo>
                  <a:lnTo>
                    <a:pt x="103" y="191"/>
                  </a:lnTo>
                  <a:lnTo>
                    <a:pt x="71" y="221"/>
                  </a:lnTo>
                  <a:lnTo>
                    <a:pt x="33" y="212"/>
                  </a:lnTo>
                  <a:lnTo>
                    <a:pt x="26" y="182"/>
                  </a:lnTo>
                  <a:lnTo>
                    <a:pt x="8" y="160"/>
                  </a:lnTo>
                  <a:lnTo>
                    <a:pt x="0"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8" name="Freeform 501"/>
            <p:cNvSpPr>
              <a:spLocks/>
            </p:cNvSpPr>
            <p:nvPr/>
          </p:nvSpPr>
          <p:spPr bwMode="auto">
            <a:xfrm>
              <a:off x="8157909" y="4870311"/>
              <a:ext cx="385193" cy="376351"/>
            </a:xfrm>
            <a:custGeom>
              <a:avLst/>
              <a:gdLst>
                <a:gd name="T0" fmla="*/ 0 w 220"/>
                <a:gd name="T1" fmla="*/ 2147483647 h 221"/>
                <a:gd name="T2" fmla="*/ 2147483647 w 220"/>
                <a:gd name="T3" fmla="*/ 2147483647 h 221"/>
                <a:gd name="T4" fmla="*/ 2147483647 w 220"/>
                <a:gd name="T5" fmla="*/ 2147483647 h 221"/>
                <a:gd name="T6" fmla="*/ 2147483647 w 220"/>
                <a:gd name="T7" fmla="*/ 2147483647 h 221"/>
                <a:gd name="T8" fmla="*/ 2147483647 w 220"/>
                <a:gd name="T9" fmla="*/ 0 h 221"/>
                <a:gd name="T10" fmla="*/ 2147483647 w 220"/>
                <a:gd name="T11" fmla="*/ 2147483647 h 221"/>
                <a:gd name="T12" fmla="*/ 2147483647 w 220"/>
                <a:gd name="T13" fmla="*/ 2147483647 h 221"/>
                <a:gd name="T14" fmla="*/ 2147483647 w 220"/>
                <a:gd name="T15" fmla="*/ 2147483647 h 221"/>
                <a:gd name="T16" fmla="*/ 2147483647 w 220"/>
                <a:gd name="T17" fmla="*/ 2147483647 h 221"/>
                <a:gd name="T18" fmla="*/ 2147483647 w 220"/>
                <a:gd name="T19" fmla="*/ 2147483647 h 221"/>
                <a:gd name="T20" fmla="*/ 2147483647 w 220"/>
                <a:gd name="T21" fmla="*/ 2147483647 h 221"/>
                <a:gd name="T22" fmla="*/ 2147483647 w 220"/>
                <a:gd name="T23" fmla="*/ 2147483647 h 221"/>
                <a:gd name="T24" fmla="*/ 2147483647 w 220"/>
                <a:gd name="T25" fmla="*/ 2147483647 h 221"/>
                <a:gd name="T26" fmla="*/ 2147483647 w 220"/>
                <a:gd name="T27" fmla="*/ 2147483647 h 221"/>
                <a:gd name="T28" fmla="*/ 2147483647 w 220"/>
                <a:gd name="T29" fmla="*/ 2147483647 h 221"/>
                <a:gd name="T30" fmla="*/ 2147483647 w 220"/>
                <a:gd name="T31" fmla="*/ 2147483647 h 221"/>
                <a:gd name="T32" fmla="*/ 2147483647 w 220"/>
                <a:gd name="T33" fmla="*/ 2147483647 h 221"/>
                <a:gd name="T34" fmla="*/ 2147483647 w 220"/>
                <a:gd name="T35" fmla="*/ 2147483647 h 221"/>
                <a:gd name="T36" fmla="*/ 2147483647 w 220"/>
                <a:gd name="T37" fmla="*/ 2147483647 h 221"/>
                <a:gd name="T38" fmla="*/ 2147483647 w 220"/>
                <a:gd name="T39" fmla="*/ 2147483647 h 221"/>
                <a:gd name="T40" fmla="*/ 0 w 220"/>
                <a:gd name="T41" fmla="*/ 2147483647 h 2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221"/>
                <a:gd name="T65" fmla="*/ 220 w 220"/>
                <a:gd name="T66" fmla="*/ 221 h 2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221">
                  <a:moveTo>
                    <a:pt x="0" y="103"/>
                  </a:moveTo>
                  <a:lnTo>
                    <a:pt x="27" y="81"/>
                  </a:lnTo>
                  <a:lnTo>
                    <a:pt x="46" y="81"/>
                  </a:lnTo>
                  <a:lnTo>
                    <a:pt x="49" y="45"/>
                  </a:lnTo>
                  <a:lnTo>
                    <a:pt x="73" y="0"/>
                  </a:lnTo>
                  <a:lnTo>
                    <a:pt x="146" y="11"/>
                  </a:lnTo>
                  <a:lnTo>
                    <a:pt x="172" y="13"/>
                  </a:lnTo>
                  <a:lnTo>
                    <a:pt x="190" y="34"/>
                  </a:lnTo>
                  <a:lnTo>
                    <a:pt x="215" y="49"/>
                  </a:lnTo>
                  <a:lnTo>
                    <a:pt x="220" y="67"/>
                  </a:lnTo>
                  <a:lnTo>
                    <a:pt x="197" y="101"/>
                  </a:lnTo>
                  <a:lnTo>
                    <a:pt x="177" y="108"/>
                  </a:lnTo>
                  <a:lnTo>
                    <a:pt x="157" y="128"/>
                  </a:lnTo>
                  <a:lnTo>
                    <a:pt x="125" y="142"/>
                  </a:lnTo>
                  <a:lnTo>
                    <a:pt x="114" y="166"/>
                  </a:lnTo>
                  <a:lnTo>
                    <a:pt x="103" y="191"/>
                  </a:lnTo>
                  <a:lnTo>
                    <a:pt x="71" y="221"/>
                  </a:lnTo>
                  <a:lnTo>
                    <a:pt x="33" y="212"/>
                  </a:lnTo>
                  <a:lnTo>
                    <a:pt x="26" y="182"/>
                  </a:lnTo>
                  <a:lnTo>
                    <a:pt x="8" y="160"/>
                  </a:lnTo>
                  <a:lnTo>
                    <a:pt x="0" y="103"/>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9" name="Freeform 502"/>
            <p:cNvSpPr>
              <a:spLocks/>
            </p:cNvSpPr>
            <p:nvPr/>
          </p:nvSpPr>
          <p:spPr bwMode="auto">
            <a:xfrm>
              <a:off x="415495" y="1311924"/>
              <a:ext cx="819989" cy="720626"/>
            </a:xfrm>
            <a:custGeom>
              <a:avLst/>
              <a:gdLst>
                <a:gd name="T0" fmla="*/ 67536957 w 468"/>
                <a:gd name="T1" fmla="*/ 1224768471 h 424"/>
                <a:gd name="T2" fmla="*/ 6139405 w 468"/>
                <a:gd name="T3" fmla="*/ 1115002175 h 424"/>
                <a:gd name="T4" fmla="*/ 0 w 468"/>
                <a:gd name="T5" fmla="*/ 979237257 h 424"/>
                <a:gd name="T6" fmla="*/ 122796857 w 468"/>
                <a:gd name="T7" fmla="*/ 860804753 h 424"/>
                <a:gd name="T8" fmla="*/ 248661664 w 468"/>
                <a:gd name="T9" fmla="*/ 849249243 h 424"/>
                <a:gd name="T10" fmla="*/ 316200374 w 468"/>
                <a:gd name="T11" fmla="*/ 785699887 h 424"/>
                <a:gd name="T12" fmla="*/ 371458521 w 468"/>
                <a:gd name="T13" fmla="*/ 678822894 h 424"/>
                <a:gd name="T14" fmla="*/ 408296702 w 468"/>
                <a:gd name="T15" fmla="*/ 557501088 h 424"/>
                <a:gd name="T16" fmla="*/ 503464485 w 468"/>
                <a:gd name="T17" fmla="*/ 517061052 h 424"/>
                <a:gd name="T18" fmla="*/ 635468698 w 468"/>
                <a:gd name="T19" fmla="*/ 511282447 h 424"/>
                <a:gd name="T20" fmla="*/ 709146812 w 468"/>
                <a:gd name="T21" fmla="*/ 467954809 h 424"/>
                <a:gd name="T22" fmla="*/ 739845588 w 468"/>
                <a:gd name="T23" fmla="*/ 407293056 h 424"/>
                <a:gd name="T24" fmla="*/ 792034033 w 468"/>
                <a:gd name="T25" fmla="*/ 335077493 h 424"/>
                <a:gd name="T26" fmla="*/ 868781850 w 468"/>
                <a:gd name="T27" fmla="*/ 257085025 h 424"/>
                <a:gd name="T28" fmla="*/ 951669071 w 468"/>
                <a:gd name="T29" fmla="*/ 181981859 h 424"/>
                <a:gd name="T30" fmla="*/ 979298145 w 468"/>
                <a:gd name="T31" fmla="*/ 75103166 h 424"/>
                <a:gd name="T32" fmla="*/ 1071396226 w 468"/>
                <a:gd name="T33" fmla="*/ 5776905 h 424"/>
                <a:gd name="T34" fmla="*/ 1215681000 w 468"/>
                <a:gd name="T35" fmla="*/ 0 h 424"/>
                <a:gd name="T36" fmla="*/ 1304707626 w 468"/>
                <a:gd name="T37" fmla="*/ 37552433 h 424"/>
                <a:gd name="T38" fmla="*/ 1378385740 w 468"/>
                <a:gd name="T39" fmla="*/ 101101788 h 424"/>
                <a:gd name="T40" fmla="*/ 1393734252 w 468"/>
                <a:gd name="T41" fmla="*/ 207978782 h 424"/>
                <a:gd name="T42" fmla="*/ 1393734252 w 468"/>
                <a:gd name="T43" fmla="*/ 291749855 h 424"/>
                <a:gd name="T44" fmla="*/ 1436713590 w 468"/>
                <a:gd name="T45" fmla="*/ 343743701 h 424"/>
                <a:gd name="T46" fmla="*/ 1381455442 w 468"/>
                <a:gd name="T47" fmla="*/ 441956187 h 424"/>
                <a:gd name="T48" fmla="*/ 1350756666 w 468"/>
                <a:gd name="T49" fmla="*/ 551724182 h 424"/>
                <a:gd name="T50" fmla="*/ 1338476104 w 468"/>
                <a:gd name="T51" fmla="*/ 678822894 h 424"/>
                <a:gd name="T52" fmla="*/ 1406014814 w 468"/>
                <a:gd name="T53" fmla="*/ 777035380 h 424"/>
                <a:gd name="T54" fmla="*/ 1427504483 w 468"/>
                <a:gd name="T55" fmla="*/ 869469261 h 424"/>
                <a:gd name="T56" fmla="*/ 1427504483 w 468"/>
                <a:gd name="T57" fmla="*/ 953240334 h 424"/>
                <a:gd name="T58" fmla="*/ 1393734252 w 468"/>
                <a:gd name="T59" fmla="*/ 999457274 h 424"/>
                <a:gd name="T60" fmla="*/ 1261730040 w 468"/>
                <a:gd name="T61" fmla="*/ 1045674215 h 424"/>
                <a:gd name="T62" fmla="*/ 1117443514 w 468"/>
                <a:gd name="T63" fmla="*/ 1071672837 h 424"/>
                <a:gd name="T64" fmla="*/ 1034556293 w 468"/>
                <a:gd name="T65" fmla="*/ 1120779080 h 424"/>
                <a:gd name="T66" fmla="*/ 902550328 w 468"/>
                <a:gd name="T67" fmla="*/ 1129445288 h 424"/>
                <a:gd name="T68" fmla="*/ 819663107 w 468"/>
                <a:gd name="T69" fmla="*/ 1071672837 h 424"/>
                <a:gd name="T70" fmla="*/ 635468698 w 468"/>
                <a:gd name="T71" fmla="*/ 1071672837 h 424"/>
                <a:gd name="T72" fmla="*/ 531093559 w 468"/>
                <a:gd name="T73" fmla="*/ 1120779080 h 424"/>
                <a:gd name="T74" fmla="*/ 420577264 w 468"/>
                <a:gd name="T75" fmla="*/ 1181439134 h 424"/>
                <a:gd name="T76" fmla="*/ 264011928 w 468"/>
                <a:gd name="T77" fmla="*/ 1213214661 h 424"/>
                <a:gd name="T78" fmla="*/ 67536957 w 468"/>
                <a:gd name="T79" fmla="*/ 1224768471 h 4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68" h="424">
                  <a:moveTo>
                    <a:pt x="22" y="424"/>
                  </a:moveTo>
                  <a:lnTo>
                    <a:pt x="2" y="386"/>
                  </a:lnTo>
                  <a:lnTo>
                    <a:pt x="0" y="339"/>
                  </a:lnTo>
                  <a:lnTo>
                    <a:pt x="40" y="298"/>
                  </a:lnTo>
                  <a:lnTo>
                    <a:pt x="81" y="294"/>
                  </a:lnTo>
                  <a:lnTo>
                    <a:pt x="103" y="272"/>
                  </a:lnTo>
                  <a:lnTo>
                    <a:pt x="121" y="235"/>
                  </a:lnTo>
                  <a:lnTo>
                    <a:pt x="133" y="193"/>
                  </a:lnTo>
                  <a:lnTo>
                    <a:pt x="164" y="179"/>
                  </a:lnTo>
                  <a:lnTo>
                    <a:pt x="207" y="177"/>
                  </a:lnTo>
                  <a:lnTo>
                    <a:pt x="231" y="162"/>
                  </a:lnTo>
                  <a:lnTo>
                    <a:pt x="241" y="141"/>
                  </a:lnTo>
                  <a:lnTo>
                    <a:pt x="258" y="116"/>
                  </a:lnTo>
                  <a:lnTo>
                    <a:pt x="283" y="89"/>
                  </a:lnTo>
                  <a:lnTo>
                    <a:pt x="310" y="63"/>
                  </a:lnTo>
                  <a:lnTo>
                    <a:pt x="319" y="26"/>
                  </a:lnTo>
                  <a:lnTo>
                    <a:pt x="349" y="2"/>
                  </a:lnTo>
                  <a:lnTo>
                    <a:pt x="396" y="0"/>
                  </a:lnTo>
                  <a:lnTo>
                    <a:pt x="425" y="13"/>
                  </a:lnTo>
                  <a:lnTo>
                    <a:pt x="449" y="35"/>
                  </a:lnTo>
                  <a:lnTo>
                    <a:pt x="454" y="72"/>
                  </a:lnTo>
                  <a:lnTo>
                    <a:pt x="454" y="101"/>
                  </a:lnTo>
                  <a:lnTo>
                    <a:pt x="468" y="119"/>
                  </a:lnTo>
                  <a:lnTo>
                    <a:pt x="450" y="153"/>
                  </a:lnTo>
                  <a:lnTo>
                    <a:pt x="440" y="191"/>
                  </a:lnTo>
                  <a:lnTo>
                    <a:pt x="436" y="235"/>
                  </a:lnTo>
                  <a:lnTo>
                    <a:pt x="458" y="269"/>
                  </a:lnTo>
                  <a:lnTo>
                    <a:pt x="465" y="301"/>
                  </a:lnTo>
                  <a:lnTo>
                    <a:pt x="465" y="330"/>
                  </a:lnTo>
                  <a:lnTo>
                    <a:pt x="454" y="346"/>
                  </a:lnTo>
                  <a:lnTo>
                    <a:pt x="411" y="362"/>
                  </a:lnTo>
                  <a:lnTo>
                    <a:pt x="364" y="371"/>
                  </a:lnTo>
                  <a:lnTo>
                    <a:pt x="337" y="388"/>
                  </a:lnTo>
                  <a:lnTo>
                    <a:pt x="294" y="391"/>
                  </a:lnTo>
                  <a:lnTo>
                    <a:pt x="267" y="371"/>
                  </a:lnTo>
                  <a:lnTo>
                    <a:pt x="207" y="371"/>
                  </a:lnTo>
                  <a:lnTo>
                    <a:pt x="173" y="388"/>
                  </a:lnTo>
                  <a:lnTo>
                    <a:pt x="137" y="409"/>
                  </a:lnTo>
                  <a:lnTo>
                    <a:pt x="86" y="420"/>
                  </a:lnTo>
                  <a:lnTo>
                    <a:pt x="22" y="4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0" name="Freeform 503"/>
            <p:cNvSpPr>
              <a:spLocks/>
            </p:cNvSpPr>
            <p:nvPr/>
          </p:nvSpPr>
          <p:spPr bwMode="auto">
            <a:xfrm>
              <a:off x="415200" y="1311152"/>
              <a:ext cx="820559" cy="722050"/>
            </a:xfrm>
            <a:custGeom>
              <a:avLst/>
              <a:gdLst>
                <a:gd name="T0" fmla="*/ 2147483647 w 468"/>
                <a:gd name="T1" fmla="*/ 2147483647 h 424"/>
                <a:gd name="T2" fmla="*/ 2147483647 w 468"/>
                <a:gd name="T3" fmla="*/ 2147483647 h 424"/>
                <a:gd name="T4" fmla="*/ 0 w 468"/>
                <a:gd name="T5" fmla="*/ 2147483647 h 424"/>
                <a:gd name="T6" fmla="*/ 2147483647 w 468"/>
                <a:gd name="T7" fmla="*/ 2147483647 h 424"/>
                <a:gd name="T8" fmla="*/ 2147483647 w 468"/>
                <a:gd name="T9" fmla="*/ 2147483647 h 424"/>
                <a:gd name="T10" fmla="*/ 2147483647 w 468"/>
                <a:gd name="T11" fmla="*/ 2147483647 h 424"/>
                <a:gd name="T12" fmla="*/ 2147483647 w 468"/>
                <a:gd name="T13" fmla="*/ 2147483647 h 424"/>
                <a:gd name="T14" fmla="*/ 2147483647 w 468"/>
                <a:gd name="T15" fmla="*/ 2147483647 h 424"/>
                <a:gd name="T16" fmla="*/ 2147483647 w 468"/>
                <a:gd name="T17" fmla="*/ 2147483647 h 424"/>
                <a:gd name="T18" fmla="*/ 2147483647 w 468"/>
                <a:gd name="T19" fmla="*/ 2147483647 h 424"/>
                <a:gd name="T20" fmla="*/ 2147483647 w 468"/>
                <a:gd name="T21" fmla="*/ 2147483647 h 424"/>
                <a:gd name="T22" fmla="*/ 2147483647 w 468"/>
                <a:gd name="T23" fmla="*/ 2147483647 h 424"/>
                <a:gd name="T24" fmla="*/ 2147483647 w 468"/>
                <a:gd name="T25" fmla="*/ 2147483647 h 424"/>
                <a:gd name="T26" fmla="*/ 2147483647 w 468"/>
                <a:gd name="T27" fmla="*/ 2147483647 h 424"/>
                <a:gd name="T28" fmla="*/ 2147483647 w 468"/>
                <a:gd name="T29" fmla="*/ 2147483647 h 424"/>
                <a:gd name="T30" fmla="*/ 2147483647 w 468"/>
                <a:gd name="T31" fmla="*/ 2147483647 h 424"/>
                <a:gd name="T32" fmla="*/ 2147483647 w 468"/>
                <a:gd name="T33" fmla="*/ 2147483647 h 424"/>
                <a:gd name="T34" fmla="*/ 2147483647 w 468"/>
                <a:gd name="T35" fmla="*/ 0 h 424"/>
                <a:gd name="T36" fmla="*/ 2147483647 w 468"/>
                <a:gd name="T37" fmla="*/ 2147483647 h 424"/>
                <a:gd name="T38" fmla="*/ 2147483647 w 468"/>
                <a:gd name="T39" fmla="*/ 2147483647 h 424"/>
                <a:gd name="T40" fmla="*/ 2147483647 w 468"/>
                <a:gd name="T41" fmla="*/ 2147483647 h 424"/>
                <a:gd name="T42" fmla="*/ 2147483647 w 468"/>
                <a:gd name="T43" fmla="*/ 2147483647 h 424"/>
                <a:gd name="T44" fmla="*/ 2147483647 w 468"/>
                <a:gd name="T45" fmla="*/ 2147483647 h 424"/>
                <a:gd name="T46" fmla="*/ 2147483647 w 468"/>
                <a:gd name="T47" fmla="*/ 2147483647 h 424"/>
                <a:gd name="T48" fmla="*/ 2147483647 w 468"/>
                <a:gd name="T49" fmla="*/ 2147483647 h 424"/>
                <a:gd name="T50" fmla="*/ 2147483647 w 468"/>
                <a:gd name="T51" fmla="*/ 2147483647 h 424"/>
                <a:gd name="T52" fmla="*/ 2147483647 w 468"/>
                <a:gd name="T53" fmla="*/ 2147483647 h 424"/>
                <a:gd name="T54" fmla="*/ 2147483647 w 468"/>
                <a:gd name="T55" fmla="*/ 2147483647 h 424"/>
                <a:gd name="T56" fmla="*/ 2147483647 w 468"/>
                <a:gd name="T57" fmla="*/ 2147483647 h 424"/>
                <a:gd name="T58" fmla="*/ 2147483647 w 468"/>
                <a:gd name="T59" fmla="*/ 2147483647 h 424"/>
                <a:gd name="T60" fmla="*/ 2147483647 w 468"/>
                <a:gd name="T61" fmla="*/ 2147483647 h 424"/>
                <a:gd name="T62" fmla="*/ 2147483647 w 468"/>
                <a:gd name="T63" fmla="*/ 2147483647 h 424"/>
                <a:gd name="T64" fmla="*/ 2147483647 w 468"/>
                <a:gd name="T65" fmla="*/ 2147483647 h 424"/>
                <a:gd name="T66" fmla="*/ 2147483647 w 468"/>
                <a:gd name="T67" fmla="*/ 2147483647 h 424"/>
                <a:gd name="T68" fmla="*/ 2147483647 w 468"/>
                <a:gd name="T69" fmla="*/ 2147483647 h 424"/>
                <a:gd name="T70" fmla="*/ 2147483647 w 468"/>
                <a:gd name="T71" fmla="*/ 2147483647 h 424"/>
                <a:gd name="T72" fmla="*/ 2147483647 w 468"/>
                <a:gd name="T73" fmla="*/ 2147483647 h 424"/>
                <a:gd name="T74" fmla="*/ 2147483647 w 468"/>
                <a:gd name="T75" fmla="*/ 2147483647 h 424"/>
                <a:gd name="T76" fmla="*/ 2147483647 w 468"/>
                <a:gd name="T77" fmla="*/ 2147483647 h 424"/>
                <a:gd name="T78" fmla="*/ 2147483647 w 468"/>
                <a:gd name="T79" fmla="*/ 2147483647 h 4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8"/>
                <a:gd name="T121" fmla="*/ 0 h 424"/>
                <a:gd name="T122" fmla="*/ 468 w 468"/>
                <a:gd name="T123" fmla="*/ 424 h 4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8" h="424">
                  <a:moveTo>
                    <a:pt x="22" y="424"/>
                  </a:moveTo>
                  <a:lnTo>
                    <a:pt x="2" y="386"/>
                  </a:lnTo>
                  <a:lnTo>
                    <a:pt x="0" y="339"/>
                  </a:lnTo>
                  <a:lnTo>
                    <a:pt x="40" y="298"/>
                  </a:lnTo>
                  <a:lnTo>
                    <a:pt x="81" y="294"/>
                  </a:lnTo>
                  <a:lnTo>
                    <a:pt x="103" y="272"/>
                  </a:lnTo>
                  <a:lnTo>
                    <a:pt x="121" y="235"/>
                  </a:lnTo>
                  <a:lnTo>
                    <a:pt x="133" y="193"/>
                  </a:lnTo>
                  <a:lnTo>
                    <a:pt x="164" y="179"/>
                  </a:lnTo>
                  <a:lnTo>
                    <a:pt x="207" y="177"/>
                  </a:lnTo>
                  <a:lnTo>
                    <a:pt x="231" y="162"/>
                  </a:lnTo>
                  <a:lnTo>
                    <a:pt x="241" y="141"/>
                  </a:lnTo>
                  <a:lnTo>
                    <a:pt x="258" y="116"/>
                  </a:lnTo>
                  <a:lnTo>
                    <a:pt x="283" y="89"/>
                  </a:lnTo>
                  <a:lnTo>
                    <a:pt x="310" y="63"/>
                  </a:lnTo>
                  <a:lnTo>
                    <a:pt x="319" y="26"/>
                  </a:lnTo>
                  <a:lnTo>
                    <a:pt x="349" y="2"/>
                  </a:lnTo>
                  <a:lnTo>
                    <a:pt x="396" y="0"/>
                  </a:lnTo>
                  <a:lnTo>
                    <a:pt x="425" y="13"/>
                  </a:lnTo>
                  <a:lnTo>
                    <a:pt x="449" y="35"/>
                  </a:lnTo>
                  <a:lnTo>
                    <a:pt x="454" y="72"/>
                  </a:lnTo>
                  <a:lnTo>
                    <a:pt x="454" y="101"/>
                  </a:lnTo>
                  <a:lnTo>
                    <a:pt x="468" y="119"/>
                  </a:lnTo>
                  <a:lnTo>
                    <a:pt x="450" y="153"/>
                  </a:lnTo>
                  <a:lnTo>
                    <a:pt x="440" y="191"/>
                  </a:lnTo>
                  <a:lnTo>
                    <a:pt x="436" y="235"/>
                  </a:lnTo>
                  <a:lnTo>
                    <a:pt x="458" y="269"/>
                  </a:lnTo>
                  <a:lnTo>
                    <a:pt x="465" y="301"/>
                  </a:lnTo>
                  <a:lnTo>
                    <a:pt x="465" y="330"/>
                  </a:lnTo>
                  <a:lnTo>
                    <a:pt x="454" y="346"/>
                  </a:lnTo>
                  <a:lnTo>
                    <a:pt x="411" y="362"/>
                  </a:lnTo>
                  <a:lnTo>
                    <a:pt x="364" y="371"/>
                  </a:lnTo>
                  <a:lnTo>
                    <a:pt x="337" y="388"/>
                  </a:lnTo>
                  <a:lnTo>
                    <a:pt x="294" y="391"/>
                  </a:lnTo>
                  <a:lnTo>
                    <a:pt x="267" y="371"/>
                  </a:lnTo>
                  <a:lnTo>
                    <a:pt x="207" y="371"/>
                  </a:lnTo>
                  <a:lnTo>
                    <a:pt x="173" y="388"/>
                  </a:lnTo>
                  <a:lnTo>
                    <a:pt x="137" y="409"/>
                  </a:lnTo>
                  <a:lnTo>
                    <a:pt x="86" y="420"/>
                  </a:lnTo>
                  <a:lnTo>
                    <a:pt x="22" y="424"/>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504"/>
            <p:cNvSpPr>
              <a:spLocks/>
            </p:cNvSpPr>
            <p:nvPr/>
          </p:nvSpPr>
          <p:spPr bwMode="auto">
            <a:xfrm>
              <a:off x="1686152" y="3621419"/>
              <a:ext cx="738641" cy="549199"/>
            </a:xfrm>
            <a:custGeom>
              <a:avLst/>
              <a:gdLst>
                <a:gd name="T0" fmla="*/ 2147483647 w 422"/>
                <a:gd name="T1" fmla="*/ 2147483647 h 322"/>
                <a:gd name="T2" fmla="*/ 2147483647 w 422"/>
                <a:gd name="T3" fmla="*/ 2147483647 h 322"/>
                <a:gd name="T4" fmla="*/ 2147483647 w 422"/>
                <a:gd name="T5" fmla="*/ 2147483647 h 322"/>
                <a:gd name="T6" fmla="*/ 2147483647 w 422"/>
                <a:gd name="T7" fmla="*/ 2147483647 h 322"/>
                <a:gd name="T8" fmla="*/ 2147483647 w 422"/>
                <a:gd name="T9" fmla="*/ 2147483647 h 322"/>
                <a:gd name="T10" fmla="*/ 2147483647 w 422"/>
                <a:gd name="T11" fmla="*/ 2147483647 h 322"/>
                <a:gd name="T12" fmla="*/ 2147483647 w 422"/>
                <a:gd name="T13" fmla="*/ 2147483647 h 322"/>
                <a:gd name="T14" fmla="*/ 2147483647 w 422"/>
                <a:gd name="T15" fmla="*/ 2147483647 h 322"/>
                <a:gd name="T16" fmla="*/ 2147483647 w 422"/>
                <a:gd name="T17" fmla="*/ 2147483647 h 322"/>
                <a:gd name="T18" fmla="*/ 2147483647 w 422"/>
                <a:gd name="T19" fmla="*/ 2147483647 h 322"/>
                <a:gd name="T20" fmla="*/ 2147483647 w 422"/>
                <a:gd name="T21" fmla="*/ 2147483647 h 322"/>
                <a:gd name="T22" fmla="*/ 2147483647 w 422"/>
                <a:gd name="T23" fmla="*/ 2147483647 h 322"/>
                <a:gd name="T24" fmla="*/ 2147483647 w 422"/>
                <a:gd name="T25" fmla="*/ 2147483647 h 322"/>
                <a:gd name="T26" fmla="*/ 2147483647 w 422"/>
                <a:gd name="T27" fmla="*/ 2147483647 h 322"/>
                <a:gd name="T28" fmla="*/ 2147483647 w 422"/>
                <a:gd name="T29" fmla="*/ 2147483647 h 322"/>
                <a:gd name="T30" fmla="*/ 2147483647 w 422"/>
                <a:gd name="T31" fmla="*/ 2147483647 h 322"/>
                <a:gd name="T32" fmla="*/ 2147483647 w 422"/>
                <a:gd name="T33" fmla="*/ 2147483647 h 322"/>
                <a:gd name="T34" fmla="*/ 2147483647 w 422"/>
                <a:gd name="T35" fmla="*/ 2147483647 h 322"/>
                <a:gd name="T36" fmla="*/ 0 w 422"/>
                <a:gd name="T37" fmla="*/ 2147483647 h 322"/>
                <a:gd name="T38" fmla="*/ 2147483647 w 422"/>
                <a:gd name="T39" fmla="*/ 2147483647 h 322"/>
                <a:gd name="T40" fmla="*/ 2147483647 w 422"/>
                <a:gd name="T41" fmla="*/ 2147483647 h 322"/>
                <a:gd name="T42" fmla="*/ 2147483647 w 422"/>
                <a:gd name="T43" fmla="*/ 2147483647 h 322"/>
                <a:gd name="T44" fmla="*/ 2147483647 w 422"/>
                <a:gd name="T45" fmla="*/ 2147483647 h 322"/>
                <a:gd name="T46" fmla="*/ 2147483647 w 422"/>
                <a:gd name="T47" fmla="*/ 0 h 322"/>
                <a:gd name="T48" fmla="*/ 2147483647 w 422"/>
                <a:gd name="T49" fmla="*/ 2147483647 h 322"/>
                <a:gd name="T50" fmla="*/ 2147483647 w 422"/>
                <a:gd name="T51" fmla="*/ 2147483647 h 322"/>
                <a:gd name="T52" fmla="*/ 2147483647 w 422"/>
                <a:gd name="T53" fmla="*/ 2147483647 h 322"/>
                <a:gd name="T54" fmla="*/ 2147483647 w 422"/>
                <a:gd name="T55" fmla="*/ 2147483647 h 322"/>
                <a:gd name="T56" fmla="*/ 2147483647 w 422"/>
                <a:gd name="T57" fmla="*/ 2147483647 h 3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2"/>
                <a:gd name="T88" fmla="*/ 0 h 322"/>
                <a:gd name="T89" fmla="*/ 422 w 422"/>
                <a:gd name="T90" fmla="*/ 322 h 3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2" h="322">
                  <a:moveTo>
                    <a:pt x="310" y="122"/>
                  </a:moveTo>
                  <a:lnTo>
                    <a:pt x="348" y="151"/>
                  </a:lnTo>
                  <a:lnTo>
                    <a:pt x="391" y="167"/>
                  </a:lnTo>
                  <a:lnTo>
                    <a:pt x="422" y="203"/>
                  </a:lnTo>
                  <a:lnTo>
                    <a:pt x="418" y="272"/>
                  </a:lnTo>
                  <a:lnTo>
                    <a:pt x="380" y="270"/>
                  </a:lnTo>
                  <a:lnTo>
                    <a:pt x="346" y="281"/>
                  </a:lnTo>
                  <a:lnTo>
                    <a:pt x="294" y="281"/>
                  </a:lnTo>
                  <a:lnTo>
                    <a:pt x="270" y="290"/>
                  </a:lnTo>
                  <a:lnTo>
                    <a:pt x="251" y="322"/>
                  </a:lnTo>
                  <a:lnTo>
                    <a:pt x="216" y="322"/>
                  </a:lnTo>
                  <a:lnTo>
                    <a:pt x="177" y="299"/>
                  </a:lnTo>
                  <a:lnTo>
                    <a:pt x="134" y="263"/>
                  </a:lnTo>
                  <a:lnTo>
                    <a:pt x="108" y="238"/>
                  </a:lnTo>
                  <a:lnTo>
                    <a:pt x="69" y="229"/>
                  </a:lnTo>
                  <a:lnTo>
                    <a:pt x="36" y="212"/>
                  </a:lnTo>
                  <a:lnTo>
                    <a:pt x="15" y="194"/>
                  </a:lnTo>
                  <a:lnTo>
                    <a:pt x="6" y="155"/>
                  </a:lnTo>
                  <a:lnTo>
                    <a:pt x="0" y="133"/>
                  </a:lnTo>
                  <a:lnTo>
                    <a:pt x="6" y="104"/>
                  </a:lnTo>
                  <a:lnTo>
                    <a:pt x="24" y="84"/>
                  </a:lnTo>
                  <a:lnTo>
                    <a:pt x="85" y="38"/>
                  </a:lnTo>
                  <a:lnTo>
                    <a:pt x="105" y="5"/>
                  </a:lnTo>
                  <a:lnTo>
                    <a:pt x="150" y="0"/>
                  </a:lnTo>
                  <a:lnTo>
                    <a:pt x="166" y="20"/>
                  </a:lnTo>
                  <a:lnTo>
                    <a:pt x="220" y="45"/>
                  </a:lnTo>
                  <a:lnTo>
                    <a:pt x="242" y="68"/>
                  </a:lnTo>
                  <a:lnTo>
                    <a:pt x="276" y="84"/>
                  </a:lnTo>
                  <a:lnTo>
                    <a:pt x="310" y="12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182" name="Freeform 505"/>
            <p:cNvSpPr>
              <a:spLocks/>
            </p:cNvSpPr>
            <p:nvPr/>
          </p:nvSpPr>
          <p:spPr bwMode="auto">
            <a:xfrm>
              <a:off x="1685691" y="3622050"/>
              <a:ext cx="739635" cy="548349"/>
            </a:xfrm>
            <a:custGeom>
              <a:avLst/>
              <a:gdLst>
                <a:gd name="T0" fmla="*/ 2147483647 w 422"/>
                <a:gd name="T1" fmla="*/ 2147483647 h 322"/>
                <a:gd name="T2" fmla="*/ 2147483647 w 422"/>
                <a:gd name="T3" fmla="*/ 2147483647 h 322"/>
                <a:gd name="T4" fmla="*/ 2147483647 w 422"/>
                <a:gd name="T5" fmla="*/ 2147483647 h 322"/>
                <a:gd name="T6" fmla="*/ 2147483647 w 422"/>
                <a:gd name="T7" fmla="*/ 2147483647 h 322"/>
                <a:gd name="T8" fmla="*/ 2147483647 w 422"/>
                <a:gd name="T9" fmla="*/ 2147483647 h 322"/>
                <a:gd name="T10" fmla="*/ 2147483647 w 422"/>
                <a:gd name="T11" fmla="*/ 2147483647 h 322"/>
                <a:gd name="T12" fmla="*/ 2147483647 w 422"/>
                <a:gd name="T13" fmla="*/ 2147483647 h 322"/>
                <a:gd name="T14" fmla="*/ 2147483647 w 422"/>
                <a:gd name="T15" fmla="*/ 2147483647 h 322"/>
                <a:gd name="T16" fmla="*/ 2147483647 w 422"/>
                <a:gd name="T17" fmla="*/ 2147483647 h 322"/>
                <a:gd name="T18" fmla="*/ 2147483647 w 422"/>
                <a:gd name="T19" fmla="*/ 2147483647 h 322"/>
                <a:gd name="T20" fmla="*/ 2147483647 w 422"/>
                <a:gd name="T21" fmla="*/ 2147483647 h 322"/>
                <a:gd name="T22" fmla="*/ 2147483647 w 422"/>
                <a:gd name="T23" fmla="*/ 2147483647 h 322"/>
                <a:gd name="T24" fmla="*/ 2147483647 w 422"/>
                <a:gd name="T25" fmla="*/ 2147483647 h 322"/>
                <a:gd name="T26" fmla="*/ 2147483647 w 422"/>
                <a:gd name="T27" fmla="*/ 2147483647 h 322"/>
                <a:gd name="T28" fmla="*/ 2147483647 w 422"/>
                <a:gd name="T29" fmla="*/ 2147483647 h 322"/>
                <a:gd name="T30" fmla="*/ 2147483647 w 422"/>
                <a:gd name="T31" fmla="*/ 2147483647 h 322"/>
                <a:gd name="T32" fmla="*/ 2147483647 w 422"/>
                <a:gd name="T33" fmla="*/ 2147483647 h 322"/>
                <a:gd name="T34" fmla="*/ 2147483647 w 422"/>
                <a:gd name="T35" fmla="*/ 2147483647 h 322"/>
                <a:gd name="T36" fmla="*/ 0 w 422"/>
                <a:gd name="T37" fmla="*/ 2147483647 h 322"/>
                <a:gd name="T38" fmla="*/ 2147483647 w 422"/>
                <a:gd name="T39" fmla="*/ 2147483647 h 322"/>
                <a:gd name="T40" fmla="*/ 2147483647 w 422"/>
                <a:gd name="T41" fmla="*/ 2147483647 h 322"/>
                <a:gd name="T42" fmla="*/ 2147483647 w 422"/>
                <a:gd name="T43" fmla="*/ 2147483647 h 322"/>
                <a:gd name="T44" fmla="*/ 2147483647 w 422"/>
                <a:gd name="T45" fmla="*/ 2147483647 h 322"/>
                <a:gd name="T46" fmla="*/ 2147483647 w 422"/>
                <a:gd name="T47" fmla="*/ 0 h 322"/>
                <a:gd name="T48" fmla="*/ 2147483647 w 422"/>
                <a:gd name="T49" fmla="*/ 2147483647 h 322"/>
                <a:gd name="T50" fmla="*/ 2147483647 w 422"/>
                <a:gd name="T51" fmla="*/ 2147483647 h 322"/>
                <a:gd name="T52" fmla="*/ 2147483647 w 422"/>
                <a:gd name="T53" fmla="*/ 2147483647 h 322"/>
                <a:gd name="T54" fmla="*/ 2147483647 w 422"/>
                <a:gd name="T55" fmla="*/ 2147483647 h 322"/>
                <a:gd name="T56" fmla="*/ 2147483647 w 422"/>
                <a:gd name="T57" fmla="*/ 2147483647 h 3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2"/>
                <a:gd name="T88" fmla="*/ 0 h 322"/>
                <a:gd name="T89" fmla="*/ 422 w 422"/>
                <a:gd name="T90" fmla="*/ 322 h 3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2" h="322">
                  <a:moveTo>
                    <a:pt x="310" y="122"/>
                  </a:moveTo>
                  <a:lnTo>
                    <a:pt x="348" y="151"/>
                  </a:lnTo>
                  <a:lnTo>
                    <a:pt x="391" y="167"/>
                  </a:lnTo>
                  <a:lnTo>
                    <a:pt x="422" y="203"/>
                  </a:lnTo>
                  <a:lnTo>
                    <a:pt x="418" y="272"/>
                  </a:lnTo>
                  <a:lnTo>
                    <a:pt x="380" y="270"/>
                  </a:lnTo>
                  <a:lnTo>
                    <a:pt x="346" y="281"/>
                  </a:lnTo>
                  <a:lnTo>
                    <a:pt x="294" y="281"/>
                  </a:lnTo>
                  <a:lnTo>
                    <a:pt x="270" y="290"/>
                  </a:lnTo>
                  <a:lnTo>
                    <a:pt x="251" y="322"/>
                  </a:lnTo>
                  <a:lnTo>
                    <a:pt x="216" y="322"/>
                  </a:lnTo>
                  <a:lnTo>
                    <a:pt x="177" y="299"/>
                  </a:lnTo>
                  <a:lnTo>
                    <a:pt x="134" y="263"/>
                  </a:lnTo>
                  <a:lnTo>
                    <a:pt x="108" y="238"/>
                  </a:lnTo>
                  <a:lnTo>
                    <a:pt x="69" y="229"/>
                  </a:lnTo>
                  <a:lnTo>
                    <a:pt x="36" y="212"/>
                  </a:lnTo>
                  <a:lnTo>
                    <a:pt x="15" y="194"/>
                  </a:lnTo>
                  <a:lnTo>
                    <a:pt x="6" y="155"/>
                  </a:lnTo>
                  <a:lnTo>
                    <a:pt x="0" y="133"/>
                  </a:lnTo>
                  <a:lnTo>
                    <a:pt x="6" y="104"/>
                  </a:lnTo>
                  <a:lnTo>
                    <a:pt x="24" y="84"/>
                  </a:lnTo>
                  <a:lnTo>
                    <a:pt x="85" y="38"/>
                  </a:lnTo>
                  <a:lnTo>
                    <a:pt x="105" y="5"/>
                  </a:lnTo>
                  <a:lnTo>
                    <a:pt x="150" y="0"/>
                  </a:lnTo>
                  <a:lnTo>
                    <a:pt x="166" y="20"/>
                  </a:lnTo>
                  <a:lnTo>
                    <a:pt x="220" y="45"/>
                  </a:lnTo>
                  <a:lnTo>
                    <a:pt x="242" y="68"/>
                  </a:lnTo>
                  <a:lnTo>
                    <a:pt x="276" y="84"/>
                  </a:lnTo>
                  <a:lnTo>
                    <a:pt x="310" y="122"/>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3" name="Freeform 506"/>
            <p:cNvSpPr>
              <a:spLocks/>
            </p:cNvSpPr>
            <p:nvPr/>
          </p:nvSpPr>
          <p:spPr bwMode="auto">
            <a:xfrm>
              <a:off x="4040549" y="3320629"/>
              <a:ext cx="597212" cy="626685"/>
            </a:xfrm>
            <a:custGeom>
              <a:avLst/>
              <a:gdLst>
                <a:gd name="T0" fmla="*/ 2147483647 w 341"/>
                <a:gd name="T1" fmla="*/ 2147483647 h 368"/>
                <a:gd name="T2" fmla="*/ 2147483647 w 341"/>
                <a:gd name="T3" fmla="*/ 2147483647 h 368"/>
                <a:gd name="T4" fmla="*/ 2147483647 w 341"/>
                <a:gd name="T5" fmla="*/ 2147483647 h 368"/>
                <a:gd name="T6" fmla="*/ 2147483647 w 341"/>
                <a:gd name="T7" fmla="*/ 2147483647 h 368"/>
                <a:gd name="T8" fmla="*/ 2147483647 w 341"/>
                <a:gd name="T9" fmla="*/ 2147483647 h 368"/>
                <a:gd name="T10" fmla="*/ 2147483647 w 341"/>
                <a:gd name="T11" fmla="*/ 2147483647 h 368"/>
                <a:gd name="T12" fmla="*/ 2147483647 w 341"/>
                <a:gd name="T13" fmla="*/ 2147483647 h 368"/>
                <a:gd name="T14" fmla="*/ 2147483647 w 341"/>
                <a:gd name="T15" fmla="*/ 2147483647 h 368"/>
                <a:gd name="T16" fmla="*/ 2147483647 w 341"/>
                <a:gd name="T17" fmla="*/ 2147483647 h 368"/>
                <a:gd name="T18" fmla="*/ 2147483647 w 341"/>
                <a:gd name="T19" fmla="*/ 2147483647 h 368"/>
                <a:gd name="T20" fmla="*/ 2147483647 w 341"/>
                <a:gd name="T21" fmla="*/ 2147483647 h 368"/>
                <a:gd name="T22" fmla="*/ 2147483647 w 341"/>
                <a:gd name="T23" fmla="*/ 2147483647 h 368"/>
                <a:gd name="T24" fmla="*/ 2147483647 w 341"/>
                <a:gd name="T25" fmla="*/ 2147483647 h 368"/>
                <a:gd name="T26" fmla="*/ 2147483647 w 341"/>
                <a:gd name="T27" fmla="*/ 2147483647 h 368"/>
                <a:gd name="T28" fmla="*/ 2147483647 w 341"/>
                <a:gd name="T29" fmla="*/ 2147483647 h 368"/>
                <a:gd name="T30" fmla="*/ 2147483647 w 341"/>
                <a:gd name="T31" fmla="*/ 0 h 368"/>
                <a:gd name="T32" fmla="*/ 2147483647 w 341"/>
                <a:gd name="T33" fmla="*/ 2147483647 h 368"/>
                <a:gd name="T34" fmla="*/ 2147483647 w 341"/>
                <a:gd name="T35" fmla="*/ 2147483647 h 368"/>
                <a:gd name="T36" fmla="*/ 2147483647 w 341"/>
                <a:gd name="T37" fmla="*/ 2147483647 h 368"/>
                <a:gd name="T38" fmla="*/ 2147483647 w 341"/>
                <a:gd name="T39" fmla="*/ 2147483647 h 368"/>
                <a:gd name="T40" fmla="*/ 0 w 341"/>
                <a:gd name="T41" fmla="*/ 2147483647 h 368"/>
                <a:gd name="T42" fmla="*/ 2147483647 w 341"/>
                <a:gd name="T43" fmla="*/ 2147483647 h 368"/>
                <a:gd name="T44" fmla="*/ 2147483647 w 341"/>
                <a:gd name="T45" fmla="*/ 2147483647 h 368"/>
                <a:gd name="T46" fmla="*/ 2147483647 w 341"/>
                <a:gd name="T47" fmla="*/ 2147483647 h 368"/>
                <a:gd name="T48" fmla="*/ 2147483647 w 341"/>
                <a:gd name="T49" fmla="*/ 2147483647 h 368"/>
                <a:gd name="T50" fmla="*/ 2147483647 w 341"/>
                <a:gd name="T51" fmla="*/ 2147483647 h 368"/>
                <a:gd name="T52" fmla="*/ 2147483647 w 341"/>
                <a:gd name="T53" fmla="*/ 2147483647 h 368"/>
                <a:gd name="T54" fmla="*/ 2147483647 w 341"/>
                <a:gd name="T55" fmla="*/ 2147483647 h 368"/>
                <a:gd name="T56" fmla="*/ 2147483647 w 341"/>
                <a:gd name="T57" fmla="*/ 2147483647 h 368"/>
                <a:gd name="T58" fmla="*/ 2147483647 w 341"/>
                <a:gd name="T59" fmla="*/ 2147483647 h 368"/>
                <a:gd name="T60" fmla="*/ 2147483647 w 341"/>
                <a:gd name="T61" fmla="*/ 2147483647 h 3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1"/>
                <a:gd name="T94" fmla="*/ 0 h 368"/>
                <a:gd name="T95" fmla="*/ 341 w 341"/>
                <a:gd name="T96" fmla="*/ 368 h 3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1" h="368">
                  <a:moveTo>
                    <a:pt x="238" y="368"/>
                  </a:moveTo>
                  <a:lnTo>
                    <a:pt x="314" y="350"/>
                  </a:lnTo>
                  <a:lnTo>
                    <a:pt x="296" y="303"/>
                  </a:lnTo>
                  <a:lnTo>
                    <a:pt x="312" y="233"/>
                  </a:lnTo>
                  <a:lnTo>
                    <a:pt x="303" y="166"/>
                  </a:lnTo>
                  <a:lnTo>
                    <a:pt x="321" y="132"/>
                  </a:lnTo>
                  <a:lnTo>
                    <a:pt x="337" y="114"/>
                  </a:lnTo>
                  <a:lnTo>
                    <a:pt x="341" y="98"/>
                  </a:lnTo>
                  <a:lnTo>
                    <a:pt x="292" y="94"/>
                  </a:lnTo>
                  <a:lnTo>
                    <a:pt x="278" y="85"/>
                  </a:lnTo>
                  <a:lnTo>
                    <a:pt x="261" y="67"/>
                  </a:lnTo>
                  <a:lnTo>
                    <a:pt x="213" y="52"/>
                  </a:lnTo>
                  <a:lnTo>
                    <a:pt x="189" y="22"/>
                  </a:lnTo>
                  <a:lnTo>
                    <a:pt x="121" y="9"/>
                  </a:lnTo>
                  <a:lnTo>
                    <a:pt x="81" y="0"/>
                  </a:lnTo>
                  <a:lnTo>
                    <a:pt x="56" y="24"/>
                  </a:lnTo>
                  <a:lnTo>
                    <a:pt x="51" y="74"/>
                  </a:lnTo>
                  <a:lnTo>
                    <a:pt x="29" y="99"/>
                  </a:lnTo>
                  <a:lnTo>
                    <a:pt x="18" y="144"/>
                  </a:lnTo>
                  <a:lnTo>
                    <a:pt x="0" y="153"/>
                  </a:lnTo>
                  <a:lnTo>
                    <a:pt x="4" y="177"/>
                  </a:lnTo>
                  <a:lnTo>
                    <a:pt x="22" y="184"/>
                  </a:lnTo>
                  <a:lnTo>
                    <a:pt x="29" y="231"/>
                  </a:lnTo>
                  <a:lnTo>
                    <a:pt x="63" y="243"/>
                  </a:lnTo>
                  <a:lnTo>
                    <a:pt x="67" y="278"/>
                  </a:lnTo>
                  <a:lnTo>
                    <a:pt x="90" y="296"/>
                  </a:lnTo>
                  <a:lnTo>
                    <a:pt x="161" y="310"/>
                  </a:lnTo>
                  <a:lnTo>
                    <a:pt x="207" y="323"/>
                  </a:lnTo>
                  <a:lnTo>
                    <a:pt x="225" y="343"/>
                  </a:lnTo>
                  <a:lnTo>
                    <a:pt x="238" y="3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4" name="Freeform 507"/>
            <p:cNvSpPr>
              <a:spLocks/>
            </p:cNvSpPr>
            <p:nvPr/>
          </p:nvSpPr>
          <p:spPr bwMode="auto">
            <a:xfrm>
              <a:off x="4040549" y="3320629"/>
              <a:ext cx="597212" cy="626685"/>
            </a:xfrm>
            <a:custGeom>
              <a:avLst/>
              <a:gdLst>
                <a:gd name="T0" fmla="*/ 2147483647 w 341"/>
                <a:gd name="T1" fmla="*/ 2147483647 h 368"/>
                <a:gd name="T2" fmla="*/ 2147483647 w 341"/>
                <a:gd name="T3" fmla="*/ 2147483647 h 368"/>
                <a:gd name="T4" fmla="*/ 2147483647 w 341"/>
                <a:gd name="T5" fmla="*/ 2147483647 h 368"/>
                <a:gd name="T6" fmla="*/ 2147483647 w 341"/>
                <a:gd name="T7" fmla="*/ 2147483647 h 368"/>
                <a:gd name="T8" fmla="*/ 2147483647 w 341"/>
                <a:gd name="T9" fmla="*/ 2147483647 h 368"/>
                <a:gd name="T10" fmla="*/ 2147483647 w 341"/>
                <a:gd name="T11" fmla="*/ 2147483647 h 368"/>
                <a:gd name="T12" fmla="*/ 2147483647 w 341"/>
                <a:gd name="T13" fmla="*/ 2147483647 h 368"/>
                <a:gd name="T14" fmla="*/ 2147483647 w 341"/>
                <a:gd name="T15" fmla="*/ 2147483647 h 368"/>
                <a:gd name="T16" fmla="*/ 2147483647 w 341"/>
                <a:gd name="T17" fmla="*/ 2147483647 h 368"/>
                <a:gd name="T18" fmla="*/ 2147483647 w 341"/>
                <a:gd name="T19" fmla="*/ 2147483647 h 368"/>
                <a:gd name="T20" fmla="*/ 2147483647 w 341"/>
                <a:gd name="T21" fmla="*/ 2147483647 h 368"/>
                <a:gd name="T22" fmla="*/ 2147483647 w 341"/>
                <a:gd name="T23" fmla="*/ 2147483647 h 368"/>
                <a:gd name="T24" fmla="*/ 2147483647 w 341"/>
                <a:gd name="T25" fmla="*/ 2147483647 h 368"/>
                <a:gd name="T26" fmla="*/ 2147483647 w 341"/>
                <a:gd name="T27" fmla="*/ 2147483647 h 368"/>
                <a:gd name="T28" fmla="*/ 2147483647 w 341"/>
                <a:gd name="T29" fmla="*/ 2147483647 h 368"/>
                <a:gd name="T30" fmla="*/ 2147483647 w 341"/>
                <a:gd name="T31" fmla="*/ 0 h 368"/>
                <a:gd name="T32" fmla="*/ 2147483647 w 341"/>
                <a:gd name="T33" fmla="*/ 2147483647 h 368"/>
                <a:gd name="T34" fmla="*/ 2147483647 w 341"/>
                <a:gd name="T35" fmla="*/ 2147483647 h 368"/>
                <a:gd name="T36" fmla="*/ 2147483647 w 341"/>
                <a:gd name="T37" fmla="*/ 2147483647 h 368"/>
                <a:gd name="T38" fmla="*/ 2147483647 w 341"/>
                <a:gd name="T39" fmla="*/ 2147483647 h 368"/>
                <a:gd name="T40" fmla="*/ 0 w 341"/>
                <a:gd name="T41" fmla="*/ 2147483647 h 368"/>
                <a:gd name="T42" fmla="*/ 2147483647 w 341"/>
                <a:gd name="T43" fmla="*/ 2147483647 h 368"/>
                <a:gd name="T44" fmla="*/ 2147483647 w 341"/>
                <a:gd name="T45" fmla="*/ 2147483647 h 368"/>
                <a:gd name="T46" fmla="*/ 2147483647 w 341"/>
                <a:gd name="T47" fmla="*/ 2147483647 h 368"/>
                <a:gd name="T48" fmla="*/ 2147483647 w 341"/>
                <a:gd name="T49" fmla="*/ 2147483647 h 368"/>
                <a:gd name="T50" fmla="*/ 2147483647 w 341"/>
                <a:gd name="T51" fmla="*/ 2147483647 h 368"/>
                <a:gd name="T52" fmla="*/ 2147483647 w 341"/>
                <a:gd name="T53" fmla="*/ 2147483647 h 368"/>
                <a:gd name="T54" fmla="*/ 2147483647 w 341"/>
                <a:gd name="T55" fmla="*/ 2147483647 h 368"/>
                <a:gd name="T56" fmla="*/ 2147483647 w 341"/>
                <a:gd name="T57" fmla="*/ 2147483647 h 368"/>
                <a:gd name="T58" fmla="*/ 2147483647 w 341"/>
                <a:gd name="T59" fmla="*/ 2147483647 h 368"/>
                <a:gd name="T60" fmla="*/ 2147483647 w 341"/>
                <a:gd name="T61" fmla="*/ 2147483647 h 3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1"/>
                <a:gd name="T94" fmla="*/ 0 h 368"/>
                <a:gd name="T95" fmla="*/ 341 w 341"/>
                <a:gd name="T96" fmla="*/ 368 h 3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1" h="368">
                  <a:moveTo>
                    <a:pt x="238" y="368"/>
                  </a:moveTo>
                  <a:lnTo>
                    <a:pt x="314" y="350"/>
                  </a:lnTo>
                  <a:lnTo>
                    <a:pt x="296" y="303"/>
                  </a:lnTo>
                  <a:lnTo>
                    <a:pt x="312" y="233"/>
                  </a:lnTo>
                  <a:lnTo>
                    <a:pt x="303" y="166"/>
                  </a:lnTo>
                  <a:lnTo>
                    <a:pt x="321" y="132"/>
                  </a:lnTo>
                  <a:lnTo>
                    <a:pt x="337" y="114"/>
                  </a:lnTo>
                  <a:lnTo>
                    <a:pt x="341" y="98"/>
                  </a:lnTo>
                  <a:lnTo>
                    <a:pt x="292" y="94"/>
                  </a:lnTo>
                  <a:lnTo>
                    <a:pt x="278" y="85"/>
                  </a:lnTo>
                  <a:lnTo>
                    <a:pt x="261" y="67"/>
                  </a:lnTo>
                  <a:lnTo>
                    <a:pt x="213" y="52"/>
                  </a:lnTo>
                  <a:lnTo>
                    <a:pt x="189" y="22"/>
                  </a:lnTo>
                  <a:lnTo>
                    <a:pt x="121" y="9"/>
                  </a:lnTo>
                  <a:lnTo>
                    <a:pt x="81" y="0"/>
                  </a:lnTo>
                  <a:lnTo>
                    <a:pt x="56" y="24"/>
                  </a:lnTo>
                  <a:lnTo>
                    <a:pt x="51" y="74"/>
                  </a:lnTo>
                  <a:lnTo>
                    <a:pt x="29" y="99"/>
                  </a:lnTo>
                  <a:lnTo>
                    <a:pt x="18" y="144"/>
                  </a:lnTo>
                  <a:lnTo>
                    <a:pt x="0" y="153"/>
                  </a:lnTo>
                  <a:lnTo>
                    <a:pt x="4" y="177"/>
                  </a:lnTo>
                  <a:lnTo>
                    <a:pt x="22" y="184"/>
                  </a:lnTo>
                  <a:lnTo>
                    <a:pt x="29" y="231"/>
                  </a:lnTo>
                  <a:lnTo>
                    <a:pt x="63" y="243"/>
                  </a:lnTo>
                  <a:lnTo>
                    <a:pt x="67" y="278"/>
                  </a:lnTo>
                  <a:lnTo>
                    <a:pt x="90" y="296"/>
                  </a:lnTo>
                  <a:lnTo>
                    <a:pt x="161" y="310"/>
                  </a:lnTo>
                  <a:lnTo>
                    <a:pt x="207" y="323"/>
                  </a:lnTo>
                  <a:lnTo>
                    <a:pt x="225" y="343"/>
                  </a:lnTo>
                  <a:lnTo>
                    <a:pt x="238" y="368"/>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5" name="Freeform 508"/>
            <p:cNvSpPr>
              <a:spLocks/>
            </p:cNvSpPr>
            <p:nvPr/>
          </p:nvSpPr>
          <p:spPr bwMode="auto">
            <a:xfrm>
              <a:off x="274394" y="1942945"/>
              <a:ext cx="791426" cy="466608"/>
            </a:xfrm>
            <a:custGeom>
              <a:avLst/>
              <a:gdLst>
                <a:gd name="T0" fmla="*/ 2147483647 w 452"/>
                <a:gd name="T1" fmla="*/ 2147483647 h 274"/>
                <a:gd name="T2" fmla="*/ 2147483647 w 452"/>
                <a:gd name="T3" fmla="*/ 2147483647 h 274"/>
                <a:gd name="T4" fmla="*/ 2147483647 w 452"/>
                <a:gd name="T5" fmla="*/ 2147483647 h 274"/>
                <a:gd name="T6" fmla="*/ 2147483647 w 452"/>
                <a:gd name="T7" fmla="*/ 2147483647 h 274"/>
                <a:gd name="T8" fmla="*/ 2147483647 w 452"/>
                <a:gd name="T9" fmla="*/ 2147483647 h 274"/>
                <a:gd name="T10" fmla="*/ 2147483647 w 452"/>
                <a:gd name="T11" fmla="*/ 2147483647 h 274"/>
                <a:gd name="T12" fmla="*/ 2147483647 w 452"/>
                <a:gd name="T13" fmla="*/ 2147483647 h 274"/>
                <a:gd name="T14" fmla="*/ 2147483647 w 452"/>
                <a:gd name="T15" fmla="*/ 2147483647 h 274"/>
                <a:gd name="T16" fmla="*/ 2147483647 w 452"/>
                <a:gd name="T17" fmla="*/ 2147483647 h 274"/>
                <a:gd name="T18" fmla="*/ 2147483647 w 452"/>
                <a:gd name="T19" fmla="*/ 2147483647 h 274"/>
                <a:gd name="T20" fmla="*/ 2147483647 w 452"/>
                <a:gd name="T21" fmla="*/ 2147483647 h 274"/>
                <a:gd name="T22" fmla="*/ 2147483647 w 452"/>
                <a:gd name="T23" fmla="*/ 2147483647 h 274"/>
                <a:gd name="T24" fmla="*/ 2147483647 w 452"/>
                <a:gd name="T25" fmla="*/ 2147483647 h 274"/>
                <a:gd name="T26" fmla="*/ 2147483647 w 452"/>
                <a:gd name="T27" fmla="*/ 0 h 274"/>
                <a:gd name="T28" fmla="*/ 2147483647 w 452"/>
                <a:gd name="T29" fmla="*/ 0 h 274"/>
                <a:gd name="T30" fmla="*/ 2147483647 w 452"/>
                <a:gd name="T31" fmla="*/ 2147483647 h 274"/>
                <a:gd name="T32" fmla="*/ 2147483647 w 452"/>
                <a:gd name="T33" fmla="*/ 2147483647 h 274"/>
                <a:gd name="T34" fmla="*/ 2147483647 w 452"/>
                <a:gd name="T35" fmla="*/ 2147483647 h 274"/>
                <a:gd name="T36" fmla="*/ 2147483647 w 452"/>
                <a:gd name="T37" fmla="*/ 2147483647 h 274"/>
                <a:gd name="T38" fmla="*/ 2147483647 w 452"/>
                <a:gd name="T39" fmla="*/ 2147483647 h 274"/>
                <a:gd name="T40" fmla="*/ 2147483647 w 452"/>
                <a:gd name="T41" fmla="*/ 2147483647 h 274"/>
                <a:gd name="T42" fmla="*/ 2147483647 w 452"/>
                <a:gd name="T43" fmla="*/ 2147483647 h 274"/>
                <a:gd name="T44" fmla="*/ 2147483647 w 452"/>
                <a:gd name="T45" fmla="*/ 2147483647 h 274"/>
                <a:gd name="T46" fmla="*/ 0 w 452"/>
                <a:gd name="T47" fmla="*/ 2147483647 h 274"/>
                <a:gd name="T48" fmla="*/ 2147483647 w 452"/>
                <a:gd name="T49" fmla="*/ 2147483647 h 274"/>
                <a:gd name="T50" fmla="*/ 2147483647 w 452"/>
                <a:gd name="T51" fmla="*/ 2147483647 h 274"/>
                <a:gd name="T52" fmla="*/ 2147483647 w 452"/>
                <a:gd name="T53" fmla="*/ 2147483647 h 2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2"/>
                <a:gd name="T82" fmla="*/ 0 h 274"/>
                <a:gd name="T83" fmla="*/ 452 w 452"/>
                <a:gd name="T84" fmla="*/ 274 h 2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2" h="274">
                  <a:moveTo>
                    <a:pt x="34" y="274"/>
                  </a:moveTo>
                  <a:lnTo>
                    <a:pt x="104" y="267"/>
                  </a:lnTo>
                  <a:lnTo>
                    <a:pt x="218" y="211"/>
                  </a:lnTo>
                  <a:lnTo>
                    <a:pt x="315" y="218"/>
                  </a:lnTo>
                  <a:lnTo>
                    <a:pt x="324" y="202"/>
                  </a:lnTo>
                  <a:lnTo>
                    <a:pt x="340" y="202"/>
                  </a:lnTo>
                  <a:lnTo>
                    <a:pt x="357" y="211"/>
                  </a:lnTo>
                  <a:lnTo>
                    <a:pt x="389" y="244"/>
                  </a:lnTo>
                  <a:lnTo>
                    <a:pt x="452" y="199"/>
                  </a:lnTo>
                  <a:lnTo>
                    <a:pt x="393" y="146"/>
                  </a:lnTo>
                  <a:lnTo>
                    <a:pt x="376" y="110"/>
                  </a:lnTo>
                  <a:lnTo>
                    <a:pt x="380" y="69"/>
                  </a:lnTo>
                  <a:lnTo>
                    <a:pt x="375" y="20"/>
                  </a:lnTo>
                  <a:lnTo>
                    <a:pt x="348" y="0"/>
                  </a:lnTo>
                  <a:lnTo>
                    <a:pt x="288" y="0"/>
                  </a:lnTo>
                  <a:lnTo>
                    <a:pt x="254" y="17"/>
                  </a:lnTo>
                  <a:lnTo>
                    <a:pt x="218" y="38"/>
                  </a:lnTo>
                  <a:lnTo>
                    <a:pt x="167" y="49"/>
                  </a:lnTo>
                  <a:lnTo>
                    <a:pt x="103" y="54"/>
                  </a:lnTo>
                  <a:lnTo>
                    <a:pt x="101" y="83"/>
                  </a:lnTo>
                  <a:lnTo>
                    <a:pt x="88" y="103"/>
                  </a:lnTo>
                  <a:lnTo>
                    <a:pt x="61" y="128"/>
                  </a:lnTo>
                  <a:lnTo>
                    <a:pt x="32" y="172"/>
                  </a:lnTo>
                  <a:lnTo>
                    <a:pt x="0" y="197"/>
                  </a:lnTo>
                  <a:lnTo>
                    <a:pt x="2" y="226"/>
                  </a:lnTo>
                  <a:lnTo>
                    <a:pt x="20" y="253"/>
                  </a:lnTo>
                  <a:lnTo>
                    <a:pt x="34"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6" name="Freeform 509"/>
            <p:cNvSpPr>
              <a:spLocks/>
            </p:cNvSpPr>
            <p:nvPr/>
          </p:nvSpPr>
          <p:spPr bwMode="auto">
            <a:xfrm>
              <a:off x="274394" y="1942945"/>
              <a:ext cx="791426" cy="466608"/>
            </a:xfrm>
            <a:custGeom>
              <a:avLst/>
              <a:gdLst>
                <a:gd name="T0" fmla="*/ 2147483647 w 452"/>
                <a:gd name="T1" fmla="*/ 2147483647 h 274"/>
                <a:gd name="T2" fmla="*/ 2147483647 w 452"/>
                <a:gd name="T3" fmla="*/ 2147483647 h 274"/>
                <a:gd name="T4" fmla="*/ 2147483647 w 452"/>
                <a:gd name="T5" fmla="*/ 2147483647 h 274"/>
                <a:gd name="T6" fmla="*/ 2147483647 w 452"/>
                <a:gd name="T7" fmla="*/ 2147483647 h 274"/>
                <a:gd name="T8" fmla="*/ 2147483647 w 452"/>
                <a:gd name="T9" fmla="*/ 2147483647 h 274"/>
                <a:gd name="T10" fmla="*/ 2147483647 w 452"/>
                <a:gd name="T11" fmla="*/ 2147483647 h 274"/>
                <a:gd name="T12" fmla="*/ 2147483647 w 452"/>
                <a:gd name="T13" fmla="*/ 2147483647 h 274"/>
                <a:gd name="T14" fmla="*/ 2147483647 w 452"/>
                <a:gd name="T15" fmla="*/ 2147483647 h 274"/>
                <a:gd name="T16" fmla="*/ 2147483647 w 452"/>
                <a:gd name="T17" fmla="*/ 2147483647 h 274"/>
                <a:gd name="T18" fmla="*/ 2147483647 w 452"/>
                <a:gd name="T19" fmla="*/ 2147483647 h 274"/>
                <a:gd name="T20" fmla="*/ 2147483647 w 452"/>
                <a:gd name="T21" fmla="*/ 2147483647 h 274"/>
                <a:gd name="T22" fmla="*/ 2147483647 w 452"/>
                <a:gd name="T23" fmla="*/ 2147483647 h 274"/>
                <a:gd name="T24" fmla="*/ 2147483647 w 452"/>
                <a:gd name="T25" fmla="*/ 2147483647 h 274"/>
                <a:gd name="T26" fmla="*/ 2147483647 w 452"/>
                <a:gd name="T27" fmla="*/ 0 h 274"/>
                <a:gd name="T28" fmla="*/ 2147483647 w 452"/>
                <a:gd name="T29" fmla="*/ 0 h 274"/>
                <a:gd name="T30" fmla="*/ 2147483647 w 452"/>
                <a:gd name="T31" fmla="*/ 2147483647 h 274"/>
                <a:gd name="T32" fmla="*/ 2147483647 w 452"/>
                <a:gd name="T33" fmla="*/ 2147483647 h 274"/>
                <a:gd name="T34" fmla="*/ 2147483647 w 452"/>
                <a:gd name="T35" fmla="*/ 2147483647 h 274"/>
                <a:gd name="T36" fmla="*/ 2147483647 w 452"/>
                <a:gd name="T37" fmla="*/ 2147483647 h 274"/>
                <a:gd name="T38" fmla="*/ 2147483647 w 452"/>
                <a:gd name="T39" fmla="*/ 2147483647 h 274"/>
                <a:gd name="T40" fmla="*/ 2147483647 w 452"/>
                <a:gd name="T41" fmla="*/ 2147483647 h 274"/>
                <a:gd name="T42" fmla="*/ 2147483647 w 452"/>
                <a:gd name="T43" fmla="*/ 2147483647 h 274"/>
                <a:gd name="T44" fmla="*/ 2147483647 w 452"/>
                <a:gd name="T45" fmla="*/ 2147483647 h 274"/>
                <a:gd name="T46" fmla="*/ 0 w 452"/>
                <a:gd name="T47" fmla="*/ 2147483647 h 274"/>
                <a:gd name="T48" fmla="*/ 2147483647 w 452"/>
                <a:gd name="T49" fmla="*/ 2147483647 h 274"/>
                <a:gd name="T50" fmla="*/ 2147483647 w 452"/>
                <a:gd name="T51" fmla="*/ 2147483647 h 274"/>
                <a:gd name="T52" fmla="*/ 2147483647 w 452"/>
                <a:gd name="T53" fmla="*/ 2147483647 h 2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2"/>
                <a:gd name="T82" fmla="*/ 0 h 274"/>
                <a:gd name="T83" fmla="*/ 452 w 452"/>
                <a:gd name="T84" fmla="*/ 274 h 2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2" h="274">
                  <a:moveTo>
                    <a:pt x="34" y="274"/>
                  </a:moveTo>
                  <a:lnTo>
                    <a:pt x="104" y="267"/>
                  </a:lnTo>
                  <a:lnTo>
                    <a:pt x="218" y="211"/>
                  </a:lnTo>
                  <a:lnTo>
                    <a:pt x="315" y="218"/>
                  </a:lnTo>
                  <a:lnTo>
                    <a:pt x="324" y="202"/>
                  </a:lnTo>
                  <a:lnTo>
                    <a:pt x="340" y="202"/>
                  </a:lnTo>
                  <a:lnTo>
                    <a:pt x="357" y="211"/>
                  </a:lnTo>
                  <a:lnTo>
                    <a:pt x="389" y="244"/>
                  </a:lnTo>
                  <a:lnTo>
                    <a:pt x="452" y="199"/>
                  </a:lnTo>
                  <a:lnTo>
                    <a:pt x="393" y="146"/>
                  </a:lnTo>
                  <a:lnTo>
                    <a:pt x="376" y="110"/>
                  </a:lnTo>
                  <a:lnTo>
                    <a:pt x="380" y="69"/>
                  </a:lnTo>
                  <a:lnTo>
                    <a:pt x="375" y="20"/>
                  </a:lnTo>
                  <a:lnTo>
                    <a:pt x="348" y="0"/>
                  </a:lnTo>
                  <a:lnTo>
                    <a:pt x="288" y="0"/>
                  </a:lnTo>
                  <a:lnTo>
                    <a:pt x="254" y="17"/>
                  </a:lnTo>
                  <a:lnTo>
                    <a:pt x="218" y="38"/>
                  </a:lnTo>
                  <a:lnTo>
                    <a:pt x="167" y="49"/>
                  </a:lnTo>
                  <a:lnTo>
                    <a:pt x="103" y="54"/>
                  </a:lnTo>
                  <a:lnTo>
                    <a:pt x="101" y="83"/>
                  </a:lnTo>
                  <a:lnTo>
                    <a:pt x="88" y="103"/>
                  </a:lnTo>
                  <a:lnTo>
                    <a:pt x="61" y="128"/>
                  </a:lnTo>
                  <a:lnTo>
                    <a:pt x="32" y="172"/>
                  </a:lnTo>
                  <a:lnTo>
                    <a:pt x="0" y="197"/>
                  </a:lnTo>
                  <a:lnTo>
                    <a:pt x="2" y="226"/>
                  </a:lnTo>
                  <a:lnTo>
                    <a:pt x="20" y="253"/>
                  </a:lnTo>
                  <a:lnTo>
                    <a:pt x="34" y="274"/>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7" name="Freeform 512"/>
            <p:cNvSpPr>
              <a:spLocks/>
            </p:cNvSpPr>
            <p:nvPr/>
          </p:nvSpPr>
          <p:spPr bwMode="auto">
            <a:xfrm>
              <a:off x="219367" y="2286940"/>
              <a:ext cx="736398" cy="485340"/>
            </a:xfrm>
            <a:custGeom>
              <a:avLst/>
              <a:gdLst>
                <a:gd name="T0" fmla="*/ 2147483647 w 420"/>
                <a:gd name="T1" fmla="*/ 2147483647 h 285"/>
                <a:gd name="T2" fmla="*/ 2147483647 w 420"/>
                <a:gd name="T3" fmla="*/ 2147483647 h 285"/>
                <a:gd name="T4" fmla="*/ 2147483647 w 420"/>
                <a:gd name="T5" fmla="*/ 2147483647 h 285"/>
                <a:gd name="T6" fmla="*/ 2147483647 w 420"/>
                <a:gd name="T7" fmla="*/ 2147483647 h 285"/>
                <a:gd name="T8" fmla="*/ 0 w 420"/>
                <a:gd name="T9" fmla="*/ 2147483647 h 285"/>
                <a:gd name="T10" fmla="*/ 2147483647 w 420"/>
                <a:gd name="T11" fmla="*/ 2147483647 h 285"/>
                <a:gd name="T12" fmla="*/ 2147483647 w 420"/>
                <a:gd name="T13" fmla="*/ 2147483647 h 285"/>
                <a:gd name="T14" fmla="*/ 2147483647 w 420"/>
                <a:gd name="T15" fmla="*/ 2147483647 h 285"/>
                <a:gd name="T16" fmla="*/ 2147483647 w 420"/>
                <a:gd name="T17" fmla="*/ 2147483647 h 285"/>
                <a:gd name="T18" fmla="*/ 2147483647 w 420"/>
                <a:gd name="T19" fmla="*/ 2147483647 h 285"/>
                <a:gd name="T20" fmla="*/ 2147483647 w 420"/>
                <a:gd name="T21" fmla="*/ 2147483647 h 285"/>
                <a:gd name="T22" fmla="*/ 2147483647 w 420"/>
                <a:gd name="T23" fmla="*/ 2147483647 h 285"/>
                <a:gd name="T24" fmla="*/ 2147483647 w 420"/>
                <a:gd name="T25" fmla="*/ 2147483647 h 285"/>
                <a:gd name="T26" fmla="*/ 2147483647 w 420"/>
                <a:gd name="T27" fmla="*/ 2147483647 h 285"/>
                <a:gd name="T28" fmla="*/ 2147483647 w 420"/>
                <a:gd name="T29" fmla="*/ 2147483647 h 285"/>
                <a:gd name="T30" fmla="*/ 2147483647 w 420"/>
                <a:gd name="T31" fmla="*/ 2147483647 h 285"/>
                <a:gd name="T32" fmla="*/ 2147483647 w 420"/>
                <a:gd name="T33" fmla="*/ 2147483647 h 285"/>
                <a:gd name="T34" fmla="*/ 2147483647 w 420"/>
                <a:gd name="T35" fmla="*/ 0 h 285"/>
                <a:gd name="T36" fmla="*/ 2147483647 w 420"/>
                <a:gd name="T37" fmla="*/ 0 h 285"/>
                <a:gd name="T38" fmla="*/ 2147483647 w 420"/>
                <a:gd name="T39" fmla="*/ 2147483647 h 285"/>
                <a:gd name="T40" fmla="*/ 2147483647 w 420"/>
                <a:gd name="T41" fmla="*/ 2147483647 h 285"/>
                <a:gd name="T42" fmla="*/ 2147483647 w 420"/>
                <a:gd name="T43" fmla="*/ 2147483647 h 285"/>
                <a:gd name="T44" fmla="*/ 2147483647 w 420"/>
                <a:gd name="T45" fmla="*/ 2147483647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0"/>
                <a:gd name="T70" fmla="*/ 0 h 285"/>
                <a:gd name="T71" fmla="*/ 420 w 420"/>
                <a:gd name="T72" fmla="*/ 285 h 2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0" h="285">
                  <a:moveTo>
                    <a:pt x="65" y="74"/>
                  </a:moveTo>
                  <a:lnTo>
                    <a:pt x="62" y="128"/>
                  </a:lnTo>
                  <a:lnTo>
                    <a:pt x="34" y="152"/>
                  </a:lnTo>
                  <a:lnTo>
                    <a:pt x="40" y="186"/>
                  </a:lnTo>
                  <a:lnTo>
                    <a:pt x="0" y="209"/>
                  </a:lnTo>
                  <a:lnTo>
                    <a:pt x="62" y="243"/>
                  </a:lnTo>
                  <a:lnTo>
                    <a:pt x="132" y="242"/>
                  </a:lnTo>
                  <a:lnTo>
                    <a:pt x="206" y="270"/>
                  </a:lnTo>
                  <a:lnTo>
                    <a:pt x="227" y="281"/>
                  </a:lnTo>
                  <a:lnTo>
                    <a:pt x="249" y="285"/>
                  </a:lnTo>
                  <a:lnTo>
                    <a:pt x="265" y="225"/>
                  </a:lnTo>
                  <a:lnTo>
                    <a:pt x="294" y="180"/>
                  </a:lnTo>
                  <a:lnTo>
                    <a:pt x="330" y="164"/>
                  </a:lnTo>
                  <a:lnTo>
                    <a:pt x="355" y="148"/>
                  </a:lnTo>
                  <a:lnTo>
                    <a:pt x="395" y="101"/>
                  </a:lnTo>
                  <a:lnTo>
                    <a:pt x="420" y="42"/>
                  </a:lnTo>
                  <a:lnTo>
                    <a:pt x="388" y="9"/>
                  </a:lnTo>
                  <a:lnTo>
                    <a:pt x="371" y="0"/>
                  </a:lnTo>
                  <a:lnTo>
                    <a:pt x="355" y="0"/>
                  </a:lnTo>
                  <a:lnTo>
                    <a:pt x="346" y="16"/>
                  </a:lnTo>
                  <a:lnTo>
                    <a:pt x="249" y="9"/>
                  </a:lnTo>
                  <a:lnTo>
                    <a:pt x="135" y="65"/>
                  </a:lnTo>
                  <a:lnTo>
                    <a:pt x="65"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8" name="Freeform 513"/>
            <p:cNvSpPr>
              <a:spLocks/>
            </p:cNvSpPr>
            <p:nvPr/>
          </p:nvSpPr>
          <p:spPr bwMode="auto">
            <a:xfrm>
              <a:off x="219367" y="2286940"/>
              <a:ext cx="736398" cy="485340"/>
            </a:xfrm>
            <a:custGeom>
              <a:avLst/>
              <a:gdLst>
                <a:gd name="T0" fmla="*/ 2147483647 w 420"/>
                <a:gd name="T1" fmla="*/ 2147483647 h 285"/>
                <a:gd name="T2" fmla="*/ 2147483647 w 420"/>
                <a:gd name="T3" fmla="*/ 2147483647 h 285"/>
                <a:gd name="T4" fmla="*/ 2147483647 w 420"/>
                <a:gd name="T5" fmla="*/ 2147483647 h 285"/>
                <a:gd name="T6" fmla="*/ 2147483647 w 420"/>
                <a:gd name="T7" fmla="*/ 2147483647 h 285"/>
                <a:gd name="T8" fmla="*/ 0 w 420"/>
                <a:gd name="T9" fmla="*/ 2147483647 h 285"/>
                <a:gd name="T10" fmla="*/ 2147483647 w 420"/>
                <a:gd name="T11" fmla="*/ 2147483647 h 285"/>
                <a:gd name="T12" fmla="*/ 2147483647 w 420"/>
                <a:gd name="T13" fmla="*/ 2147483647 h 285"/>
                <a:gd name="T14" fmla="*/ 2147483647 w 420"/>
                <a:gd name="T15" fmla="*/ 2147483647 h 285"/>
                <a:gd name="T16" fmla="*/ 2147483647 w 420"/>
                <a:gd name="T17" fmla="*/ 2147483647 h 285"/>
                <a:gd name="T18" fmla="*/ 2147483647 w 420"/>
                <a:gd name="T19" fmla="*/ 2147483647 h 285"/>
                <a:gd name="T20" fmla="*/ 2147483647 w 420"/>
                <a:gd name="T21" fmla="*/ 2147483647 h 285"/>
                <a:gd name="T22" fmla="*/ 2147483647 w 420"/>
                <a:gd name="T23" fmla="*/ 2147483647 h 285"/>
                <a:gd name="T24" fmla="*/ 2147483647 w 420"/>
                <a:gd name="T25" fmla="*/ 2147483647 h 285"/>
                <a:gd name="T26" fmla="*/ 2147483647 w 420"/>
                <a:gd name="T27" fmla="*/ 2147483647 h 285"/>
                <a:gd name="T28" fmla="*/ 2147483647 w 420"/>
                <a:gd name="T29" fmla="*/ 2147483647 h 285"/>
                <a:gd name="T30" fmla="*/ 2147483647 w 420"/>
                <a:gd name="T31" fmla="*/ 2147483647 h 285"/>
                <a:gd name="T32" fmla="*/ 2147483647 w 420"/>
                <a:gd name="T33" fmla="*/ 2147483647 h 285"/>
                <a:gd name="T34" fmla="*/ 2147483647 w 420"/>
                <a:gd name="T35" fmla="*/ 0 h 285"/>
                <a:gd name="T36" fmla="*/ 2147483647 w 420"/>
                <a:gd name="T37" fmla="*/ 0 h 285"/>
                <a:gd name="T38" fmla="*/ 2147483647 w 420"/>
                <a:gd name="T39" fmla="*/ 2147483647 h 285"/>
                <a:gd name="T40" fmla="*/ 2147483647 w 420"/>
                <a:gd name="T41" fmla="*/ 2147483647 h 285"/>
                <a:gd name="T42" fmla="*/ 2147483647 w 420"/>
                <a:gd name="T43" fmla="*/ 2147483647 h 285"/>
                <a:gd name="T44" fmla="*/ 2147483647 w 420"/>
                <a:gd name="T45" fmla="*/ 2147483647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0"/>
                <a:gd name="T70" fmla="*/ 0 h 285"/>
                <a:gd name="T71" fmla="*/ 420 w 420"/>
                <a:gd name="T72" fmla="*/ 285 h 2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0" h="285">
                  <a:moveTo>
                    <a:pt x="65" y="74"/>
                  </a:moveTo>
                  <a:lnTo>
                    <a:pt x="62" y="128"/>
                  </a:lnTo>
                  <a:lnTo>
                    <a:pt x="34" y="152"/>
                  </a:lnTo>
                  <a:lnTo>
                    <a:pt x="40" y="186"/>
                  </a:lnTo>
                  <a:lnTo>
                    <a:pt x="0" y="209"/>
                  </a:lnTo>
                  <a:lnTo>
                    <a:pt x="62" y="243"/>
                  </a:lnTo>
                  <a:lnTo>
                    <a:pt x="132" y="242"/>
                  </a:lnTo>
                  <a:lnTo>
                    <a:pt x="206" y="270"/>
                  </a:lnTo>
                  <a:lnTo>
                    <a:pt x="227" y="281"/>
                  </a:lnTo>
                  <a:lnTo>
                    <a:pt x="249" y="285"/>
                  </a:lnTo>
                  <a:lnTo>
                    <a:pt x="265" y="225"/>
                  </a:lnTo>
                  <a:lnTo>
                    <a:pt x="294" y="180"/>
                  </a:lnTo>
                  <a:lnTo>
                    <a:pt x="330" y="164"/>
                  </a:lnTo>
                  <a:lnTo>
                    <a:pt x="355" y="148"/>
                  </a:lnTo>
                  <a:lnTo>
                    <a:pt x="395" y="101"/>
                  </a:lnTo>
                  <a:lnTo>
                    <a:pt x="420" y="42"/>
                  </a:lnTo>
                  <a:lnTo>
                    <a:pt x="388" y="9"/>
                  </a:lnTo>
                  <a:lnTo>
                    <a:pt x="371" y="0"/>
                  </a:lnTo>
                  <a:lnTo>
                    <a:pt x="355" y="0"/>
                  </a:lnTo>
                  <a:lnTo>
                    <a:pt x="346" y="16"/>
                  </a:lnTo>
                  <a:lnTo>
                    <a:pt x="249" y="9"/>
                  </a:lnTo>
                  <a:lnTo>
                    <a:pt x="135" y="65"/>
                  </a:lnTo>
                  <a:lnTo>
                    <a:pt x="65" y="74"/>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9" name="Freeform 514"/>
            <p:cNvSpPr>
              <a:spLocks/>
            </p:cNvSpPr>
            <p:nvPr/>
          </p:nvSpPr>
          <p:spPr bwMode="auto">
            <a:xfrm>
              <a:off x="633692" y="2670103"/>
              <a:ext cx="822177" cy="871909"/>
            </a:xfrm>
            <a:custGeom>
              <a:avLst/>
              <a:gdLst>
                <a:gd name="T0" fmla="*/ 2147483647 w 469"/>
                <a:gd name="T1" fmla="*/ 0 h 512"/>
                <a:gd name="T2" fmla="*/ 2147483647 w 469"/>
                <a:gd name="T3" fmla="*/ 2147483647 h 512"/>
                <a:gd name="T4" fmla="*/ 2147483647 w 469"/>
                <a:gd name="T5" fmla="*/ 2147483647 h 512"/>
                <a:gd name="T6" fmla="*/ 0 w 469"/>
                <a:gd name="T7" fmla="*/ 2147483647 h 512"/>
                <a:gd name="T8" fmla="*/ 2147483647 w 469"/>
                <a:gd name="T9" fmla="*/ 2147483647 h 512"/>
                <a:gd name="T10" fmla="*/ 2147483647 w 469"/>
                <a:gd name="T11" fmla="*/ 2147483647 h 512"/>
                <a:gd name="T12" fmla="*/ 2147483647 w 469"/>
                <a:gd name="T13" fmla="*/ 2147483647 h 512"/>
                <a:gd name="T14" fmla="*/ 2147483647 w 469"/>
                <a:gd name="T15" fmla="*/ 2147483647 h 512"/>
                <a:gd name="T16" fmla="*/ 2147483647 w 469"/>
                <a:gd name="T17" fmla="*/ 2147483647 h 512"/>
                <a:gd name="T18" fmla="*/ 2147483647 w 469"/>
                <a:gd name="T19" fmla="*/ 2147483647 h 512"/>
                <a:gd name="T20" fmla="*/ 2147483647 w 469"/>
                <a:gd name="T21" fmla="*/ 2147483647 h 512"/>
                <a:gd name="T22" fmla="*/ 2147483647 w 469"/>
                <a:gd name="T23" fmla="*/ 2147483647 h 512"/>
                <a:gd name="T24" fmla="*/ 2147483647 w 469"/>
                <a:gd name="T25" fmla="*/ 2147483647 h 512"/>
                <a:gd name="T26" fmla="*/ 2147483647 w 469"/>
                <a:gd name="T27" fmla="*/ 2147483647 h 512"/>
                <a:gd name="T28" fmla="*/ 2147483647 w 469"/>
                <a:gd name="T29" fmla="*/ 2147483647 h 512"/>
                <a:gd name="T30" fmla="*/ 2147483647 w 469"/>
                <a:gd name="T31" fmla="*/ 2147483647 h 512"/>
                <a:gd name="T32" fmla="*/ 2147483647 w 469"/>
                <a:gd name="T33" fmla="*/ 2147483647 h 512"/>
                <a:gd name="T34" fmla="*/ 2147483647 w 469"/>
                <a:gd name="T35" fmla="*/ 2147483647 h 512"/>
                <a:gd name="T36" fmla="*/ 2147483647 w 469"/>
                <a:gd name="T37" fmla="*/ 2147483647 h 512"/>
                <a:gd name="T38" fmla="*/ 2147483647 w 469"/>
                <a:gd name="T39" fmla="*/ 2147483647 h 512"/>
                <a:gd name="T40" fmla="*/ 2147483647 w 469"/>
                <a:gd name="T41" fmla="*/ 2147483647 h 512"/>
                <a:gd name="T42" fmla="*/ 2147483647 w 469"/>
                <a:gd name="T43" fmla="*/ 2147483647 h 512"/>
                <a:gd name="T44" fmla="*/ 2147483647 w 469"/>
                <a:gd name="T45" fmla="*/ 2147483647 h 512"/>
                <a:gd name="T46" fmla="*/ 2147483647 w 469"/>
                <a:gd name="T47" fmla="*/ 2147483647 h 512"/>
                <a:gd name="T48" fmla="*/ 2147483647 w 469"/>
                <a:gd name="T49" fmla="*/ 2147483647 h 512"/>
                <a:gd name="T50" fmla="*/ 2147483647 w 469"/>
                <a:gd name="T51" fmla="*/ 2147483647 h 512"/>
                <a:gd name="T52" fmla="*/ 2147483647 w 469"/>
                <a:gd name="T53" fmla="*/ 2147483647 h 512"/>
                <a:gd name="T54" fmla="*/ 2147483647 w 469"/>
                <a:gd name="T55" fmla="*/ 2147483647 h 512"/>
                <a:gd name="T56" fmla="*/ 2147483647 w 469"/>
                <a:gd name="T57" fmla="*/ 2147483647 h 512"/>
                <a:gd name="T58" fmla="*/ 2147483647 w 469"/>
                <a:gd name="T59" fmla="*/ 2147483647 h 512"/>
                <a:gd name="T60" fmla="*/ 2147483647 w 469"/>
                <a:gd name="T61" fmla="*/ 2147483647 h 512"/>
                <a:gd name="T62" fmla="*/ 2147483647 w 469"/>
                <a:gd name="T63" fmla="*/ 2147483647 h 512"/>
                <a:gd name="T64" fmla="*/ 2147483647 w 469"/>
                <a:gd name="T65" fmla="*/ 2147483647 h 512"/>
                <a:gd name="T66" fmla="*/ 2147483647 w 469"/>
                <a:gd name="T67" fmla="*/ 2147483647 h 512"/>
                <a:gd name="T68" fmla="*/ 2147483647 w 469"/>
                <a:gd name="T69" fmla="*/ 2147483647 h 512"/>
                <a:gd name="T70" fmla="*/ 2147483647 w 469"/>
                <a:gd name="T71" fmla="*/ 2147483647 h 512"/>
                <a:gd name="T72" fmla="*/ 2147483647 w 469"/>
                <a:gd name="T73" fmla="*/ 2147483647 h 512"/>
                <a:gd name="T74" fmla="*/ 2147483647 w 469"/>
                <a:gd name="T75" fmla="*/ 2147483647 h 512"/>
                <a:gd name="T76" fmla="*/ 2147483647 w 469"/>
                <a:gd name="T77" fmla="*/ 2147483647 h 512"/>
                <a:gd name="T78" fmla="*/ 2147483647 w 469"/>
                <a:gd name="T79" fmla="*/ 0 h 5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9"/>
                <a:gd name="T121" fmla="*/ 0 h 512"/>
                <a:gd name="T122" fmla="*/ 469 w 469"/>
                <a:gd name="T123" fmla="*/ 512 h 5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9" h="512">
                  <a:moveTo>
                    <a:pt x="29" y="0"/>
                  </a:moveTo>
                  <a:lnTo>
                    <a:pt x="13" y="60"/>
                  </a:lnTo>
                  <a:lnTo>
                    <a:pt x="15" y="114"/>
                  </a:lnTo>
                  <a:lnTo>
                    <a:pt x="0" y="144"/>
                  </a:lnTo>
                  <a:lnTo>
                    <a:pt x="9" y="197"/>
                  </a:lnTo>
                  <a:lnTo>
                    <a:pt x="24" y="227"/>
                  </a:lnTo>
                  <a:lnTo>
                    <a:pt x="22" y="269"/>
                  </a:lnTo>
                  <a:lnTo>
                    <a:pt x="6" y="299"/>
                  </a:lnTo>
                  <a:lnTo>
                    <a:pt x="9" y="319"/>
                  </a:lnTo>
                  <a:lnTo>
                    <a:pt x="29" y="332"/>
                  </a:lnTo>
                  <a:lnTo>
                    <a:pt x="53" y="334"/>
                  </a:lnTo>
                  <a:lnTo>
                    <a:pt x="63" y="344"/>
                  </a:lnTo>
                  <a:lnTo>
                    <a:pt x="72" y="379"/>
                  </a:lnTo>
                  <a:lnTo>
                    <a:pt x="108" y="389"/>
                  </a:lnTo>
                  <a:lnTo>
                    <a:pt x="137" y="404"/>
                  </a:lnTo>
                  <a:lnTo>
                    <a:pt x="146" y="422"/>
                  </a:lnTo>
                  <a:lnTo>
                    <a:pt x="171" y="436"/>
                  </a:lnTo>
                  <a:lnTo>
                    <a:pt x="191" y="425"/>
                  </a:lnTo>
                  <a:lnTo>
                    <a:pt x="206" y="434"/>
                  </a:lnTo>
                  <a:lnTo>
                    <a:pt x="209" y="456"/>
                  </a:lnTo>
                  <a:lnTo>
                    <a:pt x="265" y="471"/>
                  </a:lnTo>
                  <a:lnTo>
                    <a:pt x="294" y="498"/>
                  </a:lnTo>
                  <a:lnTo>
                    <a:pt x="337" y="512"/>
                  </a:lnTo>
                  <a:lnTo>
                    <a:pt x="355" y="463"/>
                  </a:lnTo>
                  <a:lnTo>
                    <a:pt x="415" y="395"/>
                  </a:lnTo>
                  <a:lnTo>
                    <a:pt x="469" y="323"/>
                  </a:lnTo>
                  <a:lnTo>
                    <a:pt x="451" y="245"/>
                  </a:lnTo>
                  <a:lnTo>
                    <a:pt x="443" y="211"/>
                  </a:lnTo>
                  <a:lnTo>
                    <a:pt x="427" y="186"/>
                  </a:lnTo>
                  <a:lnTo>
                    <a:pt x="409" y="199"/>
                  </a:lnTo>
                  <a:lnTo>
                    <a:pt x="388" y="173"/>
                  </a:lnTo>
                  <a:lnTo>
                    <a:pt x="355" y="177"/>
                  </a:lnTo>
                  <a:lnTo>
                    <a:pt x="328" y="152"/>
                  </a:lnTo>
                  <a:lnTo>
                    <a:pt x="299" y="123"/>
                  </a:lnTo>
                  <a:lnTo>
                    <a:pt x="200" y="112"/>
                  </a:lnTo>
                  <a:lnTo>
                    <a:pt x="144" y="69"/>
                  </a:lnTo>
                  <a:lnTo>
                    <a:pt x="83" y="49"/>
                  </a:lnTo>
                  <a:lnTo>
                    <a:pt x="69" y="26"/>
                  </a:lnTo>
                  <a:lnTo>
                    <a:pt x="47" y="17"/>
                  </a:lnTo>
                  <a:lnTo>
                    <a:pt x="2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0" name="Freeform 515"/>
            <p:cNvSpPr>
              <a:spLocks/>
            </p:cNvSpPr>
            <p:nvPr/>
          </p:nvSpPr>
          <p:spPr bwMode="auto">
            <a:xfrm>
              <a:off x="633692" y="2670103"/>
              <a:ext cx="822177" cy="871909"/>
            </a:xfrm>
            <a:custGeom>
              <a:avLst/>
              <a:gdLst>
                <a:gd name="T0" fmla="*/ 2147483647 w 469"/>
                <a:gd name="T1" fmla="*/ 0 h 512"/>
                <a:gd name="T2" fmla="*/ 2147483647 w 469"/>
                <a:gd name="T3" fmla="*/ 2147483647 h 512"/>
                <a:gd name="T4" fmla="*/ 2147483647 w 469"/>
                <a:gd name="T5" fmla="*/ 2147483647 h 512"/>
                <a:gd name="T6" fmla="*/ 0 w 469"/>
                <a:gd name="T7" fmla="*/ 2147483647 h 512"/>
                <a:gd name="T8" fmla="*/ 2147483647 w 469"/>
                <a:gd name="T9" fmla="*/ 2147483647 h 512"/>
                <a:gd name="T10" fmla="*/ 2147483647 w 469"/>
                <a:gd name="T11" fmla="*/ 2147483647 h 512"/>
                <a:gd name="T12" fmla="*/ 2147483647 w 469"/>
                <a:gd name="T13" fmla="*/ 2147483647 h 512"/>
                <a:gd name="T14" fmla="*/ 2147483647 w 469"/>
                <a:gd name="T15" fmla="*/ 2147483647 h 512"/>
                <a:gd name="T16" fmla="*/ 2147483647 w 469"/>
                <a:gd name="T17" fmla="*/ 2147483647 h 512"/>
                <a:gd name="T18" fmla="*/ 2147483647 w 469"/>
                <a:gd name="T19" fmla="*/ 2147483647 h 512"/>
                <a:gd name="T20" fmla="*/ 2147483647 w 469"/>
                <a:gd name="T21" fmla="*/ 2147483647 h 512"/>
                <a:gd name="T22" fmla="*/ 2147483647 w 469"/>
                <a:gd name="T23" fmla="*/ 2147483647 h 512"/>
                <a:gd name="T24" fmla="*/ 2147483647 w 469"/>
                <a:gd name="T25" fmla="*/ 2147483647 h 512"/>
                <a:gd name="T26" fmla="*/ 2147483647 w 469"/>
                <a:gd name="T27" fmla="*/ 2147483647 h 512"/>
                <a:gd name="T28" fmla="*/ 2147483647 w 469"/>
                <a:gd name="T29" fmla="*/ 2147483647 h 512"/>
                <a:gd name="T30" fmla="*/ 2147483647 w 469"/>
                <a:gd name="T31" fmla="*/ 2147483647 h 512"/>
                <a:gd name="T32" fmla="*/ 2147483647 w 469"/>
                <a:gd name="T33" fmla="*/ 2147483647 h 512"/>
                <a:gd name="T34" fmla="*/ 2147483647 w 469"/>
                <a:gd name="T35" fmla="*/ 2147483647 h 512"/>
                <a:gd name="T36" fmla="*/ 2147483647 w 469"/>
                <a:gd name="T37" fmla="*/ 2147483647 h 512"/>
                <a:gd name="T38" fmla="*/ 2147483647 w 469"/>
                <a:gd name="T39" fmla="*/ 2147483647 h 512"/>
                <a:gd name="T40" fmla="*/ 2147483647 w 469"/>
                <a:gd name="T41" fmla="*/ 2147483647 h 512"/>
                <a:gd name="T42" fmla="*/ 2147483647 w 469"/>
                <a:gd name="T43" fmla="*/ 2147483647 h 512"/>
                <a:gd name="T44" fmla="*/ 2147483647 w 469"/>
                <a:gd name="T45" fmla="*/ 2147483647 h 512"/>
                <a:gd name="T46" fmla="*/ 2147483647 w 469"/>
                <a:gd name="T47" fmla="*/ 2147483647 h 512"/>
                <a:gd name="T48" fmla="*/ 2147483647 w 469"/>
                <a:gd name="T49" fmla="*/ 2147483647 h 512"/>
                <a:gd name="T50" fmla="*/ 2147483647 w 469"/>
                <a:gd name="T51" fmla="*/ 2147483647 h 512"/>
                <a:gd name="T52" fmla="*/ 2147483647 w 469"/>
                <a:gd name="T53" fmla="*/ 2147483647 h 512"/>
                <a:gd name="T54" fmla="*/ 2147483647 w 469"/>
                <a:gd name="T55" fmla="*/ 2147483647 h 512"/>
                <a:gd name="T56" fmla="*/ 2147483647 w 469"/>
                <a:gd name="T57" fmla="*/ 2147483647 h 512"/>
                <a:gd name="T58" fmla="*/ 2147483647 w 469"/>
                <a:gd name="T59" fmla="*/ 2147483647 h 512"/>
                <a:gd name="T60" fmla="*/ 2147483647 w 469"/>
                <a:gd name="T61" fmla="*/ 2147483647 h 512"/>
                <a:gd name="T62" fmla="*/ 2147483647 w 469"/>
                <a:gd name="T63" fmla="*/ 2147483647 h 512"/>
                <a:gd name="T64" fmla="*/ 2147483647 w 469"/>
                <a:gd name="T65" fmla="*/ 2147483647 h 512"/>
                <a:gd name="T66" fmla="*/ 2147483647 w 469"/>
                <a:gd name="T67" fmla="*/ 2147483647 h 512"/>
                <a:gd name="T68" fmla="*/ 2147483647 w 469"/>
                <a:gd name="T69" fmla="*/ 2147483647 h 512"/>
                <a:gd name="T70" fmla="*/ 2147483647 w 469"/>
                <a:gd name="T71" fmla="*/ 2147483647 h 512"/>
                <a:gd name="T72" fmla="*/ 2147483647 w 469"/>
                <a:gd name="T73" fmla="*/ 2147483647 h 512"/>
                <a:gd name="T74" fmla="*/ 2147483647 w 469"/>
                <a:gd name="T75" fmla="*/ 2147483647 h 512"/>
                <a:gd name="T76" fmla="*/ 2147483647 w 469"/>
                <a:gd name="T77" fmla="*/ 2147483647 h 512"/>
                <a:gd name="T78" fmla="*/ 2147483647 w 469"/>
                <a:gd name="T79" fmla="*/ 0 h 5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9"/>
                <a:gd name="T121" fmla="*/ 0 h 512"/>
                <a:gd name="T122" fmla="*/ 469 w 469"/>
                <a:gd name="T123" fmla="*/ 512 h 5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9" h="512">
                  <a:moveTo>
                    <a:pt x="29" y="0"/>
                  </a:moveTo>
                  <a:lnTo>
                    <a:pt x="13" y="60"/>
                  </a:lnTo>
                  <a:lnTo>
                    <a:pt x="15" y="114"/>
                  </a:lnTo>
                  <a:lnTo>
                    <a:pt x="0" y="144"/>
                  </a:lnTo>
                  <a:lnTo>
                    <a:pt x="9" y="197"/>
                  </a:lnTo>
                  <a:lnTo>
                    <a:pt x="24" y="227"/>
                  </a:lnTo>
                  <a:lnTo>
                    <a:pt x="22" y="269"/>
                  </a:lnTo>
                  <a:lnTo>
                    <a:pt x="6" y="299"/>
                  </a:lnTo>
                  <a:lnTo>
                    <a:pt x="9" y="319"/>
                  </a:lnTo>
                  <a:lnTo>
                    <a:pt x="29" y="332"/>
                  </a:lnTo>
                  <a:lnTo>
                    <a:pt x="53" y="334"/>
                  </a:lnTo>
                  <a:lnTo>
                    <a:pt x="63" y="344"/>
                  </a:lnTo>
                  <a:lnTo>
                    <a:pt x="72" y="379"/>
                  </a:lnTo>
                  <a:lnTo>
                    <a:pt x="108" y="389"/>
                  </a:lnTo>
                  <a:lnTo>
                    <a:pt x="137" y="404"/>
                  </a:lnTo>
                  <a:lnTo>
                    <a:pt x="146" y="422"/>
                  </a:lnTo>
                  <a:lnTo>
                    <a:pt x="171" y="436"/>
                  </a:lnTo>
                  <a:lnTo>
                    <a:pt x="191" y="425"/>
                  </a:lnTo>
                  <a:lnTo>
                    <a:pt x="206" y="434"/>
                  </a:lnTo>
                  <a:lnTo>
                    <a:pt x="209" y="456"/>
                  </a:lnTo>
                  <a:lnTo>
                    <a:pt x="265" y="471"/>
                  </a:lnTo>
                  <a:lnTo>
                    <a:pt x="294" y="498"/>
                  </a:lnTo>
                  <a:lnTo>
                    <a:pt x="337" y="512"/>
                  </a:lnTo>
                  <a:lnTo>
                    <a:pt x="355" y="463"/>
                  </a:lnTo>
                  <a:lnTo>
                    <a:pt x="415" y="395"/>
                  </a:lnTo>
                  <a:lnTo>
                    <a:pt x="469" y="323"/>
                  </a:lnTo>
                  <a:lnTo>
                    <a:pt x="451" y="245"/>
                  </a:lnTo>
                  <a:lnTo>
                    <a:pt x="443" y="211"/>
                  </a:lnTo>
                  <a:lnTo>
                    <a:pt x="427" y="186"/>
                  </a:lnTo>
                  <a:lnTo>
                    <a:pt x="409" y="199"/>
                  </a:lnTo>
                  <a:lnTo>
                    <a:pt x="388" y="173"/>
                  </a:lnTo>
                  <a:lnTo>
                    <a:pt x="355" y="177"/>
                  </a:lnTo>
                  <a:lnTo>
                    <a:pt x="328" y="152"/>
                  </a:lnTo>
                  <a:lnTo>
                    <a:pt x="299" y="123"/>
                  </a:lnTo>
                  <a:lnTo>
                    <a:pt x="200" y="112"/>
                  </a:lnTo>
                  <a:lnTo>
                    <a:pt x="144" y="69"/>
                  </a:lnTo>
                  <a:lnTo>
                    <a:pt x="83" y="49"/>
                  </a:lnTo>
                  <a:lnTo>
                    <a:pt x="69" y="26"/>
                  </a:lnTo>
                  <a:lnTo>
                    <a:pt x="47" y="17"/>
                  </a:lnTo>
                  <a:lnTo>
                    <a:pt x="29" y="0"/>
                  </a:lnTo>
                </a:path>
              </a:pathLst>
            </a:custGeom>
            <a:solidFill>
              <a:schemeClr val="bg1"/>
            </a:solidFill>
            <a:ln w="11113">
              <a:solidFill>
                <a:srgbClr val="1F1A17"/>
              </a:solidFill>
              <a:prstDash val="solid"/>
              <a:round/>
              <a:headEnd/>
              <a:tailEnd/>
            </a:ln>
          </p:spPr>
          <p:txBody>
            <a:bodyPr/>
            <a:lstStyle/>
            <a:p>
              <a:endParaRPr lang="en-US"/>
            </a:p>
          </p:txBody>
        </p:sp>
        <p:sp>
          <p:nvSpPr>
            <p:cNvPr id="2191" name="Freeform 516"/>
            <p:cNvSpPr>
              <a:spLocks/>
            </p:cNvSpPr>
            <p:nvPr/>
          </p:nvSpPr>
          <p:spPr bwMode="auto">
            <a:xfrm>
              <a:off x="1224095" y="3216661"/>
              <a:ext cx="748403" cy="736499"/>
            </a:xfrm>
            <a:custGeom>
              <a:avLst/>
              <a:gdLst>
                <a:gd name="T0" fmla="*/ 0 w 427"/>
                <a:gd name="T1" fmla="*/ 2147483647 h 432"/>
                <a:gd name="T2" fmla="*/ 2147483647 w 427"/>
                <a:gd name="T3" fmla="*/ 2147483647 h 432"/>
                <a:gd name="T4" fmla="*/ 2147483647 w 427"/>
                <a:gd name="T5" fmla="*/ 2147483647 h 432"/>
                <a:gd name="T6" fmla="*/ 2147483647 w 427"/>
                <a:gd name="T7" fmla="*/ 0 h 432"/>
                <a:gd name="T8" fmla="*/ 2147483647 w 427"/>
                <a:gd name="T9" fmla="*/ 2147483647 h 432"/>
                <a:gd name="T10" fmla="*/ 2147483647 w 427"/>
                <a:gd name="T11" fmla="*/ 2147483647 h 432"/>
                <a:gd name="T12" fmla="*/ 2147483647 w 427"/>
                <a:gd name="T13" fmla="*/ 2147483647 h 432"/>
                <a:gd name="T14" fmla="*/ 2147483647 w 427"/>
                <a:gd name="T15" fmla="*/ 2147483647 h 432"/>
                <a:gd name="T16" fmla="*/ 2147483647 w 427"/>
                <a:gd name="T17" fmla="*/ 2147483647 h 432"/>
                <a:gd name="T18" fmla="*/ 2147483647 w 427"/>
                <a:gd name="T19" fmla="*/ 2147483647 h 432"/>
                <a:gd name="T20" fmla="*/ 2147483647 w 427"/>
                <a:gd name="T21" fmla="*/ 2147483647 h 432"/>
                <a:gd name="T22" fmla="*/ 2147483647 w 427"/>
                <a:gd name="T23" fmla="*/ 2147483647 h 432"/>
                <a:gd name="T24" fmla="*/ 2147483647 w 427"/>
                <a:gd name="T25" fmla="*/ 2147483647 h 432"/>
                <a:gd name="T26" fmla="*/ 2147483647 w 427"/>
                <a:gd name="T27" fmla="*/ 2147483647 h 432"/>
                <a:gd name="T28" fmla="*/ 2147483647 w 427"/>
                <a:gd name="T29" fmla="*/ 2147483647 h 432"/>
                <a:gd name="T30" fmla="*/ 2147483647 w 427"/>
                <a:gd name="T31" fmla="*/ 2147483647 h 432"/>
                <a:gd name="T32" fmla="*/ 2147483647 w 427"/>
                <a:gd name="T33" fmla="*/ 2147483647 h 432"/>
                <a:gd name="T34" fmla="*/ 2147483647 w 427"/>
                <a:gd name="T35" fmla="*/ 2147483647 h 432"/>
                <a:gd name="T36" fmla="*/ 2147483647 w 427"/>
                <a:gd name="T37" fmla="*/ 2147483647 h 432"/>
                <a:gd name="T38" fmla="*/ 2147483647 w 427"/>
                <a:gd name="T39" fmla="*/ 2147483647 h 432"/>
                <a:gd name="T40" fmla="*/ 2147483647 w 427"/>
                <a:gd name="T41" fmla="*/ 2147483647 h 432"/>
                <a:gd name="T42" fmla="*/ 2147483647 w 427"/>
                <a:gd name="T43" fmla="*/ 2147483647 h 432"/>
                <a:gd name="T44" fmla="*/ 2147483647 w 427"/>
                <a:gd name="T45" fmla="*/ 2147483647 h 432"/>
                <a:gd name="T46" fmla="*/ 2147483647 w 427"/>
                <a:gd name="T47" fmla="*/ 2147483647 h 432"/>
                <a:gd name="T48" fmla="*/ 2147483647 w 427"/>
                <a:gd name="T49" fmla="*/ 2147483647 h 432"/>
                <a:gd name="T50" fmla="*/ 2147483647 w 427"/>
                <a:gd name="T51" fmla="*/ 2147483647 h 432"/>
                <a:gd name="T52" fmla="*/ 0 w 427"/>
                <a:gd name="T53" fmla="*/ 2147483647 h 4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7"/>
                <a:gd name="T82" fmla="*/ 0 h 432"/>
                <a:gd name="T83" fmla="*/ 427 w 427"/>
                <a:gd name="T84" fmla="*/ 432 h 4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7" h="432">
                  <a:moveTo>
                    <a:pt x="0" y="191"/>
                  </a:moveTo>
                  <a:lnTo>
                    <a:pt x="18" y="142"/>
                  </a:lnTo>
                  <a:lnTo>
                    <a:pt x="78" y="74"/>
                  </a:lnTo>
                  <a:lnTo>
                    <a:pt x="132" y="0"/>
                  </a:lnTo>
                  <a:lnTo>
                    <a:pt x="188" y="32"/>
                  </a:lnTo>
                  <a:lnTo>
                    <a:pt x="222" y="54"/>
                  </a:lnTo>
                  <a:lnTo>
                    <a:pt x="245" y="86"/>
                  </a:lnTo>
                  <a:lnTo>
                    <a:pt x="317" y="128"/>
                  </a:lnTo>
                  <a:lnTo>
                    <a:pt x="339" y="150"/>
                  </a:lnTo>
                  <a:lnTo>
                    <a:pt x="427" y="200"/>
                  </a:lnTo>
                  <a:lnTo>
                    <a:pt x="413" y="238"/>
                  </a:lnTo>
                  <a:lnTo>
                    <a:pt x="368" y="243"/>
                  </a:lnTo>
                  <a:lnTo>
                    <a:pt x="348" y="276"/>
                  </a:lnTo>
                  <a:lnTo>
                    <a:pt x="287" y="322"/>
                  </a:lnTo>
                  <a:lnTo>
                    <a:pt x="269" y="342"/>
                  </a:lnTo>
                  <a:lnTo>
                    <a:pt x="263" y="371"/>
                  </a:lnTo>
                  <a:lnTo>
                    <a:pt x="269" y="393"/>
                  </a:lnTo>
                  <a:lnTo>
                    <a:pt x="279" y="432"/>
                  </a:lnTo>
                  <a:lnTo>
                    <a:pt x="234" y="420"/>
                  </a:lnTo>
                  <a:lnTo>
                    <a:pt x="227" y="376"/>
                  </a:lnTo>
                  <a:lnTo>
                    <a:pt x="209" y="349"/>
                  </a:lnTo>
                  <a:lnTo>
                    <a:pt x="139" y="344"/>
                  </a:lnTo>
                  <a:lnTo>
                    <a:pt x="110" y="322"/>
                  </a:lnTo>
                  <a:lnTo>
                    <a:pt x="78" y="277"/>
                  </a:lnTo>
                  <a:lnTo>
                    <a:pt x="70" y="222"/>
                  </a:lnTo>
                  <a:lnTo>
                    <a:pt x="42" y="198"/>
                  </a:lnTo>
                  <a:lnTo>
                    <a:pt x="0" y="19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2" name="Freeform 517"/>
            <p:cNvSpPr>
              <a:spLocks/>
            </p:cNvSpPr>
            <p:nvPr/>
          </p:nvSpPr>
          <p:spPr bwMode="auto">
            <a:xfrm>
              <a:off x="1224429" y="3216749"/>
              <a:ext cx="747728" cy="735673"/>
            </a:xfrm>
            <a:custGeom>
              <a:avLst/>
              <a:gdLst>
                <a:gd name="T0" fmla="*/ 0 w 427"/>
                <a:gd name="T1" fmla="*/ 2147483647 h 432"/>
                <a:gd name="T2" fmla="*/ 2147483647 w 427"/>
                <a:gd name="T3" fmla="*/ 2147483647 h 432"/>
                <a:gd name="T4" fmla="*/ 2147483647 w 427"/>
                <a:gd name="T5" fmla="*/ 2147483647 h 432"/>
                <a:gd name="T6" fmla="*/ 2147483647 w 427"/>
                <a:gd name="T7" fmla="*/ 0 h 432"/>
                <a:gd name="T8" fmla="*/ 2147483647 w 427"/>
                <a:gd name="T9" fmla="*/ 2147483647 h 432"/>
                <a:gd name="T10" fmla="*/ 2147483647 w 427"/>
                <a:gd name="T11" fmla="*/ 2147483647 h 432"/>
                <a:gd name="T12" fmla="*/ 2147483647 w 427"/>
                <a:gd name="T13" fmla="*/ 2147483647 h 432"/>
                <a:gd name="T14" fmla="*/ 2147483647 w 427"/>
                <a:gd name="T15" fmla="*/ 2147483647 h 432"/>
                <a:gd name="T16" fmla="*/ 2147483647 w 427"/>
                <a:gd name="T17" fmla="*/ 2147483647 h 432"/>
                <a:gd name="T18" fmla="*/ 2147483647 w 427"/>
                <a:gd name="T19" fmla="*/ 2147483647 h 432"/>
                <a:gd name="T20" fmla="*/ 2147483647 w 427"/>
                <a:gd name="T21" fmla="*/ 2147483647 h 432"/>
                <a:gd name="T22" fmla="*/ 2147483647 w 427"/>
                <a:gd name="T23" fmla="*/ 2147483647 h 432"/>
                <a:gd name="T24" fmla="*/ 2147483647 w 427"/>
                <a:gd name="T25" fmla="*/ 2147483647 h 432"/>
                <a:gd name="T26" fmla="*/ 2147483647 w 427"/>
                <a:gd name="T27" fmla="*/ 2147483647 h 432"/>
                <a:gd name="T28" fmla="*/ 2147483647 w 427"/>
                <a:gd name="T29" fmla="*/ 2147483647 h 432"/>
                <a:gd name="T30" fmla="*/ 2147483647 w 427"/>
                <a:gd name="T31" fmla="*/ 2147483647 h 432"/>
                <a:gd name="T32" fmla="*/ 2147483647 w 427"/>
                <a:gd name="T33" fmla="*/ 2147483647 h 432"/>
                <a:gd name="T34" fmla="*/ 2147483647 w 427"/>
                <a:gd name="T35" fmla="*/ 2147483647 h 432"/>
                <a:gd name="T36" fmla="*/ 2147483647 w 427"/>
                <a:gd name="T37" fmla="*/ 2147483647 h 432"/>
                <a:gd name="T38" fmla="*/ 2147483647 w 427"/>
                <a:gd name="T39" fmla="*/ 2147483647 h 432"/>
                <a:gd name="T40" fmla="*/ 2147483647 w 427"/>
                <a:gd name="T41" fmla="*/ 2147483647 h 432"/>
                <a:gd name="T42" fmla="*/ 2147483647 w 427"/>
                <a:gd name="T43" fmla="*/ 2147483647 h 432"/>
                <a:gd name="T44" fmla="*/ 2147483647 w 427"/>
                <a:gd name="T45" fmla="*/ 2147483647 h 432"/>
                <a:gd name="T46" fmla="*/ 2147483647 w 427"/>
                <a:gd name="T47" fmla="*/ 2147483647 h 432"/>
                <a:gd name="T48" fmla="*/ 2147483647 w 427"/>
                <a:gd name="T49" fmla="*/ 2147483647 h 432"/>
                <a:gd name="T50" fmla="*/ 2147483647 w 427"/>
                <a:gd name="T51" fmla="*/ 2147483647 h 432"/>
                <a:gd name="T52" fmla="*/ 0 w 427"/>
                <a:gd name="T53" fmla="*/ 2147483647 h 4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7"/>
                <a:gd name="T82" fmla="*/ 0 h 432"/>
                <a:gd name="T83" fmla="*/ 427 w 427"/>
                <a:gd name="T84" fmla="*/ 432 h 4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7" h="432">
                  <a:moveTo>
                    <a:pt x="0" y="191"/>
                  </a:moveTo>
                  <a:lnTo>
                    <a:pt x="18" y="142"/>
                  </a:lnTo>
                  <a:lnTo>
                    <a:pt x="78" y="74"/>
                  </a:lnTo>
                  <a:lnTo>
                    <a:pt x="132" y="0"/>
                  </a:lnTo>
                  <a:lnTo>
                    <a:pt x="188" y="32"/>
                  </a:lnTo>
                  <a:lnTo>
                    <a:pt x="222" y="54"/>
                  </a:lnTo>
                  <a:lnTo>
                    <a:pt x="245" y="86"/>
                  </a:lnTo>
                  <a:lnTo>
                    <a:pt x="317" y="128"/>
                  </a:lnTo>
                  <a:lnTo>
                    <a:pt x="339" y="150"/>
                  </a:lnTo>
                  <a:lnTo>
                    <a:pt x="427" y="200"/>
                  </a:lnTo>
                  <a:lnTo>
                    <a:pt x="413" y="238"/>
                  </a:lnTo>
                  <a:lnTo>
                    <a:pt x="368" y="243"/>
                  </a:lnTo>
                  <a:lnTo>
                    <a:pt x="348" y="276"/>
                  </a:lnTo>
                  <a:lnTo>
                    <a:pt x="287" y="322"/>
                  </a:lnTo>
                  <a:lnTo>
                    <a:pt x="269" y="342"/>
                  </a:lnTo>
                  <a:lnTo>
                    <a:pt x="263" y="371"/>
                  </a:lnTo>
                  <a:lnTo>
                    <a:pt x="269" y="393"/>
                  </a:lnTo>
                  <a:lnTo>
                    <a:pt x="279" y="432"/>
                  </a:lnTo>
                  <a:lnTo>
                    <a:pt x="234" y="420"/>
                  </a:lnTo>
                  <a:lnTo>
                    <a:pt x="227" y="376"/>
                  </a:lnTo>
                  <a:lnTo>
                    <a:pt x="209" y="349"/>
                  </a:lnTo>
                  <a:lnTo>
                    <a:pt x="139" y="344"/>
                  </a:lnTo>
                  <a:lnTo>
                    <a:pt x="110" y="322"/>
                  </a:lnTo>
                  <a:lnTo>
                    <a:pt x="78" y="277"/>
                  </a:lnTo>
                  <a:lnTo>
                    <a:pt x="70" y="222"/>
                  </a:lnTo>
                  <a:lnTo>
                    <a:pt x="42" y="198"/>
                  </a:lnTo>
                  <a:lnTo>
                    <a:pt x="0" y="191"/>
                  </a:lnTo>
                </a:path>
              </a:pathLst>
            </a:custGeom>
            <a:solidFill>
              <a:srgbClr val="FFFFFF"/>
            </a:solidFill>
            <a:ln w="11113">
              <a:solidFill>
                <a:srgbClr val="1F1A17"/>
              </a:solidFill>
              <a:prstDash val="solid"/>
              <a:round/>
              <a:headEnd/>
              <a:tailEnd/>
            </a:ln>
          </p:spPr>
          <p:txBody>
            <a:bodyPr/>
            <a:lstStyle/>
            <a:p>
              <a:endParaRPr lang="en-US"/>
            </a:p>
          </p:txBody>
        </p:sp>
        <p:sp>
          <p:nvSpPr>
            <p:cNvPr id="4" name="Freeform 518"/>
            <p:cNvSpPr>
              <a:spLocks/>
            </p:cNvSpPr>
            <p:nvPr/>
          </p:nvSpPr>
          <p:spPr bwMode="auto">
            <a:xfrm>
              <a:off x="683943" y="2281753"/>
              <a:ext cx="631261" cy="593643"/>
            </a:xfrm>
            <a:custGeom>
              <a:avLst/>
              <a:gdLst>
                <a:gd name="T0" fmla="*/ 0 w 360"/>
                <a:gd name="T1" fmla="*/ 2147483647 h 349"/>
                <a:gd name="T2" fmla="*/ 2147483647 w 360"/>
                <a:gd name="T3" fmla="*/ 2147483647 h 349"/>
                <a:gd name="T4" fmla="*/ 2147483647 w 360"/>
                <a:gd name="T5" fmla="*/ 2147483647 h 349"/>
                <a:gd name="T6" fmla="*/ 2147483647 w 360"/>
                <a:gd name="T7" fmla="*/ 2147483647 h 349"/>
                <a:gd name="T8" fmla="*/ 2147483647 w 360"/>
                <a:gd name="T9" fmla="*/ 2147483647 h 349"/>
                <a:gd name="T10" fmla="*/ 2147483647 w 360"/>
                <a:gd name="T11" fmla="*/ 2147483647 h 349"/>
                <a:gd name="T12" fmla="*/ 2147483647 w 360"/>
                <a:gd name="T13" fmla="*/ 2147483647 h 349"/>
                <a:gd name="T14" fmla="*/ 2147483647 w 360"/>
                <a:gd name="T15" fmla="*/ 2147483647 h 349"/>
                <a:gd name="T16" fmla="*/ 2147483647 w 360"/>
                <a:gd name="T17" fmla="*/ 2147483647 h 349"/>
                <a:gd name="T18" fmla="*/ 2147483647 w 360"/>
                <a:gd name="T19" fmla="*/ 2147483647 h 349"/>
                <a:gd name="T20" fmla="*/ 2147483647 w 360"/>
                <a:gd name="T21" fmla="*/ 2147483647 h 349"/>
                <a:gd name="T22" fmla="*/ 2147483647 w 360"/>
                <a:gd name="T23" fmla="*/ 2147483647 h 349"/>
                <a:gd name="T24" fmla="*/ 2147483647 w 360"/>
                <a:gd name="T25" fmla="*/ 2147483647 h 349"/>
                <a:gd name="T26" fmla="*/ 2147483647 w 360"/>
                <a:gd name="T27" fmla="*/ 2147483647 h 349"/>
                <a:gd name="T28" fmla="*/ 2147483647 w 360"/>
                <a:gd name="T29" fmla="*/ 2147483647 h 349"/>
                <a:gd name="T30" fmla="*/ 2147483647 w 360"/>
                <a:gd name="T31" fmla="*/ 2147483647 h 349"/>
                <a:gd name="T32" fmla="*/ 2147483647 w 360"/>
                <a:gd name="T33" fmla="*/ 2147483647 h 349"/>
                <a:gd name="T34" fmla="*/ 2147483647 w 360"/>
                <a:gd name="T35" fmla="*/ 2147483647 h 349"/>
                <a:gd name="T36" fmla="*/ 2147483647 w 360"/>
                <a:gd name="T37" fmla="*/ 2147483647 h 349"/>
                <a:gd name="T38" fmla="*/ 2147483647 w 360"/>
                <a:gd name="T39" fmla="*/ 2147483647 h 349"/>
                <a:gd name="T40" fmla="*/ 2147483647 w 360"/>
                <a:gd name="T41" fmla="*/ 2147483647 h 349"/>
                <a:gd name="T42" fmla="*/ 2147483647 w 360"/>
                <a:gd name="T43" fmla="*/ 2147483647 h 349"/>
                <a:gd name="T44" fmla="*/ 2147483647 w 360"/>
                <a:gd name="T45" fmla="*/ 0 h 349"/>
                <a:gd name="T46" fmla="*/ 2147483647 w 360"/>
                <a:gd name="T47" fmla="*/ 2147483647 h 349"/>
                <a:gd name="T48" fmla="*/ 2147483647 w 360"/>
                <a:gd name="T49" fmla="*/ 2147483647 h 349"/>
                <a:gd name="T50" fmla="*/ 2147483647 w 360"/>
                <a:gd name="T51" fmla="*/ 2147483647 h 349"/>
                <a:gd name="T52" fmla="*/ 2147483647 w 360"/>
                <a:gd name="T53" fmla="*/ 2147483647 h 349"/>
                <a:gd name="T54" fmla="*/ 2147483647 w 360"/>
                <a:gd name="T55" fmla="*/ 2147483647 h 349"/>
                <a:gd name="T56" fmla="*/ 0 w 360"/>
                <a:gd name="T57" fmla="*/ 2147483647 h 3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0"/>
                <a:gd name="T88" fmla="*/ 0 h 349"/>
                <a:gd name="T89" fmla="*/ 360 w 360"/>
                <a:gd name="T90" fmla="*/ 349 h 3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0" h="349">
                  <a:moveTo>
                    <a:pt x="0" y="228"/>
                  </a:moveTo>
                  <a:lnTo>
                    <a:pt x="18" y="245"/>
                  </a:lnTo>
                  <a:lnTo>
                    <a:pt x="40" y="254"/>
                  </a:lnTo>
                  <a:lnTo>
                    <a:pt x="54" y="277"/>
                  </a:lnTo>
                  <a:lnTo>
                    <a:pt x="115" y="297"/>
                  </a:lnTo>
                  <a:lnTo>
                    <a:pt x="171" y="340"/>
                  </a:lnTo>
                  <a:lnTo>
                    <a:pt x="270" y="349"/>
                  </a:lnTo>
                  <a:lnTo>
                    <a:pt x="297" y="333"/>
                  </a:lnTo>
                  <a:lnTo>
                    <a:pt x="335" y="324"/>
                  </a:lnTo>
                  <a:lnTo>
                    <a:pt x="353" y="302"/>
                  </a:lnTo>
                  <a:lnTo>
                    <a:pt x="348" y="255"/>
                  </a:lnTo>
                  <a:lnTo>
                    <a:pt x="328" y="225"/>
                  </a:lnTo>
                  <a:lnTo>
                    <a:pt x="306" y="205"/>
                  </a:lnTo>
                  <a:lnTo>
                    <a:pt x="296" y="180"/>
                  </a:lnTo>
                  <a:lnTo>
                    <a:pt x="314" y="164"/>
                  </a:lnTo>
                  <a:lnTo>
                    <a:pt x="339" y="147"/>
                  </a:lnTo>
                  <a:lnTo>
                    <a:pt x="335" y="106"/>
                  </a:lnTo>
                  <a:lnTo>
                    <a:pt x="355" y="70"/>
                  </a:lnTo>
                  <a:lnTo>
                    <a:pt x="360" y="39"/>
                  </a:lnTo>
                  <a:lnTo>
                    <a:pt x="312" y="25"/>
                  </a:lnTo>
                  <a:lnTo>
                    <a:pt x="278" y="10"/>
                  </a:lnTo>
                  <a:lnTo>
                    <a:pt x="245" y="25"/>
                  </a:lnTo>
                  <a:lnTo>
                    <a:pt x="218" y="0"/>
                  </a:lnTo>
                  <a:lnTo>
                    <a:pt x="155" y="45"/>
                  </a:lnTo>
                  <a:lnTo>
                    <a:pt x="130" y="104"/>
                  </a:lnTo>
                  <a:lnTo>
                    <a:pt x="90" y="151"/>
                  </a:lnTo>
                  <a:lnTo>
                    <a:pt x="65" y="167"/>
                  </a:lnTo>
                  <a:lnTo>
                    <a:pt x="29" y="183"/>
                  </a:lnTo>
                  <a:lnTo>
                    <a:pt x="0" y="228"/>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194" name="Freeform 519"/>
            <p:cNvSpPr>
              <a:spLocks/>
            </p:cNvSpPr>
            <p:nvPr/>
          </p:nvSpPr>
          <p:spPr bwMode="auto">
            <a:xfrm>
              <a:off x="683864" y="2281832"/>
              <a:ext cx="631199" cy="594328"/>
            </a:xfrm>
            <a:custGeom>
              <a:avLst/>
              <a:gdLst>
                <a:gd name="T0" fmla="*/ 0 w 360"/>
                <a:gd name="T1" fmla="*/ 2147483647 h 349"/>
                <a:gd name="T2" fmla="*/ 2147483647 w 360"/>
                <a:gd name="T3" fmla="*/ 2147483647 h 349"/>
                <a:gd name="T4" fmla="*/ 2147483647 w 360"/>
                <a:gd name="T5" fmla="*/ 2147483647 h 349"/>
                <a:gd name="T6" fmla="*/ 2147483647 w 360"/>
                <a:gd name="T7" fmla="*/ 2147483647 h 349"/>
                <a:gd name="T8" fmla="*/ 2147483647 w 360"/>
                <a:gd name="T9" fmla="*/ 2147483647 h 349"/>
                <a:gd name="T10" fmla="*/ 2147483647 w 360"/>
                <a:gd name="T11" fmla="*/ 2147483647 h 349"/>
                <a:gd name="T12" fmla="*/ 2147483647 w 360"/>
                <a:gd name="T13" fmla="*/ 2147483647 h 349"/>
                <a:gd name="T14" fmla="*/ 2147483647 w 360"/>
                <a:gd name="T15" fmla="*/ 2147483647 h 349"/>
                <a:gd name="T16" fmla="*/ 2147483647 w 360"/>
                <a:gd name="T17" fmla="*/ 2147483647 h 349"/>
                <a:gd name="T18" fmla="*/ 2147483647 w 360"/>
                <a:gd name="T19" fmla="*/ 2147483647 h 349"/>
                <a:gd name="T20" fmla="*/ 2147483647 w 360"/>
                <a:gd name="T21" fmla="*/ 2147483647 h 349"/>
                <a:gd name="T22" fmla="*/ 2147483647 w 360"/>
                <a:gd name="T23" fmla="*/ 2147483647 h 349"/>
                <a:gd name="T24" fmla="*/ 2147483647 w 360"/>
                <a:gd name="T25" fmla="*/ 2147483647 h 349"/>
                <a:gd name="T26" fmla="*/ 2147483647 w 360"/>
                <a:gd name="T27" fmla="*/ 2147483647 h 349"/>
                <a:gd name="T28" fmla="*/ 2147483647 w 360"/>
                <a:gd name="T29" fmla="*/ 2147483647 h 349"/>
                <a:gd name="T30" fmla="*/ 2147483647 w 360"/>
                <a:gd name="T31" fmla="*/ 2147483647 h 349"/>
                <a:gd name="T32" fmla="*/ 2147483647 w 360"/>
                <a:gd name="T33" fmla="*/ 2147483647 h 349"/>
                <a:gd name="T34" fmla="*/ 2147483647 w 360"/>
                <a:gd name="T35" fmla="*/ 2147483647 h 349"/>
                <a:gd name="T36" fmla="*/ 2147483647 w 360"/>
                <a:gd name="T37" fmla="*/ 2147483647 h 349"/>
                <a:gd name="T38" fmla="*/ 2147483647 w 360"/>
                <a:gd name="T39" fmla="*/ 2147483647 h 349"/>
                <a:gd name="T40" fmla="*/ 2147483647 w 360"/>
                <a:gd name="T41" fmla="*/ 2147483647 h 349"/>
                <a:gd name="T42" fmla="*/ 2147483647 w 360"/>
                <a:gd name="T43" fmla="*/ 2147483647 h 349"/>
                <a:gd name="T44" fmla="*/ 2147483647 w 360"/>
                <a:gd name="T45" fmla="*/ 0 h 349"/>
                <a:gd name="T46" fmla="*/ 2147483647 w 360"/>
                <a:gd name="T47" fmla="*/ 2147483647 h 349"/>
                <a:gd name="T48" fmla="*/ 2147483647 w 360"/>
                <a:gd name="T49" fmla="*/ 2147483647 h 349"/>
                <a:gd name="T50" fmla="*/ 2147483647 w 360"/>
                <a:gd name="T51" fmla="*/ 2147483647 h 349"/>
                <a:gd name="T52" fmla="*/ 2147483647 w 360"/>
                <a:gd name="T53" fmla="*/ 2147483647 h 349"/>
                <a:gd name="T54" fmla="*/ 2147483647 w 360"/>
                <a:gd name="T55" fmla="*/ 2147483647 h 349"/>
                <a:gd name="T56" fmla="*/ 0 w 360"/>
                <a:gd name="T57" fmla="*/ 2147483647 h 3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0"/>
                <a:gd name="T88" fmla="*/ 0 h 349"/>
                <a:gd name="T89" fmla="*/ 360 w 360"/>
                <a:gd name="T90" fmla="*/ 349 h 3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0" h="349">
                  <a:moveTo>
                    <a:pt x="0" y="228"/>
                  </a:moveTo>
                  <a:lnTo>
                    <a:pt x="18" y="245"/>
                  </a:lnTo>
                  <a:lnTo>
                    <a:pt x="40" y="254"/>
                  </a:lnTo>
                  <a:lnTo>
                    <a:pt x="54" y="277"/>
                  </a:lnTo>
                  <a:lnTo>
                    <a:pt x="115" y="297"/>
                  </a:lnTo>
                  <a:lnTo>
                    <a:pt x="171" y="340"/>
                  </a:lnTo>
                  <a:lnTo>
                    <a:pt x="270" y="349"/>
                  </a:lnTo>
                  <a:lnTo>
                    <a:pt x="297" y="333"/>
                  </a:lnTo>
                  <a:lnTo>
                    <a:pt x="335" y="324"/>
                  </a:lnTo>
                  <a:lnTo>
                    <a:pt x="353" y="302"/>
                  </a:lnTo>
                  <a:lnTo>
                    <a:pt x="348" y="255"/>
                  </a:lnTo>
                  <a:lnTo>
                    <a:pt x="328" y="225"/>
                  </a:lnTo>
                  <a:lnTo>
                    <a:pt x="306" y="205"/>
                  </a:lnTo>
                  <a:lnTo>
                    <a:pt x="296" y="180"/>
                  </a:lnTo>
                  <a:lnTo>
                    <a:pt x="314" y="164"/>
                  </a:lnTo>
                  <a:lnTo>
                    <a:pt x="339" y="147"/>
                  </a:lnTo>
                  <a:lnTo>
                    <a:pt x="335" y="106"/>
                  </a:lnTo>
                  <a:lnTo>
                    <a:pt x="355" y="70"/>
                  </a:lnTo>
                  <a:lnTo>
                    <a:pt x="360" y="39"/>
                  </a:lnTo>
                  <a:lnTo>
                    <a:pt x="312" y="25"/>
                  </a:lnTo>
                  <a:lnTo>
                    <a:pt x="278" y="10"/>
                  </a:lnTo>
                  <a:lnTo>
                    <a:pt x="245" y="25"/>
                  </a:lnTo>
                  <a:lnTo>
                    <a:pt x="218" y="0"/>
                  </a:lnTo>
                  <a:lnTo>
                    <a:pt x="155" y="45"/>
                  </a:lnTo>
                  <a:lnTo>
                    <a:pt x="130" y="104"/>
                  </a:lnTo>
                  <a:lnTo>
                    <a:pt x="90" y="151"/>
                  </a:lnTo>
                  <a:lnTo>
                    <a:pt x="65" y="167"/>
                  </a:lnTo>
                  <a:lnTo>
                    <a:pt x="29" y="183"/>
                  </a:lnTo>
                  <a:lnTo>
                    <a:pt x="0" y="228"/>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28" name="Freeform 520"/>
            <p:cNvSpPr>
              <a:spLocks/>
            </p:cNvSpPr>
            <p:nvPr/>
          </p:nvSpPr>
          <p:spPr bwMode="auto">
            <a:xfrm>
              <a:off x="932869" y="1513509"/>
              <a:ext cx="811854" cy="834910"/>
            </a:xfrm>
            <a:custGeom>
              <a:avLst/>
              <a:gdLst/>
              <a:ahLst/>
              <a:cxnLst>
                <a:cxn ang="0">
                  <a:pos x="77" y="451"/>
                </a:cxn>
                <a:cxn ang="0">
                  <a:pos x="18" y="398"/>
                </a:cxn>
                <a:cxn ang="0">
                  <a:pos x="1" y="362"/>
                </a:cxn>
                <a:cxn ang="0">
                  <a:pos x="5" y="321"/>
                </a:cxn>
                <a:cxn ang="0">
                  <a:pos x="0" y="272"/>
                </a:cxn>
                <a:cxn ang="0">
                  <a:pos x="43" y="269"/>
                </a:cxn>
                <a:cxn ang="0">
                  <a:pos x="70" y="252"/>
                </a:cxn>
                <a:cxn ang="0">
                  <a:pos x="117" y="243"/>
                </a:cxn>
                <a:cxn ang="0">
                  <a:pos x="160" y="227"/>
                </a:cxn>
                <a:cxn ang="0">
                  <a:pos x="171" y="211"/>
                </a:cxn>
                <a:cxn ang="0">
                  <a:pos x="171" y="182"/>
                </a:cxn>
                <a:cxn ang="0">
                  <a:pos x="164" y="150"/>
                </a:cxn>
                <a:cxn ang="0">
                  <a:pos x="142" y="116"/>
                </a:cxn>
                <a:cxn ang="0">
                  <a:pos x="146" y="72"/>
                </a:cxn>
                <a:cxn ang="0">
                  <a:pos x="156" y="34"/>
                </a:cxn>
                <a:cxn ang="0">
                  <a:pos x="174" y="0"/>
                </a:cxn>
                <a:cxn ang="0">
                  <a:pos x="203" y="16"/>
                </a:cxn>
                <a:cxn ang="0">
                  <a:pos x="255" y="7"/>
                </a:cxn>
                <a:cxn ang="0">
                  <a:pos x="333" y="60"/>
                </a:cxn>
                <a:cxn ang="0">
                  <a:pos x="407" y="67"/>
                </a:cxn>
                <a:cxn ang="0">
                  <a:pos x="414" y="83"/>
                </a:cxn>
                <a:cxn ang="0">
                  <a:pos x="412" y="130"/>
                </a:cxn>
                <a:cxn ang="0">
                  <a:pos x="443" y="141"/>
                </a:cxn>
                <a:cxn ang="0">
                  <a:pos x="463" y="150"/>
                </a:cxn>
                <a:cxn ang="0">
                  <a:pos x="463" y="200"/>
                </a:cxn>
                <a:cxn ang="0">
                  <a:pos x="464" y="236"/>
                </a:cxn>
                <a:cxn ang="0">
                  <a:pos x="450" y="249"/>
                </a:cxn>
                <a:cxn ang="0">
                  <a:pos x="448" y="281"/>
                </a:cxn>
                <a:cxn ang="0">
                  <a:pos x="428" y="292"/>
                </a:cxn>
                <a:cxn ang="0">
                  <a:pos x="401" y="308"/>
                </a:cxn>
                <a:cxn ang="0">
                  <a:pos x="378" y="353"/>
                </a:cxn>
                <a:cxn ang="0">
                  <a:pos x="335" y="395"/>
                </a:cxn>
                <a:cxn ang="0">
                  <a:pos x="311" y="445"/>
                </a:cxn>
                <a:cxn ang="0">
                  <a:pos x="264" y="476"/>
                </a:cxn>
                <a:cxn ang="0">
                  <a:pos x="219" y="490"/>
                </a:cxn>
                <a:cxn ang="0">
                  <a:pos x="171" y="476"/>
                </a:cxn>
                <a:cxn ang="0">
                  <a:pos x="137" y="461"/>
                </a:cxn>
                <a:cxn ang="0">
                  <a:pos x="104" y="476"/>
                </a:cxn>
                <a:cxn ang="0">
                  <a:pos x="77" y="451"/>
                </a:cxn>
              </a:cxnLst>
              <a:rect l="0" t="0" r="r" b="b"/>
              <a:pathLst>
                <a:path w="464" h="490">
                  <a:moveTo>
                    <a:pt x="77" y="451"/>
                  </a:moveTo>
                  <a:lnTo>
                    <a:pt x="18" y="398"/>
                  </a:lnTo>
                  <a:lnTo>
                    <a:pt x="1" y="362"/>
                  </a:lnTo>
                  <a:lnTo>
                    <a:pt x="5" y="321"/>
                  </a:lnTo>
                  <a:lnTo>
                    <a:pt x="0" y="272"/>
                  </a:lnTo>
                  <a:lnTo>
                    <a:pt x="43" y="269"/>
                  </a:lnTo>
                  <a:lnTo>
                    <a:pt x="70" y="252"/>
                  </a:lnTo>
                  <a:lnTo>
                    <a:pt x="117" y="243"/>
                  </a:lnTo>
                  <a:lnTo>
                    <a:pt x="160" y="227"/>
                  </a:lnTo>
                  <a:lnTo>
                    <a:pt x="171" y="211"/>
                  </a:lnTo>
                  <a:lnTo>
                    <a:pt x="171" y="182"/>
                  </a:lnTo>
                  <a:lnTo>
                    <a:pt x="164" y="150"/>
                  </a:lnTo>
                  <a:lnTo>
                    <a:pt x="142" y="116"/>
                  </a:lnTo>
                  <a:lnTo>
                    <a:pt x="146" y="72"/>
                  </a:lnTo>
                  <a:lnTo>
                    <a:pt x="156" y="34"/>
                  </a:lnTo>
                  <a:lnTo>
                    <a:pt x="174" y="0"/>
                  </a:lnTo>
                  <a:lnTo>
                    <a:pt x="203" y="16"/>
                  </a:lnTo>
                  <a:lnTo>
                    <a:pt x="255" y="7"/>
                  </a:lnTo>
                  <a:lnTo>
                    <a:pt x="333" y="60"/>
                  </a:lnTo>
                  <a:lnTo>
                    <a:pt x="407" y="67"/>
                  </a:lnTo>
                  <a:lnTo>
                    <a:pt x="414" y="83"/>
                  </a:lnTo>
                  <a:lnTo>
                    <a:pt x="412" y="130"/>
                  </a:lnTo>
                  <a:lnTo>
                    <a:pt x="443" y="141"/>
                  </a:lnTo>
                  <a:lnTo>
                    <a:pt x="463" y="150"/>
                  </a:lnTo>
                  <a:lnTo>
                    <a:pt x="463" y="200"/>
                  </a:lnTo>
                  <a:lnTo>
                    <a:pt x="464" y="236"/>
                  </a:lnTo>
                  <a:lnTo>
                    <a:pt x="450" y="249"/>
                  </a:lnTo>
                  <a:lnTo>
                    <a:pt x="448" y="281"/>
                  </a:lnTo>
                  <a:lnTo>
                    <a:pt x="428" y="292"/>
                  </a:lnTo>
                  <a:lnTo>
                    <a:pt x="401" y="308"/>
                  </a:lnTo>
                  <a:lnTo>
                    <a:pt x="378" y="353"/>
                  </a:lnTo>
                  <a:lnTo>
                    <a:pt x="335" y="395"/>
                  </a:lnTo>
                  <a:lnTo>
                    <a:pt x="311" y="445"/>
                  </a:lnTo>
                  <a:lnTo>
                    <a:pt x="264" y="476"/>
                  </a:lnTo>
                  <a:lnTo>
                    <a:pt x="219" y="490"/>
                  </a:lnTo>
                  <a:lnTo>
                    <a:pt x="171" y="476"/>
                  </a:lnTo>
                  <a:lnTo>
                    <a:pt x="137" y="461"/>
                  </a:lnTo>
                  <a:lnTo>
                    <a:pt x="104" y="476"/>
                  </a:lnTo>
                  <a:lnTo>
                    <a:pt x="77" y="451"/>
                  </a:lnTo>
                  <a:close/>
                </a:path>
              </a:pathLst>
            </a:custGeom>
            <a:solidFill>
              <a:schemeClr val="accent5">
                <a:lumMod val="40000"/>
                <a:lumOff val="60000"/>
              </a:schemeClr>
            </a:solidFill>
            <a:ln w="9525">
              <a:noFill/>
              <a:round/>
              <a:headEnd/>
              <a:tailEnd/>
            </a:ln>
          </p:spPr>
          <p:txBody>
            <a:bodyPr/>
            <a:lstStyle/>
            <a:p>
              <a:pPr>
                <a:defRPr/>
              </a:pPr>
              <a:endParaRPr lang="en-US"/>
            </a:p>
          </p:txBody>
        </p:sp>
        <p:sp>
          <p:nvSpPr>
            <p:cNvPr id="2196" name="Freeform 521"/>
            <p:cNvSpPr>
              <a:spLocks/>
            </p:cNvSpPr>
            <p:nvPr/>
          </p:nvSpPr>
          <p:spPr bwMode="auto">
            <a:xfrm>
              <a:off x="931489" y="1513802"/>
              <a:ext cx="812467" cy="834444"/>
            </a:xfrm>
            <a:custGeom>
              <a:avLst/>
              <a:gdLst>
                <a:gd name="T0" fmla="*/ 2147483647 w 464"/>
                <a:gd name="T1" fmla="*/ 2147483647 h 490"/>
                <a:gd name="T2" fmla="*/ 2147483647 w 464"/>
                <a:gd name="T3" fmla="*/ 2147483647 h 490"/>
                <a:gd name="T4" fmla="*/ 2147483647 w 464"/>
                <a:gd name="T5" fmla="*/ 2147483647 h 490"/>
                <a:gd name="T6" fmla="*/ 2147483647 w 464"/>
                <a:gd name="T7" fmla="*/ 2147483647 h 490"/>
                <a:gd name="T8" fmla="*/ 0 w 464"/>
                <a:gd name="T9" fmla="*/ 2147483647 h 490"/>
                <a:gd name="T10" fmla="*/ 2147483647 w 464"/>
                <a:gd name="T11" fmla="*/ 2147483647 h 490"/>
                <a:gd name="T12" fmla="*/ 2147483647 w 464"/>
                <a:gd name="T13" fmla="*/ 2147483647 h 490"/>
                <a:gd name="T14" fmla="*/ 2147483647 w 464"/>
                <a:gd name="T15" fmla="*/ 2147483647 h 490"/>
                <a:gd name="T16" fmla="*/ 2147483647 w 464"/>
                <a:gd name="T17" fmla="*/ 2147483647 h 490"/>
                <a:gd name="T18" fmla="*/ 2147483647 w 464"/>
                <a:gd name="T19" fmla="*/ 2147483647 h 490"/>
                <a:gd name="T20" fmla="*/ 2147483647 w 464"/>
                <a:gd name="T21" fmla="*/ 2147483647 h 490"/>
                <a:gd name="T22" fmla="*/ 2147483647 w 464"/>
                <a:gd name="T23" fmla="*/ 2147483647 h 490"/>
                <a:gd name="T24" fmla="*/ 2147483647 w 464"/>
                <a:gd name="T25" fmla="*/ 2147483647 h 490"/>
                <a:gd name="T26" fmla="*/ 2147483647 w 464"/>
                <a:gd name="T27" fmla="*/ 2147483647 h 490"/>
                <a:gd name="T28" fmla="*/ 2147483647 w 464"/>
                <a:gd name="T29" fmla="*/ 2147483647 h 490"/>
                <a:gd name="T30" fmla="*/ 2147483647 w 464"/>
                <a:gd name="T31" fmla="*/ 0 h 490"/>
                <a:gd name="T32" fmla="*/ 2147483647 w 464"/>
                <a:gd name="T33" fmla="*/ 2147483647 h 490"/>
                <a:gd name="T34" fmla="*/ 2147483647 w 464"/>
                <a:gd name="T35" fmla="*/ 2147483647 h 490"/>
                <a:gd name="T36" fmla="*/ 2147483647 w 464"/>
                <a:gd name="T37" fmla="*/ 2147483647 h 490"/>
                <a:gd name="T38" fmla="*/ 2147483647 w 464"/>
                <a:gd name="T39" fmla="*/ 2147483647 h 490"/>
                <a:gd name="T40" fmla="*/ 2147483647 w 464"/>
                <a:gd name="T41" fmla="*/ 2147483647 h 490"/>
                <a:gd name="T42" fmla="*/ 2147483647 w 464"/>
                <a:gd name="T43" fmla="*/ 2147483647 h 490"/>
                <a:gd name="T44" fmla="*/ 2147483647 w 464"/>
                <a:gd name="T45" fmla="*/ 2147483647 h 490"/>
                <a:gd name="T46" fmla="*/ 2147483647 w 464"/>
                <a:gd name="T47" fmla="*/ 2147483647 h 490"/>
                <a:gd name="T48" fmla="*/ 2147483647 w 464"/>
                <a:gd name="T49" fmla="*/ 2147483647 h 490"/>
                <a:gd name="T50" fmla="*/ 2147483647 w 464"/>
                <a:gd name="T51" fmla="*/ 2147483647 h 490"/>
                <a:gd name="T52" fmla="*/ 2147483647 w 464"/>
                <a:gd name="T53" fmla="*/ 2147483647 h 490"/>
                <a:gd name="T54" fmla="*/ 2147483647 w 464"/>
                <a:gd name="T55" fmla="*/ 2147483647 h 490"/>
                <a:gd name="T56" fmla="*/ 2147483647 w 464"/>
                <a:gd name="T57" fmla="*/ 2147483647 h 490"/>
                <a:gd name="T58" fmla="*/ 2147483647 w 464"/>
                <a:gd name="T59" fmla="*/ 2147483647 h 490"/>
                <a:gd name="T60" fmla="*/ 2147483647 w 464"/>
                <a:gd name="T61" fmla="*/ 2147483647 h 490"/>
                <a:gd name="T62" fmla="*/ 2147483647 w 464"/>
                <a:gd name="T63" fmla="*/ 2147483647 h 490"/>
                <a:gd name="T64" fmla="*/ 2147483647 w 464"/>
                <a:gd name="T65" fmla="*/ 2147483647 h 490"/>
                <a:gd name="T66" fmla="*/ 2147483647 w 464"/>
                <a:gd name="T67" fmla="*/ 2147483647 h 490"/>
                <a:gd name="T68" fmla="*/ 2147483647 w 464"/>
                <a:gd name="T69" fmla="*/ 2147483647 h 490"/>
                <a:gd name="T70" fmla="*/ 2147483647 w 464"/>
                <a:gd name="T71" fmla="*/ 2147483647 h 490"/>
                <a:gd name="T72" fmla="*/ 2147483647 w 464"/>
                <a:gd name="T73" fmla="*/ 2147483647 h 490"/>
                <a:gd name="T74" fmla="*/ 2147483647 w 464"/>
                <a:gd name="T75" fmla="*/ 2147483647 h 490"/>
                <a:gd name="T76" fmla="*/ 2147483647 w 464"/>
                <a:gd name="T77" fmla="*/ 2147483647 h 4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4"/>
                <a:gd name="T118" fmla="*/ 0 h 490"/>
                <a:gd name="T119" fmla="*/ 464 w 464"/>
                <a:gd name="T120" fmla="*/ 490 h 4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4" h="490">
                  <a:moveTo>
                    <a:pt x="77" y="451"/>
                  </a:moveTo>
                  <a:lnTo>
                    <a:pt x="18" y="398"/>
                  </a:lnTo>
                  <a:lnTo>
                    <a:pt x="1" y="362"/>
                  </a:lnTo>
                  <a:lnTo>
                    <a:pt x="5" y="321"/>
                  </a:lnTo>
                  <a:lnTo>
                    <a:pt x="0" y="272"/>
                  </a:lnTo>
                  <a:lnTo>
                    <a:pt x="43" y="269"/>
                  </a:lnTo>
                  <a:lnTo>
                    <a:pt x="70" y="252"/>
                  </a:lnTo>
                  <a:lnTo>
                    <a:pt x="117" y="243"/>
                  </a:lnTo>
                  <a:lnTo>
                    <a:pt x="160" y="227"/>
                  </a:lnTo>
                  <a:lnTo>
                    <a:pt x="171" y="211"/>
                  </a:lnTo>
                  <a:lnTo>
                    <a:pt x="171" y="182"/>
                  </a:lnTo>
                  <a:lnTo>
                    <a:pt x="164" y="150"/>
                  </a:lnTo>
                  <a:lnTo>
                    <a:pt x="142" y="116"/>
                  </a:lnTo>
                  <a:lnTo>
                    <a:pt x="146" y="72"/>
                  </a:lnTo>
                  <a:lnTo>
                    <a:pt x="156" y="34"/>
                  </a:lnTo>
                  <a:lnTo>
                    <a:pt x="174" y="0"/>
                  </a:lnTo>
                  <a:lnTo>
                    <a:pt x="203" y="16"/>
                  </a:lnTo>
                  <a:lnTo>
                    <a:pt x="255" y="7"/>
                  </a:lnTo>
                  <a:lnTo>
                    <a:pt x="333" y="60"/>
                  </a:lnTo>
                  <a:lnTo>
                    <a:pt x="407" y="67"/>
                  </a:lnTo>
                  <a:lnTo>
                    <a:pt x="414" y="83"/>
                  </a:lnTo>
                  <a:lnTo>
                    <a:pt x="412" y="130"/>
                  </a:lnTo>
                  <a:lnTo>
                    <a:pt x="443" y="141"/>
                  </a:lnTo>
                  <a:lnTo>
                    <a:pt x="463" y="150"/>
                  </a:lnTo>
                  <a:lnTo>
                    <a:pt x="463" y="200"/>
                  </a:lnTo>
                  <a:lnTo>
                    <a:pt x="464" y="236"/>
                  </a:lnTo>
                  <a:lnTo>
                    <a:pt x="450" y="249"/>
                  </a:lnTo>
                  <a:lnTo>
                    <a:pt x="448" y="281"/>
                  </a:lnTo>
                  <a:lnTo>
                    <a:pt x="428" y="292"/>
                  </a:lnTo>
                  <a:lnTo>
                    <a:pt x="401" y="308"/>
                  </a:lnTo>
                  <a:lnTo>
                    <a:pt x="378" y="353"/>
                  </a:lnTo>
                  <a:lnTo>
                    <a:pt x="335" y="395"/>
                  </a:lnTo>
                  <a:lnTo>
                    <a:pt x="311" y="445"/>
                  </a:lnTo>
                  <a:lnTo>
                    <a:pt x="264" y="476"/>
                  </a:lnTo>
                  <a:lnTo>
                    <a:pt x="219" y="490"/>
                  </a:lnTo>
                  <a:lnTo>
                    <a:pt x="171" y="476"/>
                  </a:lnTo>
                  <a:lnTo>
                    <a:pt x="137" y="461"/>
                  </a:lnTo>
                  <a:lnTo>
                    <a:pt x="104" y="476"/>
                  </a:lnTo>
                  <a:lnTo>
                    <a:pt x="77" y="451"/>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7" name="Freeform 522"/>
            <p:cNvSpPr>
              <a:spLocks/>
            </p:cNvSpPr>
            <p:nvPr/>
          </p:nvSpPr>
          <p:spPr bwMode="auto">
            <a:xfrm>
              <a:off x="2227874" y="3725931"/>
              <a:ext cx="862639" cy="665852"/>
            </a:xfrm>
            <a:custGeom>
              <a:avLst/>
              <a:gdLst>
                <a:gd name="T0" fmla="*/ 2147483647 w 492"/>
                <a:gd name="T1" fmla="*/ 2147483647 h 391"/>
                <a:gd name="T2" fmla="*/ 2147483647 w 492"/>
                <a:gd name="T3" fmla="*/ 2147483647 h 391"/>
                <a:gd name="T4" fmla="*/ 2147483647 w 492"/>
                <a:gd name="T5" fmla="*/ 2147483647 h 391"/>
                <a:gd name="T6" fmla="*/ 2147483647 w 492"/>
                <a:gd name="T7" fmla="*/ 2147483647 h 391"/>
                <a:gd name="T8" fmla="*/ 2147483647 w 492"/>
                <a:gd name="T9" fmla="*/ 2147483647 h 391"/>
                <a:gd name="T10" fmla="*/ 2147483647 w 492"/>
                <a:gd name="T11" fmla="*/ 2147483647 h 391"/>
                <a:gd name="T12" fmla="*/ 2147483647 w 492"/>
                <a:gd name="T13" fmla="*/ 2147483647 h 391"/>
                <a:gd name="T14" fmla="*/ 2147483647 w 492"/>
                <a:gd name="T15" fmla="*/ 0 h 391"/>
                <a:gd name="T16" fmla="*/ 2147483647 w 492"/>
                <a:gd name="T17" fmla="*/ 2147483647 h 391"/>
                <a:gd name="T18" fmla="*/ 0 w 492"/>
                <a:gd name="T19" fmla="*/ 2147483647 h 391"/>
                <a:gd name="T20" fmla="*/ 2147483647 w 492"/>
                <a:gd name="T21" fmla="*/ 2147483647 h 391"/>
                <a:gd name="T22" fmla="*/ 2147483647 w 492"/>
                <a:gd name="T23" fmla="*/ 2147483647 h 391"/>
                <a:gd name="T24" fmla="*/ 2147483647 w 492"/>
                <a:gd name="T25" fmla="*/ 2147483647 h 391"/>
                <a:gd name="T26" fmla="*/ 2147483647 w 492"/>
                <a:gd name="T27" fmla="*/ 2147483647 h 391"/>
                <a:gd name="T28" fmla="*/ 2147483647 w 492"/>
                <a:gd name="T29" fmla="*/ 2147483647 h 391"/>
                <a:gd name="T30" fmla="*/ 2147483647 w 492"/>
                <a:gd name="T31" fmla="*/ 2147483647 h 391"/>
                <a:gd name="T32" fmla="*/ 2147483647 w 492"/>
                <a:gd name="T33" fmla="*/ 2147483647 h 391"/>
                <a:gd name="T34" fmla="*/ 2147483647 w 492"/>
                <a:gd name="T35" fmla="*/ 2147483647 h 391"/>
                <a:gd name="T36" fmla="*/ 2147483647 w 492"/>
                <a:gd name="T37" fmla="*/ 2147483647 h 391"/>
                <a:gd name="T38" fmla="*/ 2147483647 w 492"/>
                <a:gd name="T39" fmla="*/ 2147483647 h 391"/>
                <a:gd name="T40" fmla="*/ 2147483647 w 492"/>
                <a:gd name="T41" fmla="*/ 2147483647 h 391"/>
                <a:gd name="T42" fmla="*/ 2147483647 w 492"/>
                <a:gd name="T43" fmla="*/ 2147483647 h 391"/>
                <a:gd name="T44" fmla="*/ 2147483647 w 492"/>
                <a:gd name="T45" fmla="*/ 2147483647 h 391"/>
                <a:gd name="T46" fmla="*/ 2147483647 w 492"/>
                <a:gd name="T47" fmla="*/ 2147483647 h 391"/>
                <a:gd name="T48" fmla="*/ 2147483647 w 492"/>
                <a:gd name="T49" fmla="*/ 2147483647 h 391"/>
                <a:gd name="T50" fmla="*/ 2147483647 w 492"/>
                <a:gd name="T51" fmla="*/ 2147483647 h 391"/>
                <a:gd name="T52" fmla="*/ 2147483647 w 492"/>
                <a:gd name="T53" fmla="*/ 2147483647 h 391"/>
                <a:gd name="T54" fmla="*/ 2147483647 w 492"/>
                <a:gd name="T55" fmla="*/ 2147483647 h 391"/>
                <a:gd name="T56" fmla="*/ 2147483647 w 492"/>
                <a:gd name="T57" fmla="*/ 2147483647 h 391"/>
                <a:gd name="T58" fmla="*/ 2147483647 w 492"/>
                <a:gd name="T59" fmla="*/ 2147483647 h 391"/>
                <a:gd name="T60" fmla="*/ 2147483647 w 492"/>
                <a:gd name="T61" fmla="*/ 2147483647 h 391"/>
                <a:gd name="T62" fmla="*/ 2147483647 w 492"/>
                <a:gd name="T63" fmla="*/ 2147483647 h 391"/>
                <a:gd name="T64" fmla="*/ 2147483647 w 492"/>
                <a:gd name="T65" fmla="*/ 2147483647 h 3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2"/>
                <a:gd name="T100" fmla="*/ 0 h 391"/>
                <a:gd name="T101" fmla="*/ 492 w 492"/>
                <a:gd name="T102" fmla="*/ 391 h 3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2" h="391">
                  <a:moveTo>
                    <a:pt x="355" y="103"/>
                  </a:moveTo>
                  <a:lnTo>
                    <a:pt x="319" y="68"/>
                  </a:lnTo>
                  <a:lnTo>
                    <a:pt x="265" y="81"/>
                  </a:lnTo>
                  <a:lnTo>
                    <a:pt x="240" y="56"/>
                  </a:lnTo>
                  <a:lnTo>
                    <a:pt x="220" y="43"/>
                  </a:lnTo>
                  <a:lnTo>
                    <a:pt x="175" y="5"/>
                  </a:lnTo>
                  <a:lnTo>
                    <a:pt x="114" y="7"/>
                  </a:lnTo>
                  <a:lnTo>
                    <a:pt x="43" y="0"/>
                  </a:lnTo>
                  <a:lnTo>
                    <a:pt x="13" y="29"/>
                  </a:lnTo>
                  <a:lnTo>
                    <a:pt x="0" y="61"/>
                  </a:lnTo>
                  <a:lnTo>
                    <a:pt x="38" y="90"/>
                  </a:lnTo>
                  <a:lnTo>
                    <a:pt x="81" y="106"/>
                  </a:lnTo>
                  <a:lnTo>
                    <a:pt x="112" y="142"/>
                  </a:lnTo>
                  <a:lnTo>
                    <a:pt x="108" y="211"/>
                  </a:lnTo>
                  <a:lnTo>
                    <a:pt x="70" y="209"/>
                  </a:lnTo>
                  <a:lnTo>
                    <a:pt x="38" y="220"/>
                  </a:lnTo>
                  <a:lnTo>
                    <a:pt x="67" y="268"/>
                  </a:lnTo>
                  <a:lnTo>
                    <a:pt x="106" y="270"/>
                  </a:lnTo>
                  <a:lnTo>
                    <a:pt x="132" y="304"/>
                  </a:lnTo>
                  <a:lnTo>
                    <a:pt x="157" y="324"/>
                  </a:lnTo>
                  <a:lnTo>
                    <a:pt x="252" y="391"/>
                  </a:lnTo>
                  <a:lnTo>
                    <a:pt x="344" y="386"/>
                  </a:lnTo>
                  <a:lnTo>
                    <a:pt x="432" y="366"/>
                  </a:lnTo>
                  <a:lnTo>
                    <a:pt x="443" y="346"/>
                  </a:lnTo>
                  <a:lnTo>
                    <a:pt x="492" y="342"/>
                  </a:lnTo>
                  <a:lnTo>
                    <a:pt x="481" y="321"/>
                  </a:lnTo>
                  <a:lnTo>
                    <a:pt x="476" y="295"/>
                  </a:lnTo>
                  <a:lnTo>
                    <a:pt x="483" y="270"/>
                  </a:lnTo>
                  <a:lnTo>
                    <a:pt x="461" y="227"/>
                  </a:lnTo>
                  <a:lnTo>
                    <a:pt x="465" y="204"/>
                  </a:lnTo>
                  <a:lnTo>
                    <a:pt x="441" y="175"/>
                  </a:lnTo>
                  <a:lnTo>
                    <a:pt x="418" y="150"/>
                  </a:lnTo>
                  <a:lnTo>
                    <a:pt x="355" y="10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8" name="Freeform 523"/>
            <p:cNvSpPr>
              <a:spLocks/>
            </p:cNvSpPr>
            <p:nvPr/>
          </p:nvSpPr>
          <p:spPr bwMode="auto">
            <a:xfrm>
              <a:off x="2227874" y="3725931"/>
              <a:ext cx="862639" cy="665852"/>
            </a:xfrm>
            <a:custGeom>
              <a:avLst/>
              <a:gdLst>
                <a:gd name="T0" fmla="*/ 2147483647 w 492"/>
                <a:gd name="T1" fmla="*/ 2147483647 h 391"/>
                <a:gd name="T2" fmla="*/ 2147483647 w 492"/>
                <a:gd name="T3" fmla="*/ 2147483647 h 391"/>
                <a:gd name="T4" fmla="*/ 2147483647 w 492"/>
                <a:gd name="T5" fmla="*/ 2147483647 h 391"/>
                <a:gd name="T6" fmla="*/ 2147483647 w 492"/>
                <a:gd name="T7" fmla="*/ 2147483647 h 391"/>
                <a:gd name="T8" fmla="*/ 2147483647 w 492"/>
                <a:gd name="T9" fmla="*/ 2147483647 h 391"/>
                <a:gd name="T10" fmla="*/ 2147483647 w 492"/>
                <a:gd name="T11" fmla="*/ 2147483647 h 391"/>
                <a:gd name="T12" fmla="*/ 2147483647 w 492"/>
                <a:gd name="T13" fmla="*/ 2147483647 h 391"/>
                <a:gd name="T14" fmla="*/ 2147483647 w 492"/>
                <a:gd name="T15" fmla="*/ 0 h 391"/>
                <a:gd name="T16" fmla="*/ 2147483647 w 492"/>
                <a:gd name="T17" fmla="*/ 2147483647 h 391"/>
                <a:gd name="T18" fmla="*/ 0 w 492"/>
                <a:gd name="T19" fmla="*/ 2147483647 h 391"/>
                <a:gd name="T20" fmla="*/ 2147483647 w 492"/>
                <a:gd name="T21" fmla="*/ 2147483647 h 391"/>
                <a:gd name="T22" fmla="*/ 2147483647 w 492"/>
                <a:gd name="T23" fmla="*/ 2147483647 h 391"/>
                <a:gd name="T24" fmla="*/ 2147483647 w 492"/>
                <a:gd name="T25" fmla="*/ 2147483647 h 391"/>
                <a:gd name="T26" fmla="*/ 2147483647 w 492"/>
                <a:gd name="T27" fmla="*/ 2147483647 h 391"/>
                <a:gd name="T28" fmla="*/ 2147483647 w 492"/>
                <a:gd name="T29" fmla="*/ 2147483647 h 391"/>
                <a:gd name="T30" fmla="*/ 2147483647 w 492"/>
                <a:gd name="T31" fmla="*/ 2147483647 h 391"/>
                <a:gd name="T32" fmla="*/ 2147483647 w 492"/>
                <a:gd name="T33" fmla="*/ 2147483647 h 391"/>
                <a:gd name="T34" fmla="*/ 2147483647 w 492"/>
                <a:gd name="T35" fmla="*/ 2147483647 h 391"/>
                <a:gd name="T36" fmla="*/ 2147483647 w 492"/>
                <a:gd name="T37" fmla="*/ 2147483647 h 391"/>
                <a:gd name="T38" fmla="*/ 2147483647 w 492"/>
                <a:gd name="T39" fmla="*/ 2147483647 h 391"/>
                <a:gd name="T40" fmla="*/ 2147483647 w 492"/>
                <a:gd name="T41" fmla="*/ 2147483647 h 391"/>
                <a:gd name="T42" fmla="*/ 2147483647 w 492"/>
                <a:gd name="T43" fmla="*/ 2147483647 h 391"/>
                <a:gd name="T44" fmla="*/ 2147483647 w 492"/>
                <a:gd name="T45" fmla="*/ 2147483647 h 391"/>
                <a:gd name="T46" fmla="*/ 2147483647 w 492"/>
                <a:gd name="T47" fmla="*/ 2147483647 h 391"/>
                <a:gd name="T48" fmla="*/ 2147483647 w 492"/>
                <a:gd name="T49" fmla="*/ 2147483647 h 391"/>
                <a:gd name="T50" fmla="*/ 2147483647 w 492"/>
                <a:gd name="T51" fmla="*/ 2147483647 h 391"/>
                <a:gd name="T52" fmla="*/ 2147483647 w 492"/>
                <a:gd name="T53" fmla="*/ 2147483647 h 391"/>
                <a:gd name="T54" fmla="*/ 2147483647 w 492"/>
                <a:gd name="T55" fmla="*/ 2147483647 h 391"/>
                <a:gd name="T56" fmla="*/ 2147483647 w 492"/>
                <a:gd name="T57" fmla="*/ 2147483647 h 391"/>
                <a:gd name="T58" fmla="*/ 2147483647 w 492"/>
                <a:gd name="T59" fmla="*/ 2147483647 h 391"/>
                <a:gd name="T60" fmla="*/ 2147483647 w 492"/>
                <a:gd name="T61" fmla="*/ 2147483647 h 391"/>
                <a:gd name="T62" fmla="*/ 2147483647 w 492"/>
                <a:gd name="T63" fmla="*/ 2147483647 h 391"/>
                <a:gd name="T64" fmla="*/ 2147483647 w 492"/>
                <a:gd name="T65" fmla="*/ 2147483647 h 3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2"/>
                <a:gd name="T100" fmla="*/ 0 h 391"/>
                <a:gd name="T101" fmla="*/ 492 w 492"/>
                <a:gd name="T102" fmla="*/ 391 h 3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2" h="391">
                  <a:moveTo>
                    <a:pt x="355" y="103"/>
                  </a:moveTo>
                  <a:lnTo>
                    <a:pt x="319" y="68"/>
                  </a:lnTo>
                  <a:lnTo>
                    <a:pt x="265" y="81"/>
                  </a:lnTo>
                  <a:lnTo>
                    <a:pt x="240" y="56"/>
                  </a:lnTo>
                  <a:lnTo>
                    <a:pt x="220" y="43"/>
                  </a:lnTo>
                  <a:lnTo>
                    <a:pt x="175" y="5"/>
                  </a:lnTo>
                  <a:lnTo>
                    <a:pt x="114" y="7"/>
                  </a:lnTo>
                  <a:lnTo>
                    <a:pt x="43" y="0"/>
                  </a:lnTo>
                  <a:lnTo>
                    <a:pt x="13" y="29"/>
                  </a:lnTo>
                  <a:lnTo>
                    <a:pt x="0" y="61"/>
                  </a:lnTo>
                  <a:lnTo>
                    <a:pt x="38" y="90"/>
                  </a:lnTo>
                  <a:lnTo>
                    <a:pt x="81" y="106"/>
                  </a:lnTo>
                  <a:lnTo>
                    <a:pt x="112" y="142"/>
                  </a:lnTo>
                  <a:lnTo>
                    <a:pt x="108" y="211"/>
                  </a:lnTo>
                  <a:lnTo>
                    <a:pt x="70" y="209"/>
                  </a:lnTo>
                  <a:lnTo>
                    <a:pt x="38" y="220"/>
                  </a:lnTo>
                  <a:lnTo>
                    <a:pt x="67" y="268"/>
                  </a:lnTo>
                  <a:lnTo>
                    <a:pt x="106" y="270"/>
                  </a:lnTo>
                  <a:lnTo>
                    <a:pt x="132" y="304"/>
                  </a:lnTo>
                  <a:lnTo>
                    <a:pt x="157" y="324"/>
                  </a:lnTo>
                  <a:lnTo>
                    <a:pt x="252" y="391"/>
                  </a:lnTo>
                  <a:lnTo>
                    <a:pt x="344" y="386"/>
                  </a:lnTo>
                  <a:lnTo>
                    <a:pt x="432" y="366"/>
                  </a:lnTo>
                  <a:lnTo>
                    <a:pt x="443" y="346"/>
                  </a:lnTo>
                  <a:lnTo>
                    <a:pt x="492" y="342"/>
                  </a:lnTo>
                  <a:lnTo>
                    <a:pt x="481" y="321"/>
                  </a:lnTo>
                  <a:lnTo>
                    <a:pt x="476" y="295"/>
                  </a:lnTo>
                  <a:lnTo>
                    <a:pt x="483" y="270"/>
                  </a:lnTo>
                  <a:lnTo>
                    <a:pt x="461" y="227"/>
                  </a:lnTo>
                  <a:lnTo>
                    <a:pt x="465" y="204"/>
                  </a:lnTo>
                  <a:lnTo>
                    <a:pt x="441" y="175"/>
                  </a:lnTo>
                  <a:lnTo>
                    <a:pt x="418" y="150"/>
                  </a:lnTo>
                  <a:lnTo>
                    <a:pt x="355" y="103"/>
                  </a:lnTo>
                </a:path>
              </a:pathLst>
            </a:custGeom>
            <a:solidFill>
              <a:schemeClr val="bg1"/>
            </a:solidFill>
            <a:ln w="11113">
              <a:solidFill>
                <a:srgbClr val="1F1A17"/>
              </a:solidFill>
              <a:prstDash val="solid"/>
              <a:round/>
              <a:headEnd/>
              <a:tailEnd/>
            </a:ln>
          </p:spPr>
          <p:txBody>
            <a:bodyPr/>
            <a:lstStyle/>
            <a:p>
              <a:endParaRPr lang="en-US"/>
            </a:p>
          </p:txBody>
        </p:sp>
        <p:sp>
          <p:nvSpPr>
            <p:cNvPr id="2199" name="Freeform 524"/>
            <p:cNvSpPr>
              <a:spLocks/>
            </p:cNvSpPr>
            <p:nvPr/>
          </p:nvSpPr>
          <p:spPr bwMode="auto">
            <a:xfrm>
              <a:off x="3521365" y="4246807"/>
              <a:ext cx="462057" cy="566659"/>
            </a:xfrm>
            <a:custGeom>
              <a:avLst/>
              <a:gdLst>
                <a:gd name="T0" fmla="*/ 2147483647 w 267"/>
                <a:gd name="T1" fmla="*/ 0 h 333"/>
                <a:gd name="T2" fmla="*/ 2147483647 w 267"/>
                <a:gd name="T3" fmla="*/ 2147483647 h 333"/>
                <a:gd name="T4" fmla="*/ 2147483647 w 267"/>
                <a:gd name="T5" fmla="*/ 2147483647 h 333"/>
                <a:gd name="T6" fmla="*/ 0 w 267"/>
                <a:gd name="T7" fmla="*/ 2147483647 h 333"/>
                <a:gd name="T8" fmla="*/ 2147483647 w 267"/>
                <a:gd name="T9" fmla="*/ 2147483647 h 333"/>
                <a:gd name="T10" fmla="*/ 2147483647 w 267"/>
                <a:gd name="T11" fmla="*/ 2147483647 h 333"/>
                <a:gd name="T12" fmla="*/ 2147483647 w 267"/>
                <a:gd name="T13" fmla="*/ 2147483647 h 333"/>
                <a:gd name="T14" fmla="*/ 2147483647 w 267"/>
                <a:gd name="T15" fmla="*/ 2147483647 h 333"/>
                <a:gd name="T16" fmla="*/ 2147483647 w 267"/>
                <a:gd name="T17" fmla="*/ 2147483647 h 333"/>
                <a:gd name="T18" fmla="*/ 2147483647 w 267"/>
                <a:gd name="T19" fmla="*/ 2147483647 h 333"/>
                <a:gd name="T20" fmla="*/ 2147483647 w 267"/>
                <a:gd name="T21" fmla="*/ 2147483647 h 333"/>
                <a:gd name="T22" fmla="*/ 2147483647 w 267"/>
                <a:gd name="T23" fmla="*/ 2147483647 h 333"/>
                <a:gd name="T24" fmla="*/ 2147483647 w 267"/>
                <a:gd name="T25" fmla="*/ 2147483647 h 333"/>
                <a:gd name="T26" fmla="*/ 2147483647 w 267"/>
                <a:gd name="T27" fmla="*/ 2147483647 h 333"/>
                <a:gd name="T28" fmla="*/ 2147483647 w 267"/>
                <a:gd name="T29" fmla="*/ 2147483647 h 333"/>
                <a:gd name="T30" fmla="*/ 2147483647 w 267"/>
                <a:gd name="T31" fmla="*/ 2147483647 h 333"/>
                <a:gd name="T32" fmla="*/ 2147483647 w 267"/>
                <a:gd name="T33" fmla="*/ 2147483647 h 333"/>
                <a:gd name="T34" fmla="*/ 2147483647 w 267"/>
                <a:gd name="T35" fmla="*/ 2147483647 h 333"/>
                <a:gd name="T36" fmla="*/ 2147483647 w 267"/>
                <a:gd name="T37" fmla="*/ 2147483647 h 333"/>
                <a:gd name="T38" fmla="*/ 2147483647 w 267"/>
                <a:gd name="T39" fmla="*/ 2147483647 h 333"/>
                <a:gd name="T40" fmla="*/ 2147483647 w 267"/>
                <a:gd name="T41" fmla="*/ 2147483647 h 333"/>
                <a:gd name="T42" fmla="*/ 2147483647 w 267"/>
                <a:gd name="T43" fmla="*/ 2147483647 h 333"/>
                <a:gd name="T44" fmla="*/ 2147483647 w 267"/>
                <a:gd name="T45" fmla="*/ 2147483647 h 333"/>
                <a:gd name="T46" fmla="*/ 2147483647 w 267"/>
                <a:gd name="T47" fmla="*/ 2147483647 h 333"/>
                <a:gd name="T48" fmla="*/ 2147483647 w 267"/>
                <a:gd name="T49" fmla="*/ 2147483647 h 333"/>
                <a:gd name="T50" fmla="*/ 2147483647 w 267"/>
                <a:gd name="T51" fmla="*/ 2147483647 h 333"/>
                <a:gd name="T52" fmla="*/ 2147483647 w 267"/>
                <a:gd name="T53" fmla="*/ 2147483647 h 333"/>
                <a:gd name="T54" fmla="*/ 2147483647 w 267"/>
                <a:gd name="T55" fmla="*/ 0 h 3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7"/>
                <a:gd name="T85" fmla="*/ 0 h 333"/>
                <a:gd name="T86" fmla="*/ 267 w 267"/>
                <a:gd name="T87" fmla="*/ 333 h 3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7" h="333">
                  <a:moveTo>
                    <a:pt x="60" y="0"/>
                  </a:moveTo>
                  <a:lnTo>
                    <a:pt x="34" y="7"/>
                  </a:lnTo>
                  <a:lnTo>
                    <a:pt x="6" y="20"/>
                  </a:lnTo>
                  <a:lnTo>
                    <a:pt x="0" y="188"/>
                  </a:lnTo>
                  <a:lnTo>
                    <a:pt x="9" y="249"/>
                  </a:lnTo>
                  <a:lnTo>
                    <a:pt x="13" y="278"/>
                  </a:lnTo>
                  <a:lnTo>
                    <a:pt x="40" y="290"/>
                  </a:lnTo>
                  <a:lnTo>
                    <a:pt x="51" y="301"/>
                  </a:lnTo>
                  <a:lnTo>
                    <a:pt x="54" y="323"/>
                  </a:lnTo>
                  <a:lnTo>
                    <a:pt x="69" y="333"/>
                  </a:lnTo>
                  <a:lnTo>
                    <a:pt x="99" y="333"/>
                  </a:lnTo>
                  <a:lnTo>
                    <a:pt x="133" y="299"/>
                  </a:lnTo>
                  <a:lnTo>
                    <a:pt x="132" y="272"/>
                  </a:lnTo>
                  <a:lnTo>
                    <a:pt x="128" y="251"/>
                  </a:lnTo>
                  <a:lnTo>
                    <a:pt x="132" y="240"/>
                  </a:lnTo>
                  <a:lnTo>
                    <a:pt x="146" y="238"/>
                  </a:lnTo>
                  <a:lnTo>
                    <a:pt x="186" y="242"/>
                  </a:lnTo>
                  <a:lnTo>
                    <a:pt x="233" y="243"/>
                  </a:lnTo>
                  <a:lnTo>
                    <a:pt x="220" y="204"/>
                  </a:lnTo>
                  <a:lnTo>
                    <a:pt x="238" y="135"/>
                  </a:lnTo>
                  <a:lnTo>
                    <a:pt x="267" y="107"/>
                  </a:lnTo>
                  <a:lnTo>
                    <a:pt x="252" y="87"/>
                  </a:lnTo>
                  <a:lnTo>
                    <a:pt x="215" y="85"/>
                  </a:lnTo>
                  <a:lnTo>
                    <a:pt x="189" y="74"/>
                  </a:lnTo>
                  <a:lnTo>
                    <a:pt x="132" y="67"/>
                  </a:lnTo>
                  <a:lnTo>
                    <a:pt x="97" y="56"/>
                  </a:lnTo>
                  <a:lnTo>
                    <a:pt x="70" y="43"/>
                  </a:lnTo>
                  <a:lnTo>
                    <a:pt x="6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0" name="Freeform 525"/>
            <p:cNvSpPr>
              <a:spLocks/>
            </p:cNvSpPr>
            <p:nvPr/>
          </p:nvSpPr>
          <p:spPr bwMode="auto">
            <a:xfrm>
              <a:off x="3516168" y="4247033"/>
              <a:ext cx="467735" cy="567081"/>
            </a:xfrm>
            <a:custGeom>
              <a:avLst/>
              <a:gdLst>
                <a:gd name="T0" fmla="*/ 2147483647 w 267"/>
                <a:gd name="T1" fmla="*/ 0 h 333"/>
                <a:gd name="T2" fmla="*/ 2147483647 w 267"/>
                <a:gd name="T3" fmla="*/ 2147483647 h 333"/>
                <a:gd name="T4" fmla="*/ 2147483647 w 267"/>
                <a:gd name="T5" fmla="*/ 2147483647 h 333"/>
                <a:gd name="T6" fmla="*/ 0 w 267"/>
                <a:gd name="T7" fmla="*/ 2147483647 h 333"/>
                <a:gd name="T8" fmla="*/ 2147483647 w 267"/>
                <a:gd name="T9" fmla="*/ 2147483647 h 333"/>
                <a:gd name="T10" fmla="*/ 2147483647 w 267"/>
                <a:gd name="T11" fmla="*/ 2147483647 h 333"/>
                <a:gd name="T12" fmla="*/ 2147483647 w 267"/>
                <a:gd name="T13" fmla="*/ 2147483647 h 333"/>
                <a:gd name="T14" fmla="*/ 2147483647 w 267"/>
                <a:gd name="T15" fmla="*/ 2147483647 h 333"/>
                <a:gd name="T16" fmla="*/ 2147483647 w 267"/>
                <a:gd name="T17" fmla="*/ 2147483647 h 333"/>
                <a:gd name="T18" fmla="*/ 2147483647 w 267"/>
                <a:gd name="T19" fmla="*/ 2147483647 h 333"/>
                <a:gd name="T20" fmla="*/ 2147483647 w 267"/>
                <a:gd name="T21" fmla="*/ 2147483647 h 333"/>
                <a:gd name="T22" fmla="*/ 2147483647 w 267"/>
                <a:gd name="T23" fmla="*/ 2147483647 h 333"/>
                <a:gd name="T24" fmla="*/ 2147483647 w 267"/>
                <a:gd name="T25" fmla="*/ 2147483647 h 333"/>
                <a:gd name="T26" fmla="*/ 2147483647 w 267"/>
                <a:gd name="T27" fmla="*/ 2147483647 h 333"/>
                <a:gd name="T28" fmla="*/ 2147483647 w 267"/>
                <a:gd name="T29" fmla="*/ 2147483647 h 333"/>
                <a:gd name="T30" fmla="*/ 2147483647 w 267"/>
                <a:gd name="T31" fmla="*/ 2147483647 h 333"/>
                <a:gd name="T32" fmla="*/ 2147483647 w 267"/>
                <a:gd name="T33" fmla="*/ 2147483647 h 333"/>
                <a:gd name="T34" fmla="*/ 2147483647 w 267"/>
                <a:gd name="T35" fmla="*/ 2147483647 h 333"/>
                <a:gd name="T36" fmla="*/ 2147483647 w 267"/>
                <a:gd name="T37" fmla="*/ 2147483647 h 333"/>
                <a:gd name="T38" fmla="*/ 2147483647 w 267"/>
                <a:gd name="T39" fmla="*/ 2147483647 h 333"/>
                <a:gd name="T40" fmla="*/ 2147483647 w 267"/>
                <a:gd name="T41" fmla="*/ 2147483647 h 333"/>
                <a:gd name="T42" fmla="*/ 2147483647 w 267"/>
                <a:gd name="T43" fmla="*/ 2147483647 h 333"/>
                <a:gd name="T44" fmla="*/ 2147483647 w 267"/>
                <a:gd name="T45" fmla="*/ 2147483647 h 333"/>
                <a:gd name="T46" fmla="*/ 2147483647 w 267"/>
                <a:gd name="T47" fmla="*/ 2147483647 h 333"/>
                <a:gd name="T48" fmla="*/ 2147483647 w 267"/>
                <a:gd name="T49" fmla="*/ 2147483647 h 333"/>
                <a:gd name="T50" fmla="*/ 2147483647 w 267"/>
                <a:gd name="T51" fmla="*/ 2147483647 h 333"/>
                <a:gd name="T52" fmla="*/ 2147483647 w 267"/>
                <a:gd name="T53" fmla="*/ 2147483647 h 333"/>
                <a:gd name="T54" fmla="*/ 2147483647 w 267"/>
                <a:gd name="T55" fmla="*/ 0 h 3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7"/>
                <a:gd name="T85" fmla="*/ 0 h 333"/>
                <a:gd name="T86" fmla="*/ 267 w 267"/>
                <a:gd name="T87" fmla="*/ 333 h 3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7" h="333">
                  <a:moveTo>
                    <a:pt x="60" y="0"/>
                  </a:moveTo>
                  <a:lnTo>
                    <a:pt x="34" y="7"/>
                  </a:lnTo>
                  <a:lnTo>
                    <a:pt x="6" y="20"/>
                  </a:lnTo>
                  <a:lnTo>
                    <a:pt x="0" y="188"/>
                  </a:lnTo>
                  <a:lnTo>
                    <a:pt x="9" y="249"/>
                  </a:lnTo>
                  <a:lnTo>
                    <a:pt x="13" y="278"/>
                  </a:lnTo>
                  <a:lnTo>
                    <a:pt x="40" y="290"/>
                  </a:lnTo>
                  <a:lnTo>
                    <a:pt x="51" y="301"/>
                  </a:lnTo>
                  <a:lnTo>
                    <a:pt x="54" y="323"/>
                  </a:lnTo>
                  <a:lnTo>
                    <a:pt x="69" y="333"/>
                  </a:lnTo>
                  <a:lnTo>
                    <a:pt x="99" y="333"/>
                  </a:lnTo>
                  <a:lnTo>
                    <a:pt x="133" y="299"/>
                  </a:lnTo>
                  <a:lnTo>
                    <a:pt x="132" y="272"/>
                  </a:lnTo>
                  <a:lnTo>
                    <a:pt x="128" y="251"/>
                  </a:lnTo>
                  <a:lnTo>
                    <a:pt x="132" y="240"/>
                  </a:lnTo>
                  <a:lnTo>
                    <a:pt x="146" y="238"/>
                  </a:lnTo>
                  <a:lnTo>
                    <a:pt x="186" y="242"/>
                  </a:lnTo>
                  <a:lnTo>
                    <a:pt x="233" y="243"/>
                  </a:lnTo>
                  <a:lnTo>
                    <a:pt x="220" y="204"/>
                  </a:lnTo>
                  <a:lnTo>
                    <a:pt x="238" y="135"/>
                  </a:lnTo>
                  <a:lnTo>
                    <a:pt x="267" y="107"/>
                  </a:lnTo>
                  <a:lnTo>
                    <a:pt x="252" y="87"/>
                  </a:lnTo>
                  <a:lnTo>
                    <a:pt x="215" y="85"/>
                  </a:lnTo>
                  <a:lnTo>
                    <a:pt x="189" y="74"/>
                  </a:lnTo>
                  <a:lnTo>
                    <a:pt x="132" y="67"/>
                  </a:lnTo>
                  <a:lnTo>
                    <a:pt x="97" y="56"/>
                  </a:lnTo>
                  <a:lnTo>
                    <a:pt x="70" y="43"/>
                  </a:lnTo>
                  <a:lnTo>
                    <a:pt x="60" y="0"/>
                  </a:lnTo>
                </a:path>
              </a:pathLst>
            </a:custGeom>
            <a:solidFill>
              <a:srgbClr val="FFFFFF"/>
            </a:solidFill>
            <a:ln w="11113">
              <a:solidFill>
                <a:srgbClr val="1F1A17"/>
              </a:solidFill>
              <a:prstDash val="solid"/>
              <a:round/>
              <a:headEnd/>
              <a:tailEnd/>
            </a:ln>
          </p:spPr>
          <p:txBody>
            <a:bodyPr/>
            <a:lstStyle/>
            <a:p>
              <a:endParaRPr lang="en-US"/>
            </a:p>
          </p:txBody>
        </p:sp>
        <p:sp>
          <p:nvSpPr>
            <p:cNvPr id="2201" name="Freeform 526"/>
            <p:cNvSpPr>
              <a:spLocks/>
            </p:cNvSpPr>
            <p:nvPr/>
          </p:nvSpPr>
          <p:spPr bwMode="auto">
            <a:xfrm>
              <a:off x="2969129" y="4211270"/>
              <a:ext cx="552914" cy="424034"/>
            </a:xfrm>
            <a:custGeom>
              <a:avLst/>
              <a:gdLst>
                <a:gd name="T0" fmla="*/ 2147483647 w 310"/>
                <a:gd name="T1" fmla="*/ 2147483647 h 249"/>
                <a:gd name="T2" fmla="*/ 2147483647 w 310"/>
                <a:gd name="T3" fmla="*/ 2147483647 h 249"/>
                <a:gd name="T4" fmla="*/ 2147483647 w 310"/>
                <a:gd name="T5" fmla="*/ 2147483647 h 249"/>
                <a:gd name="T6" fmla="*/ 2147483647 w 310"/>
                <a:gd name="T7" fmla="*/ 2147483647 h 249"/>
                <a:gd name="T8" fmla="*/ 2147483647 w 310"/>
                <a:gd name="T9" fmla="*/ 2147483647 h 249"/>
                <a:gd name="T10" fmla="*/ 2147483647 w 310"/>
                <a:gd name="T11" fmla="*/ 2147483647 h 249"/>
                <a:gd name="T12" fmla="*/ 2147483647 w 310"/>
                <a:gd name="T13" fmla="*/ 2147483647 h 249"/>
                <a:gd name="T14" fmla="*/ 0 w 310"/>
                <a:gd name="T15" fmla="*/ 2147483647 h 249"/>
                <a:gd name="T16" fmla="*/ 2147483647 w 310"/>
                <a:gd name="T17" fmla="*/ 2147483647 h 249"/>
                <a:gd name="T18" fmla="*/ 2147483647 w 310"/>
                <a:gd name="T19" fmla="*/ 2147483647 h 249"/>
                <a:gd name="T20" fmla="*/ 2147483647 w 310"/>
                <a:gd name="T21" fmla="*/ 2147483647 h 249"/>
                <a:gd name="T22" fmla="*/ 2147483647 w 310"/>
                <a:gd name="T23" fmla="*/ 2147483647 h 249"/>
                <a:gd name="T24" fmla="*/ 2147483647 w 310"/>
                <a:gd name="T25" fmla="*/ 0 h 249"/>
                <a:gd name="T26" fmla="*/ 2147483647 w 310"/>
                <a:gd name="T27" fmla="*/ 2147483647 h 249"/>
                <a:gd name="T28" fmla="*/ 2147483647 w 310"/>
                <a:gd name="T29" fmla="*/ 2147483647 h 249"/>
                <a:gd name="T30" fmla="*/ 2147483647 w 310"/>
                <a:gd name="T31" fmla="*/ 2147483647 h 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0"/>
                <a:gd name="T49" fmla="*/ 0 h 249"/>
                <a:gd name="T50" fmla="*/ 310 w 310"/>
                <a:gd name="T51" fmla="*/ 249 h 2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0" h="249">
                  <a:moveTo>
                    <a:pt x="310" y="249"/>
                  </a:moveTo>
                  <a:lnTo>
                    <a:pt x="163" y="245"/>
                  </a:lnTo>
                  <a:lnTo>
                    <a:pt x="145" y="220"/>
                  </a:lnTo>
                  <a:lnTo>
                    <a:pt x="92" y="213"/>
                  </a:lnTo>
                  <a:lnTo>
                    <a:pt x="67" y="220"/>
                  </a:lnTo>
                  <a:lnTo>
                    <a:pt x="31" y="211"/>
                  </a:lnTo>
                  <a:lnTo>
                    <a:pt x="22" y="130"/>
                  </a:lnTo>
                  <a:lnTo>
                    <a:pt x="0" y="58"/>
                  </a:lnTo>
                  <a:lnTo>
                    <a:pt x="11" y="40"/>
                  </a:lnTo>
                  <a:lnTo>
                    <a:pt x="60" y="36"/>
                  </a:lnTo>
                  <a:lnTo>
                    <a:pt x="139" y="25"/>
                  </a:lnTo>
                  <a:lnTo>
                    <a:pt x="172" y="15"/>
                  </a:lnTo>
                  <a:lnTo>
                    <a:pt x="199" y="0"/>
                  </a:lnTo>
                  <a:lnTo>
                    <a:pt x="307" y="20"/>
                  </a:lnTo>
                  <a:lnTo>
                    <a:pt x="303" y="188"/>
                  </a:lnTo>
                  <a:lnTo>
                    <a:pt x="310" y="2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 name="Freeform 527"/>
            <p:cNvSpPr>
              <a:spLocks/>
            </p:cNvSpPr>
            <p:nvPr/>
          </p:nvSpPr>
          <p:spPr bwMode="auto">
            <a:xfrm>
              <a:off x="2985313" y="4247033"/>
              <a:ext cx="543802" cy="424033"/>
            </a:xfrm>
            <a:custGeom>
              <a:avLst/>
              <a:gdLst>
                <a:gd name="T0" fmla="*/ 2147483647 w 310"/>
                <a:gd name="T1" fmla="*/ 2147483647 h 249"/>
                <a:gd name="T2" fmla="*/ 2147483647 w 310"/>
                <a:gd name="T3" fmla="*/ 2147483647 h 249"/>
                <a:gd name="T4" fmla="*/ 2147483647 w 310"/>
                <a:gd name="T5" fmla="*/ 2147483647 h 249"/>
                <a:gd name="T6" fmla="*/ 2147483647 w 310"/>
                <a:gd name="T7" fmla="*/ 2147483647 h 249"/>
                <a:gd name="T8" fmla="*/ 2147483647 w 310"/>
                <a:gd name="T9" fmla="*/ 2147483647 h 249"/>
                <a:gd name="T10" fmla="*/ 2147483647 w 310"/>
                <a:gd name="T11" fmla="*/ 2147483647 h 249"/>
                <a:gd name="T12" fmla="*/ 2147483647 w 310"/>
                <a:gd name="T13" fmla="*/ 2147483647 h 249"/>
                <a:gd name="T14" fmla="*/ 0 w 310"/>
                <a:gd name="T15" fmla="*/ 2147483647 h 249"/>
                <a:gd name="T16" fmla="*/ 2147483647 w 310"/>
                <a:gd name="T17" fmla="*/ 2147483647 h 249"/>
                <a:gd name="T18" fmla="*/ 2147483647 w 310"/>
                <a:gd name="T19" fmla="*/ 2147483647 h 249"/>
                <a:gd name="T20" fmla="*/ 2147483647 w 310"/>
                <a:gd name="T21" fmla="*/ 2147483647 h 249"/>
                <a:gd name="T22" fmla="*/ 2147483647 w 310"/>
                <a:gd name="T23" fmla="*/ 2147483647 h 249"/>
                <a:gd name="T24" fmla="*/ 2147483647 w 310"/>
                <a:gd name="T25" fmla="*/ 0 h 249"/>
                <a:gd name="T26" fmla="*/ 2147483647 w 310"/>
                <a:gd name="T27" fmla="*/ 2147483647 h 249"/>
                <a:gd name="T28" fmla="*/ 2147483647 w 310"/>
                <a:gd name="T29" fmla="*/ 2147483647 h 249"/>
                <a:gd name="T30" fmla="*/ 2147483647 w 310"/>
                <a:gd name="T31" fmla="*/ 2147483647 h 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0"/>
                <a:gd name="T49" fmla="*/ 0 h 249"/>
                <a:gd name="T50" fmla="*/ 310 w 310"/>
                <a:gd name="T51" fmla="*/ 249 h 2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0" h="249">
                  <a:moveTo>
                    <a:pt x="310" y="249"/>
                  </a:moveTo>
                  <a:lnTo>
                    <a:pt x="163" y="245"/>
                  </a:lnTo>
                  <a:lnTo>
                    <a:pt x="145" y="220"/>
                  </a:lnTo>
                  <a:lnTo>
                    <a:pt x="92" y="213"/>
                  </a:lnTo>
                  <a:lnTo>
                    <a:pt x="67" y="220"/>
                  </a:lnTo>
                  <a:lnTo>
                    <a:pt x="31" y="211"/>
                  </a:lnTo>
                  <a:lnTo>
                    <a:pt x="22" y="130"/>
                  </a:lnTo>
                  <a:lnTo>
                    <a:pt x="0" y="58"/>
                  </a:lnTo>
                  <a:lnTo>
                    <a:pt x="11" y="40"/>
                  </a:lnTo>
                  <a:lnTo>
                    <a:pt x="60" y="36"/>
                  </a:lnTo>
                  <a:lnTo>
                    <a:pt x="139" y="25"/>
                  </a:lnTo>
                  <a:lnTo>
                    <a:pt x="172" y="15"/>
                  </a:lnTo>
                  <a:lnTo>
                    <a:pt x="199" y="0"/>
                  </a:lnTo>
                  <a:lnTo>
                    <a:pt x="307" y="20"/>
                  </a:lnTo>
                  <a:lnTo>
                    <a:pt x="303" y="188"/>
                  </a:lnTo>
                  <a:lnTo>
                    <a:pt x="310" y="249"/>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3" name="Freeform 528"/>
            <p:cNvSpPr>
              <a:spLocks/>
            </p:cNvSpPr>
            <p:nvPr/>
          </p:nvSpPr>
          <p:spPr bwMode="auto">
            <a:xfrm>
              <a:off x="1203390" y="2348246"/>
              <a:ext cx="571316" cy="783356"/>
            </a:xfrm>
            <a:custGeom>
              <a:avLst/>
              <a:gdLst>
                <a:gd name="T0" fmla="*/ 2147483647 w 326"/>
                <a:gd name="T1" fmla="*/ 2147483647 h 460"/>
                <a:gd name="T2" fmla="*/ 2147483647 w 326"/>
                <a:gd name="T3" fmla="*/ 2147483647 h 460"/>
                <a:gd name="T4" fmla="*/ 2147483647 w 326"/>
                <a:gd name="T5" fmla="*/ 2147483647 h 460"/>
                <a:gd name="T6" fmla="*/ 2147483647 w 326"/>
                <a:gd name="T7" fmla="*/ 2147483647 h 460"/>
                <a:gd name="T8" fmla="*/ 2147483647 w 326"/>
                <a:gd name="T9" fmla="*/ 2147483647 h 460"/>
                <a:gd name="T10" fmla="*/ 0 w 326"/>
                <a:gd name="T11" fmla="*/ 2147483647 h 460"/>
                <a:gd name="T12" fmla="*/ 2147483647 w 326"/>
                <a:gd name="T13" fmla="*/ 2147483647 h 460"/>
                <a:gd name="T14" fmla="*/ 2147483647 w 326"/>
                <a:gd name="T15" fmla="*/ 2147483647 h 460"/>
                <a:gd name="T16" fmla="*/ 2147483647 w 326"/>
                <a:gd name="T17" fmla="*/ 2147483647 h 460"/>
                <a:gd name="T18" fmla="*/ 2147483647 w 326"/>
                <a:gd name="T19" fmla="*/ 2147483647 h 460"/>
                <a:gd name="T20" fmla="*/ 2147483647 w 326"/>
                <a:gd name="T21" fmla="*/ 0 h 460"/>
                <a:gd name="T22" fmla="*/ 2147483647 w 326"/>
                <a:gd name="T23" fmla="*/ 2147483647 h 460"/>
                <a:gd name="T24" fmla="*/ 2147483647 w 326"/>
                <a:gd name="T25" fmla="*/ 2147483647 h 460"/>
                <a:gd name="T26" fmla="*/ 2147483647 w 326"/>
                <a:gd name="T27" fmla="*/ 2147483647 h 460"/>
                <a:gd name="T28" fmla="*/ 2147483647 w 326"/>
                <a:gd name="T29" fmla="*/ 2147483647 h 460"/>
                <a:gd name="T30" fmla="*/ 2147483647 w 326"/>
                <a:gd name="T31" fmla="*/ 2147483647 h 460"/>
                <a:gd name="T32" fmla="*/ 2147483647 w 326"/>
                <a:gd name="T33" fmla="*/ 2147483647 h 460"/>
                <a:gd name="T34" fmla="*/ 2147483647 w 326"/>
                <a:gd name="T35" fmla="*/ 2147483647 h 460"/>
                <a:gd name="T36" fmla="*/ 2147483647 w 326"/>
                <a:gd name="T37" fmla="*/ 2147483647 h 460"/>
                <a:gd name="T38" fmla="*/ 2147483647 w 326"/>
                <a:gd name="T39" fmla="*/ 2147483647 h 460"/>
                <a:gd name="T40" fmla="*/ 2147483647 w 326"/>
                <a:gd name="T41" fmla="*/ 2147483647 h 460"/>
                <a:gd name="T42" fmla="*/ 2147483647 w 326"/>
                <a:gd name="T43" fmla="*/ 2147483647 h 460"/>
                <a:gd name="T44" fmla="*/ 2147483647 w 326"/>
                <a:gd name="T45" fmla="*/ 2147483647 h 460"/>
                <a:gd name="T46" fmla="*/ 2147483647 w 326"/>
                <a:gd name="T47" fmla="*/ 2147483647 h 460"/>
                <a:gd name="T48" fmla="*/ 2147483647 w 326"/>
                <a:gd name="T49" fmla="*/ 2147483647 h 460"/>
                <a:gd name="T50" fmla="*/ 2147483647 w 326"/>
                <a:gd name="T51" fmla="*/ 2147483647 h 460"/>
                <a:gd name="T52" fmla="*/ 2147483647 w 326"/>
                <a:gd name="T53" fmla="*/ 2147483647 h 460"/>
                <a:gd name="T54" fmla="*/ 2147483647 w 326"/>
                <a:gd name="T55" fmla="*/ 2147483647 h 460"/>
                <a:gd name="T56" fmla="*/ 2147483647 w 326"/>
                <a:gd name="T57" fmla="*/ 2147483647 h 460"/>
                <a:gd name="T58" fmla="*/ 2147483647 w 326"/>
                <a:gd name="T59" fmla="*/ 2147483647 h 460"/>
                <a:gd name="T60" fmla="*/ 2147483647 w 326"/>
                <a:gd name="T61" fmla="*/ 2147483647 h 460"/>
                <a:gd name="T62" fmla="*/ 2147483647 w 326"/>
                <a:gd name="T63" fmla="*/ 2147483647 h 460"/>
                <a:gd name="T64" fmla="*/ 2147483647 w 326"/>
                <a:gd name="T65" fmla="*/ 2147483647 h 460"/>
                <a:gd name="T66" fmla="*/ 2147483647 w 326"/>
                <a:gd name="T67" fmla="*/ 2147483647 h 460"/>
                <a:gd name="T68" fmla="*/ 2147483647 w 326"/>
                <a:gd name="T69" fmla="*/ 2147483647 h 460"/>
                <a:gd name="T70" fmla="*/ 2147483647 w 326"/>
                <a:gd name="T71" fmla="*/ 2147483647 h 460"/>
                <a:gd name="T72" fmla="*/ 2147483647 w 326"/>
                <a:gd name="T73" fmla="*/ 2147483647 h 460"/>
                <a:gd name="T74" fmla="*/ 2147483647 w 326"/>
                <a:gd name="T75" fmla="*/ 2147483647 h 460"/>
                <a:gd name="T76" fmla="*/ 2147483647 w 326"/>
                <a:gd name="T77" fmla="*/ 2147483647 h 4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6"/>
                <a:gd name="T118" fmla="*/ 0 h 460"/>
                <a:gd name="T119" fmla="*/ 326 w 326"/>
                <a:gd name="T120" fmla="*/ 460 h 4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6" h="460">
                  <a:moveTo>
                    <a:pt x="39" y="285"/>
                  </a:moveTo>
                  <a:lnTo>
                    <a:pt x="57" y="263"/>
                  </a:lnTo>
                  <a:lnTo>
                    <a:pt x="52" y="216"/>
                  </a:lnTo>
                  <a:lnTo>
                    <a:pt x="32" y="186"/>
                  </a:lnTo>
                  <a:lnTo>
                    <a:pt x="10" y="166"/>
                  </a:lnTo>
                  <a:lnTo>
                    <a:pt x="0" y="141"/>
                  </a:lnTo>
                  <a:lnTo>
                    <a:pt x="18" y="125"/>
                  </a:lnTo>
                  <a:lnTo>
                    <a:pt x="43" y="108"/>
                  </a:lnTo>
                  <a:lnTo>
                    <a:pt x="39" y="67"/>
                  </a:lnTo>
                  <a:lnTo>
                    <a:pt x="59" y="31"/>
                  </a:lnTo>
                  <a:lnTo>
                    <a:pt x="64" y="0"/>
                  </a:lnTo>
                  <a:lnTo>
                    <a:pt x="117" y="27"/>
                  </a:lnTo>
                  <a:lnTo>
                    <a:pt x="135" y="69"/>
                  </a:lnTo>
                  <a:lnTo>
                    <a:pt x="165" y="60"/>
                  </a:lnTo>
                  <a:lnTo>
                    <a:pt x="212" y="83"/>
                  </a:lnTo>
                  <a:lnTo>
                    <a:pt x="272" y="78"/>
                  </a:lnTo>
                  <a:lnTo>
                    <a:pt x="281" y="126"/>
                  </a:lnTo>
                  <a:lnTo>
                    <a:pt x="281" y="152"/>
                  </a:lnTo>
                  <a:lnTo>
                    <a:pt x="306" y="168"/>
                  </a:lnTo>
                  <a:lnTo>
                    <a:pt x="322" y="184"/>
                  </a:lnTo>
                  <a:lnTo>
                    <a:pt x="318" y="207"/>
                  </a:lnTo>
                  <a:lnTo>
                    <a:pt x="261" y="222"/>
                  </a:lnTo>
                  <a:lnTo>
                    <a:pt x="232" y="272"/>
                  </a:lnTo>
                  <a:lnTo>
                    <a:pt x="241" y="297"/>
                  </a:lnTo>
                  <a:lnTo>
                    <a:pt x="306" y="379"/>
                  </a:lnTo>
                  <a:lnTo>
                    <a:pt x="326" y="433"/>
                  </a:lnTo>
                  <a:lnTo>
                    <a:pt x="324" y="447"/>
                  </a:lnTo>
                  <a:lnTo>
                    <a:pt x="309" y="460"/>
                  </a:lnTo>
                  <a:lnTo>
                    <a:pt x="293" y="429"/>
                  </a:lnTo>
                  <a:lnTo>
                    <a:pt x="268" y="393"/>
                  </a:lnTo>
                  <a:lnTo>
                    <a:pt x="254" y="375"/>
                  </a:lnTo>
                  <a:lnTo>
                    <a:pt x="250" y="357"/>
                  </a:lnTo>
                  <a:lnTo>
                    <a:pt x="237" y="346"/>
                  </a:lnTo>
                  <a:lnTo>
                    <a:pt x="219" y="344"/>
                  </a:lnTo>
                  <a:lnTo>
                    <a:pt x="189" y="348"/>
                  </a:lnTo>
                  <a:lnTo>
                    <a:pt x="171" y="332"/>
                  </a:lnTo>
                  <a:lnTo>
                    <a:pt x="135" y="341"/>
                  </a:lnTo>
                  <a:lnTo>
                    <a:pt x="97" y="339"/>
                  </a:lnTo>
                  <a:lnTo>
                    <a:pt x="39" y="2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4" name="Freeform 529"/>
            <p:cNvSpPr>
              <a:spLocks/>
            </p:cNvSpPr>
            <p:nvPr/>
          </p:nvSpPr>
          <p:spPr bwMode="auto">
            <a:xfrm>
              <a:off x="1203390" y="2348246"/>
              <a:ext cx="571316" cy="783356"/>
            </a:xfrm>
            <a:custGeom>
              <a:avLst/>
              <a:gdLst>
                <a:gd name="T0" fmla="*/ 2147483647 w 326"/>
                <a:gd name="T1" fmla="*/ 2147483647 h 460"/>
                <a:gd name="T2" fmla="*/ 2147483647 w 326"/>
                <a:gd name="T3" fmla="*/ 2147483647 h 460"/>
                <a:gd name="T4" fmla="*/ 2147483647 w 326"/>
                <a:gd name="T5" fmla="*/ 2147483647 h 460"/>
                <a:gd name="T6" fmla="*/ 2147483647 w 326"/>
                <a:gd name="T7" fmla="*/ 2147483647 h 460"/>
                <a:gd name="T8" fmla="*/ 2147483647 w 326"/>
                <a:gd name="T9" fmla="*/ 2147483647 h 460"/>
                <a:gd name="T10" fmla="*/ 0 w 326"/>
                <a:gd name="T11" fmla="*/ 2147483647 h 460"/>
                <a:gd name="T12" fmla="*/ 2147483647 w 326"/>
                <a:gd name="T13" fmla="*/ 2147483647 h 460"/>
                <a:gd name="T14" fmla="*/ 2147483647 w 326"/>
                <a:gd name="T15" fmla="*/ 2147483647 h 460"/>
                <a:gd name="T16" fmla="*/ 2147483647 w 326"/>
                <a:gd name="T17" fmla="*/ 2147483647 h 460"/>
                <a:gd name="T18" fmla="*/ 2147483647 w 326"/>
                <a:gd name="T19" fmla="*/ 2147483647 h 460"/>
                <a:gd name="T20" fmla="*/ 2147483647 w 326"/>
                <a:gd name="T21" fmla="*/ 0 h 460"/>
                <a:gd name="T22" fmla="*/ 2147483647 w 326"/>
                <a:gd name="T23" fmla="*/ 2147483647 h 460"/>
                <a:gd name="T24" fmla="*/ 2147483647 w 326"/>
                <a:gd name="T25" fmla="*/ 2147483647 h 460"/>
                <a:gd name="T26" fmla="*/ 2147483647 w 326"/>
                <a:gd name="T27" fmla="*/ 2147483647 h 460"/>
                <a:gd name="T28" fmla="*/ 2147483647 w 326"/>
                <a:gd name="T29" fmla="*/ 2147483647 h 460"/>
                <a:gd name="T30" fmla="*/ 2147483647 w 326"/>
                <a:gd name="T31" fmla="*/ 2147483647 h 460"/>
                <a:gd name="T32" fmla="*/ 2147483647 w 326"/>
                <a:gd name="T33" fmla="*/ 2147483647 h 460"/>
                <a:gd name="T34" fmla="*/ 2147483647 w 326"/>
                <a:gd name="T35" fmla="*/ 2147483647 h 460"/>
                <a:gd name="T36" fmla="*/ 2147483647 w 326"/>
                <a:gd name="T37" fmla="*/ 2147483647 h 460"/>
                <a:gd name="T38" fmla="*/ 2147483647 w 326"/>
                <a:gd name="T39" fmla="*/ 2147483647 h 460"/>
                <a:gd name="T40" fmla="*/ 2147483647 w 326"/>
                <a:gd name="T41" fmla="*/ 2147483647 h 460"/>
                <a:gd name="T42" fmla="*/ 2147483647 w 326"/>
                <a:gd name="T43" fmla="*/ 2147483647 h 460"/>
                <a:gd name="T44" fmla="*/ 2147483647 w 326"/>
                <a:gd name="T45" fmla="*/ 2147483647 h 460"/>
                <a:gd name="T46" fmla="*/ 2147483647 w 326"/>
                <a:gd name="T47" fmla="*/ 2147483647 h 460"/>
                <a:gd name="T48" fmla="*/ 2147483647 w 326"/>
                <a:gd name="T49" fmla="*/ 2147483647 h 460"/>
                <a:gd name="T50" fmla="*/ 2147483647 w 326"/>
                <a:gd name="T51" fmla="*/ 2147483647 h 460"/>
                <a:gd name="T52" fmla="*/ 2147483647 w 326"/>
                <a:gd name="T53" fmla="*/ 2147483647 h 460"/>
                <a:gd name="T54" fmla="*/ 2147483647 w 326"/>
                <a:gd name="T55" fmla="*/ 2147483647 h 460"/>
                <a:gd name="T56" fmla="*/ 2147483647 w 326"/>
                <a:gd name="T57" fmla="*/ 2147483647 h 460"/>
                <a:gd name="T58" fmla="*/ 2147483647 w 326"/>
                <a:gd name="T59" fmla="*/ 2147483647 h 460"/>
                <a:gd name="T60" fmla="*/ 2147483647 w 326"/>
                <a:gd name="T61" fmla="*/ 2147483647 h 460"/>
                <a:gd name="T62" fmla="*/ 2147483647 w 326"/>
                <a:gd name="T63" fmla="*/ 2147483647 h 460"/>
                <a:gd name="T64" fmla="*/ 2147483647 w 326"/>
                <a:gd name="T65" fmla="*/ 2147483647 h 460"/>
                <a:gd name="T66" fmla="*/ 2147483647 w 326"/>
                <a:gd name="T67" fmla="*/ 2147483647 h 460"/>
                <a:gd name="T68" fmla="*/ 2147483647 w 326"/>
                <a:gd name="T69" fmla="*/ 2147483647 h 460"/>
                <a:gd name="T70" fmla="*/ 2147483647 w 326"/>
                <a:gd name="T71" fmla="*/ 2147483647 h 460"/>
                <a:gd name="T72" fmla="*/ 2147483647 w 326"/>
                <a:gd name="T73" fmla="*/ 2147483647 h 460"/>
                <a:gd name="T74" fmla="*/ 2147483647 w 326"/>
                <a:gd name="T75" fmla="*/ 2147483647 h 460"/>
                <a:gd name="T76" fmla="*/ 2147483647 w 326"/>
                <a:gd name="T77" fmla="*/ 2147483647 h 4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6"/>
                <a:gd name="T118" fmla="*/ 0 h 460"/>
                <a:gd name="T119" fmla="*/ 326 w 326"/>
                <a:gd name="T120" fmla="*/ 460 h 4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6" h="460">
                  <a:moveTo>
                    <a:pt x="39" y="285"/>
                  </a:moveTo>
                  <a:lnTo>
                    <a:pt x="57" y="263"/>
                  </a:lnTo>
                  <a:lnTo>
                    <a:pt x="52" y="216"/>
                  </a:lnTo>
                  <a:lnTo>
                    <a:pt x="32" y="186"/>
                  </a:lnTo>
                  <a:lnTo>
                    <a:pt x="10" y="166"/>
                  </a:lnTo>
                  <a:lnTo>
                    <a:pt x="0" y="141"/>
                  </a:lnTo>
                  <a:lnTo>
                    <a:pt x="18" y="125"/>
                  </a:lnTo>
                  <a:lnTo>
                    <a:pt x="43" y="108"/>
                  </a:lnTo>
                  <a:lnTo>
                    <a:pt x="39" y="67"/>
                  </a:lnTo>
                  <a:lnTo>
                    <a:pt x="59" y="31"/>
                  </a:lnTo>
                  <a:lnTo>
                    <a:pt x="64" y="0"/>
                  </a:lnTo>
                  <a:lnTo>
                    <a:pt x="117" y="27"/>
                  </a:lnTo>
                  <a:lnTo>
                    <a:pt x="135" y="69"/>
                  </a:lnTo>
                  <a:lnTo>
                    <a:pt x="165" y="60"/>
                  </a:lnTo>
                  <a:lnTo>
                    <a:pt x="212" y="83"/>
                  </a:lnTo>
                  <a:lnTo>
                    <a:pt x="272" y="78"/>
                  </a:lnTo>
                  <a:lnTo>
                    <a:pt x="281" y="126"/>
                  </a:lnTo>
                  <a:lnTo>
                    <a:pt x="281" y="152"/>
                  </a:lnTo>
                  <a:lnTo>
                    <a:pt x="306" y="168"/>
                  </a:lnTo>
                  <a:lnTo>
                    <a:pt x="322" y="184"/>
                  </a:lnTo>
                  <a:lnTo>
                    <a:pt x="318" y="207"/>
                  </a:lnTo>
                  <a:lnTo>
                    <a:pt x="261" y="222"/>
                  </a:lnTo>
                  <a:lnTo>
                    <a:pt x="232" y="272"/>
                  </a:lnTo>
                  <a:lnTo>
                    <a:pt x="241" y="297"/>
                  </a:lnTo>
                  <a:lnTo>
                    <a:pt x="306" y="379"/>
                  </a:lnTo>
                  <a:lnTo>
                    <a:pt x="326" y="433"/>
                  </a:lnTo>
                  <a:lnTo>
                    <a:pt x="324" y="447"/>
                  </a:lnTo>
                  <a:lnTo>
                    <a:pt x="309" y="460"/>
                  </a:lnTo>
                  <a:lnTo>
                    <a:pt x="293" y="429"/>
                  </a:lnTo>
                  <a:lnTo>
                    <a:pt x="268" y="393"/>
                  </a:lnTo>
                  <a:lnTo>
                    <a:pt x="254" y="375"/>
                  </a:lnTo>
                  <a:lnTo>
                    <a:pt x="250" y="357"/>
                  </a:lnTo>
                  <a:lnTo>
                    <a:pt x="237" y="346"/>
                  </a:lnTo>
                  <a:lnTo>
                    <a:pt x="219" y="344"/>
                  </a:lnTo>
                  <a:lnTo>
                    <a:pt x="189" y="348"/>
                  </a:lnTo>
                  <a:lnTo>
                    <a:pt x="171" y="332"/>
                  </a:lnTo>
                  <a:lnTo>
                    <a:pt x="135" y="341"/>
                  </a:lnTo>
                  <a:lnTo>
                    <a:pt x="97" y="339"/>
                  </a:lnTo>
                  <a:lnTo>
                    <a:pt x="39" y="285"/>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5" name="Freeform 530"/>
            <p:cNvSpPr>
              <a:spLocks/>
            </p:cNvSpPr>
            <p:nvPr/>
          </p:nvSpPr>
          <p:spPr bwMode="auto">
            <a:xfrm>
              <a:off x="1315205" y="1769061"/>
              <a:ext cx="704475" cy="720626"/>
            </a:xfrm>
            <a:custGeom>
              <a:avLst/>
              <a:gdLst>
                <a:gd name="T0" fmla="*/ 749323070 w 402"/>
                <a:gd name="T1" fmla="*/ 0 h 423"/>
                <a:gd name="T2" fmla="*/ 930511587 w 402"/>
                <a:gd name="T3" fmla="*/ 20315520 h 423"/>
                <a:gd name="T4" fmla="*/ 1114770353 w 402"/>
                <a:gd name="T5" fmla="*/ 104482252 h 423"/>
                <a:gd name="T6" fmla="*/ 1068706099 w 402"/>
                <a:gd name="T7" fmla="*/ 301836670 h 423"/>
                <a:gd name="T8" fmla="*/ 1047209097 w 402"/>
                <a:gd name="T9" fmla="*/ 502094036 h 423"/>
                <a:gd name="T10" fmla="*/ 1136267355 w 402"/>
                <a:gd name="T11" fmla="*/ 568846491 h 423"/>
                <a:gd name="T12" fmla="*/ 1206900612 w 402"/>
                <a:gd name="T13" fmla="*/ 632695999 h 423"/>
                <a:gd name="T14" fmla="*/ 1213042863 w 402"/>
                <a:gd name="T15" fmla="*/ 731374060 h 423"/>
                <a:gd name="T16" fmla="*/ 1200758361 w 402"/>
                <a:gd name="T17" fmla="*/ 795223568 h 423"/>
                <a:gd name="T18" fmla="*/ 1225327365 w 402"/>
                <a:gd name="T19" fmla="*/ 847464694 h 423"/>
                <a:gd name="T20" fmla="*/ 1228397614 w 402"/>
                <a:gd name="T21" fmla="*/ 867781918 h 423"/>
                <a:gd name="T22" fmla="*/ 1234539865 w 402"/>
                <a:gd name="T23" fmla="*/ 946142755 h 423"/>
                <a:gd name="T24" fmla="*/ 1173119108 w 402"/>
                <a:gd name="T25" fmla="*/ 1030309487 h 423"/>
                <a:gd name="T26" fmla="*/ 1087132852 w 402"/>
                <a:gd name="T27" fmla="*/ 1134791739 h 423"/>
                <a:gd name="T28" fmla="*/ 936653838 w 402"/>
                <a:gd name="T29" fmla="*/ 1128985844 h 423"/>
                <a:gd name="T30" fmla="*/ 875233081 w 402"/>
                <a:gd name="T31" fmla="*/ 1050625007 h 423"/>
                <a:gd name="T32" fmla="*/ 743180819 w 402"/>
                <a:gd name="T33" fmla="*/ 1108670324 h 423"/>
                <a:gd name="T34" fmla="*/ 641838060 w 402"/>
                <a:gd name="T35" fmla="*/ 1213152576 h 423"/>
                <a:gd name="T36" fmla="*/ 454507292 w 402"/>
                <a:gd name="T37" fmla="*/ 1227663905 h 423"/>
                <a:gd name="T38" fmla="*/ 310170529 w 402"/>
                <a:gd name="T39" fmla="*/ 1160911450 h 423"/>
                <a:gd name="T40" fmla="*/ 218040270 w 402"/>
                <a:gd name="T41" fmla="*/ 1187031161 h 423"/>
                <a:gd name="T42" fmla="*/ 162763516 w 402"/>
                <a:gd name="T43" fmla="*/ 1065136336 h 423"/>
                <a:gd name="T44" fmla="*/ 0 w 402"/>
                <a:gd name="T45" fmla="*/ 986775499 h 423"/>
                <a:gd name="T46" fmla="*/ 138194513 w 402"/>
                <a:gd name="T47" fmla="*/ 946142755 h 423"/>
                <a:gd name="T48" fmla="*/ 282531276 w 402"/>
                <a:gd name="T49" fmla="*/ 856171832 h 423"/>
                <a:gd name="T50" fmla="*/ 356234782 w 402"/>
                <a:gd name="T51" fmla="*/ 711058540 h 423"/>
                <a:gd name="T52" fmla="*/ 488288796 w 402"/>
                <a:gd name="T53" fmla="*/ 589162011 h 423"/>
                <a:gd name="T54" fmla="*/ 558920301 w 402"/>
                <a:gd name="T55" fmla="*/ 458560048 h 423"/>
                <a:gd name="T56" fmla="*/ 641838060 w 402"/>
                <a:gd name="T57" fmla="*/ 412123113 h 423"/>
                <a:gd name="T58" fmla="*/ 703257064 w 402"/>
                <a:gd name="T59" fmla="*/ 380199211 h 423"/>
                <a:gd name="T60" fmla="*/ 709399315 w 402"/>
                <a:gd name="T61" fmla="*/ 287325341 h 423"/>
                <a:gd name="T62" fmla="*/ 752393319 w 402"/>
                <a:gd name="T63" fmla="*/ 249595544 h 423"/>
                <a:gd name="T64" fmla="*/ 749323070 w 402"/>
                <a:gd name="T65" fmla="*/ 145113292 h 423"/>
                <a:gd name="T66" fmla="*/ 749323070 w 402"/>
                <a:gd name="T67" fmla="*/ 0 h 4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2" h="423">
                  <a:moveTo>
                    <a:pt x="244" y="0"/>
                  </a:moveTo>
                  <a:lnTo>
                    <a:pt x="303" y="7"/>
                  </a:lnTo>
                  <a:lnTo>
                    <a:pt x="363" y="36"/>
                  </a:lnTo>
                  <a:lnTo>
                    <a:pt x="348" y="104"/>
                  </a:lnTo>
                  <a:lnTo>
                    <a:pt x="341" y="173"/>
                  </a:lnTo>
                  <a:lnTo>
                    <a:pt x="370" y="196"/>
                  </a:lnTo>
                  <a:lnTo>
                    <a:pt x="393" y="218"/>
                  </a:lnTo>
                  <a:lnTo>
                    <a:pt x="395" y="252"/>
                  </a:lnTo>
                  <a:lnTo>
                    <a:pt x="391" y="274"/>
                  </a:lnTo>
                  <a:lnTo>
                    <a:pt x="399" y="292"/>
                  </a:lnTo>
                  <a:lnTo>
                    <a:pt x="400" y="299"/>
                  </a:lnTo>
                  <a:lnTo>
                    <a:pt x="402" y="326"/>
                  </a:lnTo>
                  <a:lnTo>
                    <a:pt x="382" y="355"/>
                  </a:lnTo>
                  <a:lnTo>
                    <a:pt x="354" y="391"/>
                  </a:lnTo>
                  <a:lnTo>
                    <a:pt x="305" y="389"/>
                  </a:lnTo>
                  <a:lnTo>
                    <a:pt x="285" y="362"/>
                  </a:lnTo>
                  <a:lnTo>
                    <a:pt x="242" y="382"/>
                  </a:lnTo>
                  <a:lnTo>
                    <a:pt x="209" y="418"/>
                  </a:lnTo>
                  <a:lnTo>
                    <a:pt x="148" y="423"/>
                  </a:lnTo>
                  <a:lnTo>
                    <a:pt x="101" y="400"/>
                  </a:lnTo>
                  <a:lnTo>
                    <a:pt x="71" y="409"/>
                  </a:lnTo>
                  <a:lnTo>
                    <a:pt x="53" y="367"/>
                  </a:lnTo>
                  <a:lnTo>
                    <a:pt x="0" y="340"/>
                  </a:lnTo>
                  <a:lnTo>
                    <a:pt x="45" y="326"/>
                  </a:lnTo>
                  <a:lnTo>
                    <a:pt x="92" y="295"/>
                  </a:lnTo>
                  <a:lnTo>
                    <a:pt x="116" y="245"/>
                  </a:lnTo>
                  <a:lnTo>
                    <a:pt x="159" y="203"/>
                  </a:lnTo>
                  <a:lnTo>
                    <a:pt x="182" y="158"/>
                  </a:lnTo>
                  <a:lnTo>
                    <a:pt x="209" y="142"/>
                  </a:lnTo>
                  <a:lnTo>
                    <a:pt x="229" y="131"/>
                  </a:lnTo>
                  <a:lnTo>
                    <a:pt x="231" y="99"/>
                  </a:lnTo>
                  <a:lnTo>
                    <a:pt x="245" y="86"/>
                  </a:lnTo>
                  <a:lnTo>
                    <a:pt x="244" y="50"/>
                  </a:lnTo>
                  <a:lnTo>
                    <a:pt x="24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6" name="Freeform 531"/>
            <p:cNvSpPr>
              <a:spLocks/>
            </p:cNvSpPr>
            <p:nvPr/>
          </p:nvSpPr>
          <p:spPr bwMode="auto">
            <a:xfrm>
              <a:off x="1315063" y="1769244"/>
              <a:ext cx="704030" cy="720347"/>
            </a:xfrm>
            <a:custGeom>
              <a:avLst/>
              <a:gdLst>
                <a:gd name="T0" fmla="*/ 2147483647 w 402"/>
                <a:gd name="T1" fmla="*/ 0 h 423"/>
                <a:gd name="T2" fmla="*/ 2147483647 w 402"/>
                <a:gd name="T3" fmla="*/ 2147483647 h 423"/>
                <a:gd name="T4" fmla="*/ 2147483647 w 402"/>
                <a:gd name="T5" fmla="*/ 2147483647 h 423"/>
                <a:gd name="T6" fmla="*/ 2147483647 w 402"/>
                <a:gd name="T7" fmla="*/ 2147483647 h 423"/>
                <a:gd name="T8" fmla="*/ 2147483647 w 402"/>
                <a:gd name="T9" fmla="*/ 2147483647 h 423"/>
                <a:gd name="T10" fmla="*/ 2147483647 w 402"/>
                <a:gd name="T11" fmla="*/ 2147483647 h 423"/>
                <a:gd name="T12" fmla="*/ 2147483647 w 402"/>
                <a:gd name="T13" fmla="*/ 2147483647 h 423"/>
                <a:gd name="T14" fmla="*/ 2147483647 w 402"/>
                <a:gd name="T15" fmla="*/ 2147483647 h 423"/>
                <a:gd name="T16" fmla="*/ 2147483647 w 402"/>
                <a:gd name="T17" fmla="*/ 2147483647 h 423"/>
                <a:gd name="T18" fmla="*/ 2147483647 w 402"/>
                <a:gd name="T19" fmla="*/ 2147483647 h 423"/>
                <a:gd name="T20" fmla="*/ 2147483647 w 402"/>
                <a:gd name="T21" fmla="*/ 2147483647 h 423"/>
                <a:gd name="T22" fmla="*/ 2147483647 w 402"/>
                <a:gd name="T23" fmla="*/ 2147483647 h 423"/>
                <a:gd name="T24" fmla="*/ 2147483647 w 402"/>
                <a:gd name="T25" fmla="*/ 2147483647 h 423"/>
                <a:gd name="T26" fmla="*/ 2147483647 w 402"/>
                <a:gd name="T27" fmla="*/ 2147483647 h 423"/>
                <a:gd name="T28" fmla="*/ 2147483647 w 402"/>
                <a:gd name="T29" fmla="*/ 2147483647 h 423"/>
                <a:gd name="T30" fmla="*/ 2147483647 w 402"/>
                <a:gd name="T31" fmla="*/ 2147483647 h 423"/>
                <a:gd name="T32" fmla="*/ 2147483647 w 402"/>
                <a:gd name="T33" fmla="*/ 2147483647 h 423"/>
                <a:gd name="T34" fmla="*/ 2147483647 w 402"/>
                <a:gd name="T35" fmla="*/ 2147483647 h 423"/>
                <a:gd name="T36" fmla="*/ 2147483647 w 402"/>
                <a:gd name="T37" fmla="*/ 2147483647 h 423"/>
                <a:gd name="T38" fmla="*/ 2147483647 w 402"/>
                <a:gd name="T39" fmla="*/ 2147483647 h 423"/>
                <a:gd name="T40" fmla="*/ 2147483647 w 402"/>
                <a:gd name="T41" fmla="*/ 2147483647 h 423"/>
                <a:gd name="T42" fmla="*/ 2147483647 w 402"/>
                <a:gd name="T43" fmla="*/ 2147483647 h 423"/>
                <a:gd name="T44" fmla="*/ 0 w 402"/>
                <a:gd name="T45" fmla="*/ 2147483647 h 423"/>
                <a:gd name="T46" fmla="*/ 2147483647 w 402"/>
                <a:gd name="T47" fmla="*/ 2147483647 h 423"/>
                <a:gd name="T48" fmla="*/ 2147483647 w 402"/>
                <a:gd name="T49" fmla="*/ 2147483647 h 423"/>
                <a:gd name="T50" fmla="*/ 2147483647 w 402"/>
                <a:gd name="T51" fmla="*/ 2147483647 h 423"/>
                <a:gd name="T52" fmla="*/ 2147483647 w 402"/>
                <a:gd name="T53" fmla="*/ 2147483647 h 423"/>
                <a:gd name="T54" fmla="*/ 2147483647 w 402"/>
                <a:gd name="T55" fmla="*/ 2147483647 h 423"/>
                <a:gd name="T56" fmla="*/ 2147483647 w 402"/>
                <a:gd name="T57" fmla="*/ 2147483647 h 423"/>
                <a:gd name="T58" fmla="*/ 2147483647 w 402"/>
                <a:gd name="T59" fmla="*/ 2147483647 h 423"/>
                <a:gd name="T60" fmla="*/ 2147483647 w 402"/>
                <a:gd name="T61" fmla="*/ 2147483647 h 423"/>
                <a:gd name="T62" fmla="*/ 2147483647 w 402"/>
                <a:gd name="T63" fmla="*/ 2147483647 h 423"/>
                <a:gd name="T64" fmla="*/ 2147483647 w 402"/>
                <a:gd name="T65" fmla="*/ 2147483647 h 423"/>
                <a:gd name="T66" fmla="*/ 2147483647 w 402"/>
                <a:gd name="T67" fmla="*/ 0 h 4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2"/>
                <a:gd name="T103" fmla="*/ 0 h 423"/>
                <a:gd name="T104" fmla="*/ 402 w 402"/>
                <a:gd name="T105" fmla="*/ 423 h 4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2" h="423">
                  <a:moveTo>
                    <a:pt x="244" y="0"/>
                  </a:moveTo>
                  <a:lnTo>
                    <a:pt x="303" y="7"/>
                  </a:lnTo>
                  <a:lnTo>
                    <a:pt x="363" y="36"/>
                  </a:lnTo>
                  <a:lnTo>
                    <a:pt x="348" y="104"/>
                  </a:lnTo>
                  <a:lnTo>
                    <a:pt x="341" y="173"/>
                  </a:lnTo>
                  <a:lnTo>
                    <a:pt x="370" y="196"/>
                  </a:lnTo>
                  <a:lnTo>
                    <a:pt x="393" y="218"/>
                  </a:lnTo>
                  <a:lnTo>
                    <a:pt x="395" y="252"/>
                  </a:lnTo>
                  <a:lnTo>
                    <a:pt x="391" y="274"/>
                  </a:lnTo>
                  <a:lnTo>
                    <a:pt x="399" y="292"/>
                  </a:lnTo>
                  <a:lnTo>
                    <a:pt x="400" y="299"/>
                  </a:lnTo>
                  <a:lnTo>
                    <a:pt x="402" y="326"/>
                  </a:lnTo>
                  <a:lnTo>
                    <a:pt x="382" y="355"/>
                  </a:lnTo>
                  <a:lnTo>
                    <a:pt x="354" y="391"/>
                  </a:lnTo>
                  <a:lnTo>
                    <a:pt x="305" y="389"/>
                  </a:lnTo>
                  <a:lnTo>
                    <a:pt x="285" y="362"/>
                  </a:lnTo>
                  <a:lnTo>
                    <a:pt x="242" y="382"/>
                  </a:lnTo>
                  <a:lnTo>
                    <a:pt x="209" y="418"/>
                  </a:lnTo>
                  <a:lnTo>
                    <a:pt x="148" y="423"/>
                  </a:lnTo>
                  <a:lnTo>
                    <a:pt x="101" y="400"/>
                  </a:lnTo>
                  <a:lnTo>
                    <a:pt x="71" y="409"/>
                  </a:lnTo>
                  <a:lnTo>
                    <a:pt x="53" y="367"/>
                  </a:lnTo>
                  <a:lnTo>
                    <a:pt x="0" y="340"/>
                  </a:lnTo>
                  <a:lnTo>
                    <a:pt x="45" y="326"/>
                  </a:lnTo>
                  <a:lnTo>
                    <a:pt x="92" y="295"/>
                  </a:lnTo>
                  <a:lnTo>
                    <a:pt x="116" y="245"/>
                  </a:lnTo>
                  <a:lnTo>
                    <a:pt x="159" y="203"/>
                  </a:lnTo>
                  <a:lnTo>
                    <a:pt x="182" y="158"/>
                  </a:lnTo>
                  <a:lnTo>
                    <a:pt x="209" y="142"/>
                  </a:lnTo>
                  <a:lnTo>
                    <a:pt x="229" y="131"/>
                  </a:lnTo>
                  <a:lnTo>
                    <a:pt x="231" y="99"/>
                  </a:lnTo>
                  <a:lnTo>
                    <a:pt x="245" y="86"/>
                  </a:lnTo>
                  <a:lnTo>
                    <a:pt x="244" y="50"/>
                  </a:lnTo>
                  <a:lnTo>
                    <a:pt x="244" y="0"/>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7" name="Freeform 532"/>
            <p:cNvSpPr>
              <a:spLocks/>
            </p:cNvSpPr>
            <p:nvPr/>
          </p:nvSpPr>
          <p:spPr bwMode="auto">
            <a:xfrm>
              <a:off x="2057936" y="2235851"/>
              <a:ext cx="773624" cy="602843"/>
            </a:xfrm>
            <a:custGeom>
              <a:avLst/>
              <a:gdLst>
                <a:gd name="T0" fmla="*/ 2147483647 w 441"/>
                <a:gd name="T1" fmla="*/ 2147483647 h 354"/>
                <a:gd name="T2" fmla="*/ 2147483647 w 441"/>
                <a:gd name="T3" fmla="*/ 2147483647 h 354"/>
                <a:gd name="T4" fmla="*/ 2147483647 w 441"/>
                <a:gd name="T5" fmla="*/ 2147483647 h 354"/>
                <a:gd name="T6" fmla="*/ 2147483647 w 441"/>
                <a:gd name="T7" fmla="*/ 2147483647 h 354"/>
                <a:gd name="T8" fmla="*/ 2147483647 w 441"/>
                <a:gd name="T9" fmla="*/ 2147483647 h 354"/>
                <a:gd name="T10" fmla="*/ 2147483647 w 441"/>
                <a:gd name="T11" fmla="*/ 2147483647 h 354"/>
                <a:gd name="T12" fmla="*/ 2147483647 w 441"/>
                <a:gd name="T13" fmla="*/ 2147483647 h 354"/>
                <a:gd name="T14" fmla="*/ 2147483647 w 441"/>
                <a:gd name="T15" fmla="*/ 2147483647 h 354"/>
                <a:gd name="T16" fmla="*/ 2147483647 w 441"/>
                <a:gd name="T17" fmla="*/ 2147483647 h 354"/>
                <a:gd name="T18" fmla="*/ 2147483647 w 441"/>
                <a:gd name="T19" fmla="*/ 2147483647 h 354"/>
                <a:gd name="T20" fmla="*/ 2147483647 w 441"/>
                <a:gd name="T21" fmla="*/ 2147483647 h 354"/>
                <a:gd name="T22" fmla="*/ 2147483647 w 441"/>
                <a:gd name="T23" fmla="*/ 2147483647 h 354"/>
                <a:gd name="T24" fmla="*/ 2147483647 w 441"/>
                <a:gd name="T25" fmla="*/ 2147483647 h 354"/>
                <a:gd name="T26" fmla="*/ 0 w 441"/>
                <a:gd name="T27" fmla="*/ 2147483647 h 354"/>
                <a:gd name="T28" fmla="*/ 2147483647 w 441"/>
                <a:gd name="T29" fmla="*/ 2147483647 h 354"/>
                <a:gd name="T30" fmla="*/ 2147483647 w 441"/>
                <a:gd name="T31" fmla="*/ 2147483647 h 354"/>
                <a:gd name="T32" fmla="*/ 2147483647 w 441"/>
                <a:gd name="T33" fmla="*/ 2147483647 h 354"/>
                <a:gd name="T34" fmla="*/ 2147483647 w 441"/>
                <a:gd name="T35" fmla="*/ 2147483647 h 354"/>
                <a:gd name="T36" fmla="*/ 2147483647 w 441"/>
                <a:gd name="T37" fmla="*/ 2147483647 h 354"/>
                <a:gd name="T38" fmla="*/ 2147483647 w 441"/>
                <a:gd name="T39" fmla="*/ 2147483647 h 354"/>
                <a:gd name="T40" fmla="*/ 2147483647 w 441"/>
                <a:gd name="T41" fmla="*/ 2147483647 h 354"/>
                <a:gd name="T42" fmla="*/ 2147483647 w 441"/>
                <a:gd name="T43" fmla="*/ 2147483647 h 354"/>
                <a:gd name="T44" fmla="*/ 2147483647 w 441"/>
                <a:gd name="T45" fmla="*/ 2147483647 h 354"/>
                <a:gd name="T46" fmla="*/ 2147483647 w 441"/>
                <a:gd name="T47" fmla="*/ 2147483647 h 354"/>
                <a:gd name="T48" fmla="*/ 2147483647 w 441"/>
                <a:gd name="T49" fmla="*/ 2147483647 h 354"/>
                <a:gd name="T50" fmla="*/ 2147483647 w 441"/>
                <a:gd name="T51" fmla="*/ 0 h 354"/>
                <a:gd name="T52" fmla="*/ 2147483647 w 441"/>
                <a:gd name="T53" fmla="*/ 2147483647 h 354"/>
                <a:gd name="T54" fmla="*/ 2147483647 w 441"/>
                <a:gd name="T55" fmla="*/ 2147483647 h 354"/>
                <a:gd name="T56" fmla="*/ 2147483647 w 441"/>
                <a:gd name="T57" fmla="*/ 2147483647 h 354"/>
                <a:gd name="T58" fmla="*/ 2147483647 w 441"/>
                <a:gd name="T59" fmla="*/ 2147483647 h 354"/>
                <a:gd name="T60" fmla="*/ 2147483647 w 441"/>
                <a:gd name="T61" fmla="*/ 2147483647 h 354"/>
                <a:gd name="T62" fmla="*/ 2147483647 w 441"/>
                <a:gd name="T63" fmla="*/ 2147483647 h 354"/>
                <a:gd name="T64" fmla="*/ 2147483647 w 441"/>
                <a:gd name="T65" fmla="*/ 2147483647 h 354"/>
                <a:gd name="T66" fmla="*/ 2147483647 w 441"/>
                <a:gd name="T67" fmla="*/ 2147483647 h 354"/>
                <a:gd name="T68" fmla="*/ 2147483647 w 441"/>
                <a:gd name="T69" fmla="*/ 2147483647 h 354"/>
                <a:gd name="T70" fmla="*/ 2147483647 w 441"/>
                <a:gd name="T71" fmla="*/ 2147483647 h 354"/>
                <a:gd name="T72" fmla="*/ 2147483647 w 441"/>
                <a:gd name="T73" fmla="*/ 2147483647 h 354"/>
                <a:gd name="T74" fmla="*/ 2147483647 w 441"/>
                <a:gd name="T75" fmla="*/ 2147483647 h 354"/>
                <a:gd name="T76" fmla="*/ 2147483647 w 441"/>
                <a:gd name="T77" fmla="*/ 2147483647 h 354"/>
                <a:gd name="T78" fmla="*/ 2147483647 w 441"/>
                <a:gd name="T79" fmla="*/ 2147483647 h 354"/>
                <a:gd name="T80" fmla="*/ 2147483647 w 441"/>
                <a:gd name="T81" fmla="*/ 2147483647 h 3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1"/>
                <a:gd name="T124" fmla="*/ 0 h 354"/>
                <a:gd name="T125" fmla="*/ 441 w 441"/>
                <a:gd name="T126" fmla="*/ 354 h 3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1" h="354">
                  <a:moveTo>
                    <a:pt x="333" y="282"/>
                  </a:moveTo>
                  <a:lnTo>
                    <a:pt x="254" y="268"/>
                  </a:lnTo>
                  <a:lnTo>
                    <a:pt x="193" y="306"/>
                  </a:lnTo>
                  <a:lnTo>
                    <a:pt x="148" y="354"/>
                  </a:lnTo>
                  <a:lnTo>
                    <a:pt x="129" y="354"/>
                  </a:lnTo>
                  <a:lnTo>
                    <a:pt x="104" y="335"/>
                  </a:lnTo>
                  <a:lnTo>
                    <a:pt x="104" y="288"/>
                  </a:lnTo>
                  <a:lnTo>
                    <a:pt x="97" y="272"/>
                  </a:lnTo>
                  <a:lnTo>
                    <a:pt x="74" y="252"/>
                  </a:lnTo>
                  <a:lnTo>
                    <a:pt x="48" y="234"/>
                  </a:lnTo>
                  <a:lnTo>
                    <a:pt x="38" y="207"/>
                  </a:lnTo>
                  <a:lnTo>
                    <a:pt x="27" y="192"/>
                  </a:lnTo>
                  <a:lnTo>
                    <a:pt x="7" y="180"/>
                  </a:lnTo>
                  <a:lnTo>
                    <a:pt x="0" y="169"/>
                  </a:lnTo>
                  <a:lnTo>
                    <a:pt x="52" y="115"/>
                  </a:lnTo>
                  <a:lnTo>
                    <a:pt x="52" y="45"/>
                  </a:lnTo>
                  <a:lnTo>
                    <a:pt x="74" y="28"/>
                  </a:lnTo>
                  <a:lnTo>
                    <a:pt x="104" y="14"/>
                  </a:lnTo>
                  <a:lnTo>
                    <a:pt x="140" y="18"/>
                  </a:lnTo>
                  <a:lnTo>
                    <a:pt x="175" y="30"/>
                  </a:lnTo>
                  <a:lnTo>
                    <a:pt x="189" y="57"/>
                  </a:lnTo>
                  <a:lnTo>
                    <a:pt x="220" y="59"/>
                  </a:lnTo>
                  <a:lnTo>
                    <a:pt x="239" y="46"/>
                  </a:lnTo>
                  <a:lnTo>
                    <a:pt x="257" y="41"/>
                  </a:lnTo>
                  <a:lnTo>
                    <a:pt x="265" y="14"/>
                  </a:lnTo>
                  <a:lnTo>
                    <a:pt x="275" y="0"/>
                  </a:lnTo>
                  <a:lnTo>
                    <a:pt x="313" y="3"/>
                  </a:lnTo>
                  <a:lnTo>
                    <a:pt x="328" y="14"/>
                  </a:lnTo>
                  <a:lnTo>
                    <a:pt x="328" y="36"/>
                  </a:lnTo>
                  <a:lnTo>
                    <a:pt x="369" y="25"/>
                  </a:lnTo>
                  <a:lnTo>
                    <a:pt x="393" y="14"/>
                  </a:lnTo>
                  <a:lnTo>
                    <a:pt x="398" y="52"/>
                  </a:lnTo>
                  <a:lnTo>
                    <a:pt x="425" y="61"/>
                  </a:lnTo>
                  <a:lnTo>
                    <a:pt x="429" y="97"/>
                  </a:lnTo>
                  <a:lnTo>
                    <a:pt x="441" y="118"/>
                  </a:lnTo>
                  <a:lnTo>
                    <a:pt x="439" y="144"/>
                  </a:lnTo>
                  <a:lnTo>
                    <a:pt x="416" y="192"/>
                  </a:lnTo>
                  <a:lnTo>
                    <a:pt x="438" y="221"/>
                  </a:lnTo>
                  <a:lnTo>
                    <a:pt x="430" y="236"/>
                  </a:lnTo>
                  <a:lnTo>
                    <a:pt x="376" y="241"/>
                  </a:lnTo>
                  <a:lnTo>
                    <a:pt x="333" y="28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8" name="Freeform 533"/>
            <p:cNvSpPr>
              <a:spLocks/>
            </p:cNvSpPr>
            <p:nvPr/>
          </p:nvSpPr>
          <p:spPr bwMode="auto">
            <a:xfrm>
              <a:off x="2057936" y="2235851"/>
              <a:ext cx="773624" cy="602843"/>
            </a:xfrm>
            <a:custGeom>
              <a:avLst/>
              <a:gdLst>
                <a:gd name="T0" fmla="*/ 2147483647 w 441"/>
                <a:gd name="T1" fmla="*/ 2147483647 h 354"/>
                <a:gd name="T2" fmla="*/ 2147483647 w 441"/>
                <a:gd name="T3" fmla="*/ 2147483647 h 354"/>
                <a:gd name="T4" fmla="*/ 2147483647 w 441"/>
                <a:gd name="T5" fmla="*/ 2147483647 h 354"/>
                <a:gd name="T6" fmla="*/ 2147483647 w 441"/>
                <a:gd name="T7" fmla="*/ 2147483647 h 354"/>
                <a:gd name="T8" fmla="*/ 2147483647 w 441"/>
                <a:gd name="T9" fmla="*/ 2147483647 h 354"/>
                <a:gd name="T10" fmla="*/ 2147483647 w 441"/>
                <a:gd name="T11" fmla="*/ 2147483647 h 354"/>
                <a:gd name="T12" fmla="*/ 2147483647 w 441"/>
                <a:gd name="T13" fmla="*/ 2147483647 h 354"/>
                <a:gd name="T14" fmla="*/ 2147483647 w 441"/>
                <a:gd name="T15" fmla="*/ 2147483647 h 354"/>
                <a:gd name="T16" fmla="*/ 2147483647 w 441"/>
                <a:gd name="T17" fmla="*/ 2147483647 h 354"/>
                <a:gd name="T18" fmla="*/ 2147483647 w 441"/>
                <a:gd name="T19" fmla="*/ 2147483647 h 354"/>
                <a:gd name="T20" fmla="*/ 2147483647 w 441"/>
                <a:gd name="T21" fmla="*/ 2147483647 h 354"/>
                <a:gd name="T22" fmla="*/ 2147483647 w 441"/>
                <a:gd name="T23" fmla="*/ 2147483647 h 354"/>
                <a:gd name="T24" fmla="*/ 2147483647 w 441"/>
                <a:gd name="T25" fmla="*/ 2147483647 h 354"/>
                <a:gd name="T26" fmla="*/ 0 w 441"/>
                <a:gd name="T27" fmla="*/ 2147483647 h 354"/>
                <a:gd name="T28" fmla="*/ 2147483647 w 441"/>
                <a:gd name="T29" fmla="*/ 2147483647 h 354"/>
                <a:gd name="T30" fmla="*/ 2147483647 w 441"/>
                <a:gd name="T31" fmla="*/ 2147483647 h 354"/>
                <a:gd name="T32" fmla="*/ 2147483647 w 441"/>
                <a:gd name="T33" fmla="*/ 2147483647 h 354"/>
                <a:gd name="T34" fmla="*/ 2147483647 w 441"/>
                <a:gd name="T35" fmla="*/ 2147483647 h 354"/>
                <a:gd name="T36" fmla="*/ 2147483647 w 441"/>
                <a:gd name="T37" fmla="*/ 2147483647 h 354"/>
                <a:gd name="T38" fmla="*/ 2147483647 w 441"/>
                <a:gd name="T39" fmla="*/ 2147483647 h 354"/>
                <a:gd name="T40" fmla="*/ 2147483647 w 441"/>
                <a:gd name="T41" fmla="*/ 2147483647 h 354"/>
                <a:gd name="T42" fmla="*/ 2147483647 w 441"/>
                <a:gd name="T43" fmla="*/ 2147483647 h 354"/>
                <a:gd name="T44" fmla="*/ 2147483647 w 441"/>
                <a:gd name="T45" fmla="*/ 2147483647 h 354"/>
                <a:gd name="T46" fmla="*/ 2147483647 w 441"/>
                <a:gd name="T47" fmla="*/ 2147483647 h 354"/>
                <a:gd name="T48" fmla="*/ 2147483647 w 441"/>
                <a:gd name="T49" fmla="*/ 2147483647 h 354"/>
                <a:gd name="T50" fmla="*/ 2147483647 w 441"/>
                <a:gd name="T51" fmla="*/ 0 h 354"/>
                <a:gd name="T52" fmla="*/ 2147483647 w 441"/>
                <a:gd name="T53" fmla="*/ 2147483647 h 354"/>
                <a:gd name="T54" fmla="*/ 2147483647 w 441"/>
                <a:gd name="T55" fmla="*/ 2147483647 h 354"/>
                <a:gd name="T56" fmla="*/ 2147483647 w 441"/>
                <a:gd name="T57" fmla="*/ 2147483647 h 354"/>
                <a:gd name="T58" fmla="*/ 2147483647 w 441"/>
                <a:gd name="T59" fmla="*/ 2147483647 h 354"/>
                <a:gd name="T60" fmla="*/ 2147483647 w 441"/>
                <a:gd name="T61" fmla="*/ 2147483647 h 354"/>
                <a:gd name="T62" fmla="*/ 2147483647 w 441"/>
                <a:gd name="T63" fmla="*/ 2147483647 h 354"/>
                <a:gd name="T64" fmla="*/ 2147483647 w 441"/>
                <a:gd name="T65" fmla="*/ 2147483647 h 354"/>
                <a:gd name="T66" fmla="*/ 2147483647 w 441"/>
                <a:gd name="T67" fmla="*/ 2147483647 h 354"/>
                <a:gd name="T68" fmla="*/ 2147483647 w 441"/>
                <a:gd name="T69" fmla="*/ 2147483647 h 354"/>
                <a:gd name="T70" fmla="*/ 2147483647 w 441"/>
                <a:gd name="T71" fmla="*/ 2147483647 h 354"/>
                <a:gd name="T72" fmla="*/ 2147483647 w 441"/>
                <a:gd name="T73" fmla="*/ 2147483647 h 354"/>
                <a:gd name="T74" fmla="*/ 2147483647 w 441"/>
                <a:gd name="T75" fmla="*/ 2147483647 h 354"/>
                <a:gd name="T76" fmla="*/ 2147483647 w 441"/>
                <a:gd name="T77" fmla="*/ 2147483647 h 354"/>
                <a:gd name="T78" fmla="*/ 2147483647 w 441"/>
                <a:gd name="T79" fmla="*/ 2147483647 h 354"/>
                <a:gd name="T80" fmla="*/ 2147483647 w 441"/>
                <a:gd name="T81" fmla="*/ 2147483647 h 3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1"/>
                <a:gd name="T124" fmla="*/ 0 h 354"/>
                <a:gd name="T125" fmla="*/ 441 w 441"/>
                <a:gd name="T126" fmla="*/ 354 h 3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1" h="354">
                  <a:moveTo>
                    <a:pt x="333" y="282"/>
                  </a:moveTo>
                  <a:lnTo>
                    <a:pt x="254" y="268"/>
                  </a:lnTo>
                  <a:lnTo>
                    <a:pt x="193" y="306"/>
                  </a:lnTo>
                  <a:lnTo>
                    <a:pt x="148" y="354"/>
                  </a:lnTo>
                  <a:lnTo>
                    <a:pt x="129" y="354"/>
                  </a:lnTo>
                  <a:lnTo>
                    <a:pt x="104" y="335"/>
                  </a:lnTo>
                  <a:lnTo>
                    <a:pt x="104" y="288"/>
                  </a:lnTo>
                  <a:lnTo>
                    <a:pt x="97" y="272"/>
                  </a:lnTo>
                  <a:lnTo>
                    <a:pt x="74" y="252"/>
                  </a:lnTo>
                  <a:lnTo>
                    <a:pt x="48" y="234"/>
                  </a:lnTo>
                  <a:lnTo>
                    <a:pt x="38" y="207"/>
                  </a:lnTo>
                  <a:lnTo>
                    <a:pt x="27" y="192"/>
                  </a:lnTo>
                  <a:lnTo>
                    <a:pt x="7" y="180"/>
                  </a:lnTo>
                  <a:lnTo>
                    <a:pt x="0" y="169"/>
                  </a:lnTo>
                  <a:lnTo>
                    <a:pt x="52" y="115"/>
                  </a:lnTo>
                  <a:lnTo>
                    <a:pt x="52" y="45"/>
                  </a:lnTo>
                  <a:lnTo>
                    <a:pt x="74" y="28"/>
                  </a:lnTo>
                  <a:lnTo>
                    <a:pt x="104" y="14"/>
                  </a:lnTo>
                  <a:lnTo>
                    <a:pt x="140" y="18"/>
                  </a:lnTo>
                  <a:lnTo>
                    <a:pt x="175" y="30"/>
                  </a:lnTo>
                  <a:lnTo>
                    <a:pt x="189" y="57"/>
                  </a:lnTo>
                  <a:lnTo>
                    <a:pt x="220" y="59"/>
                  </a:lnTo>
                  <a:lnTo>
                    <a:pt x="239" y="46"/>
                  </a:lnTo>
                  <a:lnTo>
                    <a:pt x="257" y="41"/>
                  </a:lnTo>
                  <a:lnTo>
                    <a:pt x="265" y="14"/>
                  </a:lnTo>
                  <a:lnTo>
                    <a:pt x="275" y="0"/>
                  </a:lnTo>
                  <a:lnTo>
                    <a:pt x="313" y="3"/>
                  </a:lnTo>
                  <a:lnTo>
                    <a:pt x="328" y="14"/>
                  </a:lnTo>
                  <a:lnTo>
                    <a:pt x="328" y="36"/>
                  </a:lnTo>
                  <a:lnTo>
                    <a:pt x="369" y="25"/>
                  </a:lnTo>
                  <a:lnTo>
                    <a:pt x="393" y="14"/>
                  </a:lnTo>
                  <a:lnTo>
                    <a:pt x="398" y="52"/>
                  </a:lnTo>
                  <a:lnTo>
                    <a:pt x="425" y="61"/>
                  </a:lnTo>
                  <a:lnTo>
                    <a:pt x="429" y="97"/>
                  </a:lnTo>
                  <a:lnTo>
                    <a:pt x="441" y="118"/>
                  </a:lnTo>
                  <a:lnTo>
                    <a:pt x="439" y="144"/>
                  </a:lnTo>
                  <a:lnTo>
                    <a:pt x="416" y="192"/>
                  </a:lnTo>
                  <a:lnTo>
                    <a:pt x="438" y="221"/>
                  </a:lnTo>
                  <a:lnTo>
                    <a:pt x="430" y="236"/>
                  </a:lnTo>
                  <a:lnTo>
                    <a:pt x="376" y="241"/>
                  </a:lnTo>
                  <a:lnTo>
                    <a:pt x="333" y="282"/>
                  </a:lnTo>
                </a:path>
              </a:pathLst>
            </a:custGeom>
            <a:solidFill>
              <a:schemeClr val="bg1"/>
            </a:solidFill>
            <a:ln w="11113">
              <a:solidFill>
                <a:srgbClr val="1F1A17"/>
              </a:solidFill>
              <a:prstDash val="solid"/>
              <a:round/>
              <a:headEnd/>
              <a:tailEnd/>
            </a:ln>
          </p:spPr>
          <p:txBody>
            <a:bodyPr/>
            <a:lstStyle/>
            <a:p>
              <a:endParaRPr lang="en-US"/>
            </a:p>
          </p:txBody>
        </p:sp>
        <p:sp>
          <p:nvSpPr>
            <p:cNvPr id="2209" name="Freeform 534"/>
            <p:cNvSpPr>
              <a:spLocks/>
            </p:cNvSpPr>
            <p:nvPr/>
          </p:nvSpPr>
          <p:spPr bwMode="auto">
            <a:xfrm>
              <a:off x="1679217" y="2278426"/>
              <a:ext cx="561605" cy="570487"/>
            </a:xfrm>
            <a:custGeom>
              <a:avLst/>
              <a:gdLst>
                <a:gd name="T0" fmla="*/ 2147483647 w 320"/>
                <a:gd name="T1" fmla="*/ 2147483647 h 335"/>
                <a:gd name="T2" fmla="*/ 2147483647 w 320"/>
                <a:gd name="T3" fmla="*/ 2147483647 h 335"/>
                <a:gd name="T4" fmla="*/ 2147483647 w 320"/>
                <a:gd name="T5" fmla="*/ 2147483647 h 335"/>
                <a:gd name="T6" fmla="*/ 2147483647 w 320"/>
                <a:gd name="T7" fmla="*/ 2147483647 h 335"/>
                <a:gd name="T8" fmla="*/ 2147483647 w 320"/>
                <a:gd name="T9" fmla="*/ 2147483647 h 335"/>
                <a:gd name="T10" fmla="*/ 0 w 320"/>
                <a:gd name="T11" fmla="*/ 2147483647 h 335"/>
                <a:gd name="T12" fmla="*/ 2147483647 w 320"/>
                <a:gd name="T13" fmla="*/ 2147483647 h 335"/>
                <a:gd name="T14" fmla="*/ 2147483647 w 320"/>
                <a:gd name="T15" fmla="*/ 2147483647 h 335"/>
                <a:gd name="T16" fmla="*/ 2147483647 w 320"/>
                <a:gd name="T17" fmla="*/ 2147483647 h 335"/>
                <a:gd name="T18" fmla="*/ 2147483647 w 320"/>
                <a:gd name="T19" fmla="*/ 2147483647 h 335"/>
                <a:gd name="T20" fmla="*/ 2147483647 w 320"/>
                <a:gd name="T21" fmla="*/ 2147483647 h 335"/>
                <a:gd name="T22" fmla="*/ 2147483647 w 320"/>
                <a:gd name="T23" fmla="*/ 2147483647 h 335"/>
                <a:gd name="T24" fmla="*/ 2147483647 w 320"/>
                <a:gd name="T25" fmla="*/ 0 h 335"/>
                <a:gd name="T26" fmla="*/ 2147483647 w 320"/>
                <a:gd name="T27" fmla="*/ 2147483647 h 335"/>
                <a:gd name="T28" fmla="*/ 2147483647 w 320"/>
                <a:gd name="T29" fmla="*/ 2147483647 h 335"/>
                <a:gd name="T30" fmla="*/ 2147483647 w 320"/>
                <a:gd name="T31" fmla="*/ 2147483647 h 335"/>
                <a:gd name="T32" fmla="*/ 2147483647 w 320"/>
                <a:gd name="T33" fmla="*/ 2147483647 h 335"/>
                <a:gd name="T34" fmla="*/ 2147483647 w 320"/>
                <a:gd name="T35" fmla="*/ 2147483647 h 335"/>
                <a:gd name="T36" fmla="*/ 2147483647 w 320"/>
                <a:gd name="T37" fmla="*/ 2147483647 h 335"/>
                <a:gd name="T38" fmla="*/ 2147483647 w 320"/>
                <a:gd name="T39" fmla="*/ 2147483647 h 335"/>
                <a:gd name="T40" fmla="*/ 2147483647 w 320"/>
                <a:gd name="T41" fmla="*/ 2147483647 h 335"/>
                <a:gd name="T42" fmla="*/ 2147483647 w 320"/>
                <a:gd name="T43" fmla="*/ 2147483647 h 335"/>
                <a:gd name="T44" fmla="*/ 2147483647 w 320"/>
                <a:gd name="T45" fmla="*/ 2147483647 h 335"/>
                <a:gd name="T46" fmla="*/ 2147483647 w 320"/>
                <a:gd name="T47" fmla="*/ 2147483647 h 335"/>
                <a:gd name="T48" fmla="*/ 2147483647 w 320"/>
                <a:gd name="T49" fmla="*/ 2147483647 h 335"/>
                <a:gd name="T50" fmla="*/ 2147483647 w 320"/>
                <a:gd name="T51" fmla="*/ 2147483647 h 335"/>
                <a:gd name="T52" fmla="*/ 2147483647 w 320"/>
                <a:gd name="T53" fmla="*/ 2147483647 h 335"/>
                <a:gd name="T54" fmla="*/ 2147483647 w 320"/>
                <a:gd name="T55" fmla="*/ 2147483647 h 335"/>
                <a:gd name="T56" fmla="*/ 2147483647 w 320"/>
                <a:gd name="T57" fmla="*/ 2147483647 h 335"/>
                <a:gd name="T58" fmla="*/ 2147483647 w 320"/>
                <a:gd name="T59" fmla="*/ 2147483647 h 335"/>
                <a:gd name="T60" fmla="*/ 2147483647 w 320"/>
                <a:gd name="T61" fmla="*/ 2147483647 h 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0"/>
                <a:gd name="T94" fmla="*/ 0 h 335"/>
                <a:gd name="T95" fmla="*/ 320 w 320"/>
                <a:gd name="T96" fmla="*/ 335 h 3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0" h="335">
                  <a:moveTo>
                    <a:pt x="46" y="248"/>
                  </a:moveTo>
                  <a:lnTo>
                    <a:pt x="50" y="225"/>
                  </a:lnTo>
                  <a:lnTo>
                    <a:pt x="34" y="209"/>
                  </a:lnTo>
                  <a:lnTo>
                    <a:pt x="9" y="193"/>
                  </a:lnTo>
                  <a:lnTo>
                    <a:pt x="9" y="167"/>
                  </a:lnTo>
                  <a:lnTo>
                    <a:pt x="0" y="119"/>
                  </a:lnTo>
                  <a:lnTo>
                    <a:pt x="34" y="83"/>
                  </a:lnTo>
                  <a:lnTo>
                    <a:pt x="77" y="63"/>
                  </a:lnTo>
                  <a:lnTo>
                    <a:pt x="97" y="90"/>
                  </a:lnTo>
                  <a:lnTo>
                    <a:pt x="146" y="92"/>
                  </a:lnTo>
                  <a:lnTo>
                    <a:pt x="174" y="56"/>
                  </a:lnTo>
                  <a:lnTo>
                    <a:pt x="194" y="27"/>
                  </a:lnTo>
                  <a:lnTo>
                    <a:pt x="192" y="0"/>
                  </a:lnTo>
                  <a:lnTo>
                    <a:pt x="268" y="20"/>
                  </a:lnTo>
                  <a:lnTo>
                    <a:pt x="268" y="90"/>
                  </a:lnTo>
                  <a:lnTo>
                    <a:pt x="216" y="144"/>
                  </a:lnTo>
                  <a:lnTo>
                    <a:pt x="223" y="155"/>
                  </a:lnTo>
                  <a:lnTo>
                    <a:pt x="243" y="167"/>
                  </a:lnTo>
                  <a:lnTo>
                    <a:pt x="254" y="182"/>
                  </a:lnTo>
                  <a:lnTo>
                    <a:pt x="264" y="209"/>
                  </a:lnTo>
                  <a:lnTo>
                    <a:pt x="290" y="227"/>
                  </a:lnTo>
                  <a:lnTo>
                    <a:pt x="313" y="247"/>
                  </a:lnTo>
                  <a:lnTo>
                    <a:pt x="320" y="263"/>
                  </a:lnTo>
                  <a:lnTo>
                    <a:pt x="318" y="310"/>
                  </a:lnTo>
                  <a:lnTo>
                    <a:pt x="266" y="335"/>
                  </a:lnTo>
                  <a:lnTo>
                    <a:pt x="214" y="329"/>
                  </a:lnTo>
                  <a:lnTo>
                    <a:pt x="182" y="308"/>
                  </a:lnTo>
                  <a:lnTo>
                    <a:pt x="146" y="299"/>
                  </a:lnTo>
                  <a:lnTo>
                    <a:pt x="118" y="284"/>
                  </a:lnTo>
                  <a:lnTo>
                    <a:pt x="66" y="279"/>
                  </a:lnTo>
                  <a:lnTo>
                    <a:pt x="46"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0" name="Freeform 535"/>
            <p:cNvSpPr>
              <a:spLocks/>
            </p:cNvSpPr>
            <p:nvPr/>
          </p:nvSpPr>
          <p:spPr bwMode="auto">
            <a:xfrm>
              <a:off x="1679217" y="2278426"/>
              <a:ext cx="561605" cy="570487"/>
            </a:xfrm>
            <a:custGeom>
              <a:avLst/>
              <a:gdLst>
                <a:gd name="T0" fmla="*/ 2147483647 w 320"/>
                <a:gd name="T1" fmla="*/ 2147483647 h 335"/>
                <a:gd name="T2" fmla="*/ 2147483647 w 320"/>
                <a:gd name="T3" fmla="*/ 2147483647 h 335"/>
                <a:gd name="T4" fmla="*/ 2147483647 w 320"/>
                <a:gd name="T5" fmla="*/ 2147483647 h 335"/>
                <a:gd name="T6" fmla="*/ 2147483647 w 320"/>
                <a:gd name="T7" fmla="*/ 2147483647 h 335"/>
                <a:gd name="T8" fmla="*/ 2147483647 w 320"/>
                <a:gd name="T9" fmla="*/ 2147483647 h 335"/>
                <a:gd name="T10" fmla="*/ 0 w 320"/>
                <a:gd name="T11" fmla="*/ 2147483647 h 335"/>
                <a:gd name="T12" fmla="*/ 2147483647 w 320"/>
                <a:gd name="T13" fmla="*/ 2147483647 h 335"/>
                <a:gd name="T14" fmla="*/ 2147483647 w 320"/>
                <a:gd name="T15" fmla="*/ 2147483647 h 335"/>
                <a:gd name="T16" fmla="*/ 2147483647 w 320"/>
                <a:gd name="T17" fmla="*/ 2147483647 h 335"/>
                <a:gd name="T18" fmla="*/ 2147483647 w 320"/>
                <a:gd name="T19" fmla="*/ 2147483647 h 335"/>
                <a:gd name="T20" fmla="*/ 2147483647 w 320"/>
                <a:gd name="T21" fmla="*/ 2147483647 h 335"/>
                <a:gd name="T22" fmla="*/ 2147483647 w 320"/>
                <a:gd name="T23" fmla="*/ 2147483647 h 335"/>
                <a:gd name="T24" fmla="*/ 2147483647 w 320"/>
                <a:gd name="T25" fmla="*/ 0 h 335"/>
                <a:gd name="T26" fmla="*/ 2147483647 w 320"/>
                <a:gd name="T27" fmla="*/ 2147483647 h 335"/>
                <a:gd name="T28" fmla="*/ 2147483647 w 320"/>
                <a:gd name="T29" fmla="*/ 2147483647 h 335"/>
                <a:gd name="T30" fmla="*/ 2147483647 w 320"/>
                <a:gd name="T31" fmla="*/ 2147483647 h 335"/>
                <a:gd name="T32" fmla="*/ 2147483647 w 320"/>
                <a:gd name="T33" fmla="*/ 2147483647 h 335"/>
                <a:gd name="T34" fmla="*/ 2147483647 w 320"/>
                <a:gd name="T35" fmla="*/ 2147483647 h 335"/>
                <a:gd name="T36" fmla="*/ 2147483647 w 320"/>
                <a:gd name="T37" fmla="*/ 2147483647 h 335"/>
                <a:gd name="T38" fmla="*/ 2147483647 w 320"/>
                <a:gd name="T39" fmla="*/ 2147483647 h 335"/>
                <a:gd name="T40" fmla="*/ 2147483647 w 320"/>
                <a:gd name="T41" fmla="*/ 2147483647 h 335"/>
                <a:gd name="T42" fmla="*/ 2147483647 w 320"/>
                <a:gd name="T43" fmla="*/ 2147483647 h 335"/>
                <a:gd name="T44" fmla="*/ 2147483647 w 320"/>
                <a:gd name="T45" fmla="*/ 2147483647 h 335"/>
                <a:gd name="T46" fmla="*/ 2147483647 w 320"/>
                <a:gd name="T47" fmla="*/ 2147483647 h 335"/>
                <a:gd name="T48" fmla="*/ 2147483647 w 320"/>
                <a:gd name="T49" fmla="*/ 2147483647 h 335"/>
                <a:gd name="T50" fmla="*/ 2147483647 w 320"/>
                <a:gd name="T51" fmla="*/ 2147483647 h 335"/>
                <a:gd name="T52" fmla="*/ 2147483647 w 320"/>
                <a:gd name="T53" fmla="*/ 2147483647 h 335"/>
                <a:gd name="T54" fmla="*/ 2147483647 w 320"/>
                <a:gd name="T55" fmla="*/ 2147483647 h 335"/>
                <a:gd name="T56" fmla="*/ 2147483647 w 320"/>
                <a:gd name="T57" fmla="*/ 2147483647 h 335"/>
                <a:gd name="T58" fmla="*/ 2147483647 w 320"/>
                <a:gd name="T59" fmla="*/ 2147483647 h 335"/>
                <a:gd name="T60" fmla="*/ 2147483647 w 320"/>
                <a:gd name="T61" fmla="*/ 2147483647 h 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0"/>
                <a:gd name="T94" fmla="*/ 0 h 335"/>
                <a:gd name="T95" fmla="*/ 320 w 320"/>
                <a:gd name="T96" fmla="*/ 335 h 3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0" h="335">
                  <a:moveTo>
                    <a:pt x="46" y="248"/>
                  </a:moveTo>
                  <a:lnTo>
                    <a:pt x="50" y="225"/>
                  </a:lnTo>
                  <a:lnTo>
                    <a:pt x="34" y="209"/>
                  </a:lnTo>
                  <a:lnTo>
                    <a:pt x="9" y="193"/>
                  </a:lnTo>
                  <a:lnTo>
                    <a:pt x="9" y="167"/>
                  </a:lnTo>
                  <a:lnTo>
                    <a:pt x="0" y="119"/>
                  </a:lnTo>
                  <a:lnTo>
                    <a:pt x="34" y="83"/>
                  </a:lnTo>
                  <a:lnTo>
                    <a:pt x="77" y="63"/>
                  </a:lnTo>
                  <a:lnTo>
                    <a:pt x="97" y="90"/>
                  </a:lnTo>
                  <a:lnTo>
                    <a:pt x="146" y="92"/>
                  </a:lnTo>
                  <a:lnTo>
                    <a:pt x="174" y="56"/>
                  </a:lnTo>
                  <a:lnTo>
                    <a:pt x="194" y="27"/>
                  </a:lnTo>
                  <a:lnTo>
                    <a:pt x="192" y="0"/>
                  </a:lnTo>
                  <a:lnTo>
                    <a:pt x="268" y="20"/>
                  </a:lnTo>
                  <a:lnTo>
                    <a:pt x="268" y="90"/>
                  </a:lnTo>
                  <a:lnTo>
                    <a:pt x="216" y="144"/>
                  </a:lnTo>
                  <a:lnTo>
                    <a:pt x="223" y="155"/>
                  </a:lnTo>
                  <a:lnTo>
                    <a:pt x="243" y="167"/>
                  </a:lnTo>
                  <a:lnTo>
                    <a:pt x="254" y="182"/>
                  </a:lnTo>
                  <a:lnTo>
                    <a:pt x="264" y="209"/>
                  </a:lnTo>
                  <a:lnTo>
                    <a:pt x="290" y="227"/>
                  </a:lnTo>
                  <a:lnTo>
                    <a:pt x="313" y="247"/>
                  </a:lnTo>
                  <a:lnTo>
                    <a:pt x="320" y="263"/>
                  </a:lnTo>
                  <a:lnTo>
                    <a:pt x="318" y="310"/>
                  </a:lnTo>
                  <a:lnTo>
                    <a:pt x="266" y="335"/>
                  </a:lnTo>
                  <a:lnTo>
                    <a:pt x="214" y="329"/>
                  </a:lnTo>
                  <a:lnTo>
                    <a:pt x="182" y="308"/>
                  </a:lnTo>
                  <a:lnTo>
                    <a:pt x="146" y="299"/>
                  </a:lnTo>
                  <a:lnTo>
                    <a:pt x="118" y="284"/>
                  </a:lnTo>
                  <a:lnTo>
                    <a:pt x="66" y="279"/>
                  </a:lnTo>
                  <a:lnTo>
                    <a:pt x="46" y="248"/>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1" name="Freeform 536"/>
            <p:cNvSpPr>
              <a:spLocks/>
            </p:cNvSpPr>
            <p:nvPr/>
          </p:nvSpPr>
          <p:spPr bwMode="auto">
            <a:xfrm>
              <a:off x="1609623" y="2700757"/>
              <a:ext cx="535711" cy="538131"/>
            </a:xfrm>
            <a:custGeom>
              <a:avLst/>
              <a:gdLst>
                <a:gd name="T0" fmla="*/ 2147483647 w 306"/>
                <a:gd name="T1" fmla="*/ 2147483647 h 316"/>
                <a:gd name="T2" fmla="*/ 2147483647 w 306"/>
                <a:gd name="T3" fmla="*/ 2147483647 h 316"/>
                <a:gd name="T4" fmla="*/ 2147483647 w 306"/>
                <a:gd name="T5" fmla="*/ 2147483647 h 316"/>
                <a:gd name="T6" fmla="*/ 2147483647 w 306"/>
                <a:gd name="T7" fmla="*/ 2147483647 h 316"/>
                <a:gd name="T8" fmla="*/ 2147483647 w 306"/>
                <a:gd name="T9" fmla="*/ 2147483647 h 316"/>
                <a:gd name="T10" fmla="*/ 0 w 306"/>
                <a:gd name="T11" fmla="*/ 2147483647 h 316"/>
                <a:gd name="T12" fmla="*/ 2147483647 w 306"/>
                <a:gd name="T13" fmla="*/ 2147483647 h 316"/>
                <a:gd name="T14" fmla="*/ 2147483647 w 306"/>
                <a:gd name="T15" fmla="*/ 0 h 316"/>
                <a:gd name="T16" fmla="*/ 2147483647 w 306"/>
                <a:gd name="T17" fmla="*/ 2147483647 h 316"/>
                <a:gd name="T18" fmla="*/ 2147483647 w 306"/>
                <a:gd name="T19" fmla="*/ 2147483647 h 316"/>
                <a:gd name="T20" fmla="*/ 2147483647 w 306"/>
                <a:gd name="T21" fmla="*/ 2147483647 h 316"/>
                <a:gd name="T22" fmla="*/ 2147483647 w 306"/>
                <a:gd name="T23" fmla="*/ 2147483647 h 316"/>
                <a:gd name="T24" fmla="*/ 2147483647 w 306"/>
                <a:gd name="T25" fmla="*/ 2147483647 h 316"/>
                <a:gd name="T26" fmla="*/ 2147483647 w 306"/>
                <a:gd name="T27" fmla="*/ 2147483647 h 316"/>
                <a:gd name="T28" fmla="*/ 2147483647 w 306"/>
                <a:gd name="T29" fmla="*/ 2147483647 h 316"/>
                <a:gd name="T30" fmla="*/ 2147483647 w 306"/>
                <a:gd name="T31" fmla="*/ 2147483647 h 316"/>
                <a:gd name="T32" fmla="*/ 2147483647 w 306"/>
                <a:gd name="T33" fmla="*/ 2147483647 h 316"/>
                <a:gd name="T34" fmla="*/ 2147483647 w 306"/>
                <a:gd name="T35" fmla="*/ 2147483647 h 316"/>
                <a:gd name="T36" fmla="*/ 2147483647 w 306"/>
                <a:gd name="T37" fmla="*/ 2147483647 h 316"/>
                <a:gd name="T38" fmla="*/ 2147483647 w 306"/>
                <a:gd name="T39" fmla="*/ 2147483647 h 316"/>
                <a:gd name="T40" fmla="*/ 2147483647 w 306"/>
                <a:gd name="T41" fmla="*/ 2147483647 h 316"/>
                <a:gd name="T42" fmla="*/ 2147483647 w 306"/>
                <a:gd name="T43" fmla="*/ 2147483647 h 316"/>
                <a:gd name="T44" fmla="*/ 2147483647 w 306"/>
                <a:gd name="T45" fmla="*/ 2147483647 h 316"/>
                <a:gd name="T46" fmla="*/ 2147483647 w 306"/>
                <a:gd name="T47" fmla="*/ 2147483647 h 316"/>
                <a:gd name="T48" fmla="*/ 2147483647 w 306"/>
                <a:gd name="T49" fmla="*/ 2147483647 h 3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6"/>
                <a:gd name="T76" fmla="*/ 0 h 316"/>
                <a:gd name="T77" fmla="*/ 306 w 306"/>
                <a:gd name="T78" fmla="*/ 316 h 3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6" h="316">
                  <a:moveTo>
                    <a:pt x="77" y="253"/>
                  </a:moveTo>
                  <a:lnTo>
                    <a:pt x="92" y="240"/>
                  </a:lnTo>
                  <a:lnTo>
                    <a:pt x="94" y="226"/>
                  </a:lnTo>
                  <a:lnTo>
                    <a:pt x="74" y="172"/>
                  </a:lnTo>
                  <a:lnTo>
                    <a:pt x="9" y="90"/>
                  </a:lnTo>
                  <a:lnTo>
                    <a:pt x="0" y="65"/>
                  </a:lnTo>
                  <a:lnTo>
                    <a:pt x="29" y="15"/>
                  </a:lnTo>
                  <a:lnTo>
                    <a:pt x="86" y="0"/>
                  </a:lnTo>
                  <a:lnTo>
                    <a:pt x="106" y="31"/>
                  </a:lnTo>
                  <a:lnTo>
                    <a:pt x="158" y="36"/>
                  </a:lnTo>
                  <a:lnTo>
                    <a:pt x="186" y="51"/>
                  </a:lnTo>
                  <a:lnTo>
                    <a:pt x="222" y="60"/>
                  </a:lnTo>
                  <a:lnTo>
                    <a:pt x="254" y="81"/>
                  </a:lnTo>
                  <a:lnTo>
                    <a:pt x="306" y="87"/>
                  </a:lnTo>
                  <a:lnTo>
                    <a:pt x="285" y="150"/>
                  </a:lnTo>
                  <a:lnTo>
                    <a:pt x="279" y="193"/>
                  </a:lnTo>
                  <a:lnTo>
                    <a:pt x="286" y="222"/>
                  </a:lnTo>
                  <a:lnTo>
                    <a:pt x="283" y="245"/>
                  </a:lnTo>
                  <a:lnTo>
                    <a:pt x="245" y="256"/>
                  </a:lnTo>
                  <a:lnTo>
                    <a:pt x="229" y="307"/>
                  </a:lnTo>
                  <a:lnTo>
                    <a:pt x="202" y="316"/>
                  </a:lnTo>
                  <a:lnTo>
                    <a:pt x="162" y="298"/>
                  </a:lnTo>
                  <a:lnTo>
                    <a:pt x="99" y="289"/>
                  </a:lnTo>
                  <a:lnTo>
                    <a:pt x="86" y="281"/>
                  </a:lnTo>
                  <a:lnTo>
                    <a:pt x="77" y="25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2" name="Freeform 537"/>
            <p:cNvSpPr>
              <a:spLocks/>
            </p:cNvSpPr>
            <p:nvPr/>
          </p:nvSpPr>
          <p:spPr bwMode="auto">
            <a:xfrm>
              <a:off x="1609623" y="2700757"/>
              <a:ext cx="535711" cy="538131"/>
            </a:xfrm>
            <a:custGeom>
              <a:avLst/>
              <a:gdLst>
                <a:gd name="T0" fmla="*/ 2147483647 w 306"/>
                <a:gd name="T1" fmla="*/ 2147483647 h 316"/>
                <a:gd name="T2" fmla="*/ 2147483647 w 306"/>
                <a:gd name="T3" fmla="*/ 2147483647 h 316"/>
                <a:gd name="T4" fmla="*/ 2147483647 w 306"/>
                <a:gd name="T5" fmla="*/ 2147483647 h 316"/>
                <a:gd name="T6" fmla="*/ 2147483647 w 306"/>
                <a:gd name="T7" fmla="*/ 2147483647 h 316"/>
                <a:gd name="T8" fmla="*/ 2147483647 w 306"/>
                <a:gd name="T9" fmla="*/ 2147483647 h 316"/>
                <a:gd name="T10" fmla="*/ 0 w 306"/>
                <a:gd name="T11" fmla="*/ 2147483647 h 316"/>
                <a:gd name="T12" fmla="*/ 2147483647 w 306"/>
                <a:gd name="T13" fmla="*/ 2147483647 h 316"/>
                <a:gd name="T14" fmla="*/ 2147483647 w 306"/>
                <a:gd name="T15" fmla="*/ 0 h 316"/>
                <a:gd name="T16" fmla="*/ 2147483647 w 306"/>
                <a:gd name="T17" fmla="*/ 2147483647 h 316"/>
                <a:gd name="T18" fmla="*/ 2147483647 w 306"/>
                <a:gd name="T19" fmla="*/ 2147483647 h 316"/>
                <a:gd name="T20" fmla="*/ 2147483647 w 306"/>
                <a:gd name="T21" fmla="*/ 2147483647 h 316"/>
                <a:gd name="T22" fmla="*/ 2147483647 w 306"/>
                <a:gd name="T23" fmla="*/ 2147483647 h 316"/>
                <a:gd name="T24" fmla="*/ 2147483647 w 306"/>
                <a:gd name="T25" fmla="*/ 2147483647 h 316"/>
                <a:gd name="T26" fmla="*/ 2147483647 w 306"/>
                <a:gd name="T27" fmla="*/ 2147483647 h 316"/>
                <a:gd name="T28" fmla="*/ 2147483647 w 306"/>
                <a:gd name="T29" fmla="*/ 2147483647 h 316"/>
                <a:gd name="T30" fmla="*/ 2147483647 w 306"/>
                <a:gd name="T31" fmla="*/ 2147483647 h 316"/>
                <a:gd name="T32" fmla="*/ 2147483647 w 306"/>
                <a:gd name="T33" fmla="*/ 2147483647 h 316"/>
                <a:gd name="T34" fmla="*/ 2147483647 w 306"/>
                <a:gd name="T35" fmla="*/ 2147483647 h 316"/>
                <a:gd name="T36" fmla="*/ 2147483647 w 306"/>
                <a:gd name="T37" fmla="*/ 2147483647 h 316"/>
                <a:gd name="T38" fmla="*/ 2147483647 w 306"/>
                <a:gd name="T39" fmla="*/ 2147483647 h 316"/>
                <a:gd name="T40" fmla="*/ 2147483647 w 306"/>
                <a:gd name="T41" fmla="*/ 2147483647 h 316"/>
                <a:gd name="T42" fmla="*/ 2147483647 w 306"/>
                <a:gd name="T43" fmla="*/ 2147483647 h 316"/>
                <a:gd name="T44" fmla="*/ 2147483647 w 306"/>
                <a:gd name="T45" fmla="*/ 2147483647 h 316"/>
                <a:gd name="T46" fmla="*/ 2147483647 w 306"/>
                <a:gd name="T47" fmla="*/ 2147483647 h 316"/>
                <a:gd name="T48" fmla="*/ 2147483647 w 306"/>
                <a:gd name="T49" fmla="*/ 2147483647 h 3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6"/>
                <a:gd name="T76" fmla="*/ 0 h 316"/>
                <a:gd name="T77" fmla="*/ 306 w 306"/>
                <a:gd name="T78" fmla="*/ 316 h 3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6" h="316">
                  <a:moveTo>
                    <a:pt x="77" y="253"/>
                  </a:moveTo>
                  <a:lnTo>
                    <a:pt x="92" y="240"/>
                  </a:lnTo>
                  <a:lnTo>
                    <a:pt x="94" y="226"/>
                  </a:lnTo>
                  <a:lnTo>
                    <a:pt x="74" y="172"/>
                  </a:lnTo>
                  <a:lnTo>
                    <a:pt x="9" y="90"/>
                  </a:lnTo>
                  <a:lnTo>
                    <a:pt x="0" y="65"/>
                  </a:lnTo>
                  <a:lnTo>
                    <a:pt x="29" y="15"/>
                  </a:lnTo>
                  <a:lnTo>
                    <a:pt x="86" y="0"/>
                  </a:lnTo>
                  <a:lnTo>
                    <a:pt x="106" y="31"/>
                  </a:lnTo>
                  <a:lnTo>
                    <a:pt x="158" y="36"/>
                  </a:lnTo>
                  <a:lnTo>
                    <a:pt x="186" y="51"/>
                  </a:lnTo>
                  <a:lnTo>
                    <a:pt x="222" y="60"/>
                  </a:lnTo>
                  <a:lnTo>
                    <a:pt x="254" y="81"/>
                  </a:lnTo>
                  <a:lnTo>
                    <a:pt x="306" y="87"/>
                  </a:lnTo>
                  <a:lnTo>
                    <a:pt x="285" y="150"/>
                  </a:lnTo>
                  <a:lnTo>
                    <a:pt x="279" y="193"/>
                  </a:lnTo>
                  <a:lnTo>
                    <a:pt x="286" y="222"/>
                  </a:lnTo>
                  <a:lnTo>
                    <a:pt x="283" y="245"/>
                  </a:lnTo>
                  <a:lnTo>
                    <a:pt x="245" y="256"/>
                  </a:lnTo>
                  <a:lnTo>
                    <a:pt x="229" y="307"/>
                  </a:lnTo>
                  <a:lnTo>
                    <a:pt x="202" y="316"/>
                  </a:lnTo>
                  <a:lnTo>
                    <a:pt x="162" y="298"/>
                  </a:lnTo>
                  <a:lnTo>
                    <a:pt x="99" y="289"/>
                  </a:lnTo>
                  <a:lnTo>
                    <a:pt x="86" y="281"/>
                  </a:lnTo>
                  <a:lnTo>
                    <a:pt x="77" y="253"/>
                  </a:lnTo>
                </a:path>
              </a:pathLst>
            </a:custGeom>
            <a:solidFill>
              <a:schemeClr val="bg1"/>
            </a:solidFill>
            <a:ln w="11113">
              <a:solidFill>
                <a:srgbClr val="1F1A17"/>
              </a:solidFill>
              <a:prstDash val="solid"/>
              <a:round/>
              <a:headEnd/>
              <a:tailEnd/>
            </a:ln>
          </p:spPr>
          <p:txBody>
            <a:bodyPr/>
            <a:lstStyle/>
            <a:p>
              <a:endParaRPr lang="en-US"/>
            </a:p>
          </p:txBody>
        </p:sp>
        <p:sp>
          <p:nvSpPr>
            <p:cNvPr id="2213" name="Freeform 538"/>
            <p:cNvSpPr>
              <a:spLocks/>
            </p:cNvSpPr>
            <p:nvPr/>
          </p:nvSpPr>
          <p:spPr bwMode="auto">
            <a:xfrm>
              <a:off x="1158073" y="2833586"/>
              <a:ext cx="1094078" cy="788464"/>
            </a:xfrm>
            <a:custGeom>
              <a:avLst/>
              <a:gdLst>
                <a:gd name="T0" fmla="*/ 2147483647 w 625"/>
                <a:gd name="T1" fmla="*/ 0 h 463"/>
                <a:gd name="T2" fmla="*/ 2147483647 w 625"/>
                <a:gd name="T3" fmla="*/ 2147483647 h 463"/>
                <a:gd name="T4" fmla="*/ 2147483647 w 625"/>
                <a:gd name="T5" fmla="*/ 2147483647 h 463"/>
                <a:gd name="T6" fmla="*/ 2147483647 w 625"/>
                <a:gd name="T7" fmla="*/ 2147483647 h 463"/>
                <a:gd name="T8" fmla="*/ 2147483647 w 625"/>
                <a:gd name="T9" fmla="*/ 2147483647 h 463"/>
                <a:gd name="T10" fmla="*/ 2147483647 w 625"/>
                <a:gd name="T11" fmla="*/ 2147483647 h 463"/>
                <a:gd name="T12" fmla="*/ 2147483647 w 625"/>
                <a:gd name="T13" fmla="*/ 2147483647 h 463"/>
                <a:gd name="T14" fmla="*/ 2147483647 w 625"/>
                <a:gd name="T15" fmla="*/ 2147483647 h 463"/>
                <a:gd name="T16" fmla="*/ 2147483647 w 625"/>
                <a:gd name="T17" fmla="*/ 2147483647 h 463"/>
                <a:gd name="T18" fmla="*/ 2147483647 w 625"/>
                <a:gd name="T19" fmla="*/ 2147483647 h 463"/>
                <a:gd name="T20" fmla="*/ 2147483647 w 625"/>
                <a:gd name="T21" fmla="*/ 2147483647 h 463"/>
                <a:gd name="T22" fmla="*/ 2147483647 w 625"/>
                <a:gd name="T23" fmla="*/ 2147483647 h 463"/>
                <a:gd name="T24" fmla="*/ 2147483647 w 625"/>
                <a:gd name="T25" fmla="*/ 2147483647 h 463"/>
                <a:gd name="T26" fmla="*/ 2147483647 w 625"/>
                <a:gd name="T27" fmla="*/ 2147483647 h 463"/>
                <a:gd name="T28" fmla="*/ 2147483647 w 625"/>
                <a:gd name="T29" fmla="*/ 2147483647 h 463"/>
                <a:gd name="T30" fmla="*/ 2147483647 w 625"/>
                <a:gd name="T31" fmla="*/ 2147483647 h 463"/>
                <a:gd name="T32" fmla="*/ 2147483647 w 625"/>
                <a:gd name="T33" fmla="*/ 2147483647 h 463"/>
                <a:gd name="T34" fmla="*/ 2147483647 w 625"/>
                <a:gd name="T35" fmla="*/ 2147483647 h 463"/>
                <a:gd name="T36" fmla="*/ 2147483647 w 625"/>
                <a:gd name="T37" fmla="*/ 2147483647 h 463"/>
                <a:gd name="T38" fmla="*/ 2147483647 w 625"/>
                <a:gd name="T39" fmla="*/ 2147483647 h 463"/>
                <a:gd name="T40" fmla="*/ 2147483647 w 625"/>
                <a:gd name="T41" fmla="*/ 2147483647 h 463"/>
                <a:gd name="T42" fmla="*/ 2147483647 w 625"/>
                <a:gd name="T43" fmla="*/ 2147483647 h 463"/>
                <a:gd name="T44" fmla="*/ 2147483647 w 625"/>
                <a:gd name="T45" fmla="*/ 2147483647 h 463"/>
                <a:gd name="T46" fmla="*/ 2147483647 w 625"/>
                <a:gd name="T47" fmla="*/ 2147483647 h 463"/>
                <a:gd name="T48" fmla="*/ 2147483647 w 625"/>
                <a:gd name="T49" fmla="*/ 2147483647 h 463"/>
                <a:gd name="T50" fmla="*/ 2147483647 w 625"/>
                <a:gd name="T51" fmla="*/ 2147483647 h 463"/>
                <a:gd name="T52" fmla="*/ 2147483647 w 625"/>
                <a:gd name="T53" fmla="*/ 2147483647 h 463"/>
                <a:gd name="T54" fmla="*/ 2147483647 w 625"/>
                <a:gd name="T55" fmla="*/ 2147483647 h 463"/>
                <a:gd name="T56" fmla="*/ 2147483647 w 625"/>
                <a:gd name="T57" fmla="*/ 2147483647 h 463"/>
                <a:gd name="T58" fmla="*/ 2147483647 w 625"/>
                <a:gd name="T59" fmla="*/ 2147483647 h 463"/>
                <a:gd name="T60" fmla="*/ 2147483647 w 625"/>
                <a:gd name="T61" fmla="*/ 2147483647 h 463"/>
                <a:gd name="T62" fmla="*/ 2147483647 w 625"/>
                <a:gd name="T63" fmla="*/ 2147483647 h 463"/>
                <a:gd name="T64" fmla="*/ 2147483647 w 625"/>
                <a:gd name="T65" fmla="*/ 2147483647 h 463"/>
                <a:gd name="T66" fmla="*/ 2147483647 w 625"/>
                <a:gd name="T67" fmla="*/ 2147483647 h 463"/>
                <a:gd name="T68" fmla="*/ 2147483647 w 625"/>
                <a:gd name="T69" fmla="*/ 2147483647 h 463"/>
                <a:gd name="T70" fmla="*/ 2147483647 w 625"/>
                <a:gd name="T71" fmla="*/ 2147483647 h 463"/>
                <a:gd name="T72" fmla="*/ 2147483647 w 625"/>
                <a:gd name="T73" fmla="*/ 2147483647 h 463"/>
                <a:gd name="T74" fmla="*/ 2147483647 w 625"/>
                <a:gd name="T75" fmla="*/ 2147483647 h 463"/>
                <a:gd name="T76" fmla="*/ 2147483647 w 625"/>
                <a:gd name="T77" fmla="*/ 2147483647 h 463"/>
                <a:gd name="T78" fmla="*/ 2147483647 w 625"/>
                <a:gd name="T79" fmla="*/ 2147483647 h 463"/>
                <a:gd name="T80" fmla="*/ 2147483647 w 625"/>
                <a:gd name="T81" fmla="*/ 2147483647 h 463"/>
                <a:gd name="T82" fmla="*/ 2147483647 w 625"/>
                <a:gd name="T83" fmla="*/ 2147483647 h 463"/>
                <a:gd name="T84" fmla="*/ 2147483647 w 625"/>
                <a:gd name="T85" fmla="*/ 2147483647 h 463"/>
                <a:gd name="T86" fmla="*/ 2147483647 w 625"/>
                <a:gd name="T87" fmla="*/ 2147483647 h 463"/>
                <a:gd name="T88" fmla="*/ 0 w 625"/>
                <a:gd name="T89" fmla="*/ 2147483647 h 463"/>
                <a:gd name="T90" fmla="*/ 2147483647 w 625"/>
                <a:gd name="T91" fmla="*/ 2147483647 h 463"/>
                <a:gd name="T92" fmla="*/ 2147483647 w 625"/>
                <a:gd name="T93" fmla="*/ 0 h 4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5"/>
                <a:gd name="T142" fmla="*/ 0 h 463"/>
                <a:gd name="T143" fmla="*/ 625 w 625"/>
                <a:gd name="T144" fmla="*/ 463 h 4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5" h="463">
                  <a:moveTo>
                    <a:pt x="65" y="0"/>
                  </a:moveTo>
                  <a:lnTo>
                    <a:pt x="123" y="54"/>
                  </a:lnTo>
                  <a:lnTo>
                    <a:pt x="161" y="56"/>
                  </a:lnTo>
                  <a:lnTo>
                    <a:pt x="197" y="47"/>
                  </a:lnTo>
                  <a:lnTo>
                    <a:pt x="215" y="63"/>
                  </a:lnTo>
                  <a:lnTo>
                    <a:pt x="245" y="59"/>
                  </a:lnTo>
                  <a:lnTo>
                    <a:pt x="263" y="61"/>
                  </a:lnTo>
                  <a:lnTo>
                    <a:pt x="276" y="72"/>
                  </a:lnTo>
                  <a:lnTo>
                    <a:pt x="280" y="90"/>
                  </a:lnTo>
                  <a:lnTo>
                    <a:pt x="294" y="108"/>
                  </a:lnTo>
                  <a:lnTo>
                    <a:pt x="319" y="144"/>
                  </a:lnTo>
                  <a:lnTo>
                    <a:pt x="335" y="175"/>
                  </a:lnTo>
                  <a:lnTo>
                    <a:pt x="344" y="203"/>
                  </a:lnTo>
                  <a:lnTo>
                    <a:pt x="357" y="211"/>
                  </a:lnTo>
                  <a:lnTo>
                    <a:pt x="420" y="220"/>
                  </a:lnTo>
                  <a:lnTo>
                    <a:pt x="460" y="238"/>
                  </a:lnTo>
                  <a:lnTo>
                    <a:pt x="487" y="229"/>
                  </a:lnTo>
                  <a:lnTo>
                    <a:pt x="503" y="176"/>
                  </a:lnTo>
                  <a:lnTo>
                    <a:pt x="526" y="220"/>
                  </a:lnTo>
                  <a:lnTo>
                    <a:pt x="544" y="236"/>
                  </a:lnTo>
                  <a:lnTo>
                    <a:pt x="625" y="241"/>
                  </a:lnTo>
                  <a:lnTo>
                    <a:pt x="609" y="272"/>
                  </a:lnTo>
                  <a:lnTo>
                    <a:pt x="615" y="328"/>
                  </a:lnTo>
                  <a:lnTo>
                    <a:pt x="611" y="367"/>
                  </a:lnTo>
                  <a:lnTo>
                    <a:pt x="595" y="391"/>
                  </a:lnTo>
                  <a:lnTo>
                    <a:pt x="595" y="441"/>
                  </a:lnTo>
                  <a:lnTo>
                    <a:pt x="571" y="461"/>
                  </a:lnTo>
                  <a:lnTo>
                    <a:pt x="544" y="463"/>
                  </a:lnTo>
                  <a:lnTo>
                    <a:pt x="530" y="443"/>
                  </a:lnTo>
                  <a:lnTo>
                    <a:pt x="505" y="430"/>
                  </a:lnTo>
                  <a:lnTo>
                    <a:pt x="465" y="425"/>
                  </a:lnTo>
                  <a:lnTo>
                    <a:pt x="377" y="375"/>
                  </a:lnTo>
                  <a:lnTo>
                    <a:pt x="355" y="353"/>
                  </a:lnTo>
                  <a:lnTo>
                    <a:pt x="283" y="311"/>
                  </a:lnTo>
                  <a:lnTo>
                    <a:pt x="260" y="279"/>
                  </a:lnTo>
                  <a:lnTo>
                    <a:pt x="226" y="257"/>
                  </a:lnTo>
                  <a:lnTo>
                    <a:pt x="170" y="225"/>
                  </a:lnTo>
                  <a:lnTo>
                    <a:pt x="152" y="149"/>
                  </a:lnTo>
                  <a:lnTo>
                    <a:pt x="144" y="115"/>
                  </a:lnTo>
                  <a:lnTo>
                    <a:pt x="128" y="90"/>
                  </a:lnTo>
                  <a:lnTo>
                    <a:pt x="110" y="103"/>
                  </a:lnTo>
                  <a:lnTo>
                    <a:pt x="89" y="77"/>
                  </a:lnTo>
                  <a:lnTo>
                    <a:pt x="56" y="81"/>
                  </a:lnTo>
                  <a:lnTo>
                    <a:pt x="29" y="56"/>
                  </a:lnTo>
                  <a:lnTo>
                    <a:pt x="0" y="27"/>
                  </a:lnTo>
                  <a:lnTo>
                    <a:pt x="27" y="9"/>
                  </a:lnTo>
                  <a:lnTo>
                    <a:pt x="6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4" name="Freeform 539"/>
            <p:cNvSpPr>
              <a:spLocks/>
            </p:cNvSpPr>
            <p:nvPr/>
          </p:nvSpPr>
          <p:spPr bwMode="auto">
            <a:xfrm>
              <a:off x="1158073" y="2833586"/>
              <a:ext cx="1094078" cy="788464"/>
            </a:xfrm>
            <a:custGeom>
              <a:avLst/>
              <a:gdLst>
                <a:gd name="T0" fmla="*/ 2147483647 w 625"/>
                <a:gd name="T1" fmla="*/ 0 h 463"/>
                <a:gd name="T2" fmla="*/ 2147483647 w 625"/>
                <a:gd name="T3" fmla="*/ 2147483647 h 463"/>
                <a:gd name="T4" fmla="*/ 2147483647 w 625"/>
                <a:gd name="T5" fmla="*/ 2147483647 h 463"/>
                <a:gd name="T6" fmla="*/ 2147483647 w 625"/>
                <a:gd name="T7" fmla="*/ 2147483647 h 463"/>
                <a:gd name="T8" fmla="*/ 2147483647 w 625"/>
                <a:gd name="T9" fmla="*/ 2147483647 h 463"/>
                <a:gd name="T10" fmla="*/ 2147483647 w 625"/>
                <a:gd name="T11" fmla="*/ 2147483647 h 463"/>
                <a:gd name="T12" fmla="*/ 2147483647 w 625"/>
                <a:gd name="T13" fmla="*/ 2147483647 h 463"/>
                <a:gd name="T14" fmla="*/ 2147483647 w 625"/>
                <a:gd name="T15" fmla="*/ 2147483647 h 463"/>
                <a:gd name="T16" fmla="*/ 2147483647 w 625"/>
                <a:gd name="T17" fmla="*/ 2147483647 h 463"/>
                <a:gd name="T18" fmla="*/ 2147483647 w 625"/>
                <a:gd name="T19" fmla="*/ 2147483647 h 463"/>
                <a:gd name="T20" fmla="*/ 2147483647 w 625"/>
                <a:gd name="T21" fmla="*/ 2147483647 h 463"/>
                <a:gd name="T22" fmla="*/ 2147483647 w 625"/>
                <a:gd name="T23" fmla="*/ 2147483647 h 463"/>
                <a:gd name="T24" fmla="*/ 2147483647 w 625"/>
                <a:gd name="T25" fmla="*/ 2147483647 h 463"/>
                <a:gd name="T26" fmla="*/ 2147483647 w 625"/>
                <a:gd name="T27" fmla="*/ 2147483647 h 463"/>
                <a:gd name="T28" fmla="*/ 2147483647 w 625"/>
                <a:gd name="T29" fmla="*/ 2147483647 h 463"/>
                <a:gd name="T30" fmla="*/ 2147483647 w 625"/>
                <a:gd name="T31" fmla="*/ 2147483647 h 463"/>
                <a:gd name="T32" fmla="*/ 2147483647 w 625"/>
                <a:gd name="T33" fmla="*/ 2147483647 h 463"/>
                <a:gd name="T34" fmla="*/ 2147483647 w 625"/>
                <a:gd name="T35" fmla="*/ 2147483647 h 463"/>
                <a:gd name="T36" fmla="*/ 2147483647 w 625"/>
                <a:gd name="T37" fmla="*/ 2147483647 h 463"/>
                <a:gd name="T38" fmla="*/ 2147483647 w 625"/>
                <a:gd name="T39" fmla="*/ 2147483647 h 463"/>
                <a:gd name="T40" fmla="*/ 2147483647 w 625"/>
                <a:gd name="T41" fmla="*/ 2147483647 h 463"/>
                <a:gd name="T42" fmla="*/ 2147483647 w 625"/>
                <a:gd name="T43" fmla="*/ 2147483647 h 463"/>
                <a:gd name="T44" fmla="*/ 2147483647 w 625"/>
                <a:gd name="T45" fmla="*/ 2147483647 h 463"/>
                <a:gd name="T46" fmla="*/ 2147483647 w 625"/>
                <a:gd name="T47" fmla="*/ 2147483647 h 463"/>
                <a:gd name="T48" fmla="*/ 2147483647 w 625"/>
                <a:gd name="T49" fmla="*/ 2147483647 h 463"/>
                <a:gd name="T50" fmla="*/ 2147483647 w 625"/>
                <a:gd name="T51" fmla="*/ 2147483647 h 463"/>
                <a:gd name="T52" fmla="*/ 2147483647 w 625"/>
                <a:gd name="T53" fmla="*/ 2147483647 h 463"/>
                <a:gd name="T54" fmla="*/ 2147483647 w 625"/>
                <a:gd name="T55" fmla="*/ 2147483647 h 463"/>
                <a:gd name="T56" fmla="*/ 2147483647 w 625"/>
                <a:gd name="T57" fmla="*/ 2147483647 h 463"/>
                <a:gd name="T58" fmla="*/ 2147483647 w 625"/>
                <a:gd name="T59" fmla="*/ 2147483647 h 463"/>
                <a:gd name="T60" fmla="*/ 2147483647 w 625"/>
                <a:gd name="T61" fmla="*/ 2147483647 h 463"/>
                <a:gd name="T62" fmla="*/ 2147483647 w 625"/>
                <a:gd name="T63" fmla="*/ 2147483647 h 463"/>
                <a:gd name="T64" fmla="*/ 2147483647 w 625"/>
                <a:gd name="T65" fmla="*/ 2147483647 h 463"/>
                <a:gd name="T66" fmla="*/ 2147483647 w 625"/>
                <a:gd name="T67" fmla="*/ 2147483647 h 463"/>
                <a:gd name="T68" fmla="*/ 2147483647 w 625"/>
                <a:gd name="T69" fmla="*/ 2147483647 h 463"/>
                <a:gd name="T70" fmla="*/ 2147483647 w 625"/>
                <a:gd name="T71" fmla="*/ 2147483647 h 463"/>
                <a:gd name="T72" fmla="*/ 2147483647 w 625"/>
                <a:gd name="T73" fmla="*/ 2147483647 h 463"/>
                <a:gd name="T74" fmla="*/ 2147483647 w 625"/>
                <a:gd name="T75" fmla="*/ 2147483647 h 463"/>
                <a:gd name="T76" fmla="*/ 2147483647 w 625"/>
                <a:gd name="T77" fmla="*/ 2147483647 h 463"/>
                <a:gd name="T78" fmla="*/ 2147483647 w 625"/>
                <a:gd name="T79" fmla="*/ 2147483647 h 463"/>
                <a:gd name="T80" fmla="*/ 2147483647 w 625"/>
                <a:gd name="T81" fmla="*/ 2147483647 h 463"/>
                <a:gd name="T82" fmla="*/ 2147483647 w 625"/>
                <a:gd name="T83" fmla="*/ 2147483647 h 463"/>
                <a:gd name="T84" fmla="*/ 2147483647 w 625"/>
                <a:gd name="T85" fmla="*/ 2147483647 h 463"/>
                <a:gd name="T86" fmla="*/ 2147483647 w 625"/>
                <a:gd name="T87" fmla="*/ 2147483647 h 463"/>
                <a:gd name="T88" fmla="*/ 0 w 625"/>
                <a:gd name="T89" fmla="*/ 2147483647 h 463"/>
                <a:gd name="T90" fmla="*/ 2147483647 w 625"/>
                <a:gd name="T91" fmla="*/ 2147483647 h 463"/>
                <a:gd name="T92" fmla="*/ 2147483647 w 625"/>
                <a:gd name="T93" fmla="*/ 0 h 4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5"/>
                <a:gd name="T142" fmla="*/ 0 h 463"/>
                <a:gd name="T143" fmla="*/ 625 w 625"/>
                <a:gd name="T144" fmla="*/ 463 h 4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5" h="463">
                  <a:moveTo>
                    <a:pt x="65" y="0"/>
                  </a:moveTo>
                  <a:lnTo>
                    <a:pt x="123" y="54"/>
                  </a:lnTo>
                  <a:lnTo>
                    <a:pt x="161" y="56"/>
                  </a:lnTo>
                  <a:lnTo>
                    <a:pt x="197" y="47"/>
                  </a:lnTo>
                  <a:lnTo>
                    <a:pt x="215" y="63"/>
                  </a:lnTo>
                  <a:lnTo>
                    <a:pt x="245" y="59"/>
                  </a:lnTo>
                  <a:lnTo>
                    <a:pt x="263" y="61"/>
                  </a:lnTo>
                  <a:lnTo>
                    <a:pt x="276" y="72"/>
                  </a:lnTo>
                  <a:lnTo>
                    <a:pt x="280" y="90"/>
                  </a:lnTo>
                  <a:lnTo>
                    <a:pt x="294" y="108"/>
                  </a:lnTo>
                  <a:lnTo>
                    <a:pt x="319" y="144"/>
                  </a:lnTo>
                  <a:lnTo>
                    <a:pt x="335" y="175"/>
                  </a:lnTo>
                  <a:lnTo>
                    <a:pt x="344" y="203"/>
                  </a:lnTo>
                  <a:lnTo>
                    <a:pt x="357" y="211"/>
                  </a:lnTo>
                  <a:lnTo>
                    <a:pt x="420" y="220"/>
                  </a:lnTo>
                  <a:lnTo>
                    <a:pt x="460" y="238"/>
                  </a:lnTo>
                  <a:lnTo>
                    <a:pt x="487" y="229"/>
                  </a:lnTo>
                  <a:lnTo>
                    <a:pt x="503" y="176"/>
                  </a:lnTo>
                  <a:lnTo>
                    <a:pt x="526" y="220"/>
                  </a:lnTo>
                  <a:lnTo>
                    <a:pt x="544" y="236"/>
                  </a:lnTo>
                  <a:lnTo>
                    <a:pt x="625" y="241"/>
                  </a:lnTo>
                  <a:lnTo>
                    <a:pt x="609" y="272"/>
                  </a:lnTo>
                  <a:lnTo>
                    <a:pt x="615" y="328"/>
                  </a:lnTo>
                  <a:lnTo>
                    <a:pt x="611" y="367"/>
                  </a:lnTo>
                  <a:lnTo>
                    <a:pt x="595" y="391"/>
                  </a:lnTo>
                  <a:lnTo>
                    <a:pt x="595" y="441"/>
                  </a:lnTo>
                  <a:lnTo>
                    <a:pt x="571" y="461"/>
                  </a:lnTo>
                  <a:lnTo>
                    <a:pt x="544" y="463"/>
                  </a:lnTo>
                  <a:lnTo>
                    <a:pt x="530" y="443"/>
                  </a:lnTo>
                  <a:lnTo>
                    <a:pt x="505" y="430"/>
                  </a:lnTo>
                  <a:lnTo>
                    <a:pt x="465" y="425"/>
                  </a:lnTo>
                  <a:lnTo>
                    <a:pt x="377" y="375"/>
                  </a:lnTo>
                  <a:lnTo>
                    <a:pt x="355" y="353"/>
                  </a:lnTo>
                  <a:lnTo>
                    <a:pt x="283" y="311"/>
                  </a:lnTo>
                  <a:lnTo>
                    <a:pt x="260" y="279"/>
                  </a:lnTo>
                  <a:lnTo>
                    <a:pt x="226" y="257"/>
                  </a:lnTo>
                  <a:lnTo>
                    <a:pt x="170" y="225"/>
                  </a:lnTo>
                  <a:lnTo>
                    <a:pt x="152" y="149"/>
                  </a:lnTo>
                  <a:lnTo>
                    <a:pt x="144" y="115"/>
                  </a:lnTo>
                  <a:lnTo>
                    <a:pt x="128" y="90"/>
                  </a:lnTo>
                  <a:lnTo>
                    <a:pt x="110" y="103"/>
                  </a:lnTo>
                  <a:lnTo>
                    <a:pt x="89" y="77"/>
                  </a:lnTo>
                  <a:lnTo>
                    <a:pt x="56" y="81"/>
                  </a:lnTo>
                  <a:lnTo>
                    <a:pt x="29" y="56"/>
                  </a:lnTo>
                  <a:lnTo>
                    <a:pt x="0" y="27"/>
                  </a:lnTo>
                  <a:lnTo>
                    <a:pt x="27" y="9"/>
                  </a:lnTo>
                  <a:lnTo>
                    <a:pt x="65" y="0"/>
                  </a:lnTo>
                </a:path>
              </a:pathLst>
            </a:custGeom>
            <a:noFill/>
            <a:ln w="11176">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5" name="Freeform 540"/>
            <p:cNvSpPr>
              <a:spLocks/>
            </p:cNvSpPr>
            <p:nvPr/>
          </p:nvSpPr>
          <p:spPr bwMode="auto">
            <a:xfrm>
              <a:off x="2038515" y="2692241"/>
              <a:ext cx="793045" cy="592626"/>
            </a:xfrm>
            <a:custGeom>
              <a:avLst/>
              <a:gdLst>
                <a:gd name="T0" fmla="*/ 2147483647 w 452"/>
                <a:gd name="T1" fmla="*/ 2147483647 h 348"/>
                <a:gd name="T2" fmla="*/ 2147483647 w 452"/>
                <a:gd name="T3" fmla="*/ 2147483647 h 348"/>
                <a:gd name="T4" fmla="*/ 2147483647 w 452"/>
                <a:gd name="T5" fmla="*/ 2147483647 h 348"/>
                <a:gd name="T6" fmla="*/ 2147483647 w 452"/>
                <a:gd name="T7" fmla="*/ 2147483647 h 348"/>
                <a:gd name="T8" fmla="*/ 2147483647 w 452"/>
                <a:gd name="T9" fmla="*/ 2147483647 h 348"/>
                <a:gd name="T10" fmla="*/ 0 w 452"/>
                <a:gd name="T11" fmla="*/ 2147483647 h 348"/>
                <a:gd name="T12" fmla="*/ 2147483647 w 452"/>
                <a:gd name="T13" fmla="*/ 2147483647 h 348"/>
                <a:gd name="T14" fmla="*/ 2147483647 w 452"/>
                <a:gd name="T15" fmla="*/ 2147483647 h 348"/>
                <a:gd name="T16" fmla="*/ 2147483647 w 452"/>
                <a:gd name="T17" fmla="*/ 2147483647 h 348"/>
                <a:gd name="T18" fmla="*/ 2147483647 w 452"/>
                <a:gd name="T19" fmla="*/ 2147483647 h 348"/>
                <a:gd name="T20" fmla="*/ 2147483647 w 452"/>
                <a:gd name="T21" fmla="*/ 2147483647 h 348"/>
                <a:gd name="T22" fmla="*/ 2147483647 w 452"/>
                <a:gd name="T23" fmla="*/ 2147483647 h 348"/>
                <a:gd name="T24" fmla="*/ 2147483647 w 452"/>
                <a:gd name="T25" fmla="*/ 2147483647 h 348"/>
                <a:gd name="T26" fmla="*/ 2147483647 w 452"/>
                <a:gd name="T27" fmla="*/ 2147483647 h 348"/>
                <a:gd name="T28" fmla="*/ 2147483647 w 452"/>
                <a:gd name="T29" fmla="*/ 2147483647 h 348"/>
                <a:gd name="T30" fmla="*/ 2147483647 w 452"/>
                <a:gd name="T31" fmla="*/ 2147483647 h 348"/>
                <a:gd name="T32" fmla="*/ 2147483647 w 452"/>
                <a:gd name="T33" fmla="*/ 2147483647 h 348"/>
                <a:gd name="T34" fmla="*/ 2147483647 w 452"/>
                <a:gd name="T35" fmla="*/ 2147483647 h 348"/>
                <a:gd name="T36" fmla="*/ 2147483647 w 452"/>
                <a:gd name="T37" fmla="*/ 2147483647 h 348"/>
                <a:gd name="T38" fmla="*/ 2147483647 w 452"/>
                <a:gd name="T39" fmla="*/ 2147483647 h 348"/>
                <a:gd name="T40" fmla="*/ 2147483647 w 452"/>
                <a:gd name="T41" fmla="*/ 2147483647 h 348"/>
                <a:gd name="T42" fmla="*/ 2147483647 w 452"/>
                <a:gd name="T43" fmla="*/ 2147483647 h 348"/>
                <a:gd name="T44" fmla="*/ 2147483647 w 452"/>
                <a:gd name="T45" fmla="*/ 2147483647 h 348"/>
                <a:gd name="T46" fmla="*/ 2147483647 w 452"/>
                <a:gd name="T47" fmla="*/ 2147483647 h 348"/>
                <a:gd name="T48" fmla="*/ 2147483647 w 452"/>
                <a:gd name="T49" fmla="*/ 2147483647 h 348"/>
                <a:gd name="T50" fmla="*/ 2147483647 w 452"/>
                <a:gd name="T51" fmla="*/ 0 h 348"/>
                <a:gd name="T52" fmla="*/ 2147483647 w 452"/>
                <a:gd name="T53" fmla="*/ 2147483647 h 348"/>
                <a:gd name="T54" fmla="*/ 2147483647 w 452"/>
                <a:gd name="T55" fmla="*/ 2147483647 h 348"/>
                <a:gd name="T56" fmla="*/ 2147483647 w 452"/>
                <a:gd name="T57" fmla="*/ 2147483647 h 348"/>
                <a:gd name="T58" fmla="*/ 2147483647 w 452"/>
                <a:gd name="T59" fmla="*/ 2147483647 h 348"/>
                <a:gd name="T60" fmla="*/ 2147483647 w 452"/>
                <a:gd name="T61" fmla="*/ 2147483647 h 3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2"/>
                <a:gd name="T94" fmla="*/ 0 h 348"/>
                <a:gd name="T95" fmla="*/ 452 w 452"/>
                <a:gd name="T96" fmla="*/ 348 h 3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2" h="348">
                  <a:moveTo>
                    <a:pt x="61" y="92"/>
                  </a:moveTo>
                  <a:lnTo>
                    <a:pt x="40" y="155"/>
                  </a:lnTo>
                  <a:lnTo>
                    <a:pt x="34" y="198"/>
                  </a:lnTo>
                  <a:lnTo>
                    <a:pt x="41" y="227"/>
                  </a:lnTo>
                  <a:lnTo>
                    <a:pt x="38" y="250"/>
                  </a:lnTo>
                  <a:lnTo>
                    <a:pt x="0" y="259"/>
                  </a:lnTo>
                  <a:lnTo>
                    <a:pt x="23" y="303"/>
                  </a:lnTo>
                  <a:lnTo>
                    <a:pt x="41" y="319"/>
                  </a:lnTo>
                  <a:lnTo>
                    <a:pt x="124" y="324"/>
                  </a:lnTo>
                  <a:lnTo>
                    <a:pt x="151" y="348"/>
                  </a:lnTo>
                  <a:lnTo>
                    <a:pt x="225" y="346"/>
                  </a:lnTo>
                  <a:lnTo>
                    <a:pt x="222" y="313"/>
                  </a:lnTo>
                  <a:lnTo>
                    <a:pt x="250" y="292"/>
                  </a:lnTo>
                  <a:lnTo>
                    <a:pt x="270" y="286"/>
                  </a:lnTo>
                  <a:lnTo>
                    <a:pt x="277" y="249"/>
                  </a:lnTo>
                  <a:lnTo>
                    <a:pt x="285" y="231"/>
                  </a:lnTo>
                  <a:lnTo>
                    <a:pt x="317" y="229"/>
                  </a:lnTo>
                  <a:lnTo>
                    <a:pt x="362" y="189"/>
                  </a:lnTo>
                  <a:lnTo>
                    <a:pt x="396" y="177"/>
                  </a:lnTo>
                  <a:lnTo>
                    <a:pt x="407" y="155"/>
                  </a:lnTo>
                  <a:lnTo>
                    <a:pt x="418" y="112"/>
                  </a:lnTo>
                  <a:lnTo>
                    <a:pt x="452" y="86"/>
                  </a:lnTo>
                  <a:lnTo>
                    <a:pt x="434" y="77"/>
                  </a:lnTo>
                  <a:lnTo>
                    <a:pt x="344" y="83"/>
                  </a:lnTo>
                  <a:lnTo>
                    <a:pt x="344" y="14"/>
                  </a:lnTo>
                  <a:lnTo>
                    <a:pt x="265" y="0"/>
                  </a:lnTo>
                  <a:lnTo>
                    <a:pt x="204" y="38"/>
                  </a:lnTo>
                  <a:lnTo>
                    <a:pt x="159" y="86"/>
                  </a:lnTo>
                  <a:lnTo>
                    <a:pt x="140" y="86"/>
                  </a:lnTo>
                  <a:lnTo>
                    <a:pt x="113" y="67"/>
                  </a:lnTo>
                  <a:lnTo>
                    <a:pt x="61"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6" name="Freeform 541"/>
            <p:cNvSpPr>
              <a:spLocks/>
            </p:cNvSpPr>
            <p:nvPr/>
          </p:nvSpPr>
          <p:spPr bwMode="auto">
            <a:xfrm>
              <a:off x="2038515" y="2692241"/>
              <a:ext cx="793045" cy="592626"/>
            </a:xfrm>
            <a:custGeom>
              <a:avLst/>
              <a:gdLst>
                <a:gd name="T0" fmla="*/ 2147483647 w 452"/>
                <a:gd name="T1" fmla="*/ 2147483647 h 348"/>
                <a:gd name="T2" fmla="*/ 2147483647 w 452"/>
                <a:gd name="T3" fmla="*/ 2147483647 h 348"/>
                <a:gd name="T4" fmla="*/ 2147483647 w 452"/>
                <a:gd name="T5" fmla="*/ 2147483647 h 348"/>
                <a:gd name="T6" fmla="*/ 2147483647 w 452"/>
                <a:gd name="T7" fmla="*/ 2147483647 h 348"/>
                <a:gd name="T8" fmla="*/ 2147483647 w 452"/>
                <a:gd name="T9" fmla="*/ 2147483647 h 348"/>
                <a:gd name="T10" fmla="*/ 0 w 452"/>
                <a:gd name="T11" fmla="*/ 2147483647 h 348"/>
                <a:gd name="T12" fmla="*/ 2147483647 w 452"/>
                <a:gd name="T13" fmla="*/ 2147483647 h 348"/>
                <a:gd name="T14" fmla="*/ 2147483647 w 452"/>
                <a:gd name="T15" fmla="*/ 2147483647 h 348"/>
                <a:gd name="T16" fmla="*/ 2147483647 w 452"/>
                <a:gd name="T17" fmla="*/ 2147483647 h 348"/>
                <a:gd name="T18" fmla="*/ 2147483647 w 452"/>
                <a:gd name="T19" fmla="*/ 2147483647 h 348"/>
                <a:gd name="T20" fmla="*/ 2147483647 w 452"/>
                <a:gd name="T21" fmla="*/ 2147483647 h 348"/>
                <a:gd name="T22" fmla="*/ 2147483647 w 452"/>
                <a:gd name="T23" fmla="*/ 2147483647 h 348"/>
                <a:gd name="T24" fmla="*/ 2147483647 w 452"/>
                <a:gd name="T25" fmla="*/ 2147483647 h 348"/>
                <a:gd name="T26" fmla="*/ 2147483647 w 452"/>
                <a:gd name="T27" fmla="*/ 2147483647 h 348"/>
                <a:gd name="T28" fmla="*/ 2147483647 w 452"/>
                <a:gd name="T29" fmla="*/ 2147483647 h 348"/>
                <a:gd name="T30" fmla="*/ 2147483647 w 452"/>
                <a:gd name="T31" fmla="*/ 2147483647 h 348"/>
                <a:gd name="T32" fmla="*/ 2147483647 w 452"/>
                <a:gd name="T33" fmla="*/ 2147483647 h 348"/>
                <a:gd name="T34" fmla="*/ 2147483647 w 452"/>
                <a:gd name="T35" fmla="*/ 2147483647 h 348"/>
                <a:gd name="T36" fmla="*/ 2147483647 w 452"/>
                <a:gd name="T37" fmla="*/ 2147483647 h 348"/>
                <a:gd name="T38" fmla="*/ 2147483647 w 452"/>
                <a:gd name="T39" fmla="*/ 2147483647 h 348"/>
                <a:gd name="T40" fmla="*/ 2147483647 w 452"/>
                <a:gd name="T41" fmla="*/ 2147483647 h 348"/>
                <a:gd name="T42" fmla="*/ 2147483647 w 452"/>
                <a:gd name="T43" fmla="*/ 2147483647 h 348"/>
                <a:gd name="T44" fmla="*/ 2147483647 w 452"/>
                <a:gd name="T45" fmla="*/ 2147483647 h 348"/>
                <a:gd name="T46" fmla="*/ 2147483647 w 452"/>
                <a:gd name="T47" fmla="*/ 2147483647 h 348"/>
                <a:gd name="T48" fmla="*/ 2147483647 w 452"/>
                <a:gd name="T49" fmla="*/ 2147483647 h 348"/>
                <a:gd name="T50" fmla="*/ 2147483647 w 452"/>
                <a:gd name="T51" fmla="*/ 0 h 348"/>
                <a:gd name="T52" fmla="*/ 2147483647 w 452"/>
                <a:gd name="T53" fmla="*/ 2147483647 h 348"/>
                <a:gd name="T54" fmla="*/ 2147483647 w 452"/>
                <a:gd name="T55" fmla="*/ 2147483647 h 348"/>
                <a:gd name="T56" fmla="*/ 2147483647 w 452"/>
                <a:gd name="T57" fmla="*/ 2147483647 h 348"/>
                <a:gd name="T58" fmla="*/ 2147483647 w 452"/>
                <a:gd name="T59" fmla="*/ 2147483647 h 348"/>
                <a:gd name="T60" fmla="*/ 2147483647 w 452"/>
                <a:gd name="T61" fmla="*/ 2147483647 h 3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2"/>
                <a:gd name="T94" fmla="*/ 0 h 348"/>
                <a:gd name="T95" fmla="*/ 452 w 452"/>
                <a:gd name="T96" fmla="*/ 348 h 3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2" h="348">
                  <a:moveTo>
                    <a:pt x="61" y="92"/>
                  </a:moveTo>
                  <a:lnTo>
                    <a:pt x="40" y="155"/>
                  </a:lnTo>
                  <a:lnTo>
                    <a:pt x="34" y="198"/>
                  </a:lnTo>
                  <a:lnTo>
                    <a:pt x="41" y="227"/>
                  </a:lnTo>
                  <a:lnTo>
                    <a:pt x="38" y="250"/>
                  </a:lnTo>
                  <a:lnTo>
                    <a:pt x="0" y="259"/>
                  </a:lnTo>
                  <a:lnTo>
                    <a:pt x="23" y="303"/>
                  </a:lnTo>
                  <a:lnTo>
                    <a:pt x="41" y="319"/>
                  </a:lnTo>
                  <a:lnTo>
                    <a:pt x="124" y="324"/>
                  </a:lnTo>
                  <a:lnTo>
                    <a:pt x="151" y="348"/>
                  </a:lnTo>
                  <a:lnTo>
                    <a:pt x="225" y="346"/>
                  </a:lnTo>
                  <a:lnTo>
                    <a:pt x="222" y="313"/>
                  </a:lnTo>
                  <a:lnTo>
                    <a:pt x="250" y="292"/>
                  </a:lnTo>
                  <a:lnTo>
                    <a:pt x="270" y="286"/>
                  </a:lnTo>
                  <a:lnTo>
                    <a:pt x="277" y="249"/>
                  </a:lnTo>
                  <a:lnTo>
                    <a:pt x="285" y="231"/>
                  </a:lnTo>
                  <a:lnTo>
                    <a:pt x="317" y="229"/>
                  </a:lnTo>
                  <a:lnTo>
                    <a:pt x="362" y="189"/>
                  </a:lnTo>
                  <a:lnTo>
                    <a:pt x="396" y="177"/>
                  </a:lnTo>
                  <a:lnTo>
                    <a:pt x="407" y="155"/>
                  </a:lnTo>
                  <a:lnTo>
                    <a:pt x="418" y="112"/>
                  </a:lnTo>
                  <a:lnTo>
                    <a:pt x="452" y="86"/>
                  </a:lnTo>
                  <a:lnTo>
                    <a:pt x="434" y="77"/>
                  </a:lnTo>
                  <a:lnTo>
                    <a:pt x="344" y="83"/>
                  </a:lnTo>
                  <a:lnTo>
                    <a:pt x="344" y="14"/>
                  </a:lnTo>
                  <a:lnTo>
                    <a:pt x="265" y="0"/>
                  </a:lnTo>
                  <a:lnTo>
                    <a:pt x="204" y="38"/>
                  </a:lnTo>
                  <a:lnTo>
                    <a:pt x="159" y="86"/>
                  </a:lnTo>
                  <a:lnTo>
                    <a:pt x="140" y="86"/>
                  </a:lnTo>
                  <a:lnTo>
                    <a:pt x="113" y="67"/>
                  </a:lnTo>
                  <a:lnTo>
                    <a:pt x="61" y="92"/>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7" name="Freeform 542"/>
            <p:cNvSpPr>
              <a:spLocks/>
            </p:cNvSpPr>
            <p:nvPr/>
          </p:nvSpPr>
          <p:spPr bwMode="auto">
            <a:xfrm>
              <a:off x="1947881" y="3243996"/>
              <a:ext cx="784952" cy="585814"/>
            </a:xfrm>
            <a:custGeom>
              <a:avLst/>
              <a:gdLst>
                <a:gd name="T0" fmla="*/ 2147483647 w 448"/>
                <a:gd name="T1" fmla="*/ 2147483647 h 344"/>
                <a:gd name="T2" fmla="*/ 2147483647 w 448"/>
                <a:gd name="T3" fmla="*/ 2147483647 h 344"/>
                <a:gd name="T4" fmla="*/ 2147483647 w 448"/>
                <a:gd name="T5" fmla="*/ 2147483647 h 344"/>
                <a:gd name="T6" fmla="*/ 2147483647 w 448"/>
                <a:gd name="T7" fmla="*/ 2147483647 h 344"/>
                <a:gd name="T8" fmla="*/ 2147483647 w 448"/>
                <a:gd name="T9" fmla="*/ 2147483647 h 344"/>
                <a:gd name="T10" fmla="*/ 2147483647 w 448"/>
                <a:gd name="T11" fmla="*/ 2147483647 h 344"/>
                <a:gd name="T12" fmla="*/ 2147483647 w 448"/>
                <a:gd name="T13" fmla="*/ 2147483647 h 344"/>
                <a:gd name="T14" fmla="*/ 2147483647 w 448"/>
                <a:gd name="T15" fmla="*/ 2147483647 h 344"/>
                <a:gd name="T16" fmla="*/ 2147483647 w 448"/>
                <a:gd name="T17" fmla="*/ 2147483647 h 344"/>
                <a:gd name="T18" fmla="*/ 2147483647 w 448"/>
                <a:gd name="T19" fmla="*/ 2147483647 h 344"/>
                <a:gd name="T20" fmla="*/ 2147483647 w 448"/>
                <a:gd name="T21" fmla="*/ 2147483647 h 344"/>
                <a:gd name="T22" fmla="*/ 2147483647 w 448"/>
                <a:gd name="T23" fmla="*/ 2147483647 h 344"/>
                <a:gd name="T24" fmla="*/ 2147483647 w 448"/>
                <a:gd name="T25" fmla="*/ 2147483647 h 344"/>
                <a:gd name="T26" fmla="*/ 2147483647 w 448"/>
                <a:gd name="T27" fmla="*/ 2147483647 h 344"/>
                <a:gd name="T28" fmla="*/ 2147483647 w 448"/>
                <a:gd name="T29" fmla="*/ 2147483647 h 344"/>
                <a:gd name="T30" fmla="*/ 2147483647 w 448"/>
                <a:gd name="T31" fmla="*/ 0 h 344"/>
                <a:gd name="T32" fmla="*/ 2147483647 w 448"/>
                <a:gd name="T33" fmla="*/ 2147483647 h 344"/>
                <a:gd name="T34" fmla="*/ 2147483647 w 448"/>
                <a:gd name="T35" fmla="*/ 2147483647 h 344"/>
                <a:gd name="T36" fmla="*/ 2147483647 w 448"/>
                <a:gd name="T37" fmla="*/ 2147483647 h 344"/>
                <a:gd name="T38" fmla="*/ 2147483647 w 448"/>
                <a:gd name="T39" fmla="*/ 2147483647 h 344"/>
                <a:gd name="T40" fmla="*/ 2147483647 w 448"/>
                <a:gd name="T41" fmla="*/ 2147483647 h 344"/>
                <a:gd name="T42" fmla="*/ 2147483647 w 448"/>
                <a:gd name="T43" fmla="*/ 2147483647 h 344"/>
                <a:gd name="T44" fmla="*/ 2147483647 w 448"/>
                <a:gd name="T45" fmla="*/ 2147483647 h 344"/>
                <a:gd name="T46" fmla="*/ 2147483647 w 448"/>
                <a:gd name="T47" fmla="*/ 2147483647 h 344"/>
                <a:gd name="T48" fmla="*/ 2147483647 w 448"/>
                <a:gd name="T49" fmla="*/ 2147483647 h 344"/>
                <a:gd name="T50" fmla="*/ 2147483647 w 448"/>
                <a:gd name="T51" fmla="*/ 2147483647 h 344"/>
                <a:gd name="T52" fmla="*/ 0 w 448"/>
                <a:gd name="T53" fmla="*/ 2147483647 h 344"/>
                <a:gd name="T54" fmla="*/ 2147483647 w 448"/>
                <a:gd name="T55" fmla="*/ 2147483647 h 344"/>
                <a:gd name="T56" fmla="*/ 2147483647 w 448"/>
                <a:gd name="T57" fmla="*/ 2147483647 h 344"/>
                <a:gd name="T58" fmla="*/ 2147483647 w 448"/>
                <a:gd name="T59" fmla="*/ 2147483647 h 344"/>
                <a:gd name="T60" fmla="*/ 2147483647 w 448"/>
                <a:gd name="T61" fmla="*/ 2147483647 h 344"/>
                <a:gd name="T62" fmla="*/ 2147483647 w 448"/>
                <a:gd name="T63" fmla="*/ 2147483647 h 344"/>
                <a:gd name="T64" fmla="*/ 2147483647 w 448"/>
                <a:gd name="T65" fmla="*/ 2147483647 h 344"/>
                <a:gd name="T66" fmla="*/ 2147483647 w 448"/>
                <a:gd name="T67" fmla="*/ 2147483647 h 344"/>
                <a:gd name="T68" fmla="*/ 2147483647 w 448"/>
                <a:gd name="T69" fmla="*/ 2147483647 h 344"/>
                <a:gd name="T70" fmla="*/ 2147483647 w 448"/>
                <a:gd name="T71" fmla="*/ 2147483647 h 344"/>
                <a:gd name="T72" fmla="*/ 2147483647 w 448"/>
                <a:gd name="T73" fmla="*/ 2147483647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8"/>
                <a:gd name="T112" fmla="*/ 0 h 344"/>
                <a:gd name="T113" fmla="*/ 448 w 448"/>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8" h="344">
                  <a:moveTo>
                    <a:pt x="380" y="326"/>
                  </a:moveTo>
                  <a:lnTo>
                    <a:pt x="400" y="305"/>
                  </a:lnTo>
                  <a:lnTo>
                    <a:pt x="410" y="283"/>
                  </a:lnTo>
                  <a:lnTo>
                    <a:pt x="380" y="231"/>
                  </a:lnTo>
                  <a:lnTo>
                    <a:pt x="382" y="184"/>
                  </a:lnTo>
                  <a:lnTo>
                    <a:pt x="385" y="134"/>
                  </a:lnTo>
                  <a:lnTo>
                    <a:pt x="409" y="101"/>
                  </a:lnTo>
                  <a:lnTo>
                    <a:pt x="448" y="69"/>
                  </a:lnTo>
                  <a:lnTo>
                    <a:pt x="425" y="52"/>
                  </a:lnTo>
                  <a:lnTo>
                    <a:pt x="409" y="34"/>
                  </a:lnTo>
                  <a:lnTo>
                    <a:pt x="391" y="25"/>
                  </a:lnTo>
                  <a:lnTo>
                    <a:pt x="353" y="34"/>
                  </a:lnTo>
                  <a:lnTo>
                    <a:pt x="295" y="33"/>
                  </a:lnTo>
                  <a:lnTo>
                    <a:pt x="275" y="22"/>
                  </a:lnTo>
                  <a:lnTo>
                    <a:pt x="203" y="24"/>
                  </a:lnTo>
                  <a:lnTo>
                    <a:pt x="176" y="0"/>
                  </a:lnTo>
                  <a:lnTo>
                    <a:pt x="158" y="31"/>
                  </a:lnTo>
                  <a:lnTo>
                    <a:pt x="164" y="87"/>
                  </a:lnTo>
                  <a:lnTo>
                    <a:pt x="160" y="126"/>
                  </a:lnTo>
                  <a:lnTo>
                    <a:pt x="144" y="150"/>
                  </a:lnTo>
                  <a:lnTo>
                    <a:pt x="144" y="200"/>
                  </a:lnTo>
                  <a:lnTo>
                    <a:pt x="120" y="220"/>
                  </a:lnTo>
                  <a:lnTo>
                    <a:pt x="93" y="222"/>
                  </a:lnTo>
                  <a:lnTo>
                    <a:pt x="79" y="202"/>
                  </a:lnTo>
                  <a:lnTo>
                    <a:pt x="54" y="189"/>
                  </a:lnTo>
                  <a:lnTo>
                    <a:pt x="14" y="184"/>
                  </a:lnTo>
                  <a:lnTo>
                    <a:pt x="0" y="222"/>
                  </a:lnTo>
                  <a:lnTo>
                    <a:pt x="16" y="242"/>
                  </a:lnTo>
                  <a:lnTo>
                    <a:pt x="70" y="267"/>
                  </a:lnTo>
                  <a:lnTo>
                    <a:pt x="92" y="290"/>
                  </a:lnTo>
                  <a:lnTo>
                    <a:pt x="126" y="306"/>
                  </a:lnTo>
                  <a:lnTo>
                    <a:pt x="160" y="344"/>
                  </a:lnTo>
                  <a:lnTo>
                    <a:pt x="173" y="312"/>
                  </a:lnTo>
                  <a:lnTo>
                    <a:pt x="203" y="283"/>
                  </a:lnTo>
                  <a:lnTo>
                    <a:pt x="274" y="290"/>
                  </a:lnTo>
                  <a:lnTo>
                    <a:pt x="335" y="288"/>
                  </a:lnTo>
                  <a:lnTo>
                    <a:pt x="380" y="32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43"/>
            <p:cNvSpPr>
              <a:spLocks/>
            </p:cNvSpPr>
            <p:nvPr/>
          </p:nvSpPr>
          <p:spPr bwMode="auto">
            <a:xfrm>
              <a:off x="1948093" y="3243646"/>
              <a:ext cx="784196" cy="585706"/>
            </a:xfrm>
            <a:custGeom>
              <a:avLst/>
              <a:gdLst>
                <a:gd name="T0" fmla="*/ 2147483647 w 448"/>
                <a:gd name="T1" fmla="*/ 2147483647 h 344"/>
                <a:gd name="T2" fmla="*/ 2147483647 w 448"/>
                <a:gd name="T3" fmla="*/ 2147483647 h 344"/>
                <a:gd name="T4" fmla="*/ 2147483647 w 448"/>
                <a:gd name="T5" fmla="*/ 2147483647 h 344"/>
                <a:gd name="T6" fmla="*/ 2147483647 w 448"/>
                <a:gd name="T7" fmla="*/ 2147483647 h 344"/>
                <a:gd name="T8" fmla="*/ 2147483647 w 448"/>
                <a:gd name="T9" fmla="*/ 2147483647 h 344"/>
                <a:gd name="T10" fmla="*/ 2147483647 w 448"/>
                <a:gd name="T11" fmla="*/ 2147483647 h 344"/>
                <a:gd name="T12" fmla="*/ 2147483647 w 448"/>
                <a:gd name="T13" fmla="*/ 2147483647 h 344"/>
                <a:gd name="T14" fmla="*/ 2147483647 w 448"/>
                <a:gd name="T15" fmla="*/ 2147483647 h 344"/>
                <a:gd name="T16" fmla="*/ 2147483647 w 448"/>
                <a:gd name="T17" fmla="*/ 2147483647 h 344"/>
                <a:gd name="T18" fmla="*/ 2147483647 w 448"/>
                <a:gd name="T19" fmla="*/ 2147483647 h 344"/>
                <a:gd name="T20" fmla="*/ 2147483647 w 448"/>
                <a:gd name="T21" fmla="*/ 2147483647 h 344"/>
                <a:gd name="T22" fmla="*/ 2147483647 w 448"/>
                <a:gd name="T23" fmla="*/ 2147483647 h 344"/>
                <a:gd name="T24" fmla="*/ 2147483647 w 448"/>
                <a:gd name="T25" fmla="*/ 2147483647 h 344"/>
                <a:gd name="T26" fmla="*/ 2147483647 w 448"/>
                <a:gd name="T27" fmla="*/ 2147483647 h 344"/>
                <a:gd name="T28" fmla="*/ 2147483647 w 448"/>
                <a:gd name="T29" fmla="*/ 2147483647 h 344"/>
                <a:gd name="T30" fmla="*/ 2147483647 w 448"/>
                <a:gd name="T31" fmla="*/ 0 h 344"/>
                <a:gd name="T32" fmla="*/ 2147483647 w 448"/>
                <a:gd name="T33" fmla="*/ 2147483647 h 344"/>
                <a:gd name="T34" fmla="*/ 2147483647 w 448"/>
                <a:gd name="T35" fmla="*/ 2147483647 h 344"/>
                <a:gd name="T36" fmla="*/ 2147483647 w 448"/>
                <a:gd name="T37" fmla="*/ 2147483647 h 344"/>
                <a:gd name="T38" fmla="*/ 2147483647 w 448"/>
                <a:gd name="T39" fmla="*/ 2147483647 h 344"/>
                <a:gd name="T40" fmla="*/ 2147483647 w 448"/>
                <a:gd name="T41" fmla="*/ 2147483647 h 344"/>
                <a:gd name="T42" fmla="*/ 2147483647 w 448"/>
                <a:gd name="T43" fmla="*/ 2147483647 h 344"/>
                <a:gd name="T44" fmla="*/ 2147483647 w 448"/>
                <a:gd name="T45" fmla="*/ 2147483647 h 344"/>
                <a:gd name="T46" fmla="*/ 2147483647 w 448"/>
                <a:gd name="T47" fmla="*/ 2147483647 h 344"/>
                <a:gd name="T48" fmla="*/ 2147483647 w 448"/>
                <a:gd name="T49" fmla="*/ 2147483647 h 344"/>
                <a:gd name="T50" fmla="*/ 2147483647 w 448"/>
                <a:gd name="T51" fmla="*/ 2147483647 h 344"/>
                <a:gd name="T52" fmla="*/ 0 w 448"/>
                <a:gd name="T53" fmla="*/ 2147483647 h 344"/>
                <a:gd name="T54" fmla="*/ 2147483647 w 448"/>
                <a:gd name="T55" fmla="*/ 2147483647 h 344"/>
                <a:gd name="T56" fmla="*/ 2147483647 w 448"/>
                <a:gd name="T57" fmla="*/ 2147483647 h 344"/>
                <a:gd name="T58" fmla="*/ 2147483647 w 448"/>
                <a:gd name="T59" fmla="*/ 2147483647 h 344"/>
                <a:gd name="T60" fmla="*/ 2147483647 w 448"/>
                <a:gd name="T61" fmla="*/ 2147483647 h 344"/>
                <a:gd name="T62" fmla="*/ 2147483647 w 448"/>
                <a:gd name="T63" fmla="*/ 2147483647 h 344"/>
                <a:gd name="T64" fmla="*/ 2147483647 w 448"/>
                <a:gd name="T65" fmla="*/ 2147483647 h 344"/>
                <a:gd name="T66" fmla="*/ 2147483647 w 448"/>
                <a:gd name="T67" fmla="*/ 2147483647 h 344"/>
                <a:gd name="T68" fmla="*/ 2147483647 w 448"/>
                <a:gd name="T69" fmla="*/ 2147483647 h 344"/>
                <a:gd name="T70" fmla="*/ 2147483647 w 448"/>
                <a:gd name="T71" fmla="*/ 2147483647 h 344"/>
                <a:gd name="T72" fmla="*/ 2147483647 w 448"/>
                <a:gd name="T73" fmla="*/ 2147483647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8"/>
                <a:gd name="T112" fmla="*/ 0 h 344"/>
                <a:gd name="T113" fmla="*/ 448 w 448"/>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8" h="344">
                  <a:moveTo>
                    <a:pt x="380" y="326"/>
                  </a:moveTo>
                  <a:lnTo>
                    <a:pt x="400" y="305"/>
                  </a:lnTo>
                  <a:lnTo>
                    <a:pt x="410" y="283"/>
                  </a:lnTo>
                  <a:lnTo>
                    <a:pt x="380" y="231"/>
                  </a:lnTo>
                  <a:lnTo>
                    <a:pt x="382" y="184"/>
                  </a:lnTo>
                  <a:lnTo>
                    <a:pt x="385" y="134"/>
                  </a:lnTo>
                  <a:lnTo>
                    <a:pt x="409" y="101"/>
                  </a:lnTo>
                  <a:lnTo>
                    <a:pt x="448" y="69"/>
                  </a:lnTo>
                  <a:lnTo>
                    <a:pt x="425" y="52"/>
                  </a:lnTo>
                  <a:lnTo>
                    <a:pt x="409" y="34"/>
                  </a:lnTo>
                  <a:lnTo>
                    <a:pt x="391" y="25"/>
                  </a:lnTo>
                  <a:lnTo>
                    <a:pt x="353" y="34"/>
                  </a:lnTo>
                  <a:lnTo>
                    <a:pt x="295" y="33"/>
                  </a:lnTo>
                  <a:lnTo>
                    <a:pt x="275" y="22"/>
                  </a:lnTo>
                  <a:lnTo>
                    <a:pt x="203" y="24"/>
                  </a:lnTo>
                  <a:lnTo>
                    <a:pt x="176" y="0"/>
                  </a:lnTo>
                  <a:lnTo>
                    <a:pt x="158" y="31"/>
                  </a:lnTo>
                  <a:lnTo>
                    <a:pt x="164" y="87"/>
                  </a:lnTo>
                  <a:lnTo>
                    <a:pt x="160" y="126"/>
                  </a:lnTo>
                  <a:lnTo>
                    <a:pt x="144" y="150"/>
                  </a:lnTo>
                  <a:lnTo>
                    <a:pt x="144" y="200"/>
                  </a:lnTo>
                  <a:lnTo>
                    <a:pt x="120" y="220"/>
                  </a:lnTo>
                  <a:lnTo>
                    <a:pt x="93" y="222"/>
                  </a:lnTo>
                  <a:lnTo>
                    <a:pt x="79" y="202"/>
                  </a:lnTo>
                  <a:lnTo>
                    <a:pt x="54" y="189"/>
                  </a:lnTo>
                  <a:lnTo>
                    <a:pt x="14" y="184"/>
                  </a:lnTo>
                  <a:lnTo>
                    <a:pt x="0" y="222"/>
                  </a:lnTo>
                  <a:lnTo>
                    <a:pt x="16" y="242"/>
                  </a:lnTo>
                  <a:lnTo>
                    <a:pt x="70" y="267"/>
                  </a:lnTo>
                  <a:lnTo>
                    <a:pt x="92" y="290"/>
                  </a:lnTo>
                  <a:lnTo>
                    <a:pt x="126" y="306"/>
                  </a:lnTo>
                  <a:lnTo>
                    <a:pt x="160" y="344"/>
                  </a:lnTo>
                  <a:lnTo>
                    <a:pt x="173" y="312"/>
                  </a:lnTo>
                  <a:lnTo>
                    <a:pt x="203" y="283"/>
                  </a:lnTo>
                  <a:lnTo>
                    <a:pt x="274" y="290"/>
                  </a:lnTo>
                  <a:lnTo>
                    <a:pt x="335" y="288"/>
                  </a:lnTo>
                  <a:lnTo>
                    <a:pt x="380" y="326"/>
                  </a:lnTo>
                </a:path>
              </a:pathLst>
            </a:custGeom>
            <a:solidFill>
              <a:schemeClr val="accent6">
                <a:lumMod val="40000"/>
                <a:lumOff val="60000"/>
              </a:schemeClr>
            </a:solidFill>
            <a:ln w="11113">
              <a:solidFill>
                <a:srgbClr val="1F1A17"/>
              </a:solidFill>
              <a:prstDash val="solid"/>
              <a:round/>
              <a:headEnd/>
              <a:tailEnd/>
            </a:ln>
          </p:spPr>
          <p:txBody>
            <a:bodyPr/>
            <a:lstStyle/>
            <a:p>
              <a:pPr>
                <a:defRPr/>
              </a:pPr>
              <a:endParaRPr lang="en-US"/>
            </a:p>
          </p:txBody>
        </p:sp>
        <p:sp>
          <p:nvSpPr>
            <p:cNvPr id="2219" name="Freeform 544"/>
            <p:cNvSpPr>
              <a:spLocks/>
            </p:cNvSpPr>
            <p:nvPr/>
          </p:nvSpPr>
          <p:spPr bwMode="auto">
            <a:xfrm>
              <a:off x="2428563" y="2838695"/>
              <a:ext cx="1024485" cy="630090"/>
            </a:xfrm>
            <a:custGeom>
              <a:avLst/>
              <a:gdLst>
                <a:gd name="T0" fmla="*/ 2147483647 w 585"/>
                <a:gd name="T1" fmla="*/ 2147483647 h 370"/>
                <a:gd name="T2" fmla="*/ 2147483647 w 585"/>
                <a:gd name="T3" fmla="*/ 2147483647 h 370"/>
                <a:gd name="T4" fmla="*/ 2147483647 w 585"/>
                <a:gd name="T5" fmla="*/ 2147483647 h 370"/>
                <a:gd name="T6" fmla="*/ 2147483647 w 585"/>
                <a:gd name="T7" fmla="*/ 2147483647 h 370"/>
                <a:gd name="T8" fmla="*/ 2147483647 w 585"/>
                <a:gd name="T9" fmla="*/ 2147483647 h 370"/>
                <a:gd name="T10" fmla="*/ 2147483647 w 585"/>
                <a:gd name="T11" fmla="*/ 2147483647 h 370"/>
                <a:gd name="T12" fmla="*/ 2147483647 w 585"/>
                <a:gd name="T13" fmla="*/ 2147483647 h 370"/>
                <a:gd name="T14" fmla="*/ 2147483647 w 585"/>
                <a:gd name="T15" fmla="*/ 2147483647 h 370"/>
                <a:gd name="T16" fmla="*/ 2147483647 w 585"/>
                <a:gd name="T17" fmla="*/ 2147483647 h 370"/>
                <a:gd name="T18" fmla="*/ 2147483647 w 585"/>
                <a:gd name="T19" fmla="*/ 2147483647 h 370"/>
                <a:gd name="T20" fmla="*/ 2147483647 w 585"/>
                <a:gd name="T21" fmla="*/ 2147483647 h 370"/>
                <a:gd name="T22" fmla="*/ 2147483647 w 585"/>
                <a:gd name="T23" fmla="*/ 2147483647 h 370"/>
                <a:gd name="T24" fmla="*/ 2147483647 w 585"/>
                <a:gd name="T25" fmla="*/ 2147483647 h 370"/>
                <a:gd name="T26" fmla="*/ 2147483647 w 585"/>
                <a:gd name="T27" fmla="*/ 2147483647 h 370"/>
                <a:gd name="T28" fmla="*/ 2147483647 w 585"/>
                <a:gd name="T29" fmla="*/ 2147483647 h 370"/>
                <a:gd name="T30" fmla="*/ 2147483647 w 585"/>
                <a:gd name="T31" fmla="*/ 2147483647 h 370"/>
                <a:gd name="T32" fmla="*/ 2147483647 w 585"/>
                <a:gd name="T33" fmla="*/ 2147483647 h 370"/>
                <a:gd name="T34" fmla="*/ 2147483647 w 585"/>
                <a:gd name="T35" fmla="*/ 2147483647 h 370"/>
                <a:gd name="T36" fmla="*/ 2147483647 w 585"/>
                <a:gd name="T37" fmla="*/ 2147483647 h 370"/>
                <a:gd name="T38" fmla="*/ 2147483647 w 585"/>
                <a:gd name="T39" fmla="*/ 2147483647 h 370"/>
                <a:gd name="T40" fmla="*/ 2147483647 w 585"/>
                <a:gd name="T41" fmla="*/ 2147483647 h 370"/>
                <a:gd name="T42" fmla="*/ 2147483647 w 585"/>
                <a:gd name="T43" fmla="*/ 2147483647 h 370"/>
                <a:gd name="T44" fmla="*/ 2147483647 w 585"/>
                <a:gd name="T45" fmla="*/ 2147483647 h 370"/>
                <a:gd name="T46" fmla="*/ 2147483647 w 585"/>
                <a:gd name="T47" fmla="*/ 2147483647 h 370"/>
                <a:gd name="T48" fmla="*/ 2147483647 w 585"/>
                <a:gd name="T49" fmla="*/ 2147483647 h 370"/>
                <a:gd name="T50" fmla="*/ 2147483647 w 585"/>
                <a:gd name="T51" fmla="*/ 2147483647 h 370"/>
                <a:gd name="T52" fmla="*/ 2147483647 w 585"/>
                <a:gd name="T53" fmla="*/ 2147483647 h 370"/>
                <a:gd name="T54" fmla="*/ 2147483647 w 585"/>
                <a:gd name="T55" fmla="*/ 0 h 370"/>
                <a:gd name="T56" fmla="*/ 2147483647 w 585"/>
                <a:gd name="T57" fmla="*/ 2147483647 h 370"/>
                <a:gd name="T58" fmla="*/ 2147483647 w 585"/>
                <a:gd name="T59" fmla="*/ 2147483647 h 370"/>
                <a:gd name="T60" fmla="*/ 2147483647 w 585"/>
                <a:gd name="T61" fmla="*/ 2147483647 h 370"/>
                <a:gd name="T62" fmla="*/ 2147483647 w 585"/>
                <a:gd name="T63" fmla="*/ 2147483647 h 370"/>
                <a:gd name="T64" fmla="*/ 2147483647 w 585"/>
                <a:gd name="T65" fmla="*/ 2147483647 h 370"/>
                <a:gd name="T66" fmla="*/ 2147483647 w 585"/>
                <a:gd name="T67" fmla="*/ 2147483647 h 370"/>
                <a:gd name="T68" fmla="*/ 2147483647 w 585"/>
                <a:gd name="T69" fmla="*/ 2147483647 h 370"/>
                <a:gd name="T70" fmla="*/ 2147483647 w 585"/>
                <a:gd name="T71" fmla="*/ 2147483647 h 370"/>
                <a:gd name="T72" fmla="*/ 2147483647 w 585"/>
                <a:gd name="T73" fmla="*/ 2147483647 h 370"/>
                <a:gd name="T74" fmla="*/ 0 w 585"/>
                <a:gd name="T75" fmla="*/ 2147483647 h 370"/>
                <a:gd name="T76" fmla="*/ 2147483647 w 585"/>
                <a:gd name="T77" fmla="*/ 2147483647 h 370"/>
                <a:gd name="T78" fmla="*/ 2147483647 w 585"/>
                <a:gd name="T79" fmla="*/ 2147483647 h 370"/>
                <a:gd name="T80" fmla="*/ 2147483647 w 585"/>
                <a:gd name="T81" fmla="*/ 2147483647 h 370"/>
                <a:gd name="T82" fmla="*/ 2147483647 w 585"/>
                <a:gd name="T83" fmla="*/ 2147483647 h 370"/>
                <a:gd name="T84" fmla="*/ 2147483647 w 585"/>
                <a:gd name="T85" fmla="*/ 2147483647 h 370"/>
                <a:gd name="T86" fmla="*/ 2147483647 w 585"/>
                <a:gd name="T87" fmla="*/ 2147483647 h 370"/>
                <a:gd name="T88" fmla="*/ 2147483647 w 585"/>
                <a:gd name="T89" fmla="*/ 2147483647 h 3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5"/>
                <a:gd name="T136" fmla="*/ 0 h 370"/>
                <a:gd name="T137" fmla="*/ 585 w 585"/>
                <a:gd name="T138" fmla="*/ 370 h 3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5" h="370">
                  <a:moveTo>
                    <a:pt x="174" y="307"/>
                  </a:moveTo>
                  <a:lnTo>
                    <a:pt x="209" y="316"/>
                  </a:lnTo>
                  <a:lnTo>
                    <a:pt x="218" y="337"/>
                  </a:lnTo>
                  <a:lnTo>
                    <a:pt x="261" y="341"/>
                  </a:lnTo>
                  <a:lnTo>
                    <a:pt x="275" y="352"/>
                  </a:lnTo>
                  <a:lnTo>
                    <a:pt x="291" y="354"/>
                  </a:lnTo>
                  <a:lnTo>
                    <a:pt x="313" y="343"/>
                  </a:lnTo>
                  <a:lnTo>
                    <a:pt x="336" y="343"/>
                  </a:lnTo>
                  <a:lnTo>
                    <a:pt x="385" y="368"/>
                  </a:lnTo>
                  <a:lnTo>
                    <a:pt x="421" y="370"/>
                  </a:lnTo>
                  <a:lnTo>
                    <a:pt x="425" y="341"/>
                  </a:lnTo>
                  <a:lnTo>
                    <a:pt x="434" y="325"/>
                  </a:lnTo>
                  <a:lnTo>
                    <a:pt x="463" y="305"/>
                  </a:lnTo>
                  <a:lnTo>
                    <a:pt x="473" y="280"/>
                  </a:lnTo>
                  <a:lnTo>
                    <a:pt x="547" y="258"/>
                  </a:lnTo>
                  <a:lnTo>
                    <a:pt x="571" y="235"/>
                  </a:lnTo>
                  <a:lnTo>
                    <a:pt x="585" y="208"/>
                  </a:lnTo>
                  <a:lnTo>
                    <a:pt x="565" y="195"/>
                  </a:lnTo>
                  <a:lnTo>
                    <a:pt x="542" y="172"/>
                  </a:lnTo>
                  <a:lnTo>
                    <a:pt x="506" y="155"/>
                  </a:lnTo>
                  <a:lnTo>
                    <a:pt x="457" y="130"/>
                  </a:lnTo>
                  <a:lnTo>
                    <a:pt x="439" y="125"/>
                  </a:lnTo>
                  <a:lnTo>
                    <a:pt x="345" y="125"/>
                  </a:lnTo>
                  <a:lnTo>
                    <a:pt x="309" y="103"/>
                  </a:lnTo>
                  <a:lnTo>
                    <a:pt x="291" y="44"/>
                  </a:lnTo>
                  <a:lnTo>
                    <a:pt x="282" y="24"/>
                  </a:lnTo>
                  <a:lnTo>
                    <a:pt x="239" y="22"/>
                  </a:lnTo>
                  <a:lnTo>
                    <a:pt x="230" y="0"/>
                  </a:lnTo>
                  <a:lnTo>
                    <a:pt x="196" y="26"/>
                  </a:lnTo>
                  <a:lnTo>
                    <a:pt x="185" y="69"/>
                  </a:lnTo>
                  <a:lnTo>
                    <a:pt x="174" y="91"/>
                  </a:lnTo>
                  <a:lnTo>
                    <a:pt x="140" y="103"/>
                  </a:lnTo>
                  <a:lnTo>
                    <a:pt x="95" y="143"/>
                  </a:lnTo>
                  <a:lnTo>
                    <a:pt x="63" y="145"/>
                  </a:lnTo>
                  <a:lnTo>
                    <a:pt x="55" y="163"/>
                  </a:lnTo>
                  <a:lnTo>
                    <a:pt x="48" y="200"/>
                  </a:lnTo>
                  <a:lnTo>
                    <a:pt x="28" y="206"/>
                  </a:lnTo>
                  <a:lnTo>
                    <a:pt x="0" y="227"/>
                  </a:lnTo>
                  <a:lnTo>
                    <a:pt x="3" y="260"/>
                  </a:lnTo>
                  <a:lnTo>
                    <a:pt x="21" y="271"/>
                  </a:lnTo>
                  <a:lnTo>
                    <a:pt x="79" y="272"/>
                  </a:lnTo>
                  <a:lnTo>
                    <a:pt x="117" y="263"/>
                  </a:lnTo>
                  <a:lnTo>
                    <a:pt x="135" y="272"/>
                  </a:lnTo>
                  <a:lnTo>
                    <a:pt x="151" y="290"/>
                  </a:lnTo>
                  <a:lnTo>
                    <a:pt x="174" y="3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0" name="Freeform 545"/>
            <p:cNvSpPr>
              <a:spLocks/>
            </p:cNvSpPr>
            <p:nvPr/>
          </p:nvSpPr>
          <p:spPr bwMode="auto">
            <a:xfrm>
              <a:off x="2428563" y="2838695"/>
              <a:ext cx="1024485" cy="630090"/>
            </a:xfrm>
            <a:custGeom>
              <a:avLst/>
              <a:gdLst>
                <a:gd name="T0" fmla="*/ 2147483647 w 585"/>
                <a:gd name="T1" fmla="*/ 2147483647 h 370"/>
                <a:gd name="T2" fmla="*/ 2147483647 w 585"/>
                <a:gd name="T3" fmla="*/ 2147483647 h 370"/>
                <a:gd name="T4" fmla="*/ 2147483647 w 585"/>
                <a:gd name="T5" fmla="*/ 2147483647 h 370"/>
                <a:gd name="T6" fmla="*/ 2147483647 w 585"/>
                <a:gd name="T7" fmla="*/ 2147483647 h 370"/>
                <a:gd name="T8" fmla="*/ 2147483647 w 585"/>
                <a:gd name="T9" fmla="*/ 2147483647 h 370"/>
                <a:gd name="T10" fmla="*/ 2147483647 w 585"/>
                <a:gd name="T11" fmla="*/ 2147483647 h 370"/>
                <a:gd name="T12" fmla="*/ 2147483647 w 585"/>
                <a:gd name="T13" fmla="*/ 2147483647 h 370"/>
                <a:gd name="T14" fmla="*/ 2147483647 w 585"/>
                <a:gd name="T15" fmla="*/ 2147483647 h 370"/>
                <a:gd name="T16" fmla="*/ 2147483647 w 585"/>
                <a:gd name="T17" fmla="*/ 2147483647 h 370"/>
                <a:gd name="T18" fmla="*/ 2147483647 w 585"/>
                <a:gd name="T19" fmla="*/ 2147483647 h 370"/>
                <a:gd name="T20" fmla="*/ 2147483647 w 585"/>
                <a:gd name="T21" fmla="*/ 2147483647 h 370"/>
                <a:gd name="T22" fmla="*/ 2147483647 w 585"/>
                <a:gd name="T23" fmla="*/ 2147483647 h 370"/>
                <a:gd name="T24" fmla="*/ 2147483647 w 585"/>
                <a:gd name="T25" fmla="*/ 2147483647 h 370"/>
                <a:gd name="T26" fmla="*/ 2147483647 w 585"/>
                <a:gd name="T27" fmla="*/ 2147483647 h 370"/>
                <a:gd name="T28" fmla="*/ 2147483647 w 585"/>
                <a:gd name="T29" fmla="*/ 2147483647 h 370"/>
                <a:gd name="T30" fmla="*/ 2147483647 w 585"/>
                <a:gd name="T31" fmla="*/ 2147483647 h 370"/>
                <a:gd name="T32" fmla="*/ 2147483647 w 585"/>
                <a:gd name="T33" fmla="*/ 2147483647 h 370"/>
                <a:gd name="T34" fmla="*/ 2147483647 w 585"/>
                <a:gd name="T35" fmla="*/ 2147483647 h 370"/>
                <a:gd name="T36" fmla="*/ 2147483647 w 585"/>
                <a:gd name="T37" fmla="*/ 2147483647 h 370"/>
                <a:gd name="T38" fmla="*/ 2147483647 w 585"/>
                <a:gd name="T39" fmla="*/ 2147483647 h 370"/>
                <a:gd name="T40" fmla="*/ 2147483647 w 585"/>
                <a:gd name="T41" fmla="*/ 2147483647 h 370"/>
                <a:gd name="T42" fmla="*/ 2147483647 w 585"/>
                <a:gd name="T43" fmla="*/ 2147483647 h 370"/>
                <a:gd name="T44" fmla="*/ 2147483647 w 585"/>
                <a:gd name="T45" fmla="*/ 2147483647 h 370"/>
                <a:gd name="T46" fmla="*/ 2147483647 w 585"/>
                <a:gd name="T47" fmla="*/ 2147483647 h 370"/>
                <a:gd name="T48" fmla="*/ 2147483647 w 585"/>
                <a:gd name="T49" fmla="*/ 2147483647 h 370"/>
                <a:gd name="T50" fmla="*/ 2147483647 w 585"/>
                <a:gd name="T51" fmla="*/ 2147483647 h 370"/>
                <a:gd name="T52" fmla="*/ 2147483647 w 585"/>
                <a:gd name="T53" fmla="*/ 2147483647 h 370"/>
                <a:gd name="T54" fmla="*/ 2147483647 w 585"/>
                <a:gd name="T55" fmla="*/ 0 h 370"/>
                <a:gd name="T56" fmla="*/ 2147483647 w 585"/>
                <a:gd name="T57" fmla="*/ 2147483647 h 370"/>
                <a:gd name="T58" fmla="*/ 2147483647 w 585"/>
                <a:gd name="T59" fmla="*/ 2147483647 h 370"/>
                <a:gd name="T60" fmla="*/ 2147483647 w 585"/>
                <a:gd name="T61" fmla="*/ 2147483647 h 370"/>
                <a:gd name="T62" fmla="*/ 2147483647 w 585"/>
                <a:gd name="T63" fmla="*/ 2147483647 h 370"/>
                <a:gd name="T64" fmla="*/ 2147483647 w 585"/>
                <a:gd name="T65" fmla="*/ 2147483647 h 370"/>
                <a:gd name="T66" fmla="*/ 2147483647 w 585"/>
                <a:gd name="T67" fmla="*/ 2147483647 h 370"/>
                <a:gd name="T68" fmla="*/ 2147483647 w 585"/>
                <a:gd name="T69" fmla="*/ 2147483647 h 370"/>
                <a:gd name="T70" fmla="*/ 2147483647 w 585"/>
                <a:gd name="T71" fmla="*/ 2147483647 h 370"/>
                <a:gd name="T72" fmla="*/ 2147483647 w 585"/>
                <a:gd name="T73" fmla="*/ 2147483647 h 370"/>
                <a:gd name="T74" fmla="*/ 0 w 585"/>
                <a:gd name="T75" fmla="*/ 2147483647 h 370"/>
                <a:gd name="T76" fmla="*/ 2147483647 w 585"/>
                <a:gd name="T77" fmla="*/ 2147483647 h 370"/>
                <a:gd name="T78" fmla="*/ 2147483647 w 585"/>
                <a:gd name="T79" fmla="*/ 2147483647 h 370"/>
                <a:gd name="T80" fmla="*/ 2147483647 w 585"/>
                <a:gd name="T81" fmla="*/ 2147483647 h 370"/>
                <a:gd name="T82" fmla="*/ 2147483647 w 585"/>
                <a:gd name="T83" fmla="*/ 2147483647 h 370"/>
                <a:gd name="T84" fmla="*/ 2147483647 w 585"/>
                <a:gd name="T85" fmla="*/ 2147483647 h 370"/>
                <a:gd name="T86" fmla="*/ 2147483647 w 585"/>
                <a:gd name="T87" fmla="*/ 2147483647 h 370"/>
                <a:gd name="T88" fmla="*/ 2147483647 w 585"/>
                <a:gd name="T89" fmla="*/ 2147483647 h 3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5"/>
                <a:gd name="T136" fmla="*/ 0 h 370"/>
                <a:gd name="T137" fmla="*/ 585 w 585"/>
                <a:gd name="T138" fmla="*/ 370 h 3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5" h="370">
                  <a:moveTo>
                    <a:pt x="174" y="307"/>
                  </a:moveTo>
                  <a:lnTo>
                    <a:pt x="209" y="316"/>
                  </a:lnTo>
                  <a:lnTo>
                    <a:pt x="218" y="337"/>
                  </a:lnTo>
                  <a:lnTo>
                    <a:pt x="261" y="341"/>
                  </a:lnTo>
                  <a:lnTo>
                    <a:pt x="275" y="352"/>
                  </a:lnTo>
                  <a:lnTo>
                    <a:pt x="291" y="354"/>
                  </a:lnTo>
                  <a:lnTo>
                    <a:pt x="313" y="343"/>
                  </a:lnTo>
                  <a:lnTo>
                    <a:pt x="336" y="343"/>
                  </a:lnTo>
                  <a:lnTo>
                    <a:pt x="385" y="368"/>
                  </a:lnTo>
                  <a:lnTo>
                    <a:pt x="421" y="370"/>
                  </a:lnTo>
                  <a:lnTo>
                    <a:pt x="425" y="341"/>
                  </a:lnTo>
                  <a:lnTo>
                    <a:pt x="434" y="325"/>
                  </a:lnTo>
                  <a:lnTo>
                    <a:pt x="463" y="305"/>
                  </a:lnTo>
                  <a:lnTo>
                    <a:pt x="473" y="280"/>
                  </a:lnTo>
                  <a:lnTo>
                    <a:pt x="547" y="258"/>
                  </a:lnTo>
                  <a:lnTo>
                    <a:pt x="571" y="235"/>
                  </a:lnTo>
                  <a:lnTo>
                    <a:pt x="585" y="208"/>
                  </a:lnTo>
                  <a:lnTo>
                    <a:pt x="565" y="195"/>
                  </a:lnTo>
                  <a:lnTo>
                    <a:pt x="542" y="172"/>
                  </a:lnTo>
                  <a:lnTo>
                    <a:pt x="506" y="155"/>
                  </a:lnTo>
                  <a:lnTo>
                    <a:pt x="457" y="130"/>
                  </a:lnTo>
                  <a:lnTo>
                    <a:pt x="439" y="125"/>
                  </a:lnTo>
                  <a:lnTo>
                    <a:pt x="345" y="125"/>
                  </a:lnTo>
                  <a:lnTo>
                    <a:pt x="309" y="103"/>
                  </a:lnTo>
                  <a:lnTo>
                    <a:pt x="291" y="44"/>
                  </a:lnTo>
                  <a:lnTo>
                    <a:pt x="282" y="24"/>
                  </a:lnTo>
                  <a:lnTo>
                    <a:pt x="239" y="22"/>
                  </a:lnTo>
                  <a:lnTo>
                    <a:pt x="230" y="0"/>
                  </a:lnTo>
                  <a:lnTo>
                    <a:pt x="196" y="26"/>
                  </a:lnTo>
                  <a:lnTo>
                    <a:pt x="185" y="69"/>
                  </a:lnTo>
                  <a:lnTo>
                    <a:pt x="174" y="91"/>
                  </a:lnTo>
                  <a:lnTo>
                    <a:pt x="140" y="103"/>
                  </a:lnTo>
                  <a:lnTo>
                    <a:pt x="95" y="143"/>
                  </a:lnTo>
                  <a:lnTo>
                    <a:pt x="63" y="145"/>
                  </a:lnTo>
                  <a:lnTo>
                    <a:pt x="55" y="163"/>
                  </a:lnTo>
                  <a:lnTo>
                    <a:pt x="48" y="200"/>
                  </a:lnTo>
                  <a:lnTo>
                    <a:pt x="28" y="206"/>
                  </a:lnTo>
                  <a:lnTo>
                    <a:pt x="0" y="227"/>
                  </a:lnTo>
                  <a:lnTo>
                    <a:pt x="3" y="260"/>
                  </a:lnTo>
                  <a:lnTo>
                    <a:pt x="21" y="271"/>
                  </a:lnTo>
                  <a:lnTo>
                    <a:pt x="79" y="272"/>
                  </a:lnTo>
                  <a:lnTo>
                    <a:pt x="117" y="263"/>
                  </a:lnTo>
                  <a:lnTo>
                    <a:pt x="135" y="272"/>
                  </a:lnTo>
                  <a:lnTo>
                    <a:pt x="151" y="290"/>
                  </a:lnTo>
                  <a:lnTo>
                    <a:pt x="174" y="307"/>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1" name="Freeform 546"/>
            <p:cNvSpPr>
              <a:spLocks/>
            </p:cNvSpPr>
            <p:nvPr/>
          </p:nvSpPr>
          <p:spPr bwMode="auto">
            <a:xfrm>
              <a:off x="3389928" y="3090731"/>
              <a:ext cx="793045" cy="597735"/>
            </a:xfrm>
            <a:custGeom>
              <a:avLst/>
              <a:gdLst>
                <a:gd name="T0" fmla="*/ 2147483647 w 452"/>
                <a:gd name="T1" fmla="*/ 0 h 351"/>
                <a:gd name="T2" fmla="*/ 2147483647 w 452"/>
                <a:gd name="T3" fmla="*/ 2147483647 h 351"/>
                <a:gd name="T4" fmla="*/ 2147483647 w 452"/>
                <a:gd name="T5" fmla="*/ 2147483647 h 351"/>
                <a:gd name="T6" fmla="*/ 2147483647 w 452"/>
                <a:gd name="T7" fmla="*/ 2147483647 h 351"/>
                <a:gd name="T8" fmla="*/ 2147483647 w 452"/>
                <a:gd name="T9" fmla="*/ 2147483647 h 351"/>
                <a:gd name="T10" fmla="*/ 2147483647 w 452"/>
                <a:gd name="T11" fmla="*/ 2147483647 h 351"/>
                <a:gd name="T12" fmla="*/ 2147483647 w 452"/>
                <a:gd name="T13" fmla="*/ 2147483647 h 351"/>
                <a:gd name="T14" fmla="*/ 2147483647 w 452"/>
                <a:gd name="T15" fmla="*/ 2147483647 h 351"/>
                <a:gd name="T16" fmla="*/ 2147483647 w 452"/>
                <a:gd name="T17" fmla="*/ 2147483647 h 351"/>
                <a:gd name="T18" fmla="*/ 2147483647 w 452"/>
                <a:gd name="T19" fmla="*/ 2147483647 h 351"/>
                <a:gd name="T20" fmla="*/ 2147483647 w 452"/>
                <a:gd name="T21" fmla="*/ 2147483647 h 351"/>
                <a:gd name="T22" fmla="*/ 2147483647 w 452"/>
                <a:gd name="T23" fmla="*/ 2147483647 h 351"/>
                <a:gd name="T24" fmla="*/ 2147483647 w 452"/>
                <a:gd name="T25" fmla="*/ 2147483647 h 351"/>
                <a:gd name="T26" fmla="*/ 2147483647 w 452"/>
                <a:gd name="T27" fmla="*/ 2147483647 h 351"/>
                <a:gd name="T28" fmla="*/ 2147483647 w 452"/>
                <a:gd name="T29" fmla="*/ 2147483647 h 351"/>
                <a:gd name="T30" fmla="*/ 2147483647 w 452"/>
                <a:gd name="T31" fmla="*/ 2147483647 h 351"/>
                <a:gd name="T32" fmla="*/ 2147483647 w 452"/>
                <a:gd name="T33" fmla="*/ 2147483647 h 351"/>
                <a:gd name="T34" fmla="*/ 2147483647 w 452"/>
                <a:gd name="T35" fmla="*/ 2147483647 h 351"/>
                <a:gd name="T36" fmla="*/ 2147483647 w 452"/>
                <a:gd name="T37" fmla="*/ 2147483647 h 351"/>
                <a:gd name="T38" fmla="*/ 2147483647 w 452"/>
                <a:gd name="T39" fmla="*/ 2147483647 h 351"/>
                <a:gd name="T40" fmla="*/ 2147483647 w 452"/>
                <a:gd name="T41" fmla="*/ 2147483647 h 351"/>
                <a:gd name="T42" fmla="*/ 2147483647 w 452"/>
                <a:gd name="T43" fmla="*/ 2147483647 h 351"/>
                <a:gd name="T44" fmla="*/ 2147483647 w 452"/>
                <a:gd name="T45" fmla="*/ 2147483647 h 351"/>
                <a:gd name="T46" fmla="*/ 2147483647 w 452"/>
                <a:gd name="T47" fmla="*/ 2147483647 h 351"/>
                <a:gd name="T48" fmla="*/ 2147483647 w 452"/>
                <a:gd name="T49" fmla="*/ 2147483647 h 351"/>
                <a:gd name="T50" fmla="*/ 2147483647 w 452"/>
                <a:gd name="T51" fmla="*/ 2147483647 h 351"/>
                <a:gd name="T52" fmla="*/ 2147483647 w 452"/>
                <a:gd name="T53" fmla="*/ 2147483647 h 351"/>
                <a:gd name="T54" fmla="*/ 2147483647 w 452"/>
                <a:gd name="T55" fmla="*/ 2147483647 h 351"/>
                <a:gd name="T56" fmla="*/ 2147483647 w 452"/>
                <a:gd name="T57" fmla="*/ 2147483647 h 351"/>
                <a:gd name="T58" fmla="*/ 2147483647 w 452"/>
                <a:gd name="T59" fmla="*/ 2147483647 h 351"/>
                <a:gd name="T60" fmla="*/ 2147483647 w 452"/>
                <a:gd name="T61" fmla="*/ 2147483647 h 351"/>
                <a:gd name="T62" fmla="*/ 2147483647 w 452"/>
                <a:gd name="T63" fmla="*/ 2147483647 h 351"/>
                <a:gd name="T64" fmla="*/ 2147483647 w 452"/>
                <a:gd name="T65" fmla="*/ 2147483647 h 351"/>
                <a:gd name="T66" fmla="*/ 2147483647 w 452"/>
                <a:gd name="T67" fmla="*/ 2147483647 h 351"/>
                <a:gd name="T68" fmla="*/ 0 w 452"/>
                <a:gd name="T69" fmla="*/ 2147483647 h 351"/>
                <a:gd name="T70" fmla="*/ 2147483647 w 452"/>
                <a:gd name="T71" fmla="*/ 2147483647 h 351"/>
                <a:gd name="T72" fmla="*/ 2147483647 w 452"/>
                <a:gd name="T73" fmla="*/ 2147483647 h 351"/>
                <a:gd name="T74" fmla="*/ 2147483647 w 452"/>
                <a:gd name="T75" fmla="*/ 2147483647 h 351"/>
                <a:gd name="T76" fmla="*/ 2147483647 w 452"/>
                <a:gd name="T77" fmla="*/ 2147483647 h 351"/>
                <a:gd name="T78" fmla="*/ 2147483647 w 452"/>
                <a:gd name="T79" fmla="*/ 2147483647 h 351"/>
                <a:gd name="T80" fmla="*/ 2147483647 w 452"/>
                <a:gd name="T81" fmla="*/ 0 h 3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2"/>
                <a:gd name="T124" fmla="*/ 0 h 351"/>
                <a:gd name="T125" fmla="*/ 452 w 452"/>
                <a:gd name="T126" fmla="*/ 351 h 3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2" h="351">
                  <a:moveTo>
                    <a:pt x="231" y="0"/>
                  </a:moveTo>
                  <a:lnTo>
                    <a:pt x="241" y="24"/>
                  </a:lnTo>
                  <a:lnTo>
                    <a:pt x="265" y="29"/>
                  </a:lnTo>
                  <a:lnTo>
                    <a:pt x="265" y="92"/>
                  </a:lnTo>
                  <a:lnTo>
                    <a:pt x="285" y="157"/>
                  </a:lnTo>
                  <a:lnTo>
                    <a:pt x="351" y="157"/>
                  </a:lnTo>
                  <a:lnTo>
                    <a:pt x="362" y="119"/>
                  </a:lnTo>
                  <a:lnTo>
                    <a:pt x="391" y="90"/>
                  </a:lnTo>
                  <a:lnTo>
                    <a:pt x="432" y="78"/>
                  </a:lnTo>
                  <a:lnTo>
                    <a:pt x="436" y="87"/>
                  </a:lnTo>
                  <a:lnTo>
                    <a:pt x="449" y="108"/>
                  </a:lnTo>
                  <a:lnTo>
                    <a:pt x="452" y="135"/>
                  </a:lnTo>
                  <a:lnTo>
                    <a:pt x="427" y="159"/>
                  </a:lnTo>
                  <a:lnTo>
                    <a:pt x="422" y="209"/>
                  </a:lnTo>
                  <a:lnTo>
                    <a:pt x="400" y="234"/>
                  </a:lnTo>
                  <a:lnTo>
                    <a:pt x="389" y="279"/>
                  </a:lnTo>
                  <a:lnTo>
                    <a:pt x="371" y="288"/>
                  </a:lnTo>
                  <a:lnTo>
                    <a:pt x="351" y="294"/>
                  </a:lnTo>
                  <a:lnTo>
                    <a:pt x="339" y="317"/>
                  </a:lnTo>
                  <a:lnTo>
                    <a:pt x="317" y="317"/>
                  </a:lnTo>
                  <a:lnTo>
                    <a:pt x="301" y="305"/>
                  </a:lnTo>
                  <a:lnTo>
                    <a:pt x="279" y="310"/>
                  </a:lnTo>
                  <a:lnTo>
                    <a:pt x="279" y="339"/>
                  </a:lnTo>
                  <a:lnTo>
                    <a:pt x="292" y="351"/>
                  </a:lnTo>
                  <a:lnTo>
                    <a:pt x="229" y="341"/>
                  </a:lnTo>
                  <a:lnTo>
                    <a:pt x="178" y="323"/>
                  </a:lnTo>
                  <a:lnTo>
                    <a:pt x="117" y="310"/>
                  </a:lnTo>
                  <a:lnTo>
                    <a:pt x="106" y="296"/>
                  </a:lnTo>
                  <a:lnTo>
                    <a:pt x="115" y="234"/>
                  </a:lnTo>
                  <a:lnTo>
                    <a:pt x="112" y="216"/>
                  </a:lnTo>
                  <a:lnTo>
                    <a:pt x="88" y="207"/>
                  </a:lnTo>
                  <a:lnTo>
                    <a:pt x="61" y="207"/>
                  </a:lnTo>
                  <a:lnTo>
                    <a:pt x="31" y="207"/>
                  </a:lnTo>
                  <a:lnTo>
                    <a:pt x="9" y="189"/>
                  </a:lnTo>
                  <a:lnTo>
                    <a:pt x="0" y="112"/>
                  </a:lnTo>
                  <a:lnTo>
                    <a:pt x="22" y="87"/>
                  </a:lnTo>
                  <a:lnTo>
                    <a:pt x="36" y="58"/>
                  </a:lnTo>
                  <a:lnTo>
                    <a:pt x="74" y="51"/>
                  </a:lnTo>
                  <a:lnTo>
                    <a:pt x="159" y="47"/>
                  </a:lnTo>
                  <a:lnTo>
                    <a:pt x="186" y="24"/>
                  </a:lnTo>
                  <a:lnTo>
                    <a:pt x="23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2" name="Freeform 547"/>
            <p:cNvSpPr>
              <a:spLocks/>
            </p:cNvSpPr>
            <p:nvPr/>
          </p:nvSpPr>
          <p:spPr bwMode="auto">
            <a:xfrm>
              <a:off x="3389928" y="3090731"/>
              <a:ext cx="793045" cy="597735"/>
            </a:xfrm>
            <a:custGeom>
              <a:avLst/>
              <a:gdLst>
                <a:gd name="T0" fmla="*/ 2147483647 w 452"/>
                <a:gd name="T1" fmla="*/ 0 h 351"/>
                <a:gd name="T2" fmla="*/ 2147483647 w 452"/>
                <a:gd name="T3" fmla="*/ 2147483647 h 351"/>
                <a:gd name="T4" fmla="*/ 2147483647 w 452"/>
                <a:gd name="T5" fmla="*/ 2147483647 h 351"/>
                <a:gd name="T6" fmla="*/ 2147483647 w 452"/>
                <a:gd name="T7" fmla="*/ 2147483647 h 351"/>
                <a:gd name="T8" fmla="*/ 2147483647 w 452"/>
                <a:gd name="T9" fmla="*/ 2147483647 h 351"/>
                <a:gd name="T10" fmla="*/ 2147483647 w 452"/>
                <a:gd name="T11" fmla="*/ 2147483647 h 351"/>
                <a:gd name="T12" fmla="*/ 2147483647 w 452"/>
                <a:gd name="T13" fmla="*/ 2147483647 h 351"/>
                <a:gd name="T14" fmla="*/ 2147483647 w 452"/>
                <a:gd name="T15" fmla="*/ 2147483647 h 351"/>
                <a:gd name="T16" fmla="*/ 2147483647 w 452"/>
                <a:gd name="T17" fmla="*/ 2147483647 h 351"/>
                <a:gd name="T18" fmla="*/ 2147483647 w 452"/>
                <a:gd name="T19" fmla="*/ 2147483647 h 351"/>
                <a:gd name="T20" fmla="*/ 2147483647 w 452"/>
                <a:gd name="T21" fmla="*/ 2147483647 h 351"/>
                <a:gd name="T22" fmla="*/ 2147483647 w 452"/>
                <a:gd name="T23" fmla="*/ 2147483647 h 351"/>
                <a:gd name="T24" fmla="*/ 2147483647 w 452"/>
                <a:gd name="T25" fmla="*/ 2147483647 h 351"/>
                <a:gd name="T26" fmla="*/ 2147483647 w 452"/>
                <a:gd name="T27" fmla="*/ 2147483647 h 351"/>
                <a:gd name="T28" fmla="*/ 2147483647 w 452"/>
                <a:gd name="T29" fmla="*/ 2147483647 h 351"/>
                <a:gd name="T30" fmla="*/ 2147483647 w 452"/>
                <a:gd name="T31" fmla="*/ 2147483647 h 351"/>
                <a:gd name="T32" fmla="*/ 2147483647 w 452"/>
                <a:gd name="T33" fmla="*/ 2147483647 h 351"/>
                <a:gd name="T34" fmla="*/ 2147483647 w 452"/>
                <a:gd name="T35" fmla="*/ 2147483647 h 351"/>
                <a:gd name="T36" fmla="*/ 2147483647 w 452"/>
                <a:gd name="T37" fmla="*/ 2147483647 h 351"/>
                <a:gd name="T38" fmla="*/ 2147483647 w 452"/>
                <a:gd name="T39" fmla="*/ 2147483647 h 351"/>
                <a:gd name="T40" fmla="*/ 2147483647 w 452"/>
                <a:gd name="T41" fmla="*/ 2147483647 h 351"/>
                <a:gd name="T42" fmla="*/ 2147483647 w 452"/>
                <a:gd name="T43" fmla="*/ 2147483647 h 351"/>
                <a:gd name="T44" fmla="*/ 2147483647 w 452"/>
                <a:gd name="T45" fmla="*/ 2147483647 h 351"/>
                <a:gd name="T46" fmla="*/ 2147483647 w 452"/>
                <a:gd name="T47" fmla="*/ 2147483647 h 351"/>
                <a:gd name="T48" fmla="*/ 2147483647 w 452"/>
                <a:gd name="T49" fmla="*/ 2147483647 h 351"/>
                <a:gd name="T50" fmla="*/ 2147483647 w 452"/>
                <a:gd name="T51" fmla="*/ 2147483647 h 351"/>
                <a:gd name="T52" fmla="*/ 2147483647 w 452"/>
                <a:gd name="T53" fmla="*/ 2147483647 h 351"/>
                <a:gd name="T54" fmla="*/ 2147483647 w 452"/>
                <a:gd name="T55" fmla="*/ 2147483647 h 351"/>
                <a:gd name="T56" fmla="*/ 2147483647 w 452"/>
                <a:gd name="T57" fmla="*/ 2147483647 h 351"/>
                <a:gd name="T58" fmla="*/ 2147483647 w 452"/>
                <a:gd name="T59" fmla="*/ 2147483647 h 351"/>
                <a:gd name="T60" fmla="*/ 2147483647 w 452"/>
                <a:gd name="T61" fmla="*/ 2147483647 h 351"/>
                <a:gd name="T62" fmla="*/ 2147483647 w 452"/>
                <a:gd name="T63" fmla="*/ 2147483647 h 351"/>
                <a:gd name="T64" fmla="*/ 2147483647 w 452"/>
                <a:gd name="T65" fmla="*/ 2147483647 h 351"/>
                <a:gd name="T66" fmla="*/ 2147483647 w 452"/>
                <a:gd name="T67" fmla="*/ 2147483647 h 351"/>
                <a:gd name="T68" fmla="*/ 0 w 452"/>
                <a:gd name="T69" fmla="*/ 2147483647 h 351"/>
                <a:gd name="T70" fmla="*/ 2147483647 w 452"/>
                <a:gd name="T71" fmla="*/ 2147483647 h 351"/>
                <a:gd name="T72" fmla="*/ 2147483647 w 452"/>
                <a:gd name="T73" fmla="*/ 2147483647 h 351"/>
                <a:gd name="T74" fmla="*/ 2147483647 w 452"/>
                <a:gd name="T75" fmla="*/ 2147483647 h 351"/>
                <a:gd name="T76" fmla="*/ 2147483647 w 452"/>
                <a:gd name="T77" fmla="*/ 2147483647 h 351"/>
                <a:gd name="T78" fmla="*/ 2147483647 w 452"/>
                <a:gd name="T79" fmla="*/ 2147483647 h 351"/>
                <a:gd name="T80" fmla="*/ 2147483647 w 452"/>
                <a:gd name="T81" fmla="*/ 0 h 3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2"/>
                <a:gd name="T124" fmla="*/ 0 h 351"/>
                <a:gd name="T125" fmla="*/ 452 w 452"/>
                <a:gd name="T126" fmla="*/ 351 h 3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2" h="351">
                  <a:moveTo>
                    <a:pt x="231" y="0"/>
                  </a:moveTo>
                  <a:lnTo>
                    <a:pt x="241" y="24"/>
                  </a:lnTo>
                  <a:lnTo>
                    <a:pt x="265" y="29"/>
                  </a:lnTo>
                  <a:lnTo>
                    <a:pt x="265" y="92"/>
                  </a:lnTo>
                  <a:lnTo>
                    <a:pt x="285" y="157"/>
                  </a:lnTo>
                  <a:lnTo>
                    <a:pt x="351" y="157"/>
                  </a:lnTo>
                  <a:lnTo>
                    <a:pt x="362" y="119"/>
                  </a:lnTo>
                  <a:lnTo>
                    <a:pt x="391" y="90"/>
                  </a:lnTo>
                  <a:lnTo>
                    <a:pt x="432" y="78"/>
                  </a:lnTo>
                  <a:lnTo>
                    <a:pt x="436" y="87"/>
                  </a:lnTo>
                  <a:lnTo>
                    <a:pt x="449" y="108"/>
                  </a:lnTo>
                  <a:lnTo>
                    <a:pt x="452" y="135"/>
                  </a:lnTo>
                  <a:lnTo>
                    <a:pt x="427" y="159"/>
                  </a:lnTo>
                  <a:lnTo>
                    <a:pt x="422" y="209"/>
                  </a:lnTo>
                  <a:lnTo>
                    <a:pt x="400" y="234"/>
                  </a:lnTo>
                  <a:lnTo>
                    <a:pt x="389" y="279"/>
                  </a:lnTo>
                  <a:lnTo>
                    <a:pt x="371" y="288"/>
                  </a:lnTo>
                  <a:lnTo>
                    <a:pt x="351" y="294"/>
                  </a:lnTo>
                  <a:lnTo>
                    <a:pt x="339" y="317"/>
                  </a:lnTo>
                  <a:lnTo>
                    <a:pt x="317" y="317"/>
                  </a:lnTo>
                  <a:lnTo>
                    <a:pt x="301" y="305"/>
                  </a:lnTo>
                  <a:lnTo>
                    <a:pt x="279" y="310"/>
                  </a:lnTo>
                  <a:lnTo>
                    <a:pt x="279" y="339"/>
                  </a:lnTo>
                  <a:lnTo>
                    <a:pt x="292" y="351"/>
                  </a:lnTo>
                  <a:lnTo>
                    <a:pt x="229" y="341"/>
                  </a:lnTo>
                  <a:lnTo>
                    <a:pt x="178" y="323"/>
                  </a:lnTo>
                  <a:lnTo>
                    <a:pt x="117" y="310"/>
                  </a:lnTo>
                  <a:lnTo>
                    <a:pt x="106" y="296"/>
                  </a:lnTo>
                  <a:lnTo>
                    <a:pt x="115" y="234"/>
                  </a:lnTo>
                  <a:lnTo>
                    <a:pt x="112" y="216"/>
                  </a:lnTo>
                  <a:lnTo>
                    <a:pt x="88" y="207"/>
                  </a:lnTo>
                  <a:lnTo>
                    <a:pt x="61" y="207"/>
                  </a:lnTo>
                  <a:lnTo>
                    <a:pt x="31" y="207"/>
                  </a:lnTo>
                  <a:lnTo>
                    <a:pt x="9" y="189"/>
                  </a:lnTo>
                  <a:lnTo>
                    <a:pt x="0" y="112"/>
                  </a:lnTo>
                  <a:lnTo>
                    <a:pt x="22" y="87"/>
                  </a:lnTo>
                  <a:lnTo>
                    <a:pt x="36" y="58"/>
                  </a:lnTo>
                  <a:lnTo>
                    <a:pt x="74" y="51"/>
                  </a:lnTo>
                  <a:lnTo>
                    <a:pt x="159" y="47"/>
                  </a:lnTo>
                  <a:lnTo>
                    <a:pt x="186" y="24"/>
                  </a:lnTo>
                  <a:lnTo>
                    <a:pt x="231" y="0"/>
                  </a:lnTo>
                </a:path>
              </a:pathLst>
            </a:custGeom>
            <a:solidFill>
              <a:schemeClr val="bg1"/>
            </a:solidFill>
            <a:ln w="11113">
              <a:solidFill>
                <a:srgbClr val="1F1A17"/>
              </a:solidFill>
              <a:prstDash val="solid"/>
              <a:round/>
              <a:headEnd/>
              <a:tailEnd/>
            </a:ln>
          </p:spPr>
          <p:txBody>
            <a:bodyPr/>
            <a:lstStyle/>
            <a:p>
              <a:endParaRPr lang="en-US"/>
            </a:p>
          </p:txBody>
        </p:sp>
        <p:sp>
          <p:nvSpPr>
            <p:cNvPr id="13" name="Freeform 548"/>
            <p:cNvSpPr>
              <a:spLocks/>
            </p:cNvSpPr>
            <p:nvPr/>
          </p:nvSpPr>
          <p:spPr bwMode="auto">
            <a:xfrm>
              <a:off x="2615148" y="3361104"/>
              <a:ext cx="605230" cy="539676"/>
            </a:xfrm>
            <a:custGeom>
              <a:avLst/>
              <a:gdLst>
                <a:gd name="T0" fmla="*/ 2147483647 w 346"/>
                <a:gd name="T1" fmla="*/ 2147483647 h 317"/>
                <a:gd name="T2" fmla="*/ 2147483647 w 346"/>
                <a:gd name="T3" fmla="*/ 2147483647 h 317"/>
                <a:gd name="T4" fmla="*/ 2147483647 w 346"/>
                <a:gd name="T5" fmla="*/ 2147483647 h 317"/>
                <a:gd name="T6" fmla="*/ 2147483647 w 346"/>
                <a:gd name="T7" fmla="*/ 2147483647 h 317"/>
                <a:gd name="T8" fmla="*/ 2147483647 w 346"/>
                <a:gd name="T9" fmla="*/ 2147483647 h 317"/>
                <a:gd name="T10" fmla="*/ 2147483647 w 346"/>
                <a:gd name="T11" fmla="*/ 2147483647 h 317"/>
                <a:gd name="T12" fmla="*/ 2147483647 w 346"/>
                <a:gd name="T13" fmla="*/ 2147483647 h 317"/>
                <a:gd name="T14" fmla="*/ 2147483647 w 346"/>
                <a:gd name="T15" fmla="*/ 2147483647 h 317"/>
                <a:gd name="T16" fmla="*/ 2147483647 w 346"/>
                <a:gd name="T17" fmla="*/ 2147483647 h 317"/>
                <a:gd name="T18" fmla="*/ 2147483647 w 346"/>
                <a:gd name="T19" fmla="*/ 2147483647 h 317"/>
                <a:gd name="T20" fmla="*/ 2147483647 w 346"/>
                <a:gd name="T21" fmla="*/ 2147483647 h 317"/>
                <a:gd name="T22" fmla="*/ 2147483647 w 346"/>
                <a:gd name="T23" fmla="*/ 2147483647 h 317"/>
                <a:gd name="T24" fmla="*/ 2147483647 w 346"/>
                <a:gd name="T25" fmla="*/ 2147483647 h 317"/>
                <a:gd name="T26" fmla="*/ 2147483647 w 346"/>
                <a:gd name="T27" fmla="*/ 2147483647 h 317"/>
                <a:gd name="T28" fmla="*/ 2147483647 w 346"/>
                <a:gd name="T29" fmla="*/ 2147483647 h 317"/>
                <a:gd name="T30" fmla="*/ 2147483647 w 346"/>
                <a:gd name="T31" fmla="*/ 2147483647 h 317"/>
                <a:gd name="T32" fmla="*/ 2147483647 w 346"/>
                <a:gd name="T33" fmla="*/ 2147483647 h 317"/>
                <a:gd name="T34" fmla="*/ 2147483647 w 346"/>
                <a:gd name="T35" fmla="*/ 2147483647 h 317"/>
                <a:gd name="T36" fmla="*/ 2147483647 w 346"/>
                <a:gd name="T37" fmla="*/ 2147483647 h 317"/>
                <a:gd name="T38" fmla="*/ 2147483647 w 346"/>
                <a:gd name="T39" fmla="*/ 2147483647 h 317"/>
                <a:gd name="T40" fmla="*/ 2147483647 w 346"/>
                <a:gd name="T41" fmla="*/ 0 h 317"/>
                <a:gd name="T42" fmla="*/ 2147483647 w 346"/>
                <a:gd name="T43" fmla="*/ 2147483647 h 317"/>
                <a:gd name="T44" fmla="*/ 2147483647 w 346"/>
                <a:gd name="T45" fmla="*/ 2147483647 h 317"/>
                <a:gd name="T46" fmla="*/ 2147483647 w 346"/>
                <a:gd name="T47" fmla="*/ 2147483647 h 317"/>
                <a:gd name="T48" fmla="*/ 0 w 346"/>
                <a:gd name="T49" fmla="*/ 2147483647 h 317"/>
                <a:gd name="T50" fmla="*/ 2147483647 w 346"/>
                <a:gd name="T51" fmla="*/ 2147483647 h 317"/>
                <a:gd name="T52" fmla="*/ 2147483647 w 346"/>
                <a:gd name="T53" fmla="*/ 2147483647 h 317"/>
                <a:gd name="T54" fmla="*/ 0 w 346"/>
                <a:gd name="T55" fmla="*/ 2147483647 h 317"/>
                <a:gd name="T56" fmla="*/ 2147483647 w 346"/>
                <a:gd name="T57" fmla="*/ 2147483647 h 317"/>
                <a:gd name="T58" fmla="*/ 2147483647 w 346"/>
                <a:gd name="T59" fmla="*/ 2147483647 h 317"/>
                <a:gd name="T60" fmla="*/ 2147483647 w 346"/>
                <a:gd name="T61" fmla="*/ 2147483647 h 317"/>
                <a:gd name="T62" fmla="*/ 2147483647 w 346"/>
                <a:gd name="T63" fmla="*/ 2147483647 h 3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6"/>
                <a:gd name="T97" fmla="*/ 0 h 317"/>
                <a:gd name="T98" fmla="*/ 346 w 346"/>
                <a:gd name="T99" fmla="*/ 317 h 3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6" h="317">
                  <a:moveTo>
                    <a:pt x="135" y="317"/>
                  </a:moveTo>
                  <a:lnTo>
                    <a:pt x="146" y="288"/>
                  </a:lnTo>
                  <a:lnTo>
                    <a:pt x="151" y="266"/>
                  </a:lnTo>
                  <a:lnTo>
                    <a:pt x="209" y="255"/>
                  </a:lnTo>
                  <a:lnTo>
                    <a:pt x="236" y="268"/>
                  </a:lnTo>
                  <a:lnTo>
                    <a:pt x="263" y="266"/>
                  </a:lnTo>
                  <a:lnTo>
                    <a:pt x="277" y="234"/>
                  </a:lnTo>
                  <a:lnTo>
                    <a:pt x="321" y="189"/>
                  </a:lnTo>
                  <a:lnTo>
                    <a:pt x="330" y="162"/>
                  </a:lnTo>
                  <a:lnTo>
                    <a:pt x="346" y="138"/>
                  </a:lnTo>
                  <a:lnTo>
                    <a:pt x="328" y="97"/>
                  </a:lnTo>
                  <a:lnTo>
                    <a:pt x="315" y="63"/>
                  </a:lnTo>
                  <a:lnTo>
                    <a:pt x="279" y="61"/>
                  </a:lnTo>
                  <a:lnTo>
                    <a:pt x="230" y="36"/>
                  </a:lnTo>
                  <a:lnTo>
                    <a:pt x="207" y="36"/>
                  </a:lnTo>
                  <a:lnTo>
                    <a:pt x="185" y="47"/>
                  </a:lnTo>
                  <a:lnTo>
                    <a:pt x="169" y="45"/>
                  </a:lnTo>
                  <a:lnTo>
                    <a:pt x="155" y="34"/>
                  </a:lnTo>
                  <a:lnTo>
                    <a:pt x="112" y="30"/>
                  </a:lnTo>
                  <a:lnTo>
                    <a:pt x="103" y="9"/>
                  </a:lnTo>
                  <a:lnTo>
                    <a:pt x="68" y="0"/>
                  </a:lnTo>
                  <a:lnTo>
                    <a:pt x="29" y="32"/>
                  </a:lnTo>
                  <a:lnTo>
                    <a:pt x="5" y="65"/>
                  </a:lnTo>
                  <a:lnTo>
                    <a:pt x="2" y="115"/>
                  </a:lnTo>
                  <a:lnTo>
                    <a:pt x="0" y="162"/>
                  </a:lnTo>
                  <a:lnTo>
                    <a:pt x="30" y="214"/>
                  </a:lnTo>
                  <a:lnTo>
                    <a:pt x="20" y="236"/>
                  </a:lnTo>
                  <a:lnTo>
                    <a:pt x="0" y="257"/>
                  </a:lnTo>
                  <a:lnTo>
                    <a:pt x="20" y="270"/>
                  </a:lnTo>
                  <a:lnTo>
                    <a:pt x="45" y="295"/>
                  </a:lnTo>
                  <a:lnTo>
                    <a:pt x="99" y="282"/>
                  </a:lnTo>
                  <a:lnTo>
                    <a:pt x="135" y="317"/>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224" name="Freeform 549"/>
            <p:cNvSpPr>
              <a:spLocks/>
            </p:cNvSpPr>
            <p:nvPr/>
          </p:nvSpPr>
          <p:spPr bwMode="auto">
            <a:xfrm>
              <a:off x="2614686" y="3361500"/>
              <a:ext cx="605304" cy="539834"/>
            </a:xfrm>
            <a:custGeom>
              <a:avLst/>
              <a:gdLst>
                <a:gd name="T0" fmla="*/ 2147483647 w 346"/>
                <a:gd name="T1" fmla="*/ 2147483647 h 317"/>
                <a:gd name="T2" fmla="*/ 2147483647 w 346"/>
                <a:gd name="T3" fmla="*/ 2147483647 h 317"/>
                <a:gd name="T4" fmla="*/ 2147483647 w 346"/>
                <a:gd name="T5" fmla="*/ 2147483647 h 317"/>
                <a:gd name="T6" fmla="*/ 2147483647 w 346"/>
                <a:gd name="T7" fmla="*/ 2147483647 h 317"/>
                <a:gd name="T8" fmla="*/ 2147483647 w 346"/>
                <a:gd name="T9" fmla="*/ 2147483647 h 317"/>
                <a:gd name="T10" fmla="*/ 2147483647 w 346"/>
                <a:gd name="T11" fmla="*/ 2147483647 h 317"/>
                <a:gd name="T12" fmla="*/ 2147483647 w 346"/>
                <a:gd name="T13" fmla="*/ 2147483647 h 317"/>
                <a:gd name="T14" fmla="*/ 2147483647 w 346"/>
                <a:gd name="T15" fmla="*/ 2147483647 h 317"/>
                <a:gd name="T16" fmla="*/ 2147483647 w 346"/>
                <a:gd name="T17" fmla="*/ 2147483647 h 317"/>
                <a:gd name="T18" fmla="*/ 2147483647 w 346"/>
                <a:gd name="T19" fmla="*/ 2147483647 h 317"/>
                <a:gd name="T20" fmla="*/ 2147483647 w 346"/>
                <a:gd name="T21" fmla="*/ 2147483647 h 317"/>
                <a:gd name="T22" fmla="*/ 2147483647 w 346"/>
                <a:gd name="T23" fmla="*/ 2147483647 h 317"/>
                <a:gd name="T24" fmla="*/ 2147483647 w 346"/>
                <a:gd name="T25" fmla="*/ 2147483647 h 317"/>
                <a:gd name="T26" fmla="*/ 2147483647 w 346"/>
                <a:gd name="T27" fmla="*/ 2147483647 h 317"/>
                <a:gd name="T28" fmla="*/ 2147483647 w 346"/>
                <a:gd name="T29" fmla="*/ 2147483647 h 317"/>
                <a:gd name="T30" fmla="*/ 2147483647 w 346"/>
                <a:gd name="T31" fmla="*/ 2147483647 h 317"/>
                <a:gd name="T32" fmla="*/ 2147483647 w 346"/>
                <a:gd name="T33" fmla="*/ 2147483647 h 317"/>
                <a:gd name="T34" fmla="*/ 2147483647 w 346"/>
                <a:gd name="T35" fmla="*/ 2147483647 h 317"/>
                <a:gd name="T36" fmla="*/ 2147483647 w 346"/>
                <a:gd name="T37" fmla="*/ 2147483647 h 317"/>
                <a:gd name="T38" fmla="*/ 2147483647 w 346"/>
                <a:gd name="T39" fmla="*/ 2147483647 h 317"/>
                <a:gd name="T40" fmla="*/ 2147483647 w 346"/>
                <a:gd name="T41" fmla="*/ 0 h 317"/>
                <a:gd name="T42" fmla="*/ 2147483647 w 346"/>
                <a:gd name="T43" fmla="*/ 2147483647 h 317"/>
                <a:gd name="T44" fmla="*/ 2147483647 w 346"/>
                <a:gd name="T45" fmla="*/ 2147483647 h 317"/>
                <a:gd name="T46" fmla="*/ 2147483647 w 346"/>
                <a:gd name="T47" fmla="*/ 2147483647 h 317"/>
                <a:gd name="T48" fmla="*/ 0 w 346"/>
                <a:gd name="T49" fmla="*/ 2147483647 h 317"/>
                <a:gd name="T50" fmla="*/ 2147483647 w 346"/>
                <a:gd name="T51" fmla="*/ 2147483647 h 317"/>
                <a:gd name="T52" fmla="*/ 2147483647 w 346"/>
                <a:gd name="T53" fmla="*/ 2147483647 h 317"/>
                <a:gd name="T54" fmla="*/ 0 w 346"/>
                <a:gd name="T55" fmla="*/ 2147483647 h 317"/>
                <a:gd name="T56" fmla="*/ 2147483647 w 346"/>
                <a:gd name="T57" fmla="*/ 2147483647 h 317"/>
                <a:gd name="T58" fmla="*/ 2147483647 w 346"/>
                <a:gd name="T59" fmla="*/ 2147483647 h 317"/>
                <a:gd name="T60" fmla="*/ 2147483647 w 346"/>
                <a:gd name="T61" fmla="*/ 2147483647 h 317"/>
                <a:gd name="T62" fmla="*/ 2147483647 w 346"/>
                <a:gd name="T63" fmla="*/ 2147483647 h 3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6"/>
                <a:gd name="T97" fmla="*/ 0 h 317"/>
                <a:gd name="T98" fmla="*/ 346 w 346"/>
                <a:gd name="T99" fmla="*/ 317 h 3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6" h="317">
                  <a:moveTo>
                    <a:pt x="135" y="317"/>
                  </a:moveTo>
                  <a:lnTo>
                    <a:pt x="146" y="288"/>
                  </a:lnTo>
                  <a:lnTo>
                    <a:pt x="151" y="266"/>
                  </a:lnTo>
                  <a:lnTo>
                    <a:pt x="209" y="255"/>
                  </a:lnTo>
                  <a:lnTo>
                    <a:pt x="236" y="268"/>
                  </a:lnTo>
                  <a:lnTo>
                    <a:pt x="263" y="266"/>
                  </a:lnTo>
                  <a:lnTo>
                    <a:pt x="277" y="234"/>
                  </a:lnTo>
                  <a:lnTo>
                    <a:pt x="321" y="189"/>
                  </a:lnTo>
                  <a:lnTo>
                    <a:pt x="330" y="162"/>
                  </a:lnTo>
                  <a:lnTo>
                    <a:pt x="346" y="138"/>
                  </a:lnTo>
                  <a:lnTo>
                    <a:pt x="328" y="97"/>
                  </a:lnTo>
                  <a:lnTo>
                    <a:pt x="315" y="63"/>
                  </a:lnTo>
                  <a:lnTo>
                    <a:pt x="279" y="61"/>
                  </a:lnTo>
                  <a:lnTo>
                    <a:pt x="230" y="36"/>
                  </a:lnTo>
                  <a:lnTo>
                    <a:pt x="207" y="36"/>
                  </a:lnTo>
                  <a:lnTo>
                    <a:pt x="185" y="47"/>
                  </a:lnTo>
                  <a:lnTo>
                    <a:pt x="169" y="45"/>
                  </a:lnTo>
                  <a:lnTo>
                    <a:pt x="155" y="34"/>
                  </a:lnTo>
                  <a:lnTo>
                    <a:pt x="112" y="30"/>
                  </a:lnTo>
                  <a:lnTo>
                    <a:pt x="103" y="9"/>
                  </a:lnTo>
                  <a:lnTo>
                    <a:pt x="68" y="0"/>
                  </a:lnTo>
                  <a:lnTo>
                    <a:pt x="29" y="32"/>
                  </a:lnTo>
                  <a:lnTo>
                    <a:pt x="5" y="65"/>
                  </a:lnTo>
                  <a:lnTo>
                    <a:pt x="2" y="115"/>
                  </a:lnTo>
                  <a:lnTo>
                    <a:pt x="0" y="162"/>
                  </a:lnTo>
                  <a:lnTo>
                    <a:pt x="30" y="214"/>
                  </a:lnTo>
                  <a:lnTo>
                    <a:pt x="20" y="236"/>
                  </a:lnTo>
                  <a:lnTo>
                    <a:pt x="0" y="257"/>
                  </a:lnTo>
                  <a:lnTo>
                    <a:pt x="20" y="270"/>
                  </a:lnTo>
                  <a:lnTo>
                    <a:pt x="45" y="295"/>
                  </a:lnTo>
                  <a:lnTo>
                    <a:pt x="99" y="282"/>
                  </a:lnTo>
                  <a:lnTo>
                    <a:pt x="135" y="317"/>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5" name="Freeform 550"/>
            <p:cNvSpPr>
              <a:spLocks/>
            </p:cNvSpPr>
            <p:nvPr/>
          </p:nvSpPr>
          <p:spPr bwMode="auto">
            <a:xfrm>
              <a:off x="2850982" y="3596507"/>
              <a:ext cx="530855" cy="589220"/>
            </a:xfrm>
            <a:custGeom>
              <a:avLst/>
              <a:gdLst>
                <a:gd name="T0" fmla="*/ 2147483647 w 303"/>
                <a:gd name="T1" fmla="*/ 2147483647 h 346"/>
                <a:gd name="T2" fmla="*/ 2147483647 w 303"/>
                <a:gd name="T3" fmla="*/ 2147483647 h 346"/>
                <a:gd name="T4" fmla="*/ 2147483647 w 303"/>
                <a:gd name="T5" fmla="*/ 2147483647 h 346"/>
                <a:gd name="T6" fmla="*/ 2147483647 w 303"/>
                <a:gd name="T7" fmla="*/ 2147483647 h 346"/>
                <a:gd name="T8" fmla="*/ 2147483647 w 303"/>
                <a:gd name="T9" fmla="*/ 2147483647 h 346"/>
                <a:gd name="T10" fmla="*/ 0 w 303"/>
                <a:gd name="T11" fmla="*/ 2147483647 h 346"/>
                <a:gd name="T12" fmla="*/ 2147483647 w 303"/>
                <a:gd name="T13" fmla="*/ 2147483647 h 346"/>
                <a:gd name="T14" fmla="*/ 2147483647 w 303"/>
                <a:gd name="T15" fmla="*/ 2147483647 h 346"/>
                <a:gd name="T16" fmla="*/ 2147483647 w 303"/>
                <a:gd name="T17" fmla="*/ 2147483647 h 346"/>
                <a:gd name="T18" fmla="*/ 2147483647 w 303"/>
                <a:gd name="T19" fmla="*/ 2147483647 h 346"/>
                <a:gd name="T20" fmla="*/ 2147483647 w 303"/>
                <a:gd name="T21" fmla="*/ 2147483647 h 346"/>
                <a:gd name="T22" fmla="*/ 2147483647 w 303"/>
                <a:gd name="T23" fmla="*/ 2147483647 h 346"/>
                <a:gd name="T24" fmla="*/ 2147483647 w 303"/>
                <a:gd name="T25" fmla="*/ 2147483647 h 346"/>
                <a:gd name="T26" fmla="*/ 2147483647 w 303"/>
                <a:gd name="T27" fmla="*/ 2147483647 h 346"/>
                <a:gd name="T28" fmla="*/ 2147483647 w 303"/>
                <a:gd name="T29" fmla="*/ 0 h 346"/>
                <a:gd name="T30" fmla="*/ 2147483647 w 303"/>
                <a:gd name="T31" fmla="*/ 2147483647 h 346"/>
                <a:gd name="T32" fmla="*/ 2147483647 w 303"/>
                <a:gd name="T33" fmla="*/ 2147483647 h 346"/>
                <a:gd name="T34" fmla="*/ 2147483647 w 303"/>
                <a:gd name="T35" fmla="*/ 2147483647 h 346"/>
                <a:gd name="T36" fmla="*/ 2147483647 w 303"/>
                <a:gd name="T37" fmla="*/ 2147483647 h 346"/>
                <a:gd name="T38" fmla="*/ 2147483647 w 303"/>
                <a:gd name="T39" fmla="*/ 2147483647 h 346"/>
                <a:gd name="T40" fmla="*/ 2147483647 w 303"/>
                <a:gd name="T41" fmla="*/ 2147483647 h 346"/>
                <a:gd name="T42" fmla="*/ 2147483647 w 303"/>
                <a:gd name="T43" fmla="*/ 2147483647 h 346"/>
                <a:gd name="T44" fmla="*/ 2147483647 w 303"/>
                <a:gd name="T45" fmla="*/ 2147483647 h 346"/>
                <a:gd name="T46" fmla="*/ 2147483647 w 303"/>
                <a:gd name="T47" fmla="*/ 2147483647 h 346"/>
                <a:gd name="T48" fmla="*/ 2147483647 w 303"/>
                <a:gd name="T49" fmla="*/ 2147483647 h 346"/>
                <a:gd name="T50" fmla="*/ 2147483647 w 303"/>
                <a:gd name="T51" fmla="*/ 2147483647 h 346"/>
                <a:gd name="T52" fmla="*/ 2147483647 w 303"/>
                <a:gd name="T53" fmla="*/ 2147483647 h 346"/>
                <a:gd name="T54" fmla="*/ 2147483647 w 303"/>
                <a:gd name="T55" fmla="*/ 2147483647 h 346"/>
                <a:gd name="T56" fmla="*/ 2147483647 w 303"/>
                <a:gd name="T57" fmla="*/ 2147483647 h 346"/>
                <a:gd name="T58" fmla="*/ 2147483647 w 303"/>
                <a:gd name="T59" fmla="*/ 2147483647 h 346"/>
                <a:gd name="T60" fmla="*/ 2147483647 w 303"/>
                <a:gd name="T61" fmla="*/ 2147483647 h 346"/>
                <a:gd name="T62" fmla="*/ 2147483647 w 303"/>
                <a:gd name="T63" fmla="*/ 2147483647 h 346"/>
                <a:gd name="T64" fmla="*/ 2147483647 w 303"/>
                <a:gd name="T65" fmla="*/ 2147483647 h 346"/>
                <a:gd name="T66" fmla="*/ 2147483647 w 303"/>
                <a:gd name="T67" fmla="*/ 2147483647 h 346"/>
                <a:gd name="T68" fmla="*/ 2147483647 w 303"/>
                <a:gd name="T69" fmla="*/ 2147483647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346"/>
                <a:gd name="T107" fmla="*/ 303 w 303"/>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346">
                  <a:moveTo>
                    <a:pt x="130" y="346"/>
                  </a:moveTo>
                  <a:lnTo>
                    <a:pt x="106" y="303"/>
                  </a:lnTo>
                  <a:lnTo>
                    <a:pt x="110" y="280"/>
                  </a:lnTo>
                  <a:lnTo>
                    <a:pt x="86" y="251"/>
                  </a:lnTo>
                  <a:lnTo>
                    <a:pt x="63" y="226"/>
                  </a:lnTo>
                  <a:lnTo>
                    <a:pt x="0" y="179"/>
                  </a:lnTo>
                  <a:lnTo>
                    <a:pt x="11" y="150"/>
                  </a:lnTo>
                  <a:lnTo>
                    <a:pt x="16" y="128"/>
                  </a:lnTo>
                  <a:lnTo>
                    <a:pt x="74" y="117"/>
                  </a:lnTo>
                  <a:lnTo>
                    <a:pt x="101" y="130"/>
                  </a:lnTo>
                  <a:lnTo>
                    <a:pt x="128" y="128"/>
                  </a:lnTo>
                  <a:lnTo>
                    <a:pt x="142" y="96"/>
                  </a:lnTo>
                  <a:lnTo>
                    <a:pt x="186" y="51"/>
                  </a:lnTo>
                  <a:lnTo>
                    <a:pt x="195" y="24"/>
                  </a:lnTo>
                  <a:lnTo>
                    <a:pt x="211" y="0"/>
                  </a:lnTo>
                  <a:lnTo>
                    <a:pt x="258" y="35"/>
                  </a:lnTo>
                  <a:lnTo>
                    <a:pt x="297" y="56"/>
                  </a:lnTo>
                  <a:lnTo>
                    <a:pt x="301" y="74"/>
                  </a:lnTo>
                  <a:lnTo>
                    <a:pt x="303" y="85"/>
                  </a:lnTo>
                  <a:lnTo>
                    <a:pt x="288" y="96"/>
                  </a:lnTo>
                  <a:lnTo>
                    <a:pt x="268" y="99"/>
                  </a:lnTo>
                  <a:lnTo>
                    <a:pt x="265" y="117"/>
                  </a:lnTo>
                  <a:lnTo>
                    <a:pt x="274" y="126"/>
                  </a:lnTo>
                  <a:lnTo>
                    <a:pt x="270" y="146"/>
                  </a:lnTo>
                  <a:lnTo>
                    <a:pt x="281" y="162"/>
                  </a:lnTo>
                  <a:lnTo>
                    <a:pt x="277" y="182"/>
                  </a:lnTo>
                  <a:lnTo>
                    <a:pt x="252" y="199"/>
                  </a:lnTo>
                  <a:lnTo>
                    <a:pt x="240" y="213"/>
                  </a:lnTo>
                  <a:lnTo>
                    <a:pt x="229" y="242"/>
                  </a:lnTo>
                  <a:lnTo>
                    <a:pt x="245" y="262"/>
                  </a:lnTo>
                  <a:lnTo>
                    <a:pt x="252" y="287"/>
                  </a:lnTo>
                  <a:lnTo>
                    <a:pt x="245" y="305"/>
                  </a:lnTo>
                  <a:lnTo>
                    <a:pt x="191" y="323"/>
                  </a:lnTo>
                  <a:lnTo>
                    <a:pt x="157" y="334"/>
                  </a:lnTo>
                  <a:lnTo>
                    <a:pt x="130"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6" name="Freeform 551"/>
            <p:cNvSpPr>
              <a:spLocks/>
            </p:cNvSpPr>
            <p:nvPr/>
          </p:nvSpPr>
          <p:spPr bwMode="auto">
            <a:xfrm>
              <a:off x="2850982" y="3596507"/>
              <a:ext cx="530855" cy="589220"/>
            </a:xfrm>
            <a:custGeom>
              <a:avLst/>
              <a:gdLst>
                <a:gd name="T0" fmla="*/ 2147483647 w 303"/>
                <a:gd name="T1" fmla="*/ 2147483647 h 346"/>
                <a:gd name="T2" fmla="*/ 2147483647 w 303"/>
                <a:gd name="T3" fmla="*/ 2147483647 h 346"/>
                <a:gd name="T4" fmla="*/ 2147483647 w 303"/>
                <a:gd name="T5" fmla="*/ 2147483647 h 346"/>
                <a:gd name="T6" fmla="*/ 2147483647 w 303"/>
                <a:gd name="T7" fmla="*/ 2147483647 h 346"/>
                <a:gd name="T8" fmla="*/ 2147483647 w 303"/>
                <a:gd name="T9" fmla="*/ 2147483647 h 346"/>
                <a:gd name="T10" fmla="*/ 0 w 303"/>
                <a:gd name="T11" fmla="*/ 2147483647 h 346"/>
                <a:gd name="T12" fmla="*/ 2147483647 w 303"/>
                <a:gd name="T13" fmla="*/ 2147483647 h 346"/>
                <a:gd name="T14" fmla="*/ 2147483647 w 303"/>
                <a:gd name="T15" fmla="*/ 2147483647 h 346"/>
                <a:gd name="T16" fmla="*/ 2147483647 w 303"/>
                <a:gd name="T17" fmla="*/ 2147483647 h 346"/>
                <a:gd name="T18" fmla="*/ 2147483647 w 303"/>
                <a:gd name="T19" fmla="*/ 2147483647 h 346"/>
                <a:gd name="T20" fmla="*/ 2147483647 w 303"/>
                <a:gd name="T21" fmla="*/ 2147483647 h 346"/>
                <a:gd name="T22" fmla="*/ 2147483647 w 303"/>
                <a:gd name="T23" fmla="*/ 2147483647 h 346"/>
                <a:gd name="T24" fmla="*/ 2147483647 w 303"/>
                <a:gd name="T25" fmla="*/ 2147483647 h 346"/>
                <a:gd name="T26" fmla="*/ 2147483647 w 303"/>
                <a:gd name="T27" fmla="*/ 2147483647 h 346"/>
                <a:gd name="T28" fmla="*/ 2147483647 w 303"/>
                <a:gd name="T29" fmla="*/ 0 h 346"/>
                <a:gd name="T30" fmla="*/ 2147483647 w 303"/>
                <a:gd name="T31" fmla="*/ 2147483647 h 346"/>
                <a:gd name="T32" fmla="*/ 2147483647 w 303"/>
                <a:gd name="T33" fmla="*/ 2147483647 h 346"/>
                <a:gd name="T34" fmla="*/ 2147483647 w 303"/>
                <a:gd name="T35" fmla="*/ 2147483647 h 346"/>
                <a:gd name="T36" fmla="*/ 2147483647 w 303"/>
                <a:gd name="T37" fmla="*/ 2147483647 h 346"/>
                <a:gd name="T38" fmla="*/ 2147483647 w 303"/>
                <a:gd name="T39" fmla="*/ 2147483647 h 346"/>
                <a:gd name="T40" fmla="*/ 2147483647 w 303"/>
                <a:gd name="T41" fmla="*/ 2147483647 h 346"/>
                <a:gd name="T42" fmla="*/ 2147483647 w 303"/>
                <a:gd name="T43" fmla="*/ 2147483647 h 346"/>
                <a:gd name="T44" fmla="*/ 2147483647 w 303"/>
                <a:gd name="T45" fmla="*/ 2147483647 h 346"/>
                <a:gd name="T46" fmla="*/ 2147483647 w 303"/>
                <a:gd name="T47" fmla="*/ 2147483647 h 346"/>
                <a:gd name="T48" fmla="*/ 2147483647 w 303"/>
                <a:gd name="T49" fmla="*/ 2147483647 h 346"/>
                <a:gd name="T50" fmla="*/ 2147483647 w 303"/>
                <a:gd name="T51" fmla="*/ 2147483647 h 346"/>
                <a:gd name="T52" fmla="*/ 2147483647 w 303"/>
                <a:gd name="T53" fmla="*/ 2147483647 h 346"/>
                <a:gd name="T54" fmla="*/ 2147483647 w 303"/>
                <a:gd name="T55" fmla="*/ 2147483647 h 346"/>
                <a:gd name="T56" fmla="*/ 2147483647 w 303"/>
                <a:gd name="T57" fmla="*/ 2147483647 h 346"/>
                <a:gd name="T58" fmla="*/ 2147483647 w 303"/>
                <a:gd name="T59" fmla="*/ 2147483647 h 346"/>
                <a:gd name="T60" fmla="*/ 2147483647 w 303"/>
                <a:gd name="T61" fmla="*/ 2147483647 h 346"/>
                <a:gd name="T62" fmla="*/ 2147483647 w 303"/>
                <a:gd name="T63" fmla="*/ 2147483647 h 346"/>
                <a:gd name="T64" fmla="*/ 2147483647 w 303"/>
                <a:gd name="T65" fmla="*/ 2147483647 h 346"/>
                <a:gd name="T66" fmla="*/ 2147483647 w 303"/>
                <a:gd name="T67" fmla="*/ 2147483647 h 346"/>
                <a:gd name="T68" fmla="*/ 2147483647 w 303"/>
                <a:gd name="T69" fmla="*/ 2147483647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346"/>
                <a:gd name="T107" fmla="*/ 303 w 303"/>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346">
                  <a:moveTo>
                    <a:pt x="130" y="346"/>
                  </a:moveTo>
                  <a:lnTo>
                    <a:pt x="106" y="303"/>
                  </a:lnTo>
                  <a:lnTo>
                    <a:pt x="110" y="280"/>
                  </a:lnTo>
                  <a:lnTo>
                    <a:pt x="86" y="251"/>
                  </a:lnTo>
                  <a:lnTo>
                    <a:pt x="63" y="226"/>
                  </a:lnTo>
                  <a:lnTo>
                    <a:pt x="0" y="179"/>
                  </a:lnTo>
                  <a:lnTo>
                    <a:pt x="11" y="150"/>
                  </a:lnTo>
                  <a:lnTo>
                    <a:pt x="16" y="128"/>
                  </a:lnTo>
                  <a:lnTo>
                    <a:pt x="74" y="117"/>
                  </a:lnTo>
                  <a:lnTo>
                    <a:pt x="101" y="130"/>
                  </a:lnTo>
                  <a:lnTo>
                    <a:pt x="128" y="128"/>
                  </a:lnTo>
                  <a:lnTo>
                    <a:pt x="142" y="96"/>
                  </a:lnTo>
                  <a:lnTo>
                    <a:pt x="186" y="51"/>
                  </a:lnTo>
                  <a:lnTo>
                    <a:pt x="195" y="24"/>
                  </a:lnTo>
                  <a:lnTo>
                    <a:pt x="211" y="0"/>
                  </a:lnTo>
                  <a:lnTo>
                    <a:pt x="258" y="35"/>
                  </a:lnTo>
                  <a:lnTo>
                    <a:pt x="297" y="56"/>
                  </a:lnTo>
                  <a:lnTo>
                    <a:pt x="301" y="74"/>
                  </a:lnTo>
                  <a:lnTo>
                    <a:pt x="303" y="85"/>
                  </a:lnTo>
                  <a:lnTo>
                    <a:pt x="288" y="96"/>
                  </a:lnTo>
                  <a:lnTo>
                    <a:pt x="268" y="99"/>
                  </a:lnTo>
                  <a:lnTo>
                    <a:pt x="265" y="117"/>
                  </a:lnTo>
                  <a:lnTo>
                    <a:pt x="274" y="126"/>
                  </a:lnTo>
                  <a:lnTo>
                    <a:pt x="270" y="146"/>
                  </a:lnTo>
                  <a:lnTo>
                    <a:pt x="281" y="162"/>
                  </a:lnTo>
                  <a:lnTo>
                    <a:pt x="277" y="182"/>
                  </a:lnTo>
                  <a:lnTo>
                    <a:pt x="252" y="199"/>
                  </a:lnTo>
                  <a:lnTo>
                    <a:pt x="240" y="213"/>
                  </a:lnTo>
                  <a:lnTo>
                    <a:pt x="229" y="242"/>
                  </a:lnTo>
                  <a:lnTo>
                    <a:pt x="245" y="262"/>
                  </a:lnTo>
                  <a:lnTo>
                    <a:pt x="252" y="287"/>
                  </a:lnTo>
                  <a:lnTo>
                    <a:pt x="245" y="305"/>
                  </a:lnTo>
                  <a:lnTo>
                    <a:pt x="191" y="323"/>
                  </a:lnTo>
                  <a:lnTo>
                    <a:pt x="157" y="334"/>
                  </a:lnTo>
                  <a:lnTo>
                    <a:pt x="130" y="346"/>
                  </a:lnTo>
                </a:path>
              </a:pathLst>
            </a:custGeom>
            <a:solidFill>
              <a:schemeClr val="bg1"/>
            </a:solidFill>
            <a:ln w="11113">
              <a:solidFill>
                <a:srgbClr val="1F1A17"/>
              </a:solidFill>
              <a:prstDash val="solid"/>
              <a:round/>
              <a:headEnd/>
              <a:tailEnd/>
            </a:ln>
          </p:spPr>
          <p:txBody>
            <a:bodyPr/>
            <a:lstStyle/>
            <a:p>
              <a:endParaRPr lang="en-US"/>
            </a:p>
          </p:txBody>
        </p:sp>
        <p:sp>
          <p:nvSpPr>
            <p:cNvPr id="14" name="Freeform 552"/>
            <p:cNvSpPr>
              <a:spLocks/>
            </p:cNvSpPr>
            <p:nvPr/>
          </p:nvSpPr>
          <p:spPr bwMode="auto">
            <a:xfrm>
              <a:off x="3062562" y="3935700"/>
              <a:ext cx="558049" cy="373011"/>
            </a:xfrm>
            <a:custGeom>
              <a:avLst/>
              <a:gdLst>
                <a:gd name="T0" fmla="*/ 2147483647 w 319"/>
                <a:gd name="T1" fmla="*/ 2147483647 h 219"/>
                <a:gd name="T2" fmla="*/ 2147483647 w 319"/>
                <a:gd name="T3" fmla="*/ 2147483647 h 219"/>
                <a:gd name="T4" fmla="*/ 2147483647 w 319"/>
                <a:gd name="T5" fmla="*/ 2147483647 h 219"/>
                <a:gd name="T6" fmla="*/ 2147483647 w 319"/>
                <a:gd name="T7" fmla="*/ 2147483647 h 219"/>
                <a:gd name="T8" fmla="*/ 2147483647 w 319"/>
                <a:gd name="T9" fmla="*/ 2147483647 h 219"/>
                <a:gd name="T10" fmla="*/ 2147483647 w 319"/>
                <a:gd name="T11" fmla="*/ 2147483647 h 219"/>
                <a:gd name="T12" fmla="*/ 2147483647 w 319"/>
                <a:gd name="T13" fmla="*/ 2147483647 h 219"/>
                <a:gd name="T14" fmla="*/ 2147483647 w 319"/>
                <a:gd name="T15" fmla="*/ 2147483647 h 219"/>
                <a:gd name="T16" fmla="*/ 2147483647 w 319"/>
                <a:gd name="T17" fmla="*/ 2147483647 h 219"/>
                <a:gd name="T18" fmla="*/ 0 w 319"/>
                <a:gd name="T19" fmla="*/ 2147483647 h 219"/>
                <a:gd name="T20" fmla="*/ 2147483647 w 319"/>
                <a:gd name="T21" fmla="*/ 2147483647 h 219"/>
                <a:gd name="T22" fmla="*/ 2147483647 w 319"/>
                <a:gd name="T23" fmla="*/ 2147483647 h 219"/>
                <a:gd name="T24" fmla="*/ 2147483647 w 319"/>
                <a:gd name="T25" fmla="*/ 2147483647 h 219"/>
                <a:gd name="T26" fmla="*/ 2147483647 w 319"/>
                <a:gd name="T27" fmla="*/ 2147483647 h 219"/>
                <a:gd name="T28" fmla="*/ 2147483647 w 319"/>
                <a:gd name="T29" fmla="*/ 2147483647 h 219"/>
                <a:gd name="T30" fmla="*/ 2147483647 w 319"/>
                <a:gd name="T31" fmla="*/ 2147483647 h 219"/>
                <a:gd name="T32" fmla="*/ 2147483647 w 319"/>
                <a:gd name="T33" fmla="*/ 2147483647 h 219"/>
                <a:gd name="T34" fmla="*/ 2147483647 w 319"/>
                <a:gd name="T35" fmla="*/ 2147483647 h 219"/>
                <a:gd name="T36" fmla="*/ 2147483647 w 319"/>
                <a:gd name="T37" fmla="*/ 0 h 219"/>
                <a:gd name="T38" fmla="*/ 2147483647 w 319"/>
                <a:gd name="T39" fmla="*/ 2147483647 h 219"/>
                <a:gd name="T40" fmla="*/ 2147483647 w 319"/>
                <a:gd name="T41" fmla="*/ 2147483647 h 219"/>
                <a:gd name="T42" fmla="*/ 2147483647 w 319"/>
                <a:gd name="T43" fmla="*/ 2147483647 h 219"/>
                <a:gd name="T44" fmla="*/ 2147483647 w 319"/>
                <a:gd name="T45" fmla="*/ 2147483647 h 219"/>
                <a:gd name="T46" fmla="*/ 2147483647 w 319"/>
                <a:gd name="T47" fmla="*/ 2147483647 h 219"/>
                <a:gd name="T48" fmla="*/ 2147483647 w 319"/>
                <a:gd name="T49" fmla="*/ 2147483647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9"/>
                <a:gd name="T76" fmla="*/ 0 h 219"/>
                <a:gd name="T77" fmla="*/ 319 w 319"/>
                <a:gd name="T78" fmla="*/ 219 h 2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9" h="219">
                  <a:moveTo>
                    <a:pt x="319" y="117"/>
                  </a:moveTo>
                  <a:lnTo>
                    <a:pt x="317" y="183"/>
                  </a:lnTo>
                  <a:lnTo>
                    <a:pt x="293" y="190"/>
                  </a:lnTo>
                  <a:lnTo>
                    <a:pt x="263" y="203"/>
                  </a:lnTo>
                  <a:lnTo>
                    <a:pt x="155" y="183"/>
                  </a:lnTo>
                  <a:lnTo>
                    <a:pt x="128" y="198"/>
                  </a:lnTo>
                  <a:lnTo>
                    <a:pt x="95" y="208"/>
                  </a:lnTo>
                  <a:lnTo>
                    <a:pt x="16" y="219"/>
                  </a:lnTo>
                  <a:lnTo>
                    <a:pt x="5" y="198"/>
                  </a:lnTo>
                  <a:lnTo>
                    <a:pt x="0" y="172"/>
                  </a:lnTo>
                  <a:lnTo>
                    <a:pt x="7" y="147"/>
                  </a:lnTo>
                  <a:lnTo>
                    <a:pt x="36" y="135"/>
                  </a:lnTo>
                  <a:lnTo>
                    <a:pt x="70" y="124"/>
                  </a:lnTo>
                  <a:lnTo>
                    <a:pt x="124" y="106"/>
                  </a:lnTo>
                  <a:lnTo>
                    <a:pt x="131" y="88"/>
                  </a:lnTo>
                  <a:lnTo>
                    <a:pt x="124" y="63"/>
                  </a:lnTo>
                  <a:lnTo>
                    <a:pt x="108" y="43"/>
                  </a:lnTo>
                  <a:lnTo>
                    <a:pt x="119" y="14"/>
                  </a:lnTo>
                  <a:lnTo>
                    <a:pt x="133" y="0"/>
                  </a:lnTo>
                  <a:lnTo>
                    <a:pt x="214" y="18"/>
                  </a:lnTo>
                  <a:lnTo>
                    <a:pt x="248" y="7"/>
                  </a:lnTo>
                  <a:lnTo>
                    <a:pt x="272" y="27"/>
                  </a:lnTo>
                  <a:lnTo>
                    <a:pt x="274" y="57"/>
                  </a:lnTo>
                  <a:lnTo>
                    <a:pt x="306" y="84"/>
                  </a:lnTo>
                  <a:lnTo>
                    <a:pt x="319" y="117"/>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228" name="Freeform 553"/>
            <p:cNvSpPr>
              <a:spLocks/>
            </p:cNvSpPr>
            <p:nvPr/>
          </p:nvSpPr>
          <p:spPr bwMode="auto">
            <a:xfrm>
              <a:off x="3062999" y="3935393"/>
              <a:ext cx="558369" cy="372946"/>
            </a:xfrm>
            <a:custGeom>
              <a:avLst/>
              <a:gdLst>
                <a:gd name="T0" fmla="*/ 2147483647 w 319"/>
                <a:gd name="T1" fmla="*/ 2147483647 h 219"/>
                <a:gd name="T2" fmla="*/ 2147483647 w 319"/>
                <a:gd name="T3" fmla="*/ 2147483647 h 219"/>
                <a:gd name="T4" fmla="*/ 2147483647 w 319"/>
                <a:gd name="T5" fmla="*/ 2147483647 h 219"/>
                <a:gd name="T6" fmla="*/ 2147483647 w 319"/>
                <a:gd name="T7" fmla="*/ 2147483647 h 219"/>
                <a:gd name="T8" fmla="*/ 2147483647 w 319"/>
                <a:gd name="T9" fmla="*/ 2147483647 h 219"/>
                <a:gd name="T10" fmla="*/ 2147483647 w 319"/>
                <a:gd name="T11" fmla="*/ 2147483647 h 219"/>
                <a:gd name="T12" fmla="*/ 2147483647 w 319"/>
                <a:gd name="T13" fmla="*/ 2147483647 h 219"/>
                <a:gd name="T14" fmla="*/ 2147483647 w 319"/>
                <a:gd name="T15" fmla="*/ 2147483647 h 219"/>
                <a:gd name="T16" fmla="*/ 2147483647 w 319"/>
                <a:gd name="T17" fmla="*/ 2147483647 h 219"/>
                <a:gd name="T18" fmla="*/ 0 w 319"/>
                <a:gd name="T19" fmla="*/ 2147483647 h 219"/>
                <a:gd name="T20" fmla="*/ 2147483647 w 319"/>
                <a:gd name="T21" fmla="*/ 2147483647 h 219"/>
                <a:gd name="T22" fmla="*/ 2147483647 w 319"/>
                <a:gd name="T23" fmla="*/ 2147483647 h 219"/>
                <a:gd name="T24" fmla="*/ 2147483647 w 319"/>
                <a:gd name="T25" fmla="*/ 2147483647 h 219"/>
                <a:gd name="T26" fmla="*/ 2147483647 w 319"/>
                <a:gd name="T27" fmla="*/ 2147483647 h 219"/>
                <a:gd name="T28" fmla="*/ 2147483647 w 319"/>
                <a:gd name="T29" fmla="*/ 2147483647 h 219"/>
                <a:gd name="T30" fmla="*/ 2147483647 w 319"/>
                <a:gd name="T31" fmla="*/ 2147483647 h 219"/>
                <a:gd name="T32" fmla="*/ 2147483647 w 319"/>
                <a:gd name="T33" fmla="*/ 2147483647 h 219"/>
                <a:gd name="T34" fmla="*/ 2147483647 w 319"/>
                <a:gd name="T35" fmla="*/ 2147483647 h 219"/>
                <a:gd name="T36" fmla="*/ 2147483647 w 319"/>
                <a:gd name="T37" fmla="*/ 0 h 219"/>
                <a:gd name="T38" fmla="*/ 2147483647 w 319"/>
                <a:gd name="T39" fmla="*/ 2147483647 h 219"/>
                <a:gd name="T40" fmla="*/ 2147483647 w 319"/>
                <a:gd name="T41" fmla="*/ 2147483647 h 219"/>
                <a:gd name="T42" fmla="*/ 2147483647 w 319"/>
                <a:gd name="T43" fmla="*/ 2147483647 h 219"/>
                <a:gd name="T44" fmla="*/ 2147483647 w 319"/>
                <a:gd name="T45" fmla="*/ 2147483647 h 219"/>
                <a:gd name="T46" fmla="*/ 2147483647 w 319"/>
                <a:gd name="T47" fmla="*/ 2147483647 h 219"/>
                <a:gd name="T48" fmla="*/ 2147483647 w 319"/>
                <a:gd name="T49" fmla="*/ 2147483647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9"/>
                <a:gd name="T76" fmla="*/ 0 h 219"/>
                <a:gd name="T77" fmla="*/ 319 w 319"/>
                <a:gd name="T78" fmla="*/ 219 h 2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9" h="219">
                  <a:moveTo>
                    <a:pt x="319" y="117"/>
                  </a:moveTo>
                  <a:lnTo>
                    <a:pt x="317" y="183"/>
                  </a:lnTo>
                  <a:lnTo>
                    <a:pt x="293" y="190"/>
                  </a:lnTo>
                  <a:lnTo>
                    <a:pt x="263" y="203"/>
                  </a:lnTo>
                  <a:lnTo>
                    <a:pt x="155" y="183"/>
                  </a:lnTo>
                  <a:lnTo>
                    <a:pt x="128" y="198"/>
                  </a:lnTo>
                  <a:lnTo>
                    <a:pt x="95" y="208"/>
                  </a:lnTo>
                  <a:lnTo>
                    <a:pt x="16" y="219"/>
                  </a:lnTo>
                  <a:lnTo>
                    <a:pt x="5" y="198"/>
                  </a:lnTo>
                  <a:lnTo>
                    <a:pt x="0" y="172"/>
                  </a:lnTo>
                  <a:lnTo>
                    <a:pt x="7" y="147"/>
                  </a:lnTo>
                  <a:lnTo>
                    <a:pt x="36" y="135"/>
                  </a:lnTo>
                  <a:lnTo>
                    <a:pt x="70" y="124"/>
                  </a:lnTo>
                  <a:lnTo>
                    <a:pt x="124" y="106"/>
                  </a:lnTo>
                  <a:lnTo>
                    <a:pt x="131" y="88"/>
                  </a:lnTo>
                  <a:lnTo>
                    <a:pt x="124" y="63"/>
                  </a:lnTo>
                  <a:lnTo>
                    <a:pt x="108" y="43"/>
                  </a:lnTo>
                  <a:lnTo>
                    <a:pt x="119" y="14"/>
                  </a:lnTo>
                  <a:lnTo>
                    <a:pt x="133" y="0"/>
                  </a:lnTo>
                  <a:lnTo>
                    <a:pt x="214" y="18"/>
                  </a:lnTo>
                  <a:lnTo>
                    <a:pt x="248" y="7"/>
                  </a:lnTo>
                  <a:lnTo>
                    <a:pt x="272" y="27"/>
                  </a:lnTo>
                  <a:lnTo>
                    <a:pt x="274" y="57"/>
                  </a:lnTo>
                  <a:lnTo>
                    <a:pt x="306" y="84"/>
                  </a:lnTo>
                  <a:lnTo>
                    <a:pt x="319" y="117"/>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9" name="Freeform 554"/>
            <p:cNvSpPr>
              <a:spLocks/>
            </p:cNvSpPr>
            <p:nvPr/>
          </p:nvSpPr>
          <p:spPr bwMode="auto">
            <a:xfrm>
              <a:off x="3621368" y="4105687"/>
              <a:ext cx="763913" cy="320154"/>
            </a:xfrm>
            <a:custGeom>
              <a:avLst/>
              <a:gdLst>
                <a:gd name="T0" fmla="*/ 2147483647 w 436"/>
                <a:gd name="T1" fmla="*/ 2147483647 h 188"/>
                <a:gd name="T2" fmla="*/ 2147483647 w 436"/>
                <a:gd name="T3" fmla="*/ 2147483647 h 188"/>
                <a:gd name="T4" fmla="*/ 2147483647 w 436"/>
                <a:gd name="T5" fmla="*/ 2147483647 h 188"/>
                <a:gd name="T6" fmla="*/ 2147483647 w 436"/>
                <a:gd name="T7" fmla="*/ 2147483647 h 188"/>
                <a:gd name="T8" fmla="*/ 2147483647 w 436"/>
                <a:gd name="T9" fmla="*/ 2147483647 h 188"/>
                <a:gd name="T10" fmla="*/ 2147483647 w 436"/>
                <a:gd name="T11" fmla="*/ 2147483647 h 188"/>
                <a:gd name="T12" fmla="*/ 2147483647 w 436"/>
                <a:gd name="T13" fmla="*/ 2147483647 h 188"/>
                <a:gd name="T14" fmla="*/ 2147483647 w 436"/>
                <a:gd name="T15" fmla="*/ 2147483647 h 188"/>
                <a:gd name="T16" fmla="*/ 2147483647 w 436"/>
                <a:gd name="T17" fmla="*/ 2147483647 h 188"/>
                <a:gd name="T18" fmla="*/ 2147483647 w 436"/>
                <a:gd name="T19" fmla="*/ 2147483647 h 188"/>
                <a:gd name="T20" fmla="*/ 2147483647 w 436"/>
                <a:gd name="T21" fmla="*/ 2147483647 h 188"/>
                <a:gd name="T22" fmla="*/ 2147483647 w 436"/>
                <a:gd name="T23" fmla="*/ 2147483647 h 188"/>
                <a:gd name="T24" fmla="*/ 2147483647 w 436"/>
                <a:gd name="T25" fmla="*/ 2147483647 h 188"/>
                <a:gd name="T26" fmla="*/ 0 w 436"/>
                <a:gd name="T27" fmla="*/ 2147483647 h 188"/>
                <a:gd name="T28" fmla="*/ 0 w 436"/>
                <a:gd name="T29" fmla="*/ 2147483647 h 188"/>
                <a:gd name="T30" fmla="*/ 2147483647 w 436"/>
                <a:gd name="T31" fmla="*/ 0 h 188"/>
                <a:gd name="T32" fmla="*/ 2147483647 w 436"/>
                <a:gd name="T33" fmla="*/ 2147483647 h 188"/>
                <a:gd name="T34" fmla="*/ 2147483647 w 436"/>
                <a:gd name="T35" fmla="*/ 2147483647 h 188"/>
                <a:gd name="T36" fmla="*/ 2147483647 w 436"/>
                <a:gd name="T37" fmla="*/ 2147483647 h 188"/>
                <a:gd name="T38" fmla="*/ 2147483647 w 436"/>
                <a:gd name="T39" fmla="*/ 2147483647 h 188"/>
                <a:gd name="T40" fmla="*/ 2147483647 w 436"/>
                <a:gd name="T41" fmla="*/ 2147483647 h 188"/>
                <a:gd name="T42" fmla="*/ 2147483647 w 436"/>
                <a:gd name="T43" fmla="*/ 2147483647 h 188"/>
                <a:gd name="T44" fmla="*/ 2147483647 w 436"/>
                <a:gd name="T45" fmla="*/ 2147483647 h 188"/>
                <a:gd name="T46" fmla="*/ 2147483647 w 436"/>
                <a:gd name="T47" fmla="*/ 2147483647 h 1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6"/>
                <a:gd name="T73" fmla="*/ 0 h 188"/>
                <a:gd name="T74" fmla="*/ 436 w 436"/>
                <a:gd name="T75" fmla="*/ 188 h 1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6" h="188">
                  <a:moveTo>
                    <a:pt x="436" y="74"/>
                  </a:moveTo>
                  <a:lnTo>
                    <a:pt x="428" y="96"/>
                  </a:lnTo>
                  <a:lnTo>
                    <a:pt x="412" y="128"/>
                  </a:lnTo>
                  <a:lnTo>
                    <a:pt x="385" y="148"/>
                  </a:lnTo>
                  <a:lnTo>
                    <a:pt x="284" y="155"/>
                  </a:lnTo>
                  <a:lnTo>
                    <a:pt x="250" y="186"/>
                  </a:lnTo>
                  <a:lnTo>
                    <a:pt x="207" y="188"/>
                  </a:lnTo>
                  <a:lnTo>
                    <a:pt x="192" y="170"/>
                  </a:lnTo>
                  <a:lnTo>
                    <a:pt x="155" y="168"/>
                  </a:lnTo>
                  <a:lnTo>
                    <a:pt x="129" y="157"/>
                  </a:lnTo>
                  <a:lnTo>
                    <a:pt x="72" y="150"/>
                  </a:lnTo>
                  <a:lnTo>
                    <a:pt x="37" y="139"/>
                  </a:lnTo>
                  <a:lnTo>
                    <a:pt x="10" y="126"/>
                  </a:lnTo>
                  <a:lnTo>
                    <a:pt x="0" y="83"/>
                  </a:lnTo>
                  <a:lnTo>
                    <a:pt x="0" y="17"/>
                  </a:lnTo>
                  <a:lnTo>
                    <a:pt x="27" y="0"/>
                  </a:lnTo>
                  <a:lnTo>
                    <a:pt x="95" y="9"/>
                  </a:lnTo>
                  <a:lnTo>
                    <a:pt x="99" y="22"/>
                  </a:lnTo>
                  <a:lnTo>
                    <a:pt x="133" y="15"/>
                  </a:lnTo>
                  <a:lnTo>
                    <a:pt x="196" y="31"/>
                  </a:lnTo>
                  <a:lnTo>
                    <a:pt x="281" y="36"/>
                  </a:lnTo>
                  <a:lnTo>
                    <a:pt x="304" y="53"/>
                  </a:lnTo>
                  <a:lnTo>
                    <a:pt x="385" y="65"/>
                  </a:lnTo>
                  <a:lnTo>
                    <a:pt x="436"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0" name="Freeform 555"/>
            <p:cNvSpPr>
              <a:spLocks/>
            </p:cNvSpPr>
            <p:nvPr/>
          </p:nvSpPr>
          <p:spPr bwMode="auto">
            <a:xfrm>
              <a:off x="3621368" y="4105687"/>
              <a:ext cx="763913" cy="320154"/>
            </a:xfrm>
            <a:custGeom>
              <a:avLst/>
              <a:gdLst>
                <a:gd name="T0" fmla="*/ 2147483647 w 436"/>
                <a:gd name="T1" fmla="*/ 2147483647 h 188"/>
                <a:gd name="T2" fmla="*/ 2147483647 w 436"/>
                <a:gd name="T3" fmla="*/ 2147483647 h 188"/>
                <a:gd name="T4" fmla="*/ 2147483647 w 436"/>
                <a:gd name="T5" fmla="*/ 2147483647 h 188"/>
                <a:gd name="T6" fmla="*/ 2147483647 w 436"/>
                <a:gd name="T7" fmla="*/ 2147483647 h 188"/>
                <a:gd name="T8" fmla="*/ 2147483647 w 436"/>
                <a:gd name="T9" fmla="*/ 2147483647 h 188"/>
                <a:gd name="T10" fmla="*/ 2147483647 w 436"/>
                <a:gd name="T11" fmla="*/ 2147483647 h 188"/>
                <a:gd name="T12" fmla="*/ 2147483647 w 436"/>
                <a:gd name="T13" fmla="*/ 2147483647 h 188"/>
                <a:gd name="T14" fmla="*/ 2147483647 w 436"/>
                <a:gd name="T15" fmla="*/ 2147483647 h 188"/>
                <a:gd name="T16" fmla="*/ 2147483647 w 436"/>
                <a:gd name="T17" fmla="*/ 2147483647 h 188"/>
                <a:gd name="T18" fmla="*/ 2147483647 w 436"/>
                <a:gd name="T19" fmla="*/ 2147483647 h 188"/>
                <a:gd name="T20" fmla="*/ 2147483647 w 436"/>
                <a:gd name="T21" fmla="*/ 2147483647 h 188"/>
                <a:gd name="T22" fmla="*/ 2147483647 w 436"/>
                <a:gd name="T23" fmla="*/ 2147483647 h 188"/>
                <a:gd name="T24" fmla="*/ 2147483647 w 436"/>
                <a:gd name="T25" fmla="*/ 2147483647 h 188"/>
                <a:gd name="T26" fmla="*/ 0 w 436"/>
                <a:gd name="T27" fmla="*/ 2147483647 h 188"/>
                <a:gd name="T28" fmla="*/ 0 w 436"/>
                <a:gd name="T29" fmla="*/ 2147483647 h 188"/>
                <a:gd name="T30" fmla="*/ 2147483647 w 436"/>
                <a:gd name="T31" fmla="*/ 0 h 188"/>
                <a:gd name="T32" fmla="*/ 2147483647 w 436"/>
                <a:gd name="T33" fmla="*/ 2147483647 h 188"/>
                <a:gd name="T34" fmla="*/ 2147483647 w 436"/>
                <a:gd name="T35" fmla="*/ 2147483647 h 188"/>
                <a:gd name="T36" fmla="*/ 2147483647 w 436"/>
                <a:gd name="T37" fmla="*/ 2147483647 h 188"/>
                <a:gd name="T38" fmla="*/ 2147483647 w 436"/>
                <a:gd name="T39" fmla="*/ 2147483647 h 188"/>
                <a:gd name="T40" fmla="*/ 2147483647 w 436"/>
                <a:gd name="T41" fmla="*/ 2147483647 h 188"/>
                <a:gd name="T42" fmla="*/ 2147483647 w 436"/>
                <a:gd name="T43" fmla="*/ 2147483647 h 188"/>
                <a:gd name="T44" fmla="*/ 2147483647 w 436"/>
                <a:gd name="T45" fmla="*/ 2147483647 h 188"/>
                <a:gd name="T46" fmla="*/ 2147483647 w 436"/>
                <a:gd name="T47" fmla="*/ 2147483647 h 1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6"/>
                <a:gd name="T73" fmla="*/ 0 h 188"/>
                <a:gd name="T74" fmla="*/ 436 w 436"/>
                <a:gd name="T75" fmla="*/ 188 h 1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6" h="188">
                  <a:moveTo>
                    <a:pt x="436" y="74"/>
                  </a:moveTo>
                  <a:lnTo>
                    <a:pt x="428" y="96"/>
                  </a:lnTo>
                  <a:lnTo>
                    <a:pt x="412" y="128"/>
                  </a:lnTo>
                  <a:lnTo>
                    <a:pt x="385" y="148"/>
                  </a:lnTo>
                  <a:lnTo>
                    <a:pt x="284" y="155"/>
                  </a:lnTo>
                  <a:lnTo>
                    <a:pt x="250" y="186"/>
                  </a:lnTo>
                  <a:lnTo>
                    <a:pt x="207" y="188"/>
                  </a:lnTo>
                  <a:lnTo>
                    <a:pt x="192" y="170"/>
                  </a:lnTo>
                  <a:lnTo>
                    <a:pt x="155" y="168"/>
                  </a:lnTo>
                  <a:lnTo>
                    <a:pt x="129" y="157"/>
                  </a:lnTo>
                  <a:lnTo>
                    <a:pt x="72" y="150"/>
                  </a:lnTo>
                  <a:lnTo>
                    <a:pt x="37" y="139"/>
                  </a:lnTo>
                  <a:lnTo>
                    <a:pt x="10" y="126"/>
                  </a:lnTo>
                  <a:lnTo>
                    <a:pt x="0" y="83"/>
                  </a:lnTo>
                  <a:lnTo>
                    <a:pt x="0" y="17"/>
                  </a:lnTo>
                  <a:lnTo>
                    <a:pt x="27" y="0"/>
                  </a:lnTo>
                  <a:lnTo>
                    <a:pt x="95" y="9"/>
                  </a:lnTo>
                  <a:lnTo>
                    <a:pt x="99" y="22"/>
                  </a:lnTo>
                  <a:lnTo>
                    <a:pt x="133" y="15"/>
                  </a:lnTo>
                  <a:lnTo>
                    <a:pt x="196" y="31"/>
                  </a:lnTo>
                  <a:lnTo>
                    <a:pt x="281" y="36"/>
                  </a:lnTo>
                  <a:lnTo>
                    <a:pt x="304" y="53"/>
                  </a:lnTo>
                  <a:lnTo>
                    <a:pt x="385" y="65"/>
                  </a:lnTo>
                  <a:lnTo>
                    <a:pt x="436" y="74"/>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1" name="Freeform 556"/>
            <p:cNvSpPr>
              <a:spLocks/>
            </p:cNvSpPr>
            <p:nvPr/>
          </p:nvSpPr>
          <p:spPr bwMode="auto">
            <a:xfrm>
              <a:off x="3784933" y="3794432"/>
              <a:ext cx="673562" cy="422217"/>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0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4"/>
                <a:gd name="T91" fmla="*/ 0 h 248"/>
                <a:gd name="T92" fmla="*/ 384 w 384"/>
                <a:gd name="T93" fmla="*/ 248 h 2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4" h="248">
                  <a:moveTo>
                    <a:pt x="384" y="90"/>
                  </a:moveTo>
                  <a:lnTo>
                    <a:pt x="346" y="95"/>
                  </a:lnTo>
                  <a:lnTo>
                    <a:pt x="312" y="93"/>
                  </a:lnTo>
                  <a:lnTo>
                    <a:pt x="312" y="117"/>
                  </a:lnTo>
                  <a:lnTo>
                    <a:pt x="323" y="129"/>
                  </a:lnTo>
                  <a:lnTo>
                    <a:pt x="325" y="151"/>
                  </a:lnTo>
                  <a:lnTo>
                    <a:pt x="316" y="167"/>
                  </a:lnTo>
                  <a:lnTo>
                    <a:pt x="317" y="205"/>
                  </a:lnTo>
                  <a:lnTo>
                    <a:pt x="290" y="248"/>
                  </a:lnTo>
                  <a:lnTo>
                    <a:pt x="211" y="236"/>
                  </a:lnTo>
                  <a:lnTo>
                    <a:pt x="188" y="219"/>
                  </a:lnTo>
                  <a:lnTo>
                    <a:pt x="103" y="214"/>
                  </a:lnTo>
                  <a:lnTo>
                    <a:pt x="40" y="198"/>
                  </a:lnTo>
                  <a:lnTo>
                    <a:pt x="6" y="205"/>
                  </a:lnTo>
                  <a:lnTo>
                    <a:pt x="2" y="192"/>
                  </a:lnTo>
                  <a:lnTo>
                    <a:pt x="0" y="183"/>
                  </a:lnTo>
                  <a:lnTo>
                    <a:pt x="22" y="167"/>
                  </a:lnTo>
                  <a:lnTo>
                    <a:pt x="63" y="169"/>
                  </a:lnTo>
                  <a:lnTo>
                    <a:pt x="90" y="162"/>
                  </a:lnTo>
                  <a:lnTo>
                    <a:pt x="94" y="146"/>
                  </a:lnTo>
                  <a:lnTo>
                    <a:pt x="135" y="140"/>
                  </a:lnTo>
                  <a:lnTo>
                    <a:pt x="153" y="101"/>
                  </a:lnTo>
                  <a:lnTo>
                    <a:pt x="159" y="61"/>
                  </a:lnTo>
                  <a:lnTo>
                    <a:pt x="177" y="16"/>
                  </a:lnTo>
                  <a:lnTo>
                    <a:pt x="211" y="0"/>
                  </a:lnTo>
                  <a:lnTo>
                    <a:pt x="236" y="18"/>
                  </a:lnTo>
                  <a:lnTo>
                    <a:pt x="307" y="32"/>
                  </a:lnTo>
                  <a:lnTo>
                    <a:pt x="353" y="45"/>
                  </a:lnTo>
                  <a:lnTo>
                    <a:pt x="371" y="65"/>
                  </a:lnTo>
                  <a:lnTo>
                    <a:pt x="384" y="9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2" name="Freeform 557"/>
            <p:cNvSpPr>
              <a:spLocks/>
            </p:cNvSpPr>
            <p:nvPr/>
          </p:nvSpPr>
          <p:spPr bwMode="auto">
            <a:xfrm>
              <a:off x="3784832" y="3794049"/>
              <a:ext cx="673279" cy="422331"/>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0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4"/>
                <a:gd name="T91" fmla="*/ 0 h 248"/>
                <a:gd name="T92" fmla="*/ 384 w 384"/>
                <a:gd name="T93" fmla="*/ 248 h 2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4" h="248">
                  <a:moveTo>
                    <a:pt x="384" y="90"/>
                  </a:moveTo>
                  <a:lnTo>
                    <a:pt x="346" y="95"/>
                  </a:lnTo>
                  <a:lnTo>
                    <a:pt x="312" y="93"/>
                  </a:lnTo>
                  <a:lnTo>
                    <a:pt x="312" y="117"/>
                  </a:lnTo>
                  <a:lnTo>
                    <a:pt x="323" y="129"/>
                  </a:lnTo>
                  <a:lnTo>
                    <a:pt x="325" y="151"/>
                  </a:lnTo>
                  <a:lnTo>
                    <a:pt x="316" y="167"/>
                  </a:lnTo>
                  <a:lnTo>
                    <a:pt x="317" y="205"/>
                  </a:lnTo>
                  <a:lnTo>
                    <a:pt x="290" y="248"/>
                  </a:lnTo>
                  <a:lnTo>
                    <a:pt x="211" y="236"/>
                  </a:lnTo>
                  <a:lnTo>
                    <a:pt x="188" y="219"/>
                  </a:lnTo>
                  <a:lnTo>
                    <a:pt x="103" y="214"/>
                  </a:lnTo>
                  <a:lnTo>
                    <a:pt x="40" y="198"/>
                  </a:lnTo>
                  <a:lnTo>
                    <a:pt x="6" y="205"/>
                  </a:lnTo>
                  <a:lnTo>
                    <a:pt x="2" y="192"/>
                  </a:lnTo>
                  <a:lnTo>
                    <a:pt x="0" y="183"/>
                  </a:lnTo>
                  <a:lnTo>
                    <a:pt x="22" y="167"/>
                  </a:lnTo>
                  <a:lnTo>
                    <a:pt x="63" y="169"/>
                  </a:lnTo>
                  <a:lnTo>
                    <a:pt x="90" y="162"/>
                  </a:lnTo>
                  <a:lnTo>
                    <a:pt x="94" y="146"/>
                  </a:lnTo>
                  <a:lnTo>
                    <a:pt x="135" y="140"/>
                  </a:lnTo>
                  <a:lnTo>
                    <a:pt x="153" y="101"/>
                  </a:lnTo>
                  <a:lnTo>
                    <a:pt x="159" y="61"/>
                  </a:lnTo>
                  <a:lnTo>
                    <a:pt x="177" y="16"/>
                  </a:lnTo>
                  <a:lnTo>
                    <a:pt x="211" y="0"/>
                  </a:lnTo>
                  <a:lnTo>
                    <a:pt x="236" y="18"/>
                  </a:lnTo>
                  <a:lnTo>
                    <a:pt x="307" y="32"/>
                  </a:lnTo>
                  <a:lnTo>
                    <a:pt x="353" y="45"/>
                  </a:lnTo>
                  <a:lnTo>
                    <a:pt x="371" y="65"/>
                  </a:lnTo>
                  <a:lnTo>
                    <a:pt x="384" y="90"/>
                  </a:lnTo>
                </a:path>
              </a:pathLst>
            </a:custGeom>
            <a:solidFill>
              <a:schemeClr val="bg1"/>
            </a:solidFill>
            <a:ln w="11113">
              <a:solidFill>
                <a:srgbClr val="1F1A17"/>
              </a:solidFill>
              <a:prstDash val="solid"/>
              <a:round/>
              <a:headEnd/>
              <a:tailEnd/>
            </a:ln>
          </p:spPr>
          <p:txBody>
            <a:bodyPr/>
            <a:lstStyle/>
            <a:p>
              <a:endParaRPr lang="en-US"/>
            </a:p>
          </p:txBody>
        </p:sp>
        <p:sp>
          <p:nvSpPr>
            <p:cNvPr id="2233" name="Freeform 558"/>
            <p:cNvSpPr>
              <a:spLocks/>
            </p:cNvSpPr>
            <p:nvPr/>
          </p:nvSpPr>
          <p:spPr bwMode="auto">
            <a:xfrm>
              <a:off x="3296844" y="3713481"/>
              <a:ext cx="649158" cy="420629"/>
            </a:xfrm>
            <a:custGeom>
              <a:avLst/>
              <a:gdLst>
                <a:gd name="T0" fmla="*/ 2147483647 w 371"/>
                <a:gd name="T1" fmla="*/ 2147483647 h 247"/>
                <a:gd name="T2" fmla="*/ 2147483647 w 371"/>
                <a:gd name="T3" fmla="*/ 2147483647 h 247"/>
                <a:gd name="T4" fmla="*/ 2147483647 w 371"/>
                <a:gd name="T5" fmla="*/ 2147483647 h 247"/>
                <a:gd name="T6" fmla="*/ 2147483647 w 371"/>
                <a:gd name="T7" fmla="*/ 2147483647 h 247"/>
                <a:gd name="T8" fmla="*/ 2147483647 w 371"/>
                <a:gd name="T9" fmla="*/ 2147483647 h 247"/>
                <a:gd name="T10" fmla="*/ 2147483647 w 371"/>
                <a:gd name="T11" fmla="*/ 2147483647 h 247"/>
                <a:gd name="T12" fmla="*/ 2147483647 w 371"/>
                <a:gd name="T13" fmla="*/ 2147483647 h 247"/>
                <a:gd name="T14" fmla="*/ 2147483647 w 371"/>
                <a:gd name="T15" fmla="*/ 2147483647 h 247"/>
                <a:gd name="T16" fmla="*/ 2147483647 w 371"/>
                <a:gd name="T17" fmla="*/ 2147483647 h 247"/>
                <a:gd name="T18" fmla="*/ 2147483647 w 371"/>
                <a:gd name="T19" fmla="*/ 2147483647 h 247"/>
                <a:gd name="T20" fmla="*/ 2147483647 w 371"/>
                <a:gd name="T21" fmla="*/ 2147483647 h 247"/>
                <a:gd name="T22" fmla="*/ 2147483647 w 371"/>
                <a:gd name="T23" fmla="*/ 2147483647 h 247"/>
                <a:gd name="T24" fmla="*/ 2147483647 w 371"/>
                <a:gd name="T25" fmla="*/ 2147483647 h 247"/>
                <a:gd name="T26" fmla="*/ 0 w 371"/>
                <a:gd name="T27" fmla="*/ 2147483647 h 247"/>
                <a:gd name="T28" fmla="*/ 2147483647 w 371"/>
                <a:gd name="T29" fmla="*/ 2147483647 h 247"/>
                <a:gd name="T30" fmla="*/ 2147483647 w 371"/>
                <a:gd name="T31" fmla="*/ 2147483647 h 247"/>
                <a:gd name="T32" fmla="*/ 2147483647 w 371"/>
                <a:gd name="T33" fmla="*/ 2147483647 h 247"/>
                <a:gd name="T34" fmla="*/ 2147483647 w 371"/>
                <a:gd name="T35" fmla="*/ 2147483647 h 247"/>
                <a:gd name="T36" fmla="*/ 2147483647 w 371"/>
                <a:gd name="T37" fmla="*/ 2147483647 h 247"/>
                <a:gd name="T38" fmla="*/ 2147483647 w 371"/>
                <a:gd name="T39" fmla="*/ 2147483647 h 247"/>
                <a:gd name="T40" fmla="*/ 2147483647 w 371"/>
                <a:gd name="T41" fmla="*/ 2147483647 h 247"/>
                <a:gd name="T42" fmla="*/ 2147483647 w 371"/>
                <a:gd name="T43" fmla="*/ 2147483647 h 247"/>
                <a:gd name="T44" fmla="*/ 2147483647 w 371"/>
                <a:gd name="T45" fmla="*/ 2147483647 h 247"/>
                <a:gd name="T46" fmla="*/ 2147483647 w 371"/>
                <a:gd name="T47" fmla="*/ 2147483647 h 247"/>
                <a:gd name="T48" fmla="*/ 2147483647 w 371"/>
                <a:gd name="T49" fmla="*/ 0 h 247"/>
                <a:gd name="T50" fmla="*/ 2147483647 w 371"/>
                <a:gd name="T51" fmla="*/ 2147483647 h 247"/>
                <a:gd name="T52" fmla="*/ 2147483647 w 371"/>
                <a:gd name="T53" fmla="*/ 2147483647 h 247"/>
                <a:gd name="T54" fmla="*/ 2147483647 w 371"/>
                <a:gd name="T55" fmla="*/ 2147483647 h 247"/>
                <a:gd name="T56" fmla="*/ 2147483647 w 371"/>
                <a:gd name="T57" fmla="*/ 2147483647 h 247"/>
                <a:gd name="T58" fmla="*/ 2147483647 w 371"/>
                <a:gd name="T59" fmla="*/ 2147483647 h 247"/>
                <a:gd name="T60" fmla="*/ 2147483647 w 371"/>
                <a:gd name="T61" fmla="*/ 2147483647 h 247"/>
                <a:gd name="T62" fmla="*/ 2147483647 w 371"/>
                <a:gd name="T63" fmla="*/ 2147483647 h 247"/>
                <a:gd name="T64" fmla="*/ 2147483647 w 371"/>
                <a:gd name="T65" fmla="*/ 2147483647 h 247"/>
                <a:gd name="T66" fmla="*/ 2147483647 w 371"/>
                <a:gd name="T67" fmla="*/ 2147483647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1"/>
                <a:gd name="T103" fmla="*/ 0 h 247"/>
                <a:gd name="T104" fmla="*/ 371 w 371"/>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1" h="247">
                  <a:moveTo>
                    <a:pt x="371" y="193"/>
                  </a:moveTo>
                  <a:lnTo>
                    <a:pt x="369" y="209"/>
                  </a:lnTo>
                  <a:lnTo>
                    <a:pt x="342" y="216"/>
                  </a:lnTo>
                  <a:lnTo>
                    <a:pt x="301" y="214"/>
                  </a:lnTo>
                  <a:lnTo>
                    <a:pt x="279" y="230"/>
                  </a:lnTo>
                  <a:lnTo>
                    <a:pt x="281" y="239"/>
                  </a:lnTo>
                  <a:lnTo>
                    <a:pt x="213" y="230"/>
                  </a:lnTo>
                  <a:lnTo>
                    <a:pt x="186" y="247"/>
                  </a:lnTo>
                  <a:lnTo>
                    <a:pt x="173" y="214"/>
                  </a:lnTo>
                  <a:lnTo>
                    <a:pt x="141" y="187"/>
                  </a:lnTo>
                  <a:lnTo>
                    <a:pt x="139" y="157"/>
                  </a:lnTo>
                  <a:lnTo>
                    <a:pt x="115" y="137"/>
                  </a:lnTo>
                  <a:lnTo>
                    <a:pt x="81" y="148"/>
                  </a:lnTo>
                  <a:lnTo>
                    <a:pt x="0" y="130"/>
                  </a:lnTo>
                  <a:lnTo>
                    <a:pt x="23" y="113"/>
                  </a:lnTo>
                  <a:lnTo>
                    <a:pt x="27" y="93"/>
                  </a:lnTo>
                  <a:lnTo>
                    <a:pt x="16" y="77"/>
                  </a:lnTo>
                  <a:lnTo>
                    <a:pt x="20" y="57"/>
                  </a:lnTo>
                  <a:lnTo>
                    <a:pt x="11" y="48"/>
                  </a:lnTo>
                  <a:lnTo>
                    <a:pt x="14" y="30"/>
                  </a:lnTo>
                  <a:lnTo>
                    <a:pt x="34" y="27"/>
                  </a:lnTo>
                  <a:lnTo>
                    <a:pt x="49" y="16"/>
                  </a:lnTo>
                  <a:lnTo>
                    <a:pt x="47" y="5"/>
                  </a:lnTo>
                  <a:lnTo>
                    <a:pt x="106" y="11"/>
                  </a:lnTo>
                  <a:lnTo>
                    <a:pt x="146" y="0"/>
                  </a:lnTo>
                  <a:lnTo>
                    <a:pt x="169" y="20"/>
                  </a:lnTo>
                  <a:lnTo>
                    <a:pt x="169" y="65"/>
                  </a:lnTo>
                  <a:lnTo>
                    <a:pt x="207" y="68"/>
                  </a:lnTo>
                  <a:lnTo>
                    <a:pt x="247" y="92"/>
                  </a:lnTo>
                  <a:lnTo>
                    <a:pt x="267" y="115"/>
                  </a:lnTo>
                  <a:lnTo>
                    <a:pt x="312" y="117"/>
                  </a:lnTo>
                  <a:lnTo>
                    <a:pt x="346" y="142"/>
                  </a:lnTo>
                  <a:lnTo>
                    <a:pt x="350" y="182"/>
                  </a:lnTo>
                  <a:lnTo>
                    <a:pt x="371" y="19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4" name="Freeform 559"/>
            <p:cNvSpPr>
              <a:spLocks/>
            </p:cNvSpPr>
            <p:nvPr/>
          </p:nvSpPr>
          <p:spPr bwMode="auto">
            <a:xfrm>
              <a:off x="3296057" y="3714010"/>
              <a:ext cx="650621" cy="420628"/>
            </a:xfrm>
            <a:custGeom>
              <a:avLst/>
              <a:gdLst>
                <a:gd name="T0" fmla="*/ 2147483647 w 371"/>
                <a:gd name="T1" fmla="*/ 2147483647 h 247"/>
                <a:gd name="T2" fmla="*/ 2147483647 w 371"/>
                <a:gd name="T3" fmla="*/ 2147483647 h 247"/>
                <a:gd name="T4" fmla="*/ 2147483647 w 371"/>
                <a:gd name="T5" fmla="*/ 2147483647 h 247"/>
                <a:gd name="T6" fmla="*/ 2147483647 w 371"/>
                <a:gd name="T7" fmla="*/ 2147483647 h 247"/>
                <a:gd name="T8" fmla="*/ 2147483647 w 371"/>
                <a:gd name="T9" fmla="*/ 2147483647 h 247"/>
                <a:gd name="T10" fmla="*/ 2147483647 w 371"/>
                <a:gd name="T11" fmla="*/ 2147483647 h 247"/>
                <a:gd name="T12" fmla="*/ 2147483647 w 371"/>
                <a:gd name="T13" fmla="*/ 2147483647 h 247"/>
                <a:gd name="T14" fmla="*/ 2147483647 w 371"/>
                <a:gd name="T15" fmla="*/ 2147483647 h 247"/>
                <a:gd name="T16" fmla="*/ 2147483647 w 371"/>
                <a:gd name="T17" fmla="*/ 2147483647 h 247"/>
                <a:gd name="T18" fmla="*/ 2147483647 w 371"/>
                <a:gd name="T19" fmla="*/ 2147483647 h 247"/>
                <a:gd name="T20" fmla="*/ 2147483647 w 371"/>
                <a:gd name="T21" fmla="*/ 2147483647 h 247"/>
                <a:gd name="T22" fmla="*/ 2147483647 w 371"/>
                <a:gd name="T23" fmla="*/ 2147483647 h 247"/>
                <a:gd name="T24" fmla="*/ 2147483647 w 371"/>
                <a:gd name="T25" fmla="*/ 2147483647 h 247"/>
                <a:gd name="T26" fmla="*/ 0 w 371"/>
                <a:gd name="T27" fmla="*/ 2147483647 h 247"/>
                <a:gd name="T28" fmla="*/ 2147483647 w 371"/>
                <a:gd name="T29" fmla="*/ 2147483647 h 247"/>
                <a:gd name="T30" fmla="*/ 2147483647 w 371"/>
                <a:gd name="T31" fmla="*/ 2147483647 h 247"/>
                <a:gd name="T32" fmla="*/ 2147483647 w 371"/>
                <a:gd name="T33" fmla="*/ 2147483647 h 247"/>
                <a:gd name="T34" fmla="*/ 2147483647 w 371"/>
                <a:gd name="T35" fmla="*/ 2147483647 h 247"/>
                <a:gd name="T36" fmla="*/ 2147483647 w 371"/>
                <a:gd name="T37" fmla="*/ 2147483647 h 247"/>
                <a:gd name="T38" fmla="*/ 2147483647 w 371"/>
                <a:gd name="T39" fmla="*/ 2147483647 h 247"/>
                <a:gd name="T40" fmla="*/ 2147483647 w 371"/>
                <a:gd name="T41" fmla="*/ 2147483647 h 247"/>
                <a:gd name="T42" fmla="*/ 2147483647 w 371"/>
                <a:gd name="T43" fmla="*/ 2147483647 h 247"/>
                <a:gd name="T44" fmla="*/ 2147483647 w 371"/>
                <a:gd name="T45" fmla="*/ 2147483647 h 247"/>
                <a:gd name="T46" fmla="*/ 2147483647 w 371"/>
                <a:gd name="T47" fmla="*/ 2147483647 h 247"/>
                <a:gd name="T48" fmla="*/ 2147483647 w 371"/>
                <a:gd name="T49" fmla="*/ 0 h 247"/>
                <a:gd name="T50" fmla="*/ 2147483647 w 371"/>
                <a:gd name="T51" fmla="*/ 2147483647 h 247"/>
                <a:gd name="T52" fmla="*/ 2147483647 w 371"/>
                <a:gd name="T53" fmla="*/ 2147483647 h 247"/>
                <a:gd name="T54" fmla="*/ 2147483647 w 371"/>
                <a:gd name="T55" fmla="*/ 2147483647 h 247"/>
                <a:gd name="T56" fmla="*/ 2147483647 w 371"/>
                <a:gd name="T57" fmla="*/ 2147483647 h 247"/>
                <a:gd name="T58" fmla="*/ 2147483647 w 371"/>
                <a:gd name="T59" fmla="*/ 2147483647 h 247"/>
                <a:gd name="T60" fmla="*/ 2147483647 w 371"/>
                <a:gd name="T61" fmla="*/ 2147483647 h 247"/>
                <a:gd name="T62" fmla="*/ 2147483647 w 371"/>
                <a:gd name="T63" fmla="*/ 2147483647 h 247"/>
                <a:gd name="T64" fmla="*/ 2147483647 w 371"/>
                <a:gd name="T65" fmla="*/ 2147483647 h 247"/>
                <a:gd name="T66" fmla="*/ 2147483647 w 371"/>
                <a:gd name="T67" fmla="*/ 2147483647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1"/>
                <a:gd name="T103" fmla="*/ 0 h 247"/>
                <a:gd name="T104" fmla="*/ 371 w 371"/>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1" h="247">
                  <a:moveTo>
                    <a:pt x="371" y="193"/>
                  </a:moveTo>
                  <a:lnTo>
                    <a:pt x="369" y="209"/>
                  </a:lnTo>
                  <a:lnTo>
                    <a:pt x="342" y="216"/>
                  </a:lnTo>
                  <a:lnTo>
                    <a:pt x="301" y="214"/>
                  </a:lnTo>
                  <a:lnTo>
                    <a:pt x="279" y="230"/>
                  </a:lnTo>
                  <a:lnTo>
                    <a:pt x="281" y="239"/>
                  </a:lnTo>
                  <a:lnTo>
                    <a:pt x="213" y="230"/>
                  </a:lnTo>
                  <a:lnTo>
                    <a:pt x="186" y="247"/>
                  </a:lnTo>
                  <a:lnTo>
                    <a:pt x="173" y="214"/>
                  </a:lnTo>
                  <a:lnTo>
                    <a:pt x="141" y="187"/>
                  </a:lnTo>
                  <a:lnTo>
                    <a:pt x="139" y="157"/>
                  </a:lnTo>
                  <a:lnTo>
                    <a:pt x="115" y="137"/>
                  </a:lnTo>
                  <a:lnTo>
                    <a:pt x="81" y="148"/>
                  </a:lnTo>
                  <a:lnTo>
                    <a:pt x="0" y="130"/>
                  </a:lnTo>
                  <a:lnTo>
                    <a:pt x="23" y="113"/>
                  </a:lnTo>
                  <a:lnTo>
                    <a:pt x="27" y="93"/>
                  </a:lnTo>
                  <a:lnTo>
                    <a:pt x="16" y="77"/>
                  </a:lnTo>
                  <a:lnTo>
                    <a:pt x="20" y="57"/>
                  </a:lnTo>
                  <a:lnTo>
                    <a:pt x="11" y="48"/>
                  </a:lnTo>
                  <a:lnTo>
                    <a:pt x="14" y="30"/>
                  </a:lnTo>
                  <a:lnTo>
                    <a:pt x="34" y="27"/>
                  </a:lnTo>
                  <a:lnTo>
                    <a:pt x="49" y="16"/>
                  </a:lnTo>
                  <a:lnTo>
                    <a:pt x="47" y="5"/>
                  </a:lnTo>
                  <a:lnTo>
                    <a:pt x="106" y="11"/>
                  </a:lnTo>
                  <a:lnTo>
                    <a:pt x="146" y="0"/>
                  </a:lnTo>
                  <a:lnTo>
                    <a:pt x="169" y="20"/>
                  </a:lnTo>
                  <a:lnTo>
                    <a:pt x="169" y="65"/>
                  </a:lnTo>
                  <a:lnTo>
                    <a:pt x="207" y="68"/>
                  </a:lnTo>
                  <a:lnTo>
                    <a:pt x="247" y="92"/>
                  </a:lnTo>
                  <a:lnTo>
                    <a:pt x="267" y="115"/>
                  </a:lnTo>
                  <a:lnTo>
                    <a:pt x="312" y="117"/>
                  </a:lnTo>
                  <a:lnTo>
                    <a:pt x="346" y="142"/>
                  </a:lnTo>
                  <a:lnTo>
                    <a:pt x="350" y="182"/>
                  </a:lnTo>
                  <a:lnTo>
                    <a:pt x="371" y="193"/>
                  </a:lnTo>
                </a:path>
              </a:pathLst>
            </a:custGeom>
            <a:solidFill>
              <a:srgbClr val="FFFFFF"/>
            </a:solidFill>
            <a:ln w="11113">
              <a:solidFill>
                <a:srgbClr val="1F1A17"/>
              </a:solidFill>
              <a:prstDash val="solid"/>
              <a:round/>
              <a:headEnd/>
              <a:tailEnd/>
            </a:ln>
          </p:spPr>
          <p:txBody>
            <a:bodyPr/>
            <a:lstStyle/>
            <a:p>
              <a:endParaRPr lang="en-US"/>
            </a:p>
          </p:txBody>
        </p:sp>
        <p:sp>
          <p:nvSpPr>
            <p:cNvPr id="12" name="Freeform 560"/>
            <p:cNvSpPr>
              <a:spLocks/>
            </p:cNvSpPr>
            <p:nvPr/>
          </p:nvSpPr>
          <p:spPr bwMode="auto">
            <a:xfrm>
              <a:off x="3166581" y="3281461"/>
              <a:ext cx="822177" cy="677773"/>
            </a:xfrm>
            <a:custGeom>
              <a:avLst/>
              <a:gdLst>
                <a:gd name="T0" fmla="*/ 31 w 469"/>
                <a:gd name="T1" fmla="*/ 185 h 398"/>
                <a:gd name="T2" fmla="*/ 78 w 469"/>
                <a:gd name="T3" fmla="*/ 220 h 398"/>
                <a:gd name="T4" fmla="*/ 117 w 469"/>
                <a:gd name="T5" fmla="*/ 241 h 398"/>
                <a:gd name="T6" fmla="*/ 121 w 469"/>
                <a:gd name="T7" fmla="*/ 259 h 398"/>
                <a:gd name="T8" fmla="*/ 180 w 469"/>
                <a:gd name="T9" fmla="*/ 265 h 398"/>
                <a:gd name="T10" fmla="*/ 220 w 469"/>
                <a:gd name="T11" fmla="*/ 254 h 398"/>
                <a:gd name="T12" fmla="*/ 243 w 469"/>
                <a:gd name="T13" fmla="*/ 274 h 398"/>
                <a:gd name="T14" fmla="*/ 243 w 469"/>
                <a:gd name="T15" fmla="*/ 319 h 398"/>
                <a:gd name="T16" fmla="*/ 281 w 469"/>
                <a:gd name="T17" fmla="*/ 322 h 398"/>
                <a:gd name="T18" fmla="*/ 321 w 469"/>
                <a:gd name="T19" fmla="*/ 346 h 398"/>
                <a:gd name="T20" fmla="*/ 341 w 469"/>
                <a:gd name="T21" fmla="*/ 369 h 398"/>
                <a:gd name="T22" fmla="*/ 386 w 469"/>
                <a:gd name="T23" fmla="*/ 371 h 398"/>
                <a:gd name="T24" fmla="*/ 420 w 469"/>
                <a:gd name="T25" fmla="*/ 398 h 398"/>
                <a:gd name="T26" fmla="*/ 436 w 469"/>
                <a:gd name="T27" fmla="*/ 375 h 398"/>
                <a:gd name="T28" fmla="*/ 454 w 469"/>
                <a:gd name="T29" fmla="*/ 369 h 398"/>
                <a:gd name="T30" fmla="*/ 454 w 469"/>
                <a:gd name="T31" fmla="*/ 337 h 398"/>
                <a:gd name="T32" fmla="*/ 469 w 469"/>
                <a:gd name="T33" fmla="*/ 297 h 398"/>
                <a:gd name="T34" fmla="*/ 443 w 469"/>
                <a:gd name="T35" fmla="*/ 274 h 398"/>
                <a:gd name="T36" fmla="*/ 420 w 469"/>
                <a:gd name="T37" fmla="*/ 239 h 398"/>
                <a:gd name="T38" fmla="*/ 357 w 469"/>
                <a:gd name="T39" fmla="*/ 229 h 398"/>
                <a:gd name="T40" fmla="*/ 306 w 469"/>
                <a:gd name="T41" fmla="*/ 211 h 398"/>
                <a:gd name="T42" fmla="*/ 245 w 469"/>
                <a:gd name="T43" fmla="*/ 198 h 398"/>
                <a:gd name="T44" fmla="*/ 234 w 469"/>
                <a:gd name="T45" fmla="*/ 184 h 398"/>
                <a:gd name="T46" fmla="*/ 243 w 469"/>
                <a:gd name="T47" fmla="*/ 122 h 398"/>
                <a:gd name="T48" fmla="*/ 240 w 469"/>
                <a:gd name="T49" fmla="*/ 104 h 398"/>
                <a:gd name="T50" fmla="*/ 216 w 469"/>
                <a:gd name="T51" fmla="*/ 95 h 398"/>
                <a:gd name="T52" fmla="*/ 189 w 469"/>
                <a:gd name="T53" fmla="*/ 95 h 398"/>
                <a:gd name="T54" fmla="*/ 159 w 469"/>
                <a:gd name="T55" fmla="*/ 95 h 398"/>
                <a:gd name="T56" fmla="*/ 137 w 469"/>
                <a:gd name="T57" fmla="*/ 77 h 398"/>
                <a:gd name="T58" fmla="*/ 128 w 469"/>
                <a:gd name="T59" fmla="*/ 0 h 398"/>
                <a:gd name="T60" fmla="*/ 52 w 469"/>
                <a:gd name="T61" fmla="*/ 20 h 398"/>
                <a:gd name="T62" fmla="*/ 42 w 469"/>
                <a:gd name="T63" fmla="*/ 45 h 398"/>
                <a:gd name="T64" fmla="*/ 13 w 469"/>
                <a:gd name="T65" fmla="*/ 65 h 398"/>
                <a:gd name="T66" fmla="*/ 4 w 469"/>
                <a:gd name="T67" fmla="*/ 81 h 398"/>
                <a:gd name="T68" fmla="*/ 0 w 469"/>
                <a:gd name="T69" fmla="*/ 110 h 398"/>
                <a:gd name="T70" fmla="*/ 13 w 469"/>
                <a:gd name="T71" fmla="*/ 144 h 398"/>
                <a:gd name="T72" fmla="*/ 31 w 469"/>
                <a:gd name="T73" fmla="*/ 185 h 3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9"/>
                <a:gd name="T112" fmla="*/ 0 h 398"/>
                <a:gd name="T113" fmla="*/ 469 w 469"/>
                <a:gd name="T114" fmla="*/ 398 h 3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9" h="398">
                  <a:moveTo>
                    <a:pt x="31" y="185"/>
                  </a:moveTo>
                  <a:lnTo>
                    <a:pt x="78" y="220"/>
                  </a:lnTo>
                  <a:lnTo>
                    <a:pt x="117" y="241"/>
                  </a:lnTo>
                  <a:lnTo>
                    <a:pt x="121" y="259"/>
                  </a:lnTo>
                  <a:lnTo>
                    <a:pt x="180" y="265"/>
                  </a:lnTo>
                  <a:lnTo>
                    <a:pt x="220" y="254"/>
                  </a:lnTo>
                  <a:lnTo>
                    <a:pt x="243" y="274"/>
                  </a:lnTo>
                  <a:lnTo>
                    <a:pt x="243" y="319"/>
                  </a:lnTo>
                  <a:lnTo>
                    <a:pt x="281" y="322"/>
                  </a:lnTo>
                  <a:lnTo>
                    <a:pt x="321" y="346"/>
                  </a:lnTo>
                  <a:lnTo>
                    <a:pt x="341" y="369"/>
                  </a:lnTo>
                  <a:lnTo>
                    <a:pt x="386" y="371"/>
                  </a:lnTo>
                  <a:lnTo>
                    <a:pt x="420" y="398"/>
                  </a:lnTo>
                  <a:lnTo>
                    <a:pt x="436" y="375"/>
                  </a:lnTo>
                  <a:lnTo>
                    <a:pt x="454" y="369"/>
                  </a:lnTo>
                  <a:lnTo>
                    <a:pt x="454" y="337"/>
                  </a:lnTo>
                  <a:lnTo>
                    <a:pt x="469" y="297"/>
                  </a:lnTo>
                  <a:lnTo>
                    <a:pt x="443" y="274"/>
                  </a:lnTo>
                  <a:lnTo>
                    <a:pt x="420" y="239"/>
                  </a:lnTo>
                  <a:lnTo>
                    <a:pt x="357" y="229"/>
                  </a:lnTo>
                  <a:lnTo>
                    <a:pt x="306" y="211"/>
                  </a:lnTo>
                  <a:lnTo>
                    <a:pt x="245" y="198"/>
                  </a:lnTo>
                  <a:lnTo>
                    <a:pt x="234" y="184"/>
                  </a:lnTo>
                  <a:lnTo>
                    <a:pt x="243" y="122"/>
                  </a:lnTo>
                  <a:lnTo>
                    <a:pt x="240" y="104"/>
                  </a:lnTo>
                  <a:lnTo>
                    <a:pt x="216" y="95"/>
                  </a:lnTo>
                  <a:lnTo>
                    <a:pt x="189" y="95"/>
                  </a:lnTo>
                  <a:lnTo>
                    <a:pt x="159" y="95"/>
                  </a:lnTo>
                  <a:lnTo>
                    <a:pt x="137" y="77"/>
                  </a:lnTo>
                  <a:lnTo>
                    <a:pt x="128" y="0"/>
                  </a:lnTo>
                  <a:lnTo>
                    <a:pt x="52" y="20"/>
                  </a:lnTo>
                  <a:lnTo>
                    <a:pt x="42" y="45"/>
                  </a:lnTo>
                  <a:lnTo>
                    <a:pt x="13" y="65"/>
                  </a:lnTo>
                  <a:lnTo>
                    <a:pt x="4" y="81"/>
                  </a:lnTo>
                  <a:lnTo>
                    <a:pt x="0" y="110"/>
                  </a:lnTo>
                  <a:lnTo>
                    <a:pt x="13" y="144"/>
                  </a:lnTo>
                  <a:lnTo>
                    <a:pt x="31" y="185"/>
                  </a:lnTo>
                  <a:close/>
                </a:path>
              </a:pathLst>
            </a:custGeom>
            <a:solidFill>
              <a:schemeClr val="bg1"/>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a:lstStyle/>
            <a:p>
              <a:pPr>
                <a:defRPr/>
              </a:pPr>
              <a:endParaRPr lang="en-US"/>
            </a:p>
          </p:txBody>
        </p:sp>
        <p:sp>
          <p:nvSpPr>
            <p:cNvPr id="2238" name="Freeform 561"/>
            <p:cNvSpPr>
              <a:spLocks/>
            </p:cNvSpPr>
            <p:nvPr/>
          </p:nvSpPr>
          <p:spPr bwMode="auto">
            <a:xfrm>
              <a:off x="3166581" y="3281461"/>
              <a:ext cx="822177" cy="677773"/>
            </a:xfrm>
            <a:custGeom>
              <a:avLst/>
              <a:gdLst>
                <a:gd name="T0" fmla="*/ 2147483647 w 469"/>
                <a:gd name="T1" fmla="*/ 2147483647 h 398"/>
                <a:gd name="T2" fmla="*/ 2147483647 w 469"/>
                <a:gd name="T3" fmla="*/ 2147483647 h 398"/>
                <a:gd name="T4" fmla="*/ 2147483647 w 469"/>
                <a:gd name="T5" fmla="*/ 2147483647 h 398"/>
                <a:gd name="T6" fmla="*/ 2147483647 w 469"/>
                <a:gd name="T7" fmla="*/ 2147483647 h 398"/>
                <a:gd name="T8" fmla="*/ 2147483647 w 469"/>
                <a:gd name="T9" fmla="*/ 2147483647 h 398"/>
                <a:gd name="T10" fmla="*/ 2147483647 w 469"/>
                <a:gd name="T11" fmla="*/ 2147483647 h 398"/>
                <a:gd name="T12" fmla="*/ 2147483647 w 469"/>
                <a:gd name="T13" fmla="*/ 2147483647 h 398"/>
                <a:gd name="T14" fmla="*/ 2147483647 w 469"/>
                <a:gd name="T15" fmla="*/ 2147483647 h 398"/>
                <a:gd name="T16" fmla="*/ 2147483647 w 469"/>
                <a:gd name="T17" fmla="*/ 2147483647 h 398"/>
                <a:gd name="T18" fmla="*/ 2147483647 w 469"/>
                <a:gd name="T19" fmla="*/ 2147483647 h 398"/>
                <a:gd name="T20" fmla="*/ 2147483647 w 469"/>
                <a:gd name="T21" fmla="*/ 2147483647 h 398"/>
                <a:gd name="T22" fmla="*/ 2147483647 w 469"/>
                <a:gd name="T23" fmla="*/ 2147483647 h 398"/>
                <a:gd name="T24" fmla="*/ 2147483647 w 469"/>
                <a:gd name="T25" fmla="*/ 2147483647 h 398"/>
                <a:gd name="T26" fmla="*/ 2147483647 w 469"/>
                <a:gd name="T27" fmla="*/ 2147483647 h 398"/>
                <a:gd name="T28" fmla="*/ 2147483647 w 469"/>
                <a:gd name="T29" fmla="*/ 2147483647 h 398"/>
                <a:gd name="T30" fmla="*/ 2147483647 w 469"/>
                <a:gd name="T31" fmla="*/ 2147483647 h 398"/>
                <a:gd name="T32" fmla="*/ 2147483647 w 469"/>
                <a:gd name="T33" fmla="*/ 2147483647 h 398"/>
                <a:gd name="T34" fmla="*/ 2147483647 w 469"/>
                <a:gd name="T35" fmla="*/ 2147483647 h 398"/>
                <a:gd name="T36" fmla="*/ 2147483647 w 469"/>
                <a:gd name="T37" fmla="*/ 2147483647 h 398"/>
                <a:gd name="T38" fmla="*/ 2147483647 w 469"/>
                <a:gd name="T39" fmla="*/ 2147483647 h 398"/>
                <a:gd name="T40" fmla="*/ 2147483647 w 469"/>
                <a:gd name="T41" fmla="*/ 2147483647 h 398"/>
                <a:gd name="T42" fmla="*/ 2147483647 w 469"/>
                <a:gd name="T43" fmla="*/ 2147483647 h 398"/>
                <a:gd name="T44" fmla="*/ 2147483647 w 469"/>
                <a:gd name="T45" fmla="*/ 2147483647 h 398"/>
                <a:gd name="T46" fmla="*/ 2147483647 w 469"/>
                <a:gd name="T47" fmla="*/ 2147483647 h 398"/>
                <a:gd name="T48" fmla="*/ 2147483647 w 469"/>
                <a:gd name="T49" fmla="*/ 2147483647 h 398"/>
                <a:gd name="T50" fmla="*/ 2147483647 w 469"/>
                <a:gd name="T51" fmla="*/ 2147483647 h 398"/>
                <a:gd name="T52" fmla="*/ 2147483647 w 469"/>
                <a:gd name="T53" fmla="*/ 2147483647 h 398"/>
                <a:gd name="T54" fmla="*/ 2147483647 w 469"/>
                <a:gd name="T55" fmla="*/ 2147483647 h 398"/>
                <a:gd name="T56" fmla="*/ 2147483647 w 469"/>
                <a:gd name="T57" fmla="*/ 2147483647 h 398"/>
                <a:gd name="T58" fmla="*/ 2147483647 w 469"/>
                <a:gd name="T59" fmla="*/ 0 h 398"/>
                <a:gd name="T60" fmla="*/ 2147483647 w 469"/>
                <a:gd name="T61" fmla="*/ 2147483647 h 398"/>
                <a:gd name="T62" fmla="*/ 2147483647 w 469"/>
                <a:gd name="T63" fmla="*/ 2147483647 h 398"/>
                <a:gd name="T64" fmla="*/ 2147483647 w 469"/>
                <a:gd name="T65" fmla="*/ 2147483647 h 398"/>
                <a:gd name="T66" fmla="*/ 2147483647 w 469"/>
                <a:gd name="T67" fmla="*/ 2147483647 h 398"/>
                <a:gd name="T68" fmla="*/ 0 w 469"/>
                <a:gd name="T69" fmla="*/ 2147483647 h 398"/>
                <a:gd name="T70" fmla="*/ 2147483647 w 469"/>
                <a:gd name="T71" fmla="*/ 2147483647 h 398"/>
                <a:gd name="T72" fmla="*/ 2147483647 w 469"/>
                <a:gd name="T73" fmla="*/ 2147483647 h 3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9"/>
                <a:gd name="T112" fmla="*/ 0 h 398"/>
                <a:gd name="T113" fmla="*/ 469 w 469"/>
                <a:gd name="T114" fmla="*/ 398 h 3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9" h="398">
                  <a:moveTo>
                    <a:pt x="31" y="185"/>
                  </a:moveTo>
                  <a:lnTo>
                    <a:pt x="78" y="220"/>
                  </a:lnTo>
                  <a:lnTo>
                    <a:pt x="117" y="241"/>
                  </a:lnTo>
                  <a:lnTo>
                    <a:pt x="121" y="259"/>
                  </a:lnTo>
                  <a:lnTo>
                    <a:pt x="180" y="265"/>
                  </a:lnTo>
                  <a:lnTo>
                    <a:pt x="220" y="254"/>
                  </a:lnTo>
                  <a:lnTo>
                    <a:pt x="243" y="274"/>
                  </a:lnTo>
                  <a:lnTo>
                    <a:pt x="243" y="319"/>
                  </a:lnTo>
                  <a:lnTo>
                    <a:pt x="281" y="322"/>
                  </a:lnTo>
                  <a:lnTo>
                    <a:pt x="321" y="346"/>
                  </a:lnTo>
                  <a:lnTo>
                    <a:pt x="341" y="369"/>
                  </a:lnTo>
                  <a:lnTo>
                    <a:pt x="386" y="371"/>
                  </a:lnTo>
                  <a:lnTo>
                    <a:pt x="420" y="398"/>
                  </a:lnTo>
                  <a:lnTo>
                    <a:pt x="436" y="375"/>
                  </a:lnTo>
                  <a:lnTo>
                    <a:pt x="454" y="369"/>
                  </a:lnTo>
                  <a:lnTo>
                    <a:pt x="454" y="337"/>
                  </a:lnTo>
                  <a:lnTo>
                    <a:pt x="469" y="297"/>
                  </a:lnTo>
                  <a:lnTo>
                    <a:pt x="443" y="274"/>
                  </a:lnTo>
                  <a:lnTo>
                    <a:pt x="420" y="239"/>
                  </a:lnTo>
                  <a:lnTo>
                    <a:pt x="357" y="229"/>
                  </a:lnTo>
                  <a:lnTo>
                    <a:pt x="306" y="211"/>
                  </a:lnTo>
                  <a:lnTo>
                    <a:pt x="245" y="198"/>
                  </a:lnTo>
                  <a:lnTo>
                    <a:pt x="234" y="184"/>
                  </a:lnTo>
                  <a:lnTo>
                    <a:pt x="243" y="122"/>
                  </a:lnTo>
                  <a:lnTo>
                    <a:pt x="240" y="104"/>
                  </a:lnTo>
                  <a:lnTo>
                    <a:pt x="216" y="95"/>
                  </a:lnTo>
                  <a:lnTo>
                    <a:pt x="189" y="95"/>
                  </a:lnTo>
                  <a:lnTo>
                    <a:pt x="159" y="95"/>
                  </a:lnTo>
                  <a:lnTo>
                    <a:pt x="137" y="77"/>
                  </a:lnTo>
                  <a:lnTo>
                    <a:pt x="128" y="0"/>
                  </a:lnTo>
                  <a:lnTo>
                    <a:pt x="52" y="20"/>
                  </a:lnTo>
                  <a:lnTo>
                    <a:pt x="42" y="45"/>
                  </a:lnTo>
                  <a:lnTo>
                    <a:pt x="13" y="65"/>
                  </a:lnTo>
                  <a:lnTo>
                    <a:pt x="4" y="81"/>
                  </a:lnTo>
                  <a:lnTo>
                    <a:pt x="0" y="110"/>
                  </a:lnTo>
                  <a:lnTo>
                    <a:pt x="13" y="144"/>
                  </a:lnTo>
                  <a:lnTo>
                    <a:pt x="31" y="185"/>
                  </a:lnTo>
                </a:path>
              </a:pathLst>
            </a:custGeom>
            <a:noFill/>
            <a:ln w="1111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9" name="Freeform 562"/>
            <p:cNvSpPr>
              <a:spLocks/>
            </p:cNvSpPr>
            <p:nvPr/>
          </p:nvSpPr>
          <p:spPr bwMode="auto">
            <a:xfrm>
              <a:off x="3878703" y="3581180"/>
              <a:ext cx="279994" cy="461499"/>
            </a:xfrm>
            <a:custGeom>
              <a:avLst/>
              <a:gdLst>
                <a:gd name="T0" fmla="*/ 2147483647 w 159"/>
                <a:gd name="T1" fmla="*/ 2147483647 h 271"/>
                <a:gd name="T2" fmla="*/ 2147483647 w 159"/>
                <a:gd name="T3" fmla="*/ 2147483647 h 271"/>
                <a:gd name="T4" fmla="*/ 2147483647 w 159"/>
                <a:gd name="T5" fmla="*/ 2147483647 h 271"/>
                <a:gd name="T6" fmla="*/ 2147483647 w 159"/>
                <a:gd name="T7" fmla="*/ 2147483647 h 271"/>
                <a:gd name="T8" fmla="*/ 2147483647 w 159"/>
                <a:gd name="T9" fmla="*/ 2147483647 h 271"/>
                <a:gd name="T10" fmla="*/ 2147483647 w 159"/>
                <a:gd name="T11" fmla="*/ 0 h 271"/>
                <a:gd name="T12" fmla="*/ 2147483647 w 159"/>
                <a:gd name="T13" fmla="*/ 2147483647 h 271"/>
                <a:gd name="T14" fmla="*/ 2147483647 w 159"/>
                <a:gd name="T15" fmla="*/ 2147483647 h 271"/>
                <a:gd name="T16" fmla="*/ 2147483647 w 159"/>
                <a:gd name="T17" fmla="*/ 2147483647 h 271"/>
                <a:gd name="T18" fmla="*/ 2147483647 w 159"/>
                <a:gd name="T19" fmla="*/ 2147483647 h 271"/>
                <a:gd name="T20" fmla="*/ 0 w 159"/>
                <a:gd name="T21" fmla="*/ 2147483647 h 271"/>
                <a:gd name="T22" fmla="*/ 0 w 159"/>
                <a:gd name="T23" fmla="*/ 2147483647 h 271"/>
                <a:gd name="T24" fmla="*/ 2147483647 w 159"/>
                <a:gd name="T25" fmla="*/ 2147483647 h 271"/>
                <a:gd name="T26" fmla="*/ 2147483647 w 159"/>
                <a:gd name="T27" fmla="*/ 2147483647 h 271"/>
                <a:gd name="T28" fmla="*/ 2147483647 w 159"/>
                <a:gd name="T29" fmla="*/ 2147483647 h 271"/>
                <a:gd name="T30" fmla="*/ 2147483647 w 159"/>
                <a:gd name="T31" fmla="*/ 2147483647 h 271"/>
                <a:gd name="T32" fmla="*/ 2147483647 w 159"/>
                <a:gd name="T33" fmla="*/ 2147483647 h 271"/>
                <a:gd name="T34" fmla="*/ 2147483647 w 159"/>
                <a:gd name="T35" fmla="*/ 2147483647 h 271"/>
                <a:gd name="T36" fmla="*/ 2147483647 w 159"/>
                <a:gd name="T37" fmla="*/ 2147483647 h 271"/>
                <a:gd name="T38" fmla="*/ 2147483647 w 159"/>
                <a:gd name="T39" fmla="*/ 2147483647 h 271"/>
                <a:gd name="T40" fmla="*/ 2147483647 w 159"/>
                <a:gd name="T41" fmla="*/ 2147483647 h 271"/>
                <a:gd name="T42" fmla="*/ 2147483647 w 159"/>
                <a:gd name="T43" fmla="*/ 2147483647 h 271"/>
                <a:gd name="T44" fmla="*/ 2147483647 w 159"/>
                <a:gd name="T45" fmla="*/ 2147483647 h 271"/>
                <a:gd name="T46" fmla="*/ 2147483647 w 159"/>
                <a:gd name="T47" fmla="*/ 2147483647 h 271"/>
                <a:gd name="T48" fmla="*/ 2147483647 w 159"/>
                <a:gd name="T49" fmla="*/ 2147483647 h 271"/>
                <a:gd name="T50" fmla="*/ 2147483647 w 159"/>
                <a:gd name="T51" fmla="*/ 2147483647 h 2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9"/>
                <a:gd name="T79" fmla="*/ 0 h 271"/>
                <a:gd name="T80" fmla="*/ 159 w 159"/>
                <a:gd name="T81" fmla="*/ 271 h 2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9" h="271">
                  <a:moveTo>
                    <a:pt x="159" y="125"/>
                  </a:moveTo>
                  <a:lnTo>
                    <a:pt x="155" y="90"/>
                  </a:lnTo>
                  <a:lnTo>
                    <a:pt x="121" y="78"/>
                  </a:lnTo>
                  <a:lnTo>
                    <a:pt x="114" y="31"/>
                  </a:lnTo>
                  <a:lnTo>
                    <a:pt x="96" y="24"/>
                  </a:lnTo>
                  <a:lnTo>
                    <a:pt x="92" y="0"/>
                  </a:lnTo>
                  <a:lnTo>
                    <a:pt x="72" y="6"/>
                  </a:lnTo>
                  <a:lnTo>
                    <a:pt x="60" y="29"/>
                  </a:lnTo>
                  <a:lnTo>
                    <a:pt x="38" y="29"/>
                  </a:lnTo>
                  <a:lnTo>
                    <a:pt x="22" y="17"/>
                  </a:lnTo>
                  <a:lnTo>
                    <a:pt x="0" y="22"/>
                  </a:lnTo>
                  <a:lnTo>
                    <a:pt x="0" y="51"/>
                  </a:lnTo>
                  <a:lnTo>
                    <a:pt x="13" y="63"/>
                  </a:lnTo>
                  <a:lnTo>
                    <a:pt x="36" y="98"/>
                  </a:lnTo>
                  <a:lnTo>
                    <a:pt x="62" y="121"/>
                  </a:lnTo>
                  <a:lnTo>
                    <a:pt x="47" y="161"/>
                  </a:lnTo>
                  <a:lnTo>
                    <a:pt x="47" y="193"/>
                  </a:lnTo>
                  <a:lnTo>
                    <a:pt x="29" y="199"/>
                  </a:lnTo>
                  <a:lnTo>
                    <a:pt x="13" y="222"/>
                  </a:lnTo>
                  <a:lnTo>
                    <a:pt x="17" y="260"/>
                  </a:lnTo>
                  <a:lnTo>
                    <a:pt x="40" y="271"/>
                  </a:lnTo>
                  <a:lnTo>
                    <a:pt x="81" y="265"/>
                  </a:lnTo>
                  <a:lnTo>
                    <a:pt x="99" y="226"/>
                  </a:lnTo>
                  <a:lnTo>
                    <a:pt x="105" y="186"/>
                  </a:lnTo>
                  <a:lnTo>
                    <a:pt x="123" y="141"/>
                  </a:lnTo>
                  <a:lnTo>
                    <a:pt x="159" y="125"/>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0" name="Freeform 563"/>
            <p:cNvSpPr>
              <a:spLocks/>
            </p:cNvSpPr>
            <p:nvPr/>
          </p:nvSpPr>
          <p:spPr bwMode="auto">
            <a:xfrm>
              <a:off x="3878703" y="3581180"/>
              <a:ext cx="279994" cy="461499"/>
            </a:xfrm>
            <a:custGeom>
              <a:avLst/>
              <a:gdLst>
                <a:gd name="T0" fmla="*/ 2147483647 w 159"/>
                <a:gd name="T1" fmla="*/ 2147483647 h 271"/>
                <a:gd name="T2" fmla="*/ 2147483647 w 159"/>
                <a:gd name="T3" fmla="*/ 2147483647 h 271"/>
                <a:gd name="T4" fmla="*/ 2147483647 w 159"/>
                <a:gd name="T5" fmla="*/ 2147483647 h 271"/>
                <a:gd name="T6" fmla="*/ 2147483647 w 159"/>
                <a:gd name="T7" fmla="*/ 2147483647 h 271"/>
                <a:gd name="T8" fmla="*/ 2147483647 w 159"/>
                <a:gd name="T9" fmla="*/ 2147483647 h 271"/>
                <a:gd name="T10" fmla="*/ 2147483647 w 159"/>
                <a:gd name="T11" fmla="*/ 0 h 271"/>
                <a:gd name="T12" fmla="*/ 2147483647 w 159"/>
                <a:gd name="T13" fmla="*/ 2147483647 h 271"/>
                <a:gd name="T14" fmla="*/ 2147483647 w 159"/>
                <a:gd name="T15" fmla="*/ 2147483647 h 271"/>
                <a:gd name="T16" fmla="*/ 2147483647 w 159"/>
                <a:gd name="T17" fmla="*/ 2147483647 h 271"/>
                <a:gd name="T18" fmla="*/ 2147483647 w 159"/>
                <a:gd name="T19" fmla="*/ 2147483647 h 271"/>
                <a:gd name="T20" fmla="*/ 0 w 159"/>
                <a:gd name="T21" fmla="*/ 2147483647 h 271"/>
                <a:gd name="T22" fmla="*/ 0 w 159"/>
                <a:gd name="T23" fmla="*/ 2147483647 h 271"/>
                <a:gd name="T24" fmla="*/ 2147483647 w 159"/>
                <a:gd name="T25" fmla="*/ 2147483647 h 271"/>
                <a:gd name="T26" fmla="*/ 2147483647 w 159"/>
                <a:gd name="T27" fmla="*/ 2147483647 h 271"/>
                <a:gd name="T28" fmla="*/ 2147483647 w 159"/>
                <a:gd name="T29" fmla="*/ 2147483647 h 271"/>
                <a:gd name="T30" fmla="*/ 2147483647 w 159"/>
                <a:gd name="T31" fmla="*/ 2147483647 h 271"/>
                <a:gd name="T32" fmla="*/ 2147483647 w 159"/>
                <a:gd name="T33" fmla="*/ 2147483647 h 271"/>
                <a:gd name="T34" fmla="*/ 2147483647 w 159"/>
                <a:gd name="T35" fmla="*/ 2147483647 h 271"/>
                <a:gd name="T36" fmla="*/ 2147483647 w 159"/>
                <a:gd name="T37" fmla="*/ 2147483647 h 271"/>
                <a:gd name="T38" fmla="*/ 2147483647 w 159"/>
                <a:gd name="T39" fmla="*/ 2147483647 h 271"/>
                <a:gd name="T40" fmla="*/ 2147483647 w 159"/>
                <a:gd name="T41" fmla="*/ 2147483647 h 271"/>
                <a:gd name="T42" fmla="*/ 2147483647 w 159"/>
                <a:gd name="T43" fmla="*/ 2147483647 h 271"/>
                <a:gd name="T44" fmla="*/ 2147483647 w 159"/>
                <a:gd name="T45" fmla="*/ 2147483647 h 271"/>
                <a:gd name="T46" fmla="*/ 2147483647 w 159"/>
                <a:gd name="T47" fmla="*/ 2147483647 h 271"/>
                <a:gd name="T48" fmla="*/ 2147483647 w 159"/>
                <a:gd name="T49" fmla="*/ 2147483647 h 271"/>
                <a:gd name="T50" fmla="*/ 2147483647 w 159"/>
                <a:gd name="T51" fmla="*/ 2147483647 h 2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9"/>
                <a:gd name="T79" fmla="*/ 0 h 271"/>
                <a:gd name="T80" fmla="*/ 159 w 159"/>
                <a:gd name="T81" fmla="*/ 271 h 2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9" h="271">
                  <a:moveTo>
                    <a:pt x="159" y="125"/>
                  </a:moveTo>
                  <a:lnTo>
                    <a:pt x="155" y="90"/>
                  </a:lnTo>
                  <a:lnTo>
                    <a:pt x="121" y="78"/>
                  </a:lnTo>
                  <a:lnTo>
                    <a:pt x="114" y="31"/>
                  </a:lnTo>
                  <a:lnTo>
                    <a:pt x="96" y="24"/>
                  </a:lnTo>
                  <a:lnTo>
                    <a:pt x="92" y="0"/>
                  </a:lnTo>
                  <a:lnTo>
                    <a:pt x="72" y="6"/>
                  </a:lnTo>
                  <a:lnTo>
                    <a:pt x="60" y="29"/>
                  </a:lnTo>
                  <a:lnTo>
                    <a:pt x="38" y="29"/>
                  </a:lnTo>
                  <a:lnTo>
                    <a:pt x="22" y="17"/>
                  </a:lnTo>
                  <a:lnTo>
                    <a:pt x="0" y="22"/>
                  </a:lnTo>
                  <a:lnTo>
                    <a:pt x="0" y="51"/>
                  </a:lnTo>
                  <a:lnTo>
                    <a:pt x="13" y="63"/>
                  </a:lnTo>
                  <a:lnTo>
                    <a:pt x="36" y="98"/>
                  </a:lnTo>
                  <a:lnTo>
                    <a:pt x="62" y="121"/>
                  </a:lnTo>
                  <a:lnTo>
                    <a:pt x="47" y="161"/>
                  </a:lnTo>
                  <a:lnTo>
                    <a:pt x="47" y="193"/>
                  </a:lnTo>
                  <a:lnTo>
                    <a:pt x="29" y="199"/>
                  </a:lnTo>
                  <a:lnTo>
                    <a:pt x="13" y="222"/>
                  </a:lnTo>
                  <a:lnTo>
                    <a:pt x="17" y="260"/>
                  </a:lnTo>
                  <a:lnTo>
                    <a:pt x="40" y="271"/>
                  </a:lnTo>
                  <a:lnTo>
                    <a:pt x="81" y="265"/>
                  </a:lnTo>
                  <a:lnTo>
                    <a:pt x="99" y="226"/>
                  </a:lnTo>
                  <a:lnTo>
                    <a:pt x="105" y="186"/>
                  </a:lnTo>
                  <a:lnTo>
                    <a:pt x="123" y="141"/>
                  </a:lnTo>
                  <a:lnTo>
                    <a:pt x="159" y="125"/>
                  </a:lnTo>
                </a:path>
              </a:pathLst>
            </a:custGeom>
            <a:solidFill>
              <a:schemeClr val="bg1"/>
            </a:solidFill>
            <a:ln w="11113">
              <a:solidFill>
                <a:srgbClr val="1F1A17"/>
              </a:solidFill>
              <a:prstDash val="solid"/>
              <a:round/>
              <a:headEnd/>
              <a:tailEnd/>
            </a:ln>
          </p:spPr>
          <p:txBody>
            <a:bodyPr/>
            <a:lstStyle/>
            <a:p>
              <a:endParaRPr lang="en-US"/>
            </a:p>
          </p:txBody>
        </p:sp>
        <p:sp>
          <p:nvSpPr>
            <p:cNvPr id="2241" name="Freeform 574"/>
            <p:cNvSpPr>
              <a:spLocks/>
            </p:cNvSpPr>
            <p:nvPr/>
          </p:nvSpPr>
          <p:spPr bwMode="auto">
            <a:xfrm>
              <a:off x="7128569" y="5743923"/>
              <a:ext cx="76068" cy="52792"/>
            </a:xfrm>
            <a:custGeom>
              <a:avLst/>
              <a:gdLst>
                <a:gd name="T0" fmla="*/ 2147483647 w 43"/>
                <a:gd name="T1" fmla="*/ 2147483647 h 31"/>
                <a:gd name="T2" fmla="*/ 0 w 43"/>
                <a:gd name="T3" fmla="*/ 2147483647 h 31"/>
                <a:gd name="T4" fmla="*/ 2147483647 w 43"/>
                <a:gd name="T5" fmla="*/ 2147483647 h 31"/>
                <a:gd name="T6" fmla="*/ 2147483647 w 43"/>
                <a:gd name="T7" fmla="*/ 2147483647 h 31"/>
                <a:gd name="T8" fmla="*/ 2147483647 w 43"/>
                <a:gd name="T9" fmla="*/ 2147483647 h 31"/>
                <a:gd name="T10" fmla="*/ 2147483647 w 43"/>
                <a:gd name="T11" fmla="*/ 0 h 31"/>
                <a:gd name="T12" fmla="*/ 2147483647 w 43"/>
                <a:gd name="T13" fmla="*/ 2147483647 h 31"/>
                <a:gd name="T14" fmla="*/ 0 60000 65536"/>
                <a:gd name="T15" fmla="*/ 0 60000 65536"/>
                <a:gd name="T16" fmla="*/ 0 60000 65536"/>
                <a:gd name="T17" fmla="*/ 0 60000 65536"/>
                <a:gd name="T18" fmla="*/ 0 60000 65536"/>
                <a:gd name="T19" fmla="*/ 0 60000 65536"/>
                <a:gd name="T20" fmla="*/ 0 60000 65536"/>
                <a:gd name="T21" fmla="*/ 0 w 43"/>
                <a:gd name="T22" fmla="*/ 0 h 31"/>
                <a:gd name="T23" fmla="*/ 43 w 43"/>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1">
                  <a:moveTo>
                    <a:pt x="2" y="13"/>
                  </a:moveTo>
                  <a:lnTo>
                    <a:pt x="0" y="13"/>
                  </a:lnTo>
                  <a:lnTo>
                    <a:pt x="38" y="31"/>
                  </a:lnTo>
                  <a:lnTo>
                    <a:pt x="43" y="20"/>
                  </a:lnTo>
                  <a:lnTo>
                    <a:pt x="6" y="2"/>
                  </a:lnTo>
                  <a:lnTo>
                    <a:pt x="4" y="0"/>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 name="Freeform 575"/>
            <p:cNvSpPr>
              <a:spLocks/>
            </p:cNvSpPr>
            <p:nvPr/>
          </p:nvSpPr>
          <p:spPr bwMode="auto">
            <a:xfrm>
              <a:off x="7057357" y="5732002"/>
              <a:ext cx="79305" cy="34059"/>
            </a:xfrm>
            <a:custGeom>
              <a:avLst/>
              <a:gdLst>
                <a:gd name="T0" fmla="*/ 0 w 45"/>
                <a:gd name="T1" fmla="*/ 2147483647 h 20"/>
                <a:gd name="T2" fmla="*/ 2147483647 w 45"/>
                <a:gd name="T3" fmla="*/ 2147483647 h 20"/>
                <a:gd name="T4" fmla="*/ 2147483647 w 45"/>
                <a:gd name="T5" fmla="*/ 2147483647 h 20"/>
                <a:gd name="T6" fmla="*/ 2147483647 w 45"/>
                <a:gd name="T7" fmla="*/ 2147483647 h 20"/>
                <a:gd name="T8" fmla="*/ 2147483647 w 45"/>
                <a:gd name="T9" fmla="*/ 0 h 20"/>
                <a:gd name="T10" fmla="*/ 2147483647 w 45"/>
                <a:gd name="T11" fmla="*/ 2147483647 h 20"/>
                <a:gd name="T12" fmla="*/ 0 w 45"/>
                <a:gd name="T13" fmla="*/ 2147483647 h 20"/>
                <a:gd name="T14" fmla="*/ 0 60000 65536"/>
                <a:gd name="T15" fmla="*/ 0 60000 65536"/>
                <a:gd name="T16" fmla="*/ 0 60000 65536"/>
                <a:gd name="T17" fmla="*/ 0 60000 65536"/>
                <a:gd name="T18" fmla="*/ 0 60000 65536"/>
                <a:gd name="T19" fmla="*/ 0 60000 65536"/>
                <a:gd name="T20" fmla="*/ 0 60000 65536"/>
                <a:gd name="T21" fmla="*/ 0 w 45"/>
                <a:gd name="T22" fmla="*/ 0 h 20"/>
                <a:gd name="T23" fmla="*/ 45 w 45"/>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0">
                  <a:moveTo>
                    <a:pt x="0" y="13"/>
                  </a:moveTo>
                  <a:lnTo>
                    <a:pt x="3" y="13"/>
                  </a:lnTo>
                  <a:lnTo>
                    <a:pt x="43" y="20"/>
                  </a:lnTo>
                  <a:lnTo>
                    <a:pt x="45" y="7"/>
                  </a:lnTo>
                  <a:lnTo>
                    <a:pt x="5" y="0"/>
                  </a:lnTo>
                  <a:lnTo>
                    <a:pt x="7"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3" name="Freeform 576"/>
            <p:cNvSpPr>
              <a:spLocks/>
            </p:cNvSpPr>
            <p:nvPr/>
          </p:nvSpPr>
          <p:spPr bwMode="auto">
            <a:xfrm>
              <a:off x="6987763" y="5689428"/>
              <a:ext cx="80923" cy="64712"/>
            </a:xfrm>
            <a:custGeom>
              <a:avLst/>
              <a:gdLst>
                <a:gd name="T0" fmla="*/ 2147483647 w 47"/>
                <a:gd name="T1" fmla="*/ 2147483647 h 38"/>
                <a:gd name="T2" fmla="*/ 0 w 47"/>
                <a:gd name="T3" fmla="*/ 2147483647 h 38"/>
                <a:gd name="T4" fmla="*/ 2147483647 w 47"/>
                <a:gd name="T5" fmla="*/ 2147483647 h 38"/>
                <a:gd name="T6" fmla="*/ 2147483647 w 47"/>
                <a:gd name="T7" fmla="*/ 2147483647 h 38"/>
                <a:gd name="T8" fmla="*/ 2147483647 w 47"/>
                <a:gd name="T9" fmla="*/ 2147483647 h 38"/>
                <a:gd name="T10" fmla="*/ 2147483647 w 47"/>
                <a:gd name="T11" fmla="*/ 0 h 38"/>
                <a:gd name="T12" fmla="*/ 2147483647 w 47"/>
                <a:gd name="T13" fmla="*/ 2147483647 h 38"/>
                <a:gd name="T14" fmla="*/ 0 60000 65536"/>
                <a:gd name="T15" fmla="*/ 0 60000 65536"/>
                <a:gd name="T16" fmla="*/ 0 60000 65536"/>
                <a:gd name="T17" fmla="*/ 0 60000 65536"/>
                <a:gd name="T18" fmla="*/ 0 60000 65536"/>
                <a:gd name="T19" fmla="*/ 0 60000 65536"/>
                <a:gd name="T20" fmla="*/ 0 60000 65536"/>
                <a:gd name="T21" fmla="*/ 0 w 47"/>
                <a:gd name="T22" fmla="*/ 0 h 38"/>
                <a:gd name="T23" fmla="*/ 47 w 47"/>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8">
                  <a:moveTo>
                    <a:pt x="4" y="12"/>
                  </a:moveTo>
                  <a:lnTo>
                    <a:pt x="0" y="12"/>
                  </a:lnTo>
                  <a:lnTo>
                    <a:pt x="40" y="38"/>
                  </a:lnTo>
                  <a:lnTo>
                    <a:pt x="47" y="27"/>
                  </a:lnTo>
                  <a:lnTo>
                    <a:pt x="7" y="2"/>
                  </a:lnTo>
                  <a:lnTo>
                    <a:pt x="5"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4" name="Freeform 577"/>
            <p:cNvSpPr>
              <a:spLocks/>
            </p:cNvSpPr>
            <p:nvPr/>
          </p:nvSpPr>
          <p:spPr bwMode="auto">
            <a:xfrm>
              <a:off x="6884182" y="5677508"/>
              <a:ext cx="111673" cy="32355"/>
            </a:xfrm>
            <a:custGeom>
              <a:avLst/>
              <a:gdLst>
                <a:gd name="T0" fmla="*/ 2147483647 w 64"/>
                <a:gd name="T1" fmla="*/ 2147483647 h 19"/>
                <a:gd name="T2" fmla="*/ 2147483647 w 64"/>
                <a:gd name="T3" fmla="*/ 2147483647 h 19"/>
                <a:gd name="T4" fmla="*/ 2147483647 w 64"/>
                <a:gd name="T5" fmla="*/ 2147483647 h 19"/>
                <a:gd name="T6" fmla="*/ 2147483647 w 64"/>
                <a:gd name="T7" fmla="*/ 2147483647 h 19"/>
                <a:gd name="T8" fmla="*/ 2147483647 w 64"/>
                <a:gd name="T9" fmla="*/ 0 h 19"/>
                <a:gd name="T10" fmla="*/ 0 w 64"/>
                <a:gd name="T11" fmla="*/ 2147483647 h 19"/>
                <a:gd name="T12" fmla="*/ 2147483647 w 64"/>
                <a:gd name="T13" fmla="*/ 0 h 19"/>
                <a:gd name="T14" fmla="*/ 2147483647 w 64"/>
                <a:gd name="T15" fmla="*/ 0 h 19"/>
                <a:gd name="T16" fmla="*/ 0 w 64"/>
                <a:gd name="T17" fmla="*/ 2147483647 h 19"/>
                <a:gd name="T18" fmla="*/ 2147483647 w 6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9"/>
                <a:gd name="T32" fmla="*/ 64 w 6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9">
                  <a:moveTo>
                    <a:pt x="10" y="9"/>
                  </a:moveTo>
                  <a:lnTo>
                    <a:pt x="3" y="12"/>
                  </a:lnTo>
                  <a:lnTo>
                    <a:pt x="63" y="19"/>
                  </a:lnTo>
                  <a:lnTo>
                    <a:pt x="64" y="7"/>
                  </a:lnTo>
                  <a:lnTo>
                    <a:pt x="5" y="0"/>
                  </a:lnTo>
                  <a:lnTo>
                    <a:pt x="0" y="1"/>
                  </a:lnTo>
                  <a:lnTo>
                    <a:pt x="5" y="0"/>
                  </a:lnTo>
                  <a:lnTo>
                    <a:pt x="1" y="0"/>
                  </a:lnTo>
                  <a:lnTo>
                    <a:pt x="0" y="1"/>
                  </a:lnTo>
                  <a:lnTo>
                    <a:pt x="1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5" name="Freeform 578"/>
            <p:cNvSpPr>
              <a:spLocks/>
            </p:cNvSpPr>
            <p:nvPr/>
          </p:nvSpPr>
          <p:spPr bwMode="auto">
            <a:xfrm>
              <a:off x="6864760" y="5679211"/>
              <a:ext cx="35606" cy="45980"/>
            </a:xfrm>
            <a:custGeom>
              <a:avLst/>
              <a:gdLst>
                <a:gd name="T0" fmla="*/ 2147483647 w 21"/>
                <a:gd name="T1" fmla="*/ 2147483647 h 27"/>
                <a:gd name="T2" fmla="*/ 2147483647 w 21"/>
                <a:gd name="T3" fmla="*/ 2147483647 h 27"/>
                <a:gd name="T4" fmla="*/ 2147483647 w 21"/>
                <a:gd name="T5" fmla="*/ 2147483647 h 27"/>
                <a:gd name="T6" fmla="*/ 2147483647 w 21"/>
                <a:gd name="T7" fmla="*/ 0 h 27"/>
                <a:gd name="T8" fmla="*/ 0 w 21"/>
                <a:gd name="T9" fmla="*/ 2147483647 h 27"/>
                <a:gd name="T10" fmla="*/ 2147483647 w 21"/>
                <a:gd name="T11" fmla="*/ 2147483647 h 27"/>
                <a:gd name="T12" fmla="*/ 2147483647 w 21"/>
                <a:gd name="T13" fmla="*/ 2147483647 h 27"/>
                <a:gd name="T14" fmla="*/ 2147483647 w 21"/>
                <a:gd name="T15" fmla="*/ 2147483647 h 27"/>
                <a:gd name="T16" fmla="*/ 2147483647 w 21"/>
                <a:gd name="T17" fmla="*/ 2147483647 h 27"/>
                <a:gd name="T18" fmla="*/ 2147483647 w 21"/>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5" y="27"/>
                  </a:moveTo>
                  <a:lnTo>
                    <a:pt x="11" y="24"/>
                  </a:lnTo>
                  <a:lnTo>
                    <a:pt x="21" y="8"/>
                  </a:lnTo>
                  <a:lnTo>
                    <a:pt x="11" y="0"/>
                  </a:lnTo>
                  <a:lnTo>
                    <a:pt x="0" y="18"/>
                  </a:lnTo>
                  <a:lnTo>
                    <a:pt x="5" y="15"/>
                  </a:lnTo>
                  <a:lnTo>
                    <a:pt x="5" y="27"/>
                  </a:lnTo>
                  <a:lnTo>
                    <a:pt x="9" y="27"/>
                  </a:lnTo>
                  <a:lnTo>
                    <a:pt x="11" y="24"/>
                  </a:lnTo>
                  <a:lnTo>
                    <a:pt x="5"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6" name="Freeform 579"/>
            <p:cNvSpPr>
              <a:spLocks/>
            </p:cNvSpPr>
            <p:nvPr/>
          </p:nvSpPr>
          <p:spPr bwMode="auto">
            <a:xfrm>
              <a:off x="6829154" y="5704755"/>
              <a:ext cx="43698" cy="23841"/>
            </a:xfrm>
            <a:custGeom>
              <a:avLst/>
              <a:gdLst>
                <a:gd name="T0" fmla="*/ 0 w 25"/>
                <a:gd name="T1" fmla="*/ 2147483647 h 14"/>
                <a:gd name="T2" fmla="*/ 2147483647 w 25"/>
                <a:gd name="T3" fmla="*/ 2147483647 h 14"/>
                <a:gd name="T4" fmla="*/ 2147483647 w 25"/>
                <a:gd name="T5" fmla="*/ 2147483647 h 14"/>
                <a:gd name="T6" fmla="*/ 2147483647 w 25"/>
                <a:gd name="T7" fmla="*/ 0 h 14"/>
                <a:gd name="T8" fmla="*/ 2147483647 w 25"/>
                <a:gd name="T9" fmla="*/ 2147483647 h 14"/>
                <a:gd name="T10" fmla="*/ 2147483647 w 25"/>
                <a:gd name="T11" fmla="*/ 2147483647 h 14"/>
                <a:gd name="T12" fmla="*/ 0 w 25"/>
                <a:gd name="T13" fmla="*/ 2147483647 h 14"/>
                <a:gd name="T14" fmla="*/ 2147483647 w 25"/>
                <a:gd name="T15" fmla="*/ 2147483647 h 14"/>
                <a:gd name="T16" fmla="*/ 2147483647 w 25"/>
                <a:gd name="T17" fmla="*/ 2147483647 h 14"/>
                <a:gd name="T18" fmla="*/ 0 w 25"/>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0" y="11"/>
                  </a:moveTo>
                  <a:lnTo>
                    <a:pt x="5" y="14"/>
                  </a:lnTo>
                  <a:lnTo>
                    <a:pt x="25" y="12"/>
                  </a:lnTo>
                  <a:lnTo>
                    <a:pt x="25" y="0"/>
                  </a:lnTo>
                  <a:lnTo>
                    <a:pt x="5" y="2"/>
                  </a:lnTo>
                  <a:lnTo>
                    <a:pt x="11" y="5"/>
                  </a:lnTo>
                  <a:lnTo>
                    <a:pt x="0" y="11"/>
                  </a:lnTo>
                  <a:lnTo>
                    <a:pt x="2" y="14"/>
                  </a:lnTo>
                  <a:lnTo>
                    <a:pt x="5" y="14"/>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7" name="Freeform 580"/>
            <p:cNvSpPr>
              <a:spLocks/>
            </p:cNvSpPr>
            <p:nvPr/>
          </p:nvSpPr>
          <p:spPr bwMode="auto">
            <a:xfrm>
              <a:off x="6817825" y="5682616"/>
              <a:ext cx="30751" cy="40871"/>
            </a:xfrm>
            <a:custGeom>
              <a:avLst/>
              <a:gdLst>
                <a:gd name="T0" fmla="*/ 2147483647 w 18"/>
                <a:gd name="T1" fmla="*/ 2147483647 h 24"/>
                <a:gd name="T2" fmla="*/ 0 w 18"/>
                <a:gd name="T3" fmla="*/ 2147483647 h 24"/>
                <a:gd name="T4" fmla="*/ 2147483647 w 18"/>
                <a:gd name="T5" fmla="*/ 2147483647 h 24"/>
                <a:gd name="T6" fmla="*/ 2147483647 w 18"/>
                <a:gd name="T7" fmla="*/ 2147483647 h 24"/>
                <a:gd name="T8" fmla="*/ 2147483647 w 18"/>
                <a:gd name="T9" fmla="*/ 2147483647 h 24"/>
                <a:gd name="T10" fmla="*/ 2147483647 w 18"/>
                <a:gd name="T11" fmla="*/ 0 h 24"/>
                <a:gd name="T12" fmla="*/ 2147483647 w 18"/>
                <a:gd name="T13" fmla="*/ 2147483647 h 24"/>
                <a:gd name="T14" fmla="*/ 2147483647 w 18"/>
                <a:gd name="T15" fmla="*/ 0 h 24"/>
                <a:gd name="T16" fmla="*/ 2147483647 w 18"/>
                <a:gd name="T17" fmla="*/ 0 h 24"/>
                <a:gd name="T18" fmla="*/ 2147483647 w 18"/>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4"/>
                <a:gd name="T32" fmla="*/ 18 w 1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4">
                  <a:moveTo>
                    <a:pt x="5" y="13"/>
                  </a:moveTo>
                  <a:lnTo>
                    <a:pt x="0" y="9"/>
                  </a:lnTo>
                  <a:lnTo>
                    <a:pt x="7" y="24"/>
                  </a:lnTo>
                  <a:lnTo>
                    <a:pt x="18" y="18"/>
                  </a:lnTo>
                  <a:lnTo>
                    <a:pt x="12" y="4"/>
                  </a:lnTo>
                  <a:lnTo>
                    <a:pt x="7" y="0"/>
                  </a:lnTo>
                  <a:lnTo>
                    <a:pt x="12" y="4"/>
                  </a:lnTo>
                  <a:lnTo>
                    <a:pt x="11" y="0"/>
                  </a:lnTo>
                  <a:lnTo>
                    <a:pt x="7"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8" name="Freeform 581"/>
            <p:cNvSpPr>
              <a:spLocks/>
            </p:cNvSpPr>
            <p:nvPr/>
          </p:nvSpPr>
          <p:spPr bwMode="auto">
            <a:xfrm>
              <a:off x="6749849" y="5670696"/>
              <a:ext cx="79305" cy="34059"/>
            </a:xfrm>
            <a:custGeom>
              <a:avLst/>
              <a:gdLst>
                <a:gd name="T0" fmla="*/ 0 w 45"/>
                <a:gd name="T1" fmla="*/ 2147483647 h 20"/>
                <a:gd name="T2" fmla="*/ 2147483647 w 45"/>
                <a:gd name="T3" fmla="*/ 2147483647 h 20"/>
                <a:gd name="T4" fmla="*/ 2147483647 w 45"/>
                <a:gd name="T5" fmla="*/ 2147483647 h 20"/>
                <a:gd name="T6" fmla="*/ 2147483647 w 45"/>
                <a:gd name="T7" fmla="*/ 2147483647 h 20"/>
                <a:gd name="T8" fmla="*/ 2147483647 w 45"/>
                <a:gd name="T9" fmla="*/ 0 h 20"/>
                <a:gd name="T10" fmla="*/ 2147483647 w 45"/>
                <a:gd name="T11" fmla="*/ 2147483647 h 20"/>
                <a:gd name="T12" fmla="*/ 0 w 45"/>
                <a:gd name="T13" fmla="*/ 2147483647 h 20"/>
                <a:gd name="T14" fmla="*/ 0 60000 65536"/>
                <a:gd name="T15" fmla="*/ 0 60000 65536"/>
                <a:gd name="T16" fmla="*/ 0 60000 65536"/>
                <a:gd name="T17" fmla="*/ 0 60000 65536"/>
                <a:gd name="T18" fmla="*/ 0 60000 65536"/>
                <a:gd name="T19" fmla="*/ 0 60000 65536"/>
                <a:gd name="T20" fmla="*/ 0 60000 65536"/>
                <a:gd name="T21" fmla="*/ 0 w 45"/>
                <a:gd name="T22" fmla="*/ 0 h 20"/>
                <a:gd name="T23" fmla="*/ 45 w 45"/>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0">
                  <a:moveTo>
                    <a:pt x="0" y="11"/>
                  </a:moveTo>
                  <a:lnTo>
                    <a:pt x="4" y="13"/>
                  </a:lnTo>
                  <a:lnTo>
                    <a:pt x="43" y="20"/>
                  </a:lnTo>
                  <a:lnTo>
                    <a:pt x="45" y="7"/>
                  </a:lnTo>
                  <a:lnTo>
                    <a:pt x="5" y="0"/>
                  </a:lnTo>
                  <a:lnTo>
                    <a:pt x="7"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9" name="Freeform 582"/>
            <p:cNvSpPr>
              <a:spLocks/>
            </p:cNvSpPr>
            <p:nvPr/>
          </p:nvSpPr>
          <p:spPr bwMode="auto">
            <a:xfrm>
              <a:off x="6699678" y="5640043"/>
              <a:ext cx="63119" cy="49385"/>
            </a:xfrm>
            <a:custGeom>
              <a:avLst/>
              <a:gdLst>
                <a:gd name="T0" fmla="*/ 0 w 36"/>
                <a:gd name="T1" fmla="*/ 2147483647 h 29"/>
                <a:gd name="T2" fmla="*/ 2147483647 w 36"/>
                <a:gd name="T3" fmla="*/ 2147483647 h 29"/>
                <a:gd name="T4" fmla="*/ 2147483647 w 36"/>
                <a:gd name="T5" fmla="*/ 2147483647 h 29"/>
                <a:gd name="T6" fmla="*/ 2147483647 w 36"/>
                <a:gd name="T7" fmla="*/ 2147483647 h 29"/>
                <a:gd name="T8" fmla="*/ 2147483647 w 36"/>
                <a:gd name="T9" fmla="*/ 0 h 29"/>
                <a:gd name="T10" fmla="*/ 2147483647 w 36"/>
                <a:gd name="T11" fmla="*/ 2147483647 h 29"/>
                <a:gd name="T12" fmla="*/ 0 w 36"/>
                <a:gd name="T13" fmla="*/ 2147483647 h 29"/>
                <a:gd name="T14" fmla="*/ 0 w 36"/>
                <a:gd name="T15" fmla="*/ 2147483647 h 29"/>
                <a:gd name="T16" fmla="*/ 2147483647 w 36"/>
                <a:gd name="T17" fmla="*/ 2147483647 h 29"/>
                <a:gd name="T18" fmla="*/ 0 w 36"/>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29"/>
                <a:gd name="T32" fmla="*/ 36 w 36"/>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29">
                  <a:moveTo>
                    <a:pt x="0" y="5"/>
                  </a:moveTo>
                  <a:lnTo>
                    <a:pt x="4" y="11"/>
                  </a:lnTo>
                  <a:lnTo>
                    <a:pt x="29" y="29"/>
                  </a:lnTo>
                  <a:lnTo>
                    <a:pt x="36" y="20"/>
                  </a:lnTo>
                  <a:lnTo>
                    <a:pt x="11" y="0"/>
                  </a:lnTo>
                  <a:lnTo>
                    <a:pt x="13" y="5"/>
                  </a:lnTo>
                  <a:lnTo>
                    <a:pt x="0" y="5"/>
                  </a:lnTo>
                  <a:lnTo>
                    <a:pt x="0" y="9"/>
                  </a:lnTo>
                  <a:lnTo>
                    <a:pt x="4" y="11"/>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0" name="Freeform 583"/>
            <p:cNvSpPr>
              <a:spLocks/>
            </p:cNvSpPr>
            <p:nvPr/>
          </p:nvSpPr>
          <p:spPr bwMode="auto">
            <a:xfrm>
              <a:off x="6699678" y="5544678"/>
              <a:ext cx="27513" cy="103879"/>
            </a:xfrm>
            <a:custGeom>
              <a:avLst/>
              <a:gdLst>
                <a:gd name="T0" fmla="*/ 2147483647 w 16"/>
                <a:gd name="T1" fmla="*/ 2147483647 h 61"/>
                <a:gd name="T2" fmla="*/ 2147483647 w 16"/>
                <a:gd name="T3" fmla="*/ 2147483647 h 61"/>
                <a:gd name="T4" fmla="*/ 0 w 16"/>
                <a:gd name="T5" fmla="*/ 2147483647 h 61"/>
                <a:gd name="T6" fmla="*/ 2147483647 w 16"/>
                <a:gd name="T7" fmla="*/ 2147483647 h 61"/>
                <a:gd name="T8" fmla="*/ 2147483647 w 16"/>
                <a:gd name="T9" fmla="*/ 2147483647 h 61"/>
                <a:gd name="T10" fmla="*/ 2147483647 w 16"/>
                <a:gd name="T11" fmla="*/ 0 h 61"/>
                <a:gd name="T12" fmla="*/ 2147483647 w 16"/>
                <a:gd name="T13" fmla="*/ 2147483647 h 61"/>
                <a:gd name="T14" fmla="*/ 0 60000 65536"/>
                <a:gd name="T15" fmla="*/ 0 60000 65536"/>
                <a:gd name="T16" fmla="*/ 0 60000 65536"/>
                <a:gd name="T17" fmla="*/ 0 60000 65536"/>
                <a:gd name="T18" fmla="*/ 0 60000 65536"/>
                <a:gd name="T19" fmla="*/ 0 60000 65536"/>
                <a:gd name="T20" fmla="*/ 0 60000 65536"/>
                <a:gd name="T21" fmla="*/ 0 w 16"/>
                <a:gd name="T22" fmla="*/ 0 h 61"/>
                <a:gd name="T23" fmla="*/ 16 w 1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1">
                  <a:moveTo>
                    <a:pt x="6" y="9"/>
                  </a:moveTo>
                  <a:lnTo>
                    <a:pt x="4" y="4"/>
                  </a:lnTo>
                  <a:lnTo>
                    <a:pt x="0" y="61"/>
                  </a:lnTo>
                  <a:lnTo>
                    <a:pt x="13" y="61"/>
                  </a:lnTo>
                  <a:lnTo>
                    <a:pt x="16" y="6"/>
                  </a:lnTo>
                  <a:lnTo>
                    <a:pt x="15" y="0"/>
                  </a:lnTo>
                  <a:lnTo>
                    <a:pt x="6"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1" name="Freeform 584"/>
            <p:cNvSpPr>
              <a:spLocks/>
            </p:cNvSpPr>
            <p:nvPr/>
          </p:nvSpPr>
          <p:spPr bwMode="auto">
            <a:xfrm>
              <a:off x="6672163" y="5505510"/>
              <a:ext cx="53410" cy="54494"/>
            </a:xfrm>
            <a:custGeom>
              <a:avLst/>
              <a:gdLst>
                <a:gd name="T0" fmla="*/ 0 w 31"/>
                <a:gd name="T1" fmla="*/ 2147483647 h 32"/>
                <a:gd name="T2" fmla="*/ 2147483647 w 31"/>
                <a:gd name="T3" fmla="*/ 2147483647 h 32"/>
                <a:gd name="T4" fmla="*/ 2147483647 w 31"/>
                <a:gd name="T5" fmla="*/ 2147483647 h 32"/>
                <a:gd name="T6" fmla="*/ 2147483647 w 31"/>
                <a:gd name="T7" fmla="*/ 2147483647 h 32"/>
                <a:gd name="T8" fmla="*/ 2147483647 w 31"/>
                <a:gd name="T9" fmla="*/ 0 h 32"/>
                <a:gd name="T10" fmla="*/ 2147483647 w 31"/>
                <a:gd name="T11" fmla="*/ 2147483647 h 32"/>
                <a:gd name="T12" fmla="*/ 0 w 31"/>
                <a:gd name="T13" fmla="*/ 2147483647 h 32"/>
                <a:gd name="T14" fmla="*/ 0 60000 65536"/>
                <a:gd name="T15" fmla="*/ 0 60000 65536"/>
                <a:gd name="T16" fmla="*/ 0 60000 65536"/>
                <a:gd name="T17" fmla="*/ 0 60000 65536"/>
                <a:gd name="T18" fmla="*/ 0 60000 65536"/>
                <a:gd name="T19" fmla="*/ 0 60000 65536"/>
                <a:gd name="T20" fmla="*/ 0 60000 65536"/>
                <a:gd name="T21" fmla="*/ 0 w 31"/>
                <a:gd name="T22" fmla="*/ 0 h 32"/>
                <a:gd name="T23" fmla="*/ 31 w 3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2">
                  <a:moveTo>
                    <a:pt x="0" y="3"/>
                  </a:moveTo>
                  <a:lnTo>
                    <a:pt x="2" y="7"/>
                  </a:lnTo>
                  <a:lnTo>
                    <a:pt x="22" y="32"/>
                  </a:lnTo>
                  <a:lnTo>
                    <a:pt x="31" y="23"/>
                  </a:lnTo>
                  <a:lnTo>
                    <a:pt x="13" y="0"/>
                  </a:lnTo>
                  <a:lnTo>
                    <a:pt x="13" y="3"/>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2" name="Freeform 585"/>
            <p:cNvSpPr>
              <a:spLocks/>
            </p:cNvSpPr>
            <p:nvPr/>
          </p:nvSpPr>
          <p:spPr bwMode="auto">
            <a:xfrm>
              <a:off x="6672163" y="5468045"/>
              <a:ext cx="22658" cy="42574"/>
            </a:xfrm>
            <a:custGeom>
              <a:avLst/>
              <a:gdLst>
                <a:gd name="T0" fmla="*/ 0 w 13"/>
                <a:gd name="T1" fmla="*/ 0 h 25"/>
                <a:gd name="T2" fmla="*/ 0 w 13"/>
                <a:gd name="T3" fmla="*/ 0 h 25"/>
                <a:gd name="T4" fmla="*/ 0 w 13"/>
                <a:gd name="T5" fmla="*/ 2147483647 h 25"/>
                <a:gd name="T6" fmla="*/ 2147483647 w 13"/>
                <a:gd name="T7" fmla="*/ 2147483647 h 25"/>
                <a:gd name="T8" fmla="*/ 2147483647 w 13"/>
                <a:gd name="T9" fmla="*/ 0 h 25"/>
                <a:gd name="T10" fmla="*/ 2147483647 w 13"/>
                <a:gd name="T11" fmla="*/ 0 h 25"/>
                <a:gd name="T12" fmla="*/ 0 w 13"/>
                <a:gd name="T13" fmla="*/ 0 h 25"/>
                <a:gd name="T14" fmla="*/ 0 60000 65536"/>
                <a:gd name="T15" fmla="*/ 0 60000 65536"/>
                <a:gd name="T16" fmla="*/ 0 60000 65536"/>
                <a:gd name="T17" fmla="*/ 0 60000 65536"/>
                <a:gd name="T18" fmla="*/ 0 60000 65536"/>
                <a:gd name="T19" fmla="*/ 0 60000 65536"/>
                <a:gd name="T20" fmla="*/ 0 60000 65536"/>
                <a:gd name="T21" fmla="*/ 0 w 13"/>
                <a:gd name="T22" fmla="*/ 0 h 25"/>
                <a:gd name="T23" fmla="*/ 13 w 1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5">
                  <a:moveTo>
                    <a:pt x="0" y="0"/>
                  </a:moveTo>
                  <a:lnTo>
                    <a:pt x="0" y="0"/>
                  </a:lnTo>
                  <a:lnTo>
                    <a:pt x="0" y="25"/>
                  </a:lnTo>
                  <a:lnTo>
                    <a:pt x="13" y="25"/>
                  </a:lnTo>
                  <a:lnTo>
                    <a:pt x="13"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 name="Freeform 586"/>
            <p:cNvSpPr>
              <a:spLocks/>
            </p:cNvSpPr>
            <p:nvPr/>
          </p:nvSpPr>
          <p:spPr bwMode="auto">
            <a:xfrm>
              <a:off x="6672163" y="5422066"/>
              <a:ext cx="22658" cy="45979"/>
            </a:xfrm>
            <a:custGeom>
              <a:avLst/>
              <a:gdLst>
                <a:gd name="T0" fmla="*/ 0 w 13"/>
                <a:gd name="T1" fmla="*/ 2147483647 h 27"/>
                <a:gd name="T2" fmla="*/ 0 w 13"/>
                <a:gd name="T3" fmla="*/ 2147483647 h 27"/>
                <a:gd name="T4" fmla="*/ 0 w 13"/>
                <a:gd name="T5" fmla="*/ 2147483647 h 27"/>
                <a:gd name="T6" fmla="*/ 2147483647 w 13"/>
                <a:gd name="T7" fmla="*/ 2147483647 h 27"/>
                <a:gd name="T8" fmla="*/ 2147483647 w 13"/>
                <a:gd name="T9" fmla="*/ 2147483647 h 27"/>
                <a:gd name="T10" fmla="*/ 2147483647 w 13"/>
                <a:gd name="T11" fmla="*/ 0 h 27"/>
                <a:gd name="T12" fmla="*/ 0 w 13"/>
                <a:gd name="T13" fmla="*/ 2147483647 h 27"/>
                <a:gd name="T14" fmla="*/ 0 60000 65536"/>
                <a:gd name="T15" fmla="*/ 0 60000 65536"/>
                <a:gd name="T16" fmla="*/ 0 60000 65536"/>
                <a:gd name="T17" fmla="*/ 0 60000 65536"/>
                <a:gd name="T18" fmla="*/ 0 60000 65536"/>
                <a:gd name="T19" fmla="*/ 0 60000 65536"/>
                <a:gd name="T20" fmla="*/ 0 60000 65536"/>
                <a:gd name="T21" fmla="*/ 0 w 13"/>
                <a:gd name="T22" fmla="*/ 0 h 27"/>
                <a:gd name="T23" fmla="*/ 13 w 13"/>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7">
                  <a:moveTo>
                    <a:pt x="0" y="6"/>
                  </a:moveTo>
                  <a:lnTo>
                    <a:pt x="0" y="4"/>
                  </a:lnTo>
                  <a:lnTo>
                    <a:pt x="0" y="27"/>
                  </a:lnTo>
                  <a:lnTo>
                    <a:pt x="13" y="27"/>
                  </a:lnTo>
                  <a:lnTo>
                    <a:pt x="13" y="4"/>
                  </a:lnTo>
                  <a:lnTo>
                    <a:pt x="13" y="0"/>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 name="Freeform 587"/>
            <p:cNvSpPr>
              <a:spLocks/>
            </p:cNvSpPr>
            <p:nvPr/>
          </p:nvSpPr>
          <p:spPr bwMode="auto">
            <a:xfrm>
              <a:off x="6659216" y="5394819"/>
              <a:ext cx="35606" cy="37465"/>
            </a:xfrm>
            <a:custGeom>
              <a:avLst/>
              <a:gdLst>
                <a:gd name="T0" fmla="*/ 0 w 20"/>
                <a:gd name="T1" fmla="*/ 2147483647 h 22"/>
                <a:gd name="T2" fmla="*/ 2147483647 w 20"/>
                <a:gd name="T3" fmla="*/ 2147483647 h 22"/>
                <a:gd name="T4" fmla="*/ 2147483647 w 20"/>
                <a:gd name="T5" fmla="*/ 2147483647 h 22"/>
                <a:gd name="T6" fmla="*/ 2147483647 w 20"/>
                <a:gd name="T7" fmla="*/ 2147483647 h 22"/>
                <a:gd name="T8" fmla="*/ 2147483647 w 20"/>
                <a:gd name="T9" fmla="*/ 0 h 22"/>
                <a:gd name="T10" fmla="*/ 2147483647 w 20"/>
                <a:gd name="T11" fmla="*/ 2147483647 h 22"/>
                <a:gd name="T12" fmla="*/ 0 w 20"/>
                <a:gd name="T13" fmla="*/ 2147483647 h 22"/>
                <a:gd name="T14" fmla="*/ 0 60000 65536"/>
                <a:gd name="T15" fmla="*/ 0 60000 65536"/>
                <a:gd name="T16" fmla="*/ 0 60000 65536"/>
                <a:gd name="T17" fmla="*/ 0 60000 65536"/>
                <a:gd name="T18" fmla="*/ 0 60000 65536"/>
                <a:gd name="T19" fmla="*/ 0 60000 65536"/>
                <a:gd name="T20" fmla="*/ 0 60000 65536"/>
                <a:gd name="T21" fmla="*/ 0 w 20"/>
                <a:gd name="T22" fmla="*/ 0 h 22"/>
                <a:gd name="T23" fmla="*/ 20 w 2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2">
                  <a:moveTo>
                    <a:pt x="0" y="2"/>
                  </a:moveTo>
                  <a:lnTo>
                    <a:pt x="2" y="5"/>
                  </a:lnTo>
                  <a:lnTo>
                    <a:pt x="7" y="22"/>
                  </a:lnTo>
                  <a:lnTo>
                    <a:pt x="20" y="16"/>
                  </a:lnTo>
                  <a:lnTo>
                    <a:pt x="12" y="0"/>
                  </a:lnTo>
                  <a:lnTo>
                    <a:pt x="12" y="4"/>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 name="Freeform 588"/>
            <p:cNvSpPr>
              <a:spLocks/>
            </p:cNvSpPr>
            <p:nvPr/>
          </p:nvSpPr>
          <p:spPr bwMode="auto">
            <a:xfrm>
              <a:off x="6659216" y="5370978"/>
              <a:ext cx="24277" cy="30653"/>
            </a:xfrm>
            <a:custGeom>
              <a:avLst/>
              <a:gdLst>
                <a:gd name="T0" fmla="*/ 2147483647 w 14"/>
                <a:gd name="T1" fmla="*/ 0 h 18"/>
                <a:gd name="T2" fmla="*/ 2147483647 w 14"/>
                <a:gd name="T3" fmla="*/ 2147483647 h 18"/>
                <a:gd name="T4" fmla="*/ 0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0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3" y="0"/>
                  </a:moveTo>
                  <a:lnTo>
                    <a:pt x="2" y="3"/>
                  </a:lnTo>
                  <a:lnTo>
                    <a:pt x="0" y="16"/>
                  </a:lnTo>
                  <a:lnTo>
                    <a:pt x="12" y="18"/>
                  </a:lnTo>
                  <a:lnTo>
                    <a:pt x="14" y="5"/>
                  </a:lnTo>
                  <a:lnTo>
                    <a:pt x="12" y="9"/>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 name="Freeform 589"/>
            <p:cNvSpPr>
              <a:spLocks/>
            </p:cNvSpPr>
            <p:nvPr/>
          </p:nvSpPr>
          <p:spPr bwMode="auto">
            <a:xfrm>
              <a:off x="6664072" y="5340325"/>
              <a:ext cx="45317" cy="45979"/>
            </a:xfrm>
            <a:custGeom>
              <a:avLst/>
              <a:gdLst>
                <a:gd name="T0" fmla="*/ 2147483647 w 26"/>
                <a:gd name="T1" fmla="*/ 2147483647 h 27"/>
                <a:gd name="T2" fmla="*/ 2147483647 w 26"/>
                <a:gd name="T3" fmla="*/ 2147483647 h 27"/>
                <a:gd name="T4" fmla="*/ 0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0 h 27"/>
                <a:gd name="T16" fmla="*/ 2147483647 w 26"/>
                <a:gd name="T17" fmla="*/ 2147483647 h 27"/>
                <a:gd name="T18" fmla="*/ 2147483647 w 26"/>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7"/>
                <a:gd name="T32" fmla="*/ 26 w 26"/>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7">
                  <a:moveTo>
                    <a:pt x="24" y="1"/>
                  </a:moveTo>
                  <a:lnTo>
                    <a:pt x="17" y="3"/>
                  </a:lnTo>
                  <a:lnTo>
                    <a:pt x="0" y="18"/>
                  </a:lnTo>
                  <a:lnTo>
                    <a:pt x="9" y="27"/>
                  </a:lnTo>
                  <a:lnTo>
                    <a:pt x="26" y="12"/>
                  </a:lnTo>
                  <a:lnTo>
                    <a:pt x="18" y="14"/>
                  </a:lnTo>
                  <a:lnTo>
                    <a:pt x="24" y="1"/>
                  </a:lnTo>
                  <a:lnTo>
                    <a:pt x="20" y="0"/>
                  </a:lnTo>
                  <a:lnTo>
                    <a:pt x="17" y="3"/>
                  </a:lnTo>
                  <a:lnTo>
                    <a:pt x="24"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 name="Freeform 590"/>
            <p:cNvSpPr>
              <a:spLocks/>
            </p:cNvSpPr>
            <p:nvPr/>
          </p:nvSpPr>
          <p:spPr bwMode="auto">
            <a:xfrm>
              <a:off x="6696441" y="5342027"/>
              <a:ext cx="45317" cy="37465"/>
            </a:xfrm>
            <a:custGeom>
              <a:avLst/>
              <a:gdLst>
                <a:gd name="T0" fmla="*/ 2147483647 w 26"/>
                <a:gd name="T1" fmla="*/ 2147483647 h 22"/>
                <a:gd name="T2" fmla="*/ 2147483647 w 26"/>
                <a:gd name="T3" fmla="*/ 2147483647 h 22"/>
                <a:gd name="T4" fmla="*/ 2147483647 w 26"/>
                <a:gd name="T5" fmla="*/ 0 h 22"/>
                <a:gd name="T6" fmla="*/ 0 w 26"/>
                <a:gd name="T7" fmla="*/ 2147483647 h 22"/>
                <a:gd name="T8" fmla="*/ 2147483647 w 26"/>
                <a:gd name="T9" fmla="*/ 2147483647 h 22"/>
                <a:gd name="T10" fmla="*/ 2147483647 w 26"/>
                <a:gd name="T11" fmla="*/ 2147483647 h 22"/>
                <a:gd name="T12" fmla="*/ 2147483647 w 26"/>
                <a:gd name="T13" fmla="*/ 2147483647 h 22"/>
                <a:gd name="T14" fmla="*/ 2147483647 w 26"/>
                <a:gd name="T15" fmla="*/ 2147483647 h 22"/>
                <a:gd name="T16" fmla="*/ 2147483647 w 26"/>
                <a:gd name="T17" fmla="*/ 2147483647 h 22"/>
                <a:gd name="T18" fmla="*/ 2147483647 w 26"/>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2"/>
                <a:gd name="T32" fmla="*/ 26 w 26"/>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2">
                  <a:moveTo>
                    <a:pt x="20" y="9"/>
                  </a:moveTo>
                  <a:lnTo>
                    <a:pt x="26" y="9"/>
                  </a:lnTo>
                  <a:lnTo>
                    <a:pt x="6" y="0"/>
                  </a:lnTo>
                  <a:lnTo>
                    <a:pt x="0" y="13"/>
                  </a:lnTo>
                  <a:lnTo>
                    <a:pt x="20" y="22"/>
                  </a:lnTo>
                  <a:lnTo>
                    <a:pt x="26" y="20"/>
                  </a:lnTo>
                  <a:lnTo>
                    <a:pt x="20" y="22"/>
                  </a:lnTo>
                  <a:lnTo>
                    <a:pt x="22" y="22"/>
                  </a:lnTo>
                  <a:lnTo>
                    <a:pt x="26" y="20"/>
                  </a:lnTo>
                  <a:lnTo>
                    <a:pt x="2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 name="Freeform 591"/>
            <p:cNvSpPr>
              <a:spLocks/>
            </p:cNvSpPr>
            <p:nvPr/>
          </p:nvSpPr>
          <p:spPr bwMode="auto">
            <a:xfrm>
              <a:off x="6730428" y="5324998"/>
              <a:ext cx="79305" cy="51088"/>
            </a:xfrm>
            <a:custGeom>
              <a:avLst/>
              <a:gdLst>
                <a:gd name="T0" fmla="*/ 2147483647 w 45"/>
                <a:gd name="T1" fmla="*/ 0 h 30"/>
                <a:gd name="T2" fmla="*/ 2147483647 w 45"/>
                <a:gd name="T3" fmla="*/ 0 h 30"/>
                <a:gd name="T4" fmla="*/ 0 w 45"/>
                <a:gd name="T5" fmla="*/ 2147483647 h 30"/>
                <a:gd name="T6" fmla="*/ 2147483647 w 45"/>
                <a:gd name="T7" fmla="*/ 2147483647 h 30"/>
                <a:gd name="T8" fmla="*/ 2147483647 w 45"/>
                <a:gd name="T9" fmla="*/ 2147483647 h 30"/>
                <a:gd name="T10" fmla="*/ 2147483647 w 45"/>
                <a:gd name="T11" fmla="*/ 2147483647 h 30"/>
                <a:gd name="T12" fmla="*/ 2147483647 w 45"/>
                <a:gd name="T13" fmla="*/ 0 h 30"/>
                <a:gd name="T14" fmla="*/ 0 60000 65536"/>
                <a:gd name="T15" fmla="*/ 0 60000 65536"/>
                <a:gd name="T16" fmla="*/ 0 60000 65536"/>
                <a:gd name="T17" fmla="*/ 0 60000 65536"/>
                <a:gd name="T18" fmla="*/ 0 60000 65536"/>
                <a:gd name="T19" fmla="*/ 0 60000 65536"/>
                <a:gd name="T20" fmla="*/ 0 60000 65536"/>
                <a:gd name="T21" fmla="*/ 0 w 45"/>
                <a:gd name="T22" fmla="*/ 0 h 30"/>
                <a:gd name="T23" fmla="*/ 45 w 4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0">
                  <a:moveTo>
                    <a:pt x="40" y="0"/>
                  </a:moveTo>
                  <a:lnTo>
                    <a:pt x="40" y="0"/>
                  </a:lnTo>
                  <a:lnTo>
                    <a:pt x="0" y="19"/>
                  </a:lnTo>
                  <a:lnTo>
                    <a:pt x="6" y="30"/>
                  </a:lnTo>
                  <a:lnTo>
                    <a:pt x="45" y="12"/>
                  </a:lnTo>
                  <a:lnTo>
                    <a:pt x="4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 name="Freeform 592"/>
            <p:cNvSpPr>
              <a:spLocks/>
            </p:cNvSpPr>
            <p:nvPr/>
          </p:nvSpPr>
          <p:spPr bwMode="auto">
            <a:xfrm>
              <a:off x="6801640" y="5284127"/>
              <a:ext cx="110055" cy="61306"/>
            </a:xfrm>
            <a:custGeom>
              <a:avLst/>
              <a:gdLst>
                <a:gd name="T0" fmla="*/ 2147483647 w 63"/>
                <a:gd name="T1" fmla="*/ 2147483647 h 36"/>
                <a:gd name="T2" fmla="*/ 2147483647 w 63"/>
                <a:gd name="T3" fmla="*/ 0 h 36"/>
                <a:gd name="T4" fmla="*/ 0 w 63"/>
                <a:gd name="T5" fmla="*/ 2147483647 h 36"/>
                <a:gd name="T6" fmla="*/ 2147483647 w 63"/>
                <a:gd name="T7" fmla="*/ 2147483647 h 36"/>
                <a:gd name="T8" fmla="*/ 2147483647 w 63"/>
                <a:gd name="T9" fmla="*/ 2147483647 h 36"/>
                <a:gd name="T10" fmla="*/ 2147483647 w 63"/>
                <a:gd name="T11" fmla="*/ 2147483647 h 36"/>
                <a:gd name="T12" fmla="*/ 2147483647 w 63"/>
                <a:gd name="T13" fmla="*/ 2147483647 h 36"/>
                <a:gd name="T14" fmla="*/ 2147483647 w 63"/>
                <a:gd name="T15" fmla="*/ 2147483647 h 36"/>
                <a:gd name="T16" fmla="*/ 2147483647 w 63"/>
                <a:gd name="T17" fmla="*/ 2147483647 h 36"/>
                <a:gd name="T18" fmla="*/ 2147483647 w 63"/>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6"/>
                <a:gd name="T32" fmla="*/ 63 w 63"/>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6">
                  <a:moveTo>
                    <a:pt x="50" y="6"/>
                  </a:moveTo>
                  <a:lnTo>
                    <a:pt x="54" y="0"/>
                  </a:lnTo>
                  <a:lnTo>
                    <a:pt x="0" y="24"/>
                  </a:lnTo>
                  <a:lnTo>
                    <a:pt x="5" y="36"/>
                  </a:lnTo>
                  <a:lnTo>
                    <a:pt x="59" y="13"/>
                  </a:lnTo>
                  <a:lnTo>
                    <a:pt x="63" y="7"/>
                  </a:lnTo>
                  <a:lnTo>
                    <a:pt x="59" y="13"/>
                  </a:lnTo>
                  <a:lnTo>
                    <a:pt x="61" y="11"/>
                  </a:lnTo>
                  <a:lnTo>
                    <a:pt x="63" y="7"/>
                  </a:lnTo>
                  <a:lnTo>
                    <a:pt x="5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0" name="Freeform 593"/>
            <p:cNvSpPr>
              <a:spLocks/>
            </p:cNvSpPr>
            <p:nvPr/>
          </p:nvSpPr>
          <p:spPr bwMode="auto">
            <a:xfrm>
              <a:off x="6889037" y="5216009"/>
              <a:ext cx="30751" cy="80039"/>
            </a:xfrm>
            <a:custGeom>
              <a:avLst/>
              <a:gdLst>
                <a:gd name="T0" fmla="*/ 2147483647 w 18"/>
                <a:gd name="T1" fmla="*/ 2147483647 h 47"/>
                <a:gd name="T2" fmla="*/ 2147483647 w 18"/>
                <a:gd name="T3" fmla="*/ 0 h 47"/>
                <a:gd name="T4" fmla="*/ 0 w 18"/>
                <a:gd name="T5" fmla="*/ 2147483647 h 47"/>
                <a:gd name="T6" fmla="*/ 2147483647 w 18"/>
                <a:gd name="T7" fmla="*/ 2147483647 h 47"/>
                <a:gd name="T8" fmla="*/ 2147483647 w 18"/>
                <a:gd name="T9" fmla="*/ 2147483647 h 47"/>
                <a:gd name="T10" fmla="*/ 2147483647 w 18"/>
                <a:gd name="T11" fmla="*/ 0 h 47"/>
                <a:gd name="T12" fmla="*/ 2147483647 w 18"/>
                <a:gd name="T13" fmla="*/ 2147483647 h 47"/>
                <a:gd name="T14" fmla="*/ 0 60000 65536"/>
                <a:gd name="T15" fmla="*/ 0 60000 65536"/>
                <a:gd name="T16" fmla="*/ 0 60000 65536"/>
                <a:gd name="T17" fmla="*/ 0 60000 65536"/>
                <a:gd name="T18" fmla="*/ 0 60000 65536"/>
                <a:gd name="T19" fmla="*/ 0 60000 65536"/>
                <a:gd name="T20" fmla="*/ 0 60000 65536"/>
                <a:gd name="T21" fmla="*/ 0 w 18"/>
                <a:gd name="T22" fmla="*/ 0 h 47"/>
                <a:gd name="T23" fmla="*/ 18 w 1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47">
                  <a:moveTo>
                    <a:pt x="6" y="2"/>
                  </a:moveTo>
                  <a:lnTo>
                    <a:pt x="6" y="0"/>
                  </a:lnTo>
                  <a:lnTo>
                    <a:pt x="0" y="46"/>
                  </a:lnTo>
                  <a:lnTo>
                    <a:pt x="13" y="47"/>
                  </a:lnTo>
                  <a:lnTo>
                    <a:pt x="18" y="2"/>
                  </a:lnTo>
                  <a:lnTo>
                    <a:pt x="18" y="0"/>
                  </a:lnTo>
                  <a:lnTo>
                    <a:pt x="6"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1" name="Freeform 594"/>
            <p:cNvSpPr>
              <a:spLocks/>
            </p:cNvSpPr>
            <p:nvPr/>
          </p:nvSpPr>
          <p:spPr bwMode="auto">
            <a:xfrm>
              <a:off x="6892274" y="5164921"/>
              <a:ext cx="27514" cy="54494"/>
            </a:xfrm>
            <a:custGeom>
              <a:avLst/>
              <a:gdLst>
                <a:gd name="T0" fmla="*/ 0 w 16"/>
                <a:gd name="T1" fmla="*/ 2147483647 h 32"/>
                <a:gd name="T2" fmla="*/ 0 w 16"/>
                <a:gd name="T3" fmla="*/ 2147483647 h 32"/>
                <a:gd name="T4" fmla="*/ 2147483647 w 16"/>
                <a:gd name="T5" fmla="*/ 2147483647 h 32"/>
                <a:gd name="T6" fmla="*/ 2147483647 w 16"/>
                <a:gd name="T7" fmla="*/ 2147483647 h 32"/>
                <a:gd name="T8" fmla="*/ 2147483647 w 16"/>
                <a:gd name="T9" fmla="*/ 2147483647 h 32"/>
                <a:gd name="T10" fmla="*/ 2147483647 w 16"/>
                <a:gd name="T11" fmla="*/ 0 h 32"/>
                <a:gd name="T12" fmla="*/ 0 w 16"/>
                <a:gd name="T13" fmla="*/ 2147483647 h 32"/>
                <a:gd name="T14" fmla="*/ 0 60000 65536"/>
                <a:gd name="T15" fmla="*/ 0 60000 65536"/>
                <a:gd name="T16" fmla="*/ 0 60000 65536"/>
                <a:gd name="T17" fmla="*/ 0 60000 65536"/>
                <a:gd name="T18" fmla="*/ 0 60000 65536"/>
                <a:gd name="T19" fmla="*/ 0 60000 65536"/>
                <a:gd name="T20" fmla="*/ 0 60000 65536"/>
                <a:gd name="T21" fmla="*/ 0 w 16"/>
                <a:gd name="T22" fmla="*/ 0 h 32"/>
                <a:gd name="T23" fmla="*/ 16 w 1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2">
                  <a:moveTo>
                    <a:pt x="0" y="5"/>
                  </a:moveTo>
                  <a:lnTo>
                    <a:pt x="0" y="3"/>
                  </a:lnTo>
                  <a:lnTo>
                    <a:pt x="4" y="32"/>
                  </a:lnTo>
                  <a:lnTo>
                    <a:pt x="16" y="30"/>
                  </a:lnTo>
                  <a:lnTo>
                    <a:pt x="13" y="2"/>
                  </a:lnTo>
                  <a:lnTo>
                    <a:pt x="11" y="0"/>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2" name="Freeform 595"/>
            <p:cNvSpPr>
              <a:spLocks/>
            </p:cNvSpPr>
            <p:nvPr/>
          </p:nvSpPr>
          <p:spPr bwMode="auto">
            <a:xfrm>
              <a:off x="6872852" y="5118941"/>
              <a:ext cx="38843" cy="54494"/>
            </a:xfrm>
            <a:custGeom>
              <a:avLst/>
              <a:gdLst>
                <a:gd name="T0" fmla="*/ 0 w 22"/>
                <a:gd name="T1" fmla="*/ 2147483647 h 32"/>
                <a:gd name="T2" fmla="*/ 0 w 22"/>
                <a:gd name="T3" fmla="*/ 2147483647 h 32"/>
                <a:gd name="T4" fmla="*/ 2147483647 w 22"/>
                <a:gd name="T5" fmla="*/ 2147483647 h 32"/>
                <a:gd name="T6" fmla="*/ 2147483647 w 22"/>
                <a:gd name="T7" fmla="*/ 2147483647 h 32"/>
                <a:gd name="T8" fmla="*/ 2147483647 w 22"/>
                <a:gd name="T9" fmla="*/ 0 h 32"/>
                <a:gd name="T10" fmla="*/ 2147483647 w 22"/>
                <a:gd name="T11" fmla="*/ 0 h 32"/>
                <a:gd name="T12" fmla="*/ 0 w 22"/>
                <a:gd name="T13" fmla="*/ 2147483647 h 32"/>
                <a:gd name="T14" fmla="*/ 0 60000 65536"/>
                <a:gd name="T15" fmla="*/ 0 60000 65536"/>
                <a:gd name="T16" fmla="*/ 0 60000 65536"/>
                <a:gd name="T17" fmla="*/ 0 60000 65536"/>
                <a:gd name="T18" fmla="*/ 0 60000 65536"/>
                <a:gd name="T19" fmla="*/ 0 60000 65536"/>
                <a:gd name="T20" fmla="*/ 0 60000 65536"/>
                <a:gd name="T21" fmla="*/ 0 w 22"/>
                <a:gd name="T22" fmla="*/ 0 h 32"/>
                <a:gd name="T23" fmla="*/ 22 w 2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2">
                  <a:moveTo>
                    <a:pt x="0" y="3"/>
                  </a:moveTo>
                  <a:lnTo>
                    <a:pt x="0" y="3"/>
                  </a:lnTo>
                  <a:lnTo>
                    <a:pt x="11" y="32"/>
                  </a:lnTo>
                  <a:lnTo>
                    <a:pt x="22" y="27"/>
                  </a:lnTo>
                  <a:lnTo>
                    <a:pt x="11" y="0"/>
                  </a:lnTo>
                  <a:lnTo>
                    <a:pt x="13" y="0"/>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 name="Freeform 596"/>
            <p:cNvSpPr>
              <a:spLocks/>
            </p:cNvSpPr>
            <p:nvPr/>
          </p:nvSpPr>
          <p:spPr bwMode="auto">
            <a:xfrm>
              <a:off x="6864760" y="5081477"/>
              <a:ext cx="30750" cy="42573"/>
            </a:xfrm>
            <a:custGeom>
              <a:avLst/>
              <a:gdLst>
                <a:gd name="T0" fmla="*/ 2147483647 w 18"/>
                <a:gd name="T1" fmla="*/ 0 h 25"/>
                <a:gd name="T2" fmla="*/ 2147483647 w 18"/>
                <a:gd name="T3" fmla="*/ 2147483647 h 25"/>
                <a:gd name="T4" fmla="*/ 2147483647 w 18"/>
                <a:gd name="T5" fmla="*/ 2147483647 h 25"/>
                <a:gd name="T6" fmla="*/ 2147483647 w 18"/>
                <a:gd name="T7" fmla="*/ 2147483647 h 25"/>
                <a:gd name="T8" fmla="*/ 2147483647 w 18"/>
                <a:gd name="T9" fmla="*/ 2147483647 h 25"/>
                <a:gd name="T10" fmla="*/ 2147483647 w 18"/>
                <a:gd name="T11" fmla="*/ 2147483647 h 25"/>
                <a:gd name="T12" fmla="*/ 2147483647 w 18"/>
                <a:gd name="T13" fmla="*/ 0 h 25"/>
                <a:gd name="T14" fmla="*/ 0 w 18"/>
                <a:gd name="T15" fmla="*/ 2147483647 h 25"/>
                <a:gd name="T16" fmla="*/ 2147483647 w 18"/>
                <a:gd name="T17" fmla="*/ 2147483647 h 25"/>
                <a:gd name="T18" fmla="*/ 2147483647 w 18"/>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5"/>
                <a:gd name="T32" fmla="*/ 18 w 18"/>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5">
                  <a:moveTo>
                    <a:pt x="5" y="0"/>
                  </a:moveTo>
                  <a:lnTo>
                    <a:pt x="2" y="7"/>
                  </a:lnTo>
                  <a:lnTo>
                    <a:pt x="5" y="25"/>
                  </a:lnTo>
                  <a:lnTo>
                    <a:pt x="18" y="22"/>
                  </a:lnTo>
                  <a:lnTo>
                    <a:pt x="14" y="4"/>
                  </a:lnTo>
                  <a:lnTo>
                    <a:pt x="9" y="11"/>
                  </a:lnTo>
                  <a:lnTo>
                    <a:pt x="5" y="0"/>
                  </a:lnTo>
                  <a:lnTo>
                    <a:pt x="0" y="2"/>
                  </a:lnTo>
                  <a:lnTo>
                    <a:pt x="2" y="7"/>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 name="Freeform 597"/>
            <p:cNvSpPr>
              <a:spLocks/>
            </p:cNvSpPr>
            <p:nvPr/>
          </p:nvSpPr>
          <p:spPr bwMode="auto">
            <a:xfrm>
              <a:off x="6872852" y="5069555"/>
              <a:ext cx="46936" cy="30653"/>
            </a:xfrm>
            <a:custGeom>
              <a:avLst/>
              <a:gdLst>
                <a:gd name="T0" fmla="*/ 2147483647 w 27"/>
                <a:gd name="T1" fmla="*/ 2147483647 h 18"/>
                <a:gd name="T2" fmla="*/ 2147483647 w 27"/>
                <a:gd name="T3" fmla="*/ 0 h 18"/>
                <a:gd name="T4" fmla="*/ 0 w 27"/>
                <a:gd name="T5" fmla="*/ 2147483647 h 18"/>
                <a:gd name="T6" fmla="*/ 2147483647 w 27"/>
                <a:gd name="T7" fmla="*/ 2147483647 h 18"/>
                <a:gd name="T8" fmla="*/ 2147483647 w 27"/>
                <a:gd name="T9" fmla="*/ 2147483647 h 18"/>
                <a:gd name="T10" fmla="*/ 2147483647 w 27"/>
                <a:gd name="T11" fmla="*/ 2147483647 h 18"/>
                <a:gd name="T12" fmla="*/ 2147483647 w 27"/>
                <a:gd name="T13" fmla="*/ 2147483647 h 18"/>
                <a:gd name="T14" fmla="*/ 0 60000 65536"/>
                <a:gd name="T15" fmla="*/ 0 60000 65536"/>
                <a:gd name="T16" fmla="*/ 0 60000 65536"/>
                <a:gd name="T17" fmla="*/ 0 60000 65536"/>
                <a:gd name="T18" fmla="*/ 0 60000 65536"/>
                <a:gd name="T19" fmla="*/ 0 60000 65536"/>
                <a:gd name="T20" fmla="*/ 0 60000 65536"/>
                <a:gd name="T21" fmla="*/ 0 w 27"/>
                <a:gd name="T22" fmla="*/ 0 h 18"/>
                <a:gd name="T23" fmla="*/ 27 w 2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8">
                  <a:moveTo>
                    <a:pt x="15" y="4"/>
                  </a:moveTo>
                  <a:lnTo>
                    <a:pt x="18" y="0"/>
                  </a:lnTo>
                  <a:lnTo>
                    <a:pt x="0" y="7"/>
                  </a:lnTo>
                  <a:lnTo>
                    <a:pt x="4" y="18"/>
                  </a:lnTo>
                  <a:lnTo>
                    <a:pt x="24" y="11"/>
                  </a:lnTo>
                  <a:lnTo>
                    <a:pt x="27" y="7"/>
                  </a:lnTo>
                  <a:lnTo>
                    <a:pt x="15"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5" name="Freeform 598"/>
            <p:cNvSpPr>
              <a:spLocks/>
            </p:cNvSpPr>
            <p:nvPr/>
          </p:nvSpPr>
          <p:spPr bwMode="auto">
            <a:xfrm>
              <a:off x="6898748" y="5035497"/>
              <a:ext cx="37225" cy="45980"/>
            </a:xfrm>
            <a:custGeom>
              <a:avLst/>
              <a:gdLst>
                <a:gd name="T0" fmla="*/ 2147483647 w 21"/>
                <a:gd name="T1" fmla="*/ 2147483647 h 27"/>
                <a:gd name="T2" fmla="*/ 2147483647 w 21"/>
                <a:gd name="T3" fmla="*/ 2147483647 h 27"/>
                <a:gd name="T4" fmla="*/ 0 w 21"/>
                <a:gd name="T5" fmla="*/ 2147483647 h 27"/>
                <a:gd name="T6" fmla="*/ 2147483647 w 21"/>
                <a:gd name="T7" fmla="*/ 2147483647 h 27"/>
                <a:gd name="T8" fmla="*/ 2147483647 w 21"/>
                <a:gd name="T9" fmla="*/ 2147483647 h 27"/>
                <a:gd name="T10" fmla="*/ 2147483647 w 21"/>
                <a:gd name="T11" fmla="*/ 0 h 27"/>
                <a:gd name="T12" fmla="*/ 2147483647 w 21"/>
                <a:gd name="T13" fmla="*/ 2147483647 h 27"/>
                <a:gd name="T14" fmla="*/ 2147483647 w 21"/>
                <a:gd name="T15" fmla="*/ 2147483647 h 27"/>
                <a:gd name="T16" fmla="*/ 2147483647 w 21"/>
                <a:gd name="T17" fmla="*/ 0 h 27"/>
                <a:gd name="T18" fmla="*/ 2147483647 w 21"/>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9" y="9"/>
                  </a:moveTo>
                  <a:lnTo>
                    <a:pt x="9" y="2"/>
                  </a:lnTo>
                  <a:lnTo>
                    <a:pt x="0" y="24"/>
                  </a:lnTo>
                  <a:lnTo>
                    <a:pt x="12" y="27"/>
                  </a:lnTo>
                  <a:lnTo>
                    <a:pt x="19" y="7"/>
                  </a:lnTo>
                  <a:lnTo>
                    <a:pt x="19" y="0"/>
                  </a:lnTo>
                  <a:lnTo>
                    <a:pt x="19" y="7"/>
                  </a:lnTo>
                  <a:lnTo>
                    <a:pt x="21" y="4"/>
                  </a:lnTo>
                  <a:lnTo>
                    <a:pt x="19" y="0"/>
                  </a:lnTo>
                  <a:lnTo>
                    <a:pt x="9"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6" name="Freeform 599"/>
            <p:cNvSpPr>
              <a:spLocks/>
            </p:cNvSpPr>
            <p:nvPr/>
          </p:nvSpPr>
          <p:spPr bwMode="auto">
            <a:xfrm>
              <a:off x="6842102" y="4953755"/>
              <a:ext cx="90634" cy="97069"/>
            </a:xfrm>
            <a:custGeom>
              <a:avLst/>
              <a:gdLst>
                <a:gd name="T0" fmla="*/ 2147483647 w 52"/>
                <a:gd name="T1" fmla="*/ 2147483647 h 57"/>
                <a:gd name="T2" fmla="*/ 0 w 52"/>
                <a:gd name="T3" fmla="*/ 2147483647 h 57"/>
                <a:gd name="T4" fmla="*/ 2147483647 w 52"/>
                <a:gd name="T5" fmla="*/ 2147483647 h 57"/>
                <a:gd name="T6" fmla="*/ 2147483647 w 52"/>
                <a:gd name="T7" fmla="*/ 2147483647 h 57"/>
                <a:gd name="T8" fmla="*/ 2147483647 w 52"/>
                <a:gd name="T9" fmla="*/ 2147483647 h 57"/>
                <a:gd name="T10" fmla="*/ 2147483647 w 52"/>
                <a:gd name="T11" fmla="*/ 0 h 57"/>
                <a:gd name="T12" fmla="*/ 2147483647 w 52"/>
                <a:gd name="T13" fmla="*/ 2147483647 h 57"/>
                <a:gd name="T14" fmla="*/ 0 60000 65536"/>
                <a:gd name="T15" fmla="*/ 0 60000 65536"/>
                <a:gd name="T16" fmla="*/ 0 60000 65536"/>
                <a:gd name="T17" fmla="*/ 0 60000 65536"/>
                <a:gd name="T18" fmla="*/ 0 60000 65536"/>
                <a:gd name="T19" fmla="*/ 0 60000 65536"/>
                <a:gd name="T20" fmla="*/ 0 60000 65536"/>
                <a:gd name="T21" fmla="*/ 0 w 52"/>
                <a:gd name="T22" fmla="*/ 0 h 57"/>
                <a:gd name="T23" fmla="*/ 52 w 52"/>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57">
                  <a:moveTo>
                    <a:pt x="4" y="12"/>
                  </a:moveTo>
                  <a:lnTo>
                    <a:pt x="0" y="10"/>
                  </a:lnTo>
                  <a:lnTo>
                    <a:pt x="42" y="57"/>
                  </a:lnTo>
                  <a:lnTo>
                    <a:pt x="52" y="48"/>
                  </a:lnTo>
                  <a:lnTo>
                    <a:pt x="9" y="1"/>
                  </a:lnTo>
                  <a:lnTo>
                    <a:pt x="6"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7" name="Freeform 600"/>
            <p:cNvSpPr>
              <a:spLocks/>
            </p:cNvSpPr>
            <p:nvPr/>
          </p:nvSpPr>
          <p:spPr bwMode="auto">
            <a:xfrm>
              <a:off x="6743376" y="4938429"/>
              <a:ext cx="108437" cy="35761"/>
            </a:xfrm>
            <a:custGeom>
              <a:avLst/>
              <a:gdLst>
                <a:gd name="T0" fmla="*/ 0 w 62"/>
                <a:gd name="T1" fmla="*/ 2147483647 h 21"/>
                <a:gd name="T2" fmla="*/ 2147483647 w 62"/>
                <a:gd name="T3" fmla="*/ 2147483647 h 21"/>
                <a:gd name="T4" fmla="*/ 2147483647 w 62"/>
                <a:gd name="T5" fmla="*/ 2147483647 h 21"/>
                <a:gd name="T6" fmla="*/ 2147483647 w 62"/>
                <a:gd name="T7" fmla="*/ 2147483647 h 21"/>
                <a:gd name="T8" fmla="*/ 2147483647 w 62"/>
                <a:gd name="T9" fmla="*/ 0 h 21"/>
                <a:gd name="T10" fmla="*/ 2147483647 w 62"/>
                <a:gd name="T11" fmla="*/ 2147483647 h 21"/>
                <a:gd name="T12" fmla="*/ 0 w 62"/>
                <a:gd name="T13" fmla="*/ 2147483647 h 21"/>
                <a:gd name="T14" fmla="*/ 0 w 62"/>
                <a:gd name="T15" fmla="*/ 2147483647 h 21"/>
                <a:gd name="T16" fmla="*/ 2147483647 w 62"/>
                <a:gd name="T17" fmla="*/ 2147483647 h 21"/>
                <a:gd name="T18" fmla="*/ 0 w 62"/>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21"/>
                <a:gd name="T32" fmla="*/ 62 w 62"/>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21">
                  <a:moveTo>
                    <a:pt x="0" y="5"/>
                  </a:moveTo>
                  <a:lnTo>
                    <a:pt x="6" y="12"/>
                  </a:lnTo>
                  <a:lnTo>
                    <a:pt x="60" y="21"/>
                  </a:lnTo>
                  <a:lnTo>
                    <a:pt x="62" y="9"/>
                  </a:lnTo>
                  <a:lnTo>
                    <a:pt x="8" y="0"/>
                  </a:lnTo>
                  <a:lnTo>
                    <a:pt x="13" y="5"/>
                  </a:lnTo>
                  <a:lnTo>
                    <a:pt x="0" y="5"/>
                  </a:lnTo>
                  <a:lnTo>
                    <a:pt x="0" y="10"/>
                  </a:lnTo>
                  <a:lnTo>
                    <a:pt x="6" y="12"/>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8" name="Freeform 601"/>
            <p:cNvSpPr>
              <a:spLocks/>
            </p:cNvSpPr>
            <p:nvPr/>
          </p:nvSpPr>
          <p:spPr bwMode="auto">
            <a:xfrm>
              <a:off x="6741758" y="4759619"/>
              <a:ext cx="24276" cy="187324"/>
            </a:xfrm>
            <a:custGeom>
              <a:avLst/>
              <a:gdLst>
                <a:gd name="T0" fmla="*/ 2147483647 w 14"/>
                <a:gd name="T1" fmla="*/ 0 h 110"/>
                <a:gd name="T2" fmla="*/ 0 w 14"/>
                <a:gd name="T3" fmla="*/ 2147483647 h 110"/>
                <a:gd name="T4" fmla="*/ 2147483647 w 14"/>
                <a:gd name="T5" fmla="*/ 2147483647 h 110"/>
                <a:gd name="T6" fmla="*/ 2147483647 w 14"/>
                <a:gd name="T7" fmla="*/ 2147483647 h 110"/>
                <a:gd name="T8" fmla="*/ 2147483647 w 14"/>
                <a:gd name="T9" fmla="*/ 2147483647 h 110"/>
                <a:gd name="T10" fmla="*/ 2147483647 w 14"/>
                <a:gd name="T11" fmla="*/ 2147483647 h 110"/>
                <a:gd name="T12" fmla="*/ 2147483647 w 14"/>
                <a:gd name="T13" fmla="*/ 0 h 110"/>
                <a:gd name="T14" fmla="*/ 0 60000 65536"/>
                <a:gd name="T15" fmla="*/ 0 60000 65536"/>
                <a:gd name="T16" fmla="*/ 0 60000 65536"/>
                <a:gd name="T17" fmla="*/ 0 60000 65536"/>
                <a:gd name="T18" fmla="*/ 0 60000 65536"/>
                <a:gd name="T19" fmla="*/ 0 60000 65536"/>
                <a:gd name="T20" fmla="*/ 0 60000 65536"/>
                <a:gd name="T21" fmla="*/ 0 w 14"/>
                <a:gd name="T22" fmla="*/ 0 h 110"/>
                <a:gd name="T23" fmla="*/ 14 w 14"/>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10">
                  <a:moveTo>
                    <a:pt x="1" y="0"/>
                  </a:moveTo>
                  <a:lnTo>
                    <a:pt x="0" y="4"/>
                  </a:lnTo>
                  <a:lnTo>
                    <a:pt x="1" y="110"/>
                  </a:lnTo>
                  <a:lnTo>
                    <a:pt x="14" y="110"/>
                  </a:lnTo>
                  <a:lnTo>
                    <a:pt x="14" y="4"/>
                  </a:lnTo>
                  <a:lnTo>
                    <a:pt x="12" y="9"/>
                  </a:lnTo>
                  <a:lnTo>
                    <a:pt x="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9" name="Freeform 602"/>
            <p:cNvSpPr>
              <a:spLocks/>
            </p:cNvSpPr>
            <p:nvPr/>
          </p:nvSpPr>
          <p:spPr bwMode="auto">
            <a:xfrm>
              <a:off x="6743376" y="4682987"/>
              <a:ext cx="92253" cy="91959"/>
            </a:xfrm>
            <a:custGeom>
              <a:avLst/>
              <a:gdLst>
                <a:gd name="T0" fmla="*/ 2147483647 w 53"/>
                <a:gd name="T1" fmla="*/ 0 h 54"/>
                <a:gd name="T2" fmla="*/ 2147483647 w 53"/>
                <a:gd name="T3" fmla="*/ 0 h 54"/>
                <a:gd name="T4" fmla="*/ 0 w 53"/>
                <a:gd name="T5" fmla="*/ 2147483647 h 54"/>
                <a:gd name="T6" fmla="*/ 2147483647 w 53"/>
                <a:gd name="T7" fmla="*/ 2147483647 h 54"/>
                <a:gd name="T8" fmla="*/ 2147483647 w 53"/>
                <a:gd name="T9" fmla="*/ 2147483647 h 54"/>
                <a:gd name="T10" fmla="*/ 2147483647 w 53"/>
                <a:gd name="T11" fmla="*/ 2147483647 h 54"/>
                <a:gd name="T12" fmla="*/ 2147483647 w 53"/>
                <a:gd name="T13" fmla="*/ 0 h 54"/>
                <a:gd name="T14" fmla="*/ 0 60000 65536"/>
                <a:gd name="T15" fmla="*/ 0 60000 65536"/>
                <a:gd name="T16" fmla="*/ 0 60000 65536"/>
                <a:gd name="T17" fmla="*/ 0 60000 65536"/>
                <a:gd name="T18" fmla="*/ 0 60000 65536"/>
                <a:gd name="T19" fmla="*/ 0 60000 65536"/>
                <a:gd name="T20" fmla="*/ 0 60000 65536"/>
                <a:gd name="T21" fmla="*/ 0 w 53"/>
                <a:gd name="T22" fmla="*/ 0 h 54"/>
                <a:gd name="T23" fmla="*/ 53 w 53"/>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4">
                  <a:moveTo>
                    <a:pt x="44" y="0"/>
                  </a:moveTo>
                  <a:lnTo>
                    <a:pt x="44" y="0"/>
                  </a:lnTo>
                  <a:lnTo>
                    <a:pt x="0" y="45"/>
                  </a:lnTo>
                  <a:lnTo>
                    <a:pt x="11" y="54"/>
                  </a:lnTo>
                  <a:lnTo>
                    <a:pt x="53" y="9"/>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0" name="Freeform 603"/>
            <p:cNvSpPr>
              <a:spLocks/>
            </p:cNvSpPr>
            <p:nvPr/>
          </p:nvSpPr>
          <p:spPr bwMode="auto">
            <a:xfrm>
              <a:off x="6821062" y="4599542"/>
              <a:ext cx="84160" cy="98771"/>
            </a:xfrm>
            <a:custGeom>
              <a:avLst/>
              <a:gdLst>
                <a:gd name="T0" fmla="*/ 2147483647 w 48"/>
                <a:gd name="T1" fmla="*/ 0 h 58"/>
                <a:gd name="T2" fmla="*/ 2147483647 w 48"/>
                <a:gd name="T3" fmla="*/ 0 h 58"/>
                <a:gd name="T4" fmla="*/ 0 w 48"/>
                <a:gd name="T5" fmla="*/ 2147483647 h 58"/>
                <a:gd name="T6" fmla="*/ 2147483647 w 48"/>
                <a:gd name="T7" fmla="*/ 2147483647 h 58"/>
                <a:gd name="T8" fmla="*/ 2147483647 w 48"/>
                <a:gd name="T9" fmla="*/ 2147483647 h 58"/>
                <a:gd name="T10" fmla="*/ 2147483647 w 48"/>
                <a:gd name="T11" fmla="*/ 2147483647 h 58"/>
                <a:gd name="T12" fmla="*/ 2147483647 w 48"/>
                <a:gd name="T13" fmla="*/ 0 h 58"/>
                <a:gd name="T14" fmla="*/ 0 60000 65536"/>
                <a:gd name="T15" fmla="*/ 0 60000 65536"/>
                <a:gd name="T16" fmla="*/ 0 60000 65536"/>
                <a:gd name="T17" fmla="*/ 0 60000 65536"/>
                <a:gd name="T18" fmla="*/ 0 60000 65536"/>
                <a:gd name="T19" fmla="*/ 0 60000 65536"/>
                <a:gd name="T20" fmla="*/ 0 60000 65536"/>
                <a:gd name="T21" fmla="*/ 0 w 48"/>
                <a:gd name="T22" fmla="*/ 0 h 58"/>
                <a:gd name="T23" fmla="*/ 48 w 4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8">
                  <a:moveTo>
                    <a:pt x="37" y="0"/>
                  </a:moveTo>
                  <a:lnTo>
                    <a:pt x="37" y="0"/>
                  </a:lnTo>
                  <a:lnTo>
                    <a:pt x="0" y="49"/>
                  </a:lnTo>
                  <a:lnTo>
                    <a:pt x="9" y="58"/>
                  </a:lnTo>
                  <a:lnTo>
                    <a:pt x="48" y="9"/>
                  </a:lnTo>
                  <a:lnTo>
                    <a:pt x="46" y="9"/>
                  </a:lnTo>
                  <a:lnTo>
                    <a:pt x="3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604"/>
            <p:cNvGrpSpPr>
              <a:grpSpLocks/>
            </p:cNvGrpSpPr>
            <p:nvPr/>
          </p:nvGrpSpPr>
          <p:grpSpPr bwMode="auto">
            <a:xfrm>
              <a:off x="4271989" y="3596507"/>
              <a:ext cx="4755033" cy="2418185"/>
              <a:chOff x="2591" y="2191"/>
              <a:chExt cx="2713" cy="1420"/>
            </a:xfrm>
            <a:solidFill>
              <a:schemeClr val="bg1"/>
            </a:solidFill>
          </p:grpSpPr>
          <p:sp>
            <p:nvSpPr>
              <p:cNvPr id="18013" name="Freeform 605"/>
              <p:cNvSpPr>
                <a:spLocks/>
              </p:cNvSpPr>
              <p:nvPr/>
            </p:nvSpPr>
            <p:spPr bwMode="auto">
              <a:xfrm>
                <a:off x="4082" y="2761"/>
                <a:ext cx="31" cy="28"/>
              </a:xfrm>
              <a:custGeom>
                <a:avLst/>
                <a:gdLst/>
                <a:ahLst/>
                <a:cxnLst>
                  <a:cxn ang="0">
                    <a:pos x="22" y="0"/>
                  </a:cxn>
                  <a:cxn ang="0">
                    <a:pos x="22" y="0"/>
                  </a:cxn>
                  <a:cxn ang="0">
                    <a:pos x="0" y="19"/>
                  </a:cxn>
                  <a:cxn ang="0">
                    <a:pos x="9" y="28"/>
                  </a:cxn>
                  <a:cxn ang="0">
                    <a:pos x="31" y="9"/>
                  </a:cxn>
                  <a:cxn ang="0">
                    <a:pos x="31" y="9"/>
                  </a:cxn>
                  <a:cxn ang="0">
                    <a:pos x="22" y="0"/>
                  </a:cxn>
                </a:cxnLst>
                <a:rect l="0" t="0" r="r" b="b"/>
                <a:pathLst>
                  <a:path w="31" h="28">
                    <a:moveTo>
                      <a:pt x="22" y="0"/>
                    </a:moveTo>
                    <a:lnTo>
                      <a:pt x="22" y="0"/>
                    </a:lnTo>
                    <a:lnTo>
                      <a:pt x="0" y="19"/>
                    </a:lnTo>
                    <a:lnTo>
                      <a:pt x="9" y="28"/>
                    </a:lnTo>
                    <a:lnTo>
                      <a:pt x="31" y="9"/>
                    </a:lnTo>
                    <a:lnTo>
                      <a:pt x="31" y="9"/>
                    </a:lnTo>
                    <a:lnTo>
                      <a:pt x="22" y="0"/>
                    </a:lnTo>
                    <a:close/>
                  </a:path>
                </a:pathLst>
              </a:custGeom>
              <a:grpFill/>
              <a:ln w="9525">
                <a:solidFill>
                  <a:schemeClr val="tx1"/>
                </a:solidFill>
                <a:round/>
                <a:headEnd/>
                <a:tailEnd/>
              </a:ln>
            </p:spPr>
            <p:txBody>
              <a:bodyPr/>
              <a:lstStyle/>
              <a:p>
                <a:pPr>
                  <a:defRPr/>
                </a:pPr>
                <a:endParaRPr lang="en-US"/>
              </a:p>
            </p:txBody>
          </p:sp>
          <p:sp>
            <p:nvSpPr>
              <p:cNvPr id="18014" name="Freeform 606"/>
              <p:cNvSpPr>
                <a:spLocks/>
              </p:cNvSpPr>
              <p:nvPr/>
            </p:nvSpPr>
            <p:spPr bwMode="auto">
              <a:xfrm>
                <a:off x="4104" y="2743"/>
                <a:ext cx="31" cy="27"/>
              </a:xfrm>
              <a:custGeom>
                <a:avLst/>
                <a:gdLst/>
                <a:ahLst/>
                <a:cxnLst>
                  <a:cxn ang="0">
                    <a:pos x="18" y="3"/>
                  </a:cxn>
                  <a:cxn ang="0">
                    <a:pos x="20" y="0"/>
                  </a:cxn>
                  <a:cxn ang="0">
                    <a:pos x="0" y="18"/>
                  </a:cxn>
                  <a:cxn ang="0">
                    <a:pos x="9" y="27"/>
                  </a:cxn>
                  <a:cxn ang="0">
                    <a:pos x="29" y="9"/>
                  </a:cxn>
                  <a:cxn ang="0">
                    <a:pos x="31" y="5"/>
                  </a:cxn>
                  <a:cxn ang="0">
                    <a:pos x="18" y="3"/>
                  </a:cxn>
                </a:cxnLst>
                <a:rect l="0" t="0" r="r" b="b"/>
                <a:pathLst>
                  <a:path w="31" h="27">
                    <a:moveTo>
                      <a:pt x="18" y="3"/>
                    </a:moveTo>
                    <a:lnTo>
                      <a:pt x="20" y="0"/>
                    </a:lnTo>
                    <a:lnTo>
                      <a:pt x="0" y="18"/>
                    </a:lnTo>
                    <a:lnTo>
                      <a:pt x="9" y="27"/>
                    </a:lnTo>
                    <a:lnTo>
                      <a:pt x="29" y="9"/>
                    </a:lnTo>
                    <a:lnTo>
                      <a:pt x="31" y="5"/>
                    </a:lnTo>
                    <a:lnTo>
                      <a:pt x="18" y="3"/>
                    </a:lnTo>
                    <a:close/>
                  </a:path>
                </a:pathLst>
              </a:custGeom>
              <a:grpFill/>
              <a:ln w="9525">
                <a:solidFill>
                  <a:schemeClr val="tx1"/>
                </a:solidFill>
                <a:round/>
                <a:headEnd/>
                <a:tailEnd/>
              </a:ln>
            </p:spPr>
            <p:txBody>
              <a:bodyPr/>
              <a:lstStyle/>
              <a:p>
                <a:pPr>
                  <a:defRPr/>
                </a:pPr>
                <a:endParaRPr lang="en-US"/>
              </a:p>
            </p:txBody>
          </p:sp>
          <p:sp>
            <p:nvSpPr>
              <p:cNvPr id="18015" name="Freeform 607"/>
              <p:cNvSpPr>
                <a:spLocks/>
              </p:cNvSpPr>
              <p:nvPr/>
            </p:nvSpPr>
            <p:spPr bwMode="auto">
              <a:xfrm>
                <a:off x="4122" y="2683"/>
                <a:ext cx="23" cy="65"/>
              </a:xfrm>
              <a:custGeom>
                <a:avLst/>
                <a:gdLst/>
                <a:ahLst/>
                <a:cxnLst>
                  <a:cxn ang="0">
                    <a:pos x="11" y="0"/>
                  </a:cxn>
                  <a:cxn ang="0">
                    <a:pos x="11" y="4"/>
                  </a:cxn>
                  <a:cxn ang="0">
                    <a:pos x="0" y="63"/>
                  </a:cxn>
                  <a:cxn ang="0">
                    <a:pos x="13" y="65"/>
                  </a:cxn>
                  <a:cxn ang="0">
                    <a:pos x="23" y="6"/>
                  </a:cxn>
                  <a:cxn ang="0">
                    <a:pos x="22" y="9"/>
                  </a:cxn>
                  <a:cxn ang="0">
                    <a:pos x="11" y="0"/>
                  </a:cxn>
                </a:cxnLst>
                <a:rect l="0" t="0" r="r" b="b"/>
                <a:pathLst>
                  <a:path w="23" h="65">
                    <a:moveTo>
                      <a:pt x="11" y="0"/>
                    </a:moveTo>
                    <a:lnTo>
                      <a:pt x="11" y="4"/>
                    </a:lnTo>
                    <a:lnTo>
                      <a:pt x="0" y="63"/>
                    </a:lnTo>
                    <a:lnTo>
                      <a:pt x="13" y="65"/>
                    </a:lnTo>
                    <a:lnTo>
                      <a:pt x="23" y="6"/>
                    </a:lnTo>
                    <a:lnTo>
                      <a:pt x="22" y="9"/>
                    </a:lnTo>
                    <a:lnTo>
                      <a:pt x="11" y="0"/>
                    </a:lnTo>
                    <a:close/>
                  </a:path>
                </a:pathLst>
              </a:custGeom>
              <a:grpFill/>
              <a:ln w="9525">
                <a:solidFill>
                  <a:schemeClr val="tx1"/>
                </a:solidFill>
                <a:round/>
                <a:headEnd/>
                <a:tailEnd/>
              </a:ln>
            </p:spPr>
            <p:txBody>
              <a:bodyPr/>
              <a:lstStyle/>
              <a:p>
                <a:pPr>
                  <a:defRPr/>
                </a:pPr>
                <a:endParaRPr lang="en-US"/>
              </a:p>
            </p:txBody>
          </p:sp>
          <p:sp>
            <p:nvSpPr>
              <p:cNvPr id="18016" name="Freeform 608"/>
              <p:cNvSpPr>
                <a:spLocks/>
              </p:cNvSpPr>
              <p:nvPr/>
            </p:nvSpPr>
            <p:spPr bwMode="auto">
              <a:xfrm>
                <a:off x="4133" y="2631"/>
                <a:ext cx="59" cy="61"/>
              </a:xfrm>
              <a:custGeom>
                <a:avLst/>
                <a:gdLst/>
                <a:ahLst/>
                <a:cxnLst>
                  <a:cxn ang="0">
                    <a:pos x="47" y="3"/>
                  </a:cxn>
                  <a:cxn ang="0">
                    <a:pos x="49" y="0"/>
                  </a:cxn>
                  <a:cxn ang="0">
                    <a:pos x="0" y="52"/>
                  </a:cxn>
                  <a:cxn ang="0">
                    <a:pos x="11" y="61"/>
                  </a:cxn>
                  <a:cxn ang="0">
                    <a:pos x="58" y="9"/>
                  </a:cxn>
                  <a:cxn ang="0">
                    <a:pos x="59" y="3"/>
                  </a:cxn>
                  <a:cxn ang="0">
                    <a:pos x="47" y="3"/>
                  </a:cxn>
                </a:cxnLst>
                <a:rect l="0" t="0" r="r" b="b"/>
                <a:pathLst>
                  <a:path w="59" h="61">
                    <a:moveTo>
                      <a:pt x="47" y="3"/>
                    </a:moveTo>
                    <a:lnTo>
                      <a:pt x="49" y="0"/>
                    </a:lnTo>
                    <a:lnTo>
                      <a:pt x="0" y="52"/>
                    </a:lnTo>
                    <a:lnTo>
                      <a:pt x="11" y="61"/>
                    </a:lnTo>
                    <a:lnTo>
                      <a:pt x="58" y="9"/>
                    </a:lnTo>
                    <a:lnTo>
                      <a:pt x="59" y="3"/>
                    </a:lnTo>
                    <a:lnTo>
                      <a:pt x="47" y="3"/>
                    </a:lnTo>
                    <a:close/>
                  </a:path>
                </a:pathLst>
              </a:custGeom>
              <a:grpFill/>
              <a:ln w="9525">
                <a:solidFill>
                  <a:schemeClr val="tx1"/>
                </a:solidFill>
                <a:round/>
                <a:headEnd/>
                <a:tailEnd/>
              </a:ln>
            </p:spPr>
            <p:txBody>
              <a:bodyPr/>
              <a:lstStyle/>
              <a:p>
                <a:pPr>
                  <a:defRPr/>
                </a:pPr>
                <a:endParaRPr lang="en-US"/>
              </a:p>
            </p:txBody>
          </p:sp>
          <p:sp>
            <p:nvSpPr>
              <p:cNvPr id="18017" name="Freeform 609"/>
              <p:cNvSpPr>
                <a:spLocks/>
              </p:cNvSpPr>
              <p:nvPr/>
            </p:nvSpPr>
            <p:spPr bwMode="auto">
              <a:xfrm>
                <a:off x="4180" y="2602"/>
                <a:ext cx="12" cy="32"/>
              </a:xfrm>
              <a:custGeom>
                <a:avLst/>
                <a:gdLst/>
                <a:ahLst/>
                <a:cxnLst>
                  <a:cxn ang="0">
                    <a:pos x="0" y="0"/>
                  </a:cxn>
                  <a:cxn ang="0">
                    <a:pos x="0" y="0"/>
                  </a:cxn>
                  <a:cxn ang="0">
                    <a:pos x="0" y="32"/>
                  </a:cxn>
                  <a:cxn ang="0">
                    <a:pos x="12" y="32"/>
                  </a:cxn>
                  <a:cxn ang="0">
                    <a:pos x="12" y="0"/>
                  </a:cxn>
                  <a:cxn ang="0">
                    <a:pos x="12" y="0"/>
                  </a:cxn>
                  <a:cxn ang="0">
                    <a:pos x="0" y="0"/>
                  </a:cxn>
                </a:cxnLst>
                <a:rect l="0" t="0" r="r" b="b"/>
                <a:pathLst>
                  <a:path w="12" h="32">
                    <a:moveTo>
                      <a:pt x="0" y="0"/>
                    </a:moveTo>
                    <a:lnTo>
                      <a:pt x="0" y="0"/>
                    </a:lnTo>
                    <a:lnTo>
                      <a:pt x="0" y="32"/>
                    </a:lnTo>
                    <a:lnTo>
                      <a:pt x="12" y="32"/>
                    </a:lnTo>
                    <a:lnTo>
                      <a:pt x="12" y="0"/>
                    </a:lnTo>
                    <a:lnTo>
                      <a:pt x="12" y="0"/>
                    </a:lnTo>
                    <a:lnTo>
                      <a:pt x="0" y="0"/>
                    </a:lnTo>
                    <a:close/>
                  </a:path>
                </a:pathLst>
              </a:custGeom>
              <a:grpFill/>
              <a:ln w="9525">
                <a:solidFill>
                  <a:schemeClr val="tx1"/>
                </a:solidFill>
                <a:round/>
                <a:headEnd/>
                <a:tailEnd/>
              </a:ln>
            </p:spPr>
            <p:txBody>
              <a:bodyPr/>
              <a:lstStyle/>
              <a:p>
                <a:pPr>
                  <a:defRPr/>
                </a:pPr>
                <a:endParaRPr lang="en-US"/>
              </a:p>
            </p:txBody>
          </p:sp>
          <p:sp>
            <p:nvSpPr>
              <p:cNvPr id="18018" name="Freeform 610"/>
              <p:cNvSpPr>
                <a:spLocks/>
              </p:cNvSpPr>
              <p:nvPr/>
            </p:nvSpPr>
            <p:spPr bwMode="auto">
              <a:xfrm>
                <a:off x="4180" y="2483"/>
                <a:ext cx="14" cy="119"/>
              </a:xfrm>
              <a:custGeom>
                <a:avLst/>
                <a:gdLst/>
                <a:ahLst/>
                <a:cxnLst>
                  <a:cxn ang="0">
                    <a:pos x="7" y="0"/>
                  </a:cxn>
                  <a:cxn ang="0">
                    <a:pos x="2" y="7"/>
                  </a:cxn>
                  <a:cxn ang="0">
                    <a:pos x="0" y="119"/>
                  </a:cxn>
                  <a:cxn ang="0">
                    <a:pos x="12" y="119"/>
                  </a:cxn>
                  <a:cxn ang="0">
                    <a:pos x="14" y="7"/>
                  </a:cxn>
                  <a:cxn ang="0">
                    <a:pos x="9" y="13"/>
                  </a:cxn>
                  <a:cxn ang="0">
                    <a:pos x="7" y="0"/>
                  </a:cxn>
                  <a:cxn ang="0">
                    <a:pos x="2" y="2"/>
                  </a:cxn>
                  <a:cxn ang="0">
                    <a:pos x="2" y="7"/>
                  </a:cxn>
                  <a:cxn ang="0">
                    <a:pos x="7" y="0"/>
                  </a:cxn>
                </a:cxnLst>
                <a:rect l="0" t="0" r="r" b="b"/>
                <a:pathLst>
                  <a:path w="14" h="119">
                    <a:moveTo>
                      <a:pt x="7" y="0"/>
                    </a:moveTo>
                    <a:lnTo>
                      <a:pt x="2" y="7"/>
                    </a:lnTo>
                    <a:lnTo>
                      <a:pt x="0" y="119"/>
                    </a:lnTo>
                    <a:lnTo>
                      <a:pt x="12" y="119"/>
                    </a:lnTo>
                    <a:lnTo>
                      <a:pt x="14" y="7"/>
                    </a:lnTo>
                    <a:lnTo>
                      <a:pt x="9" y="13"/>
                    </a:lnTo>
                    <a:lnTo>
                      <a:pt x="7" y="0"/>
                    </a:lnTo>
                    <a:lnTo>
                      <a:pt x="2" y="2"/>
                    </a:lnTo>
                    <a:lnTo>
                      <a:pt x="2" y="7"/>
                    </a:lnTo>
                    <a:lnTo>
                      <a:pt x="7" y="0"/>
                    </a:lnTo>
                    <a:close/>
                  </a:path>
                </a:pathLst>
              </a:custGeom>
              <a:grpFill/>
              <a:ln w="9525">
                <a:solidFill>
                  <a:schemeClr val="tx1"/>
                </a:solidFill>
                <a:round/>
                <a:headEnd/>
                <a:tailEnd/>
              </a:ln>
            </p:spPr>
            <p:txBody>
              <a:bodyPr/>
              <a:lstStyle/>
              <a:p>
                <a:pPr>
                  <a:defRPr/>
                </a:pPr>
                <a:endParaRPr lang="en-US"/>
              </a:p>
            </p:txBody>
          </p:sp>
          <p:sp>
            <p:nvSpPr>
              <p:cNvPr id="18019" name="Freeform 611"/>
              <p:cNvSpPr>
                <a:spLocks/>
              </p:cNvSpPr>
              <p:nvPr/>
            </p:nvSpPr>
            <p:spPr bwMode="auto">
              <a:xfrm>
                <a:off x="4187" y="2478"/>
                <a:ext cx="59" cy="18"/>
              </a:xfrm>
              <a:custGeom>
                <a:avLst/>
                <a:gdLst/>
                <a:ahLst/>
                <a:cxnLst>
                  <a:cxn ang="0">
                    <a:pos x="47" y="5"/>
                  </a:cxn>
                  <a:cxn ang="0">
                    <a:pos x="52" y="0"/>
                  </a:cxn>
                  <a:cxn ang="0">
                    <a:pos x="0" y="5"/>
                  </a:cxn>
                  <a:cxn ang="0">
                    <a:pos x="2" y="18"/>
                  </a:cxn>
                  <a:cxn ang="0">
                    <a:pos x="54" y="12"/>
                  </a:cxn>
                  <a:cxn ang="0">
                    <a:pos x="59" y="7"/>
                  </a:cxn>
                  <a:cxn ang="0">
                    <a:pos x="54" y="12"/>
                  </a:cxn>
                  <a:cxn ang="0">
                    <a:pos x="59" y="12"/>
                  </a:cxn>
                  <a:cxn ang="0">
                    <a:pos x="59" y="7"/>
                  </a:cxn>
                  <a:cxn ang="0">
                    <a:pos x="47" y="5"/>
                  </a:cxn>
                </a:cxnLst>
                <a:rect l="0" t="0" r="r" b="b"/>
                <a:pathLst>
                  <a:path w="59" h="18">
                    <a:moveTo>
                      <a:pt x="47" y="5"/>
                    </a:moveTo>
                    <a:lnTo>
                      <a:pt x="52" y="0"/>
                    </a:lnTo>
                    <a:lnTo>
                      <a:pt x="0" y="5"/>
                    </a:lnTo>
                    <a:lnTo>
                      <a:pt x="2" y="18"/>
                    </a:lnTo>
                    <a:lnTo>
                      <a:pt x="54" y="12"/>
                    </a:lnTo>
                    <a:lnTo>
                      <a:pt x="59" y="7"/>
                    </a:lnTo>
                    <a:lnTo>
                      <a:pt x="54" y="12"/>
                    </a:lnTo>
                    <a:lnTo>
                      <a:pt x="59" y="12"/>
                    </a:lnTo>
                    <a:lnTo>
                      <a:pt x="59" y="7"/>
                    </a:lnTo>
                    <a:lnTo>
                      <a:pt x="47" y="5"/>
                    </a:lnTo>
                    <a:close/>
                  </a:path>
                </a:pathLst>
              </a:custGeom>
              <a:solidFill>
                <a:schemeClr val="tx1"/>
              </a:solidFill>
              <a:ln w="9525">
                <a:solidFill>
                  <a:schemeClr val="tx1"/>
                </a:solidFill>
                <a:round/>
                <a:headEnd/>
                <a:tailEnd/>
              </a:ln>
            </p:spPr>
            <p:txBody>
              <a:bodyPr/>
              <a:lstStyle/>
              <a:p>
                <a:pPr>
                  <a:defRPr/>
                </a:pPr>
                <a:endParaRPr lang="en-US"/>
              </a:p>
            </p:txBody>
          </p:sp>
          <p:sp>
            <p:nvSpPr>
              <p:cNvPr id="18020" name="Freeform 612"/>
              <p:cNvSpPr>
                <a:spLocks/>
              </p:cNvSpPr>
              <p:nvPr/>
            </p:nvSpPr>
            <p:spPr bwMode="auto">
              <a:xfrm>
                <a:off x="4234" y="2413"/>
                <a:ext cx="21" cy="72"/>
              </a:xfrm>
              <a:custGeom>
                <a:avLst/>
                <a:gdLst/>
                <a:ahLst/>
                <a:cxnLst>
                  <a:cxn ang="0">
                    <a:pos x="11" y="0"/>
                  </a:cxn>
                  <a:cxn ang="0">
                    <a:pos x="9" y="5"/>
                  </a:cxn>
                  <a:cxn ang="0">
                    <a:pos x="0" y="70"/>
                  </a:cxn>
                  <a:cxn ang="0">
                    <a:pos x="12" y="72"/>
                  </a:cxn>
                  <a:cxn ang="0">
                    <a:pos x="21" y="5"/>
                  </a:cxn>
                  <a:cxn ang="0">
                    <a:pos x="18" y="11"/>
                  </a:cxn>
                  <a:cxn ang="0">
                    <a:pos x="11" y="0"/>
                  </a:cxn>
                  <a:cxn ang="0">
                    <a:pos x="9" y="2"/>
                  </a:cxn>
                  <a:cxn ang="0">
                    <a:pos x="9" y="5"/>
                  </a:cxn>
                  <a:cxn ang="0">
                    <a:pos x="11" y="0"/>
                  </a:cxn>
                </a:cxnLst>
                <a:rect l="0" t="0" r="r" b="b"/>
                <a:pathLst>
                  <a:path w="21" h="72">
                    <a:moveTo>
                      <a:pt x="11" y="0"/>
                    </a:moveTo>
                    <a:lnTo>
                      <a:pt x="9" y="5"/>
                    </a:lnTo>
                    <a:lnTo>
                      <a:pt x="0" y="70"/>
                    </a:lnTo>
                    <a:lnTo>
                      <a:pt x="12" y="72"/>
                    </a:lnTo>
                    <a:lnTo>
                      <a:pt x="21" y="5"/>
                    </a:lnTo>
                    <a:lnTo>
                      <a:pt x="18" y="11"/>
                    </a:lnTo>
                    <a:lnTo>
                      <a:pt x="11" y="0"/>
                    </a:lnTo>
                    <a:lnTo>
                      <a:pt x="9" y="2"/>
                    </a:lnTo>
                    <a:lnTo>
                      <a:pt x="9" y="5"/>
                    </a:lnTo>
                    <a:lnTo>
                      <a:pt x="11" y="0"/>
                    </a:lnTo>
                    <a:close/>
                  </a:path>
                </a:pathLst>
              </a:custGeom>
              <a:solidFill>
                <a:schemeClr val="tx1"/>
              </a:solidFill>
              <a:ln w="9525">
                <a:solidFill>
                  <a:schemeClr val="tx1"/>
                </a:solidFill>
                <a:round/>
                <a:headEnd/>
                <a:tailEnd/>
              </a:ln>
            </p:spPr>
            <p:txBody>
              <a:bodyPr/>
              <a:lstStyle/>
              <a:p>
                <a:pPr>
                  <a:defRPr/>
                </a:pPr>
                <a:endParaRPr lang="en-US"/>
              </a:p>
            </p:txBody>
          </p:sp>
          <p:sp>
            <p:nvSpPr>
              <p:cNvPr id="18021" name="Freeform 613"/>
              <p:cNvSpPr>
                <a:spLocks/>
              </p:cNvSpPr>
              <p:nvPr/>
            </p:nvSpPr>
            <p:spPr bwMode="auto">
              <a:xfrm>
                <a:off x="4245" y="2390"/>
                <a:ext cx="41" cy="34"/>
              </a:xfrm>
              <a:custGeom>
                <a:avLst/>
                <a:gdLst/>
                <a:ahLst/>
                <a:cxnLst>
                  <a:cxn ang="0">
                    <a:pos x="32" y="0"/>
                  </a:cxn>
                  <a:cxn ang="0">
                    <a:pos x="34" y="0"/>
                  </a:cxn>
                  <a:cxn ang="0">
                    <a:pos x="0" y="23"/>
                  </a:cxn>
                  <a:cxn ang="0">
                    <a:pos x="7" y="34"/>
                  </a:cxn>
                  <a:cxn ang="0">
                    <a:pos x="41" y="10"/>
                  </a:cxn>
                  <a:cxn ang="0">
                    <a:pos x="41" y="9"/>
                  </a:cxn>
                  <a:cxn ang="0">
                    <a:pos x="32" y="0"/>
                  </a:cxn>
                </a:cxnLst>
                <a:rect l="0" t="0" r="r" b="b"/>
                <a:pathLst>
                  <a:path w="41" h="34">
                    <a:moveTo>
                      <a:pt x="32" y="0"/>
                    </a:moveTo>
                    <a:lnTo>
                      <a:pt x="34" y="0"/>
                    </a:lnTo>
                    <a:lnTo>
                      <a:pt x="0" y="23"/>
                    </a:lnTo>
                    <a:lnTo>
                      <a:pt x="7" y="34"/>
                    </a:lnTo>
                    <a:lnTo>
                      <a:pt x="41" y="10"/>
                    </a:lnTo>
                    <a:lnTo>
                      <a:pt x="41" y="9"/>
                    </a:lnTo>
                    <a:lnTo>
                      <a:pt x="32" y="0"/>
                    </a:lnTo>
                    <a:close/>
                  </a:path>
                </a:pathLst>
              </a:custGeom>
              <a:solidFill>
                <a:schemeClr val="tx1"/>
              </a:solidFill>
              <a:ln w="9525">
                <a:solidFill>
                  <a:schemeClr val="tx1"/>
                </a:solidFill>
                <a:round/>
                <a:headEnd/>
                <a:tailEnd/>
              </a:ln>
            </p:spPr>
            <p:txBody>
              <a:bodyPr/>
              <a:lstStyle/>
              <a:p>
                <a:pPr>
                  <a:defRPr/>
                </a:pPr>
                <a:endParaRPr lang="en-US"/>
              </a:p>
            </p:txBody>
          </p:sp>
          <p:sp>
            <p:nvSpPr>
              <p:cNvPr id="18022" name="Freeform 614"/>
              <p:cNvSpPr>
                <a:spLocks/>
              </p:cNvSpPr>
              <p:nvPr/>
            </p:nvSpPr>
            <p:spPr bwMode="auto">
              <a:xfrm>
                <a:off x="4277" y="2372"/>
                <a:ext cx="25" cy="27"/>
              </a:xfrm>
              <a:custGeom>
                <a:avLst/>
                <a:gdLst/>
                <a:ahLst/>
                <a:cxnLst>
                  <a:cxn ang="0">
                    <a:pos x="22" y="0"/>
                  </a:cxn>
                  <a:cxn ang="0">
                    <a:pos x="16" y="1"/>
                  </a:cxn>
                  <a:cxn ang="0">
                    <a:pos x="0" y="18"/>
                  </a:cxn>
                  <a:cxn ang="0">
                    <a:pos x="9" y="27"/>
                  </a:cxn>
                  <a:cxn ang="0">
                    <a:pos x="25" y="10"/>
                  </a:cxn>
                  <a:cxn ang="0">
                    <a:pos x="20" y="12"/>
                  </a:cxn>
                  <a:cxn ang="0">
                    <a:pos x="22" y="0"/>
                  </a:cxn>
                  <a:cxn ang="0">
                    <a:pos x="18" y="0"/>
                  </a:cxn>
                  <a:cxn ang="0">
                    <a:pos x="16" y="1"/>
                  </a:cxn>
                  <a:cxn ang="0">
                    <a:pos x="22" y="0"/>
                  </a:cxn>
                </a:cxnLst>
                <a:rect l="0" t="0" r="r" b="b"/>
                <a:pathLst>
                  <a:path w="25" h="27">
                    <a:moveTo>
                      <a:pt x="22" y="0"/>
                    </a:moveTo>
                    <a:lnTo>
                      <a:pt x="16" y="1"/>
                    </a:lnTo>
                    <a:lnTo>
                      <a:pt x="0" y="18"/>
                    </a:lnTo>
                    <a:lnTo>
                      <a:pt x="9" y="27"/>
                    </a:lnTo>
                    <a:lnTo>
                      <a:pt x="25" y="10"/>
                    </a:lnTo>
                    <a:lnTo>
                      <a:pt x="20" y="12"/>
                    </a:lnTo>
                    <a:lnTo>
                      <a:pt x="22" y="0"/>
                    </a:lnTo>
                    <a:lnTo>
                      <a:pt x="18" y="0"/>
                    </a:lnTo>
                    <a:lnTo>
                      <a:pt x="16" y="1"/>
                    </a:lnTo>
                    <a:lnTo>
                      <a:pt x="22" y="0"/>
                    </a:lnTo>
                    <a:close/>
                  </a:path>
                </a:pathLst>
              </a:custGeom>
              <a:solidFill>
                <a:schemeClr val="tx1"/>
              </a:solidFill>
              <a:ln w="9525">
                <a:solidFill>
                  <a:schemeClr val="tx1"/>
                </a:solidFill>
                <a:round/>
                <a:headEnd/>
                <a:tailEnd/>
              </a:ln>
            </p:spPr>
            <p:txBody>
              <a:bodyPr/>
              <a:lstStyle/>
              <a:p>
                <a:pPr>
                  <a:defRPr/>
                </a:pPr>
                <a:endParaRPr lang="en-US"/>
              </a:p>
            </p:txBody>
          </p:sp>
          <p:sp>
            <p:nvSpPr>
              <p:cNvPr id="18023" name="Freeform 615"/>
              <p:cNvSpPr>
                <a:spLocks/>
              </p:cNvSpPr>
              <p:nvPr/>
            </p:nvSpPr>
            <p:spPr bwMode="auto">
              <a:xfrm>
                <a:off x="4297" y="2372"/>
                <a:ext cx="48" cy="14"/>
              </a:xfrm>
              <a:custGeom>
                <a:avLst/>
                <a:gdLst/>
                <a:ahLst/>
                <a:cxnLst>
                  <a:cxn ang="0">
                    <a:pos x="38" y="5"/>
                  </a:cxn>
                  <a:cxn ang="0">
                    <a:pos x="43" y="1"/>
                  </a:cxn>
                  <a:cxn ang="0">
                    <a:pos x="2" y="0"/>
                  </a:cxn>
                  <a:cxn ang="0">
                    <a:pos x="0" y="12"/>
                  </a:cxn>
                  <a:cxn ang="0">
                    <a:pos x="43" y="14"/>
                  </a:cxn>
                  <a:cxn ang="0">
                    <a:pos x="48" y="12"/>
                  </a:cxn>
                  <a:cxn ang="0">
                    <a:pos x="43" y="14"/>
                  </a:cxn>
                  <a:cxn ang="0">
                    <a:pos x="47" y="14"/>
                  </a:cxn>
                  <a:cxn ang="0">
                    <a:pos x="48" y="12"/>
                  </a:cxn>
                  <a:cxn ang="0">
                    <a:pos x="38" y="5"/>
                  </a:cxn>
                </a:cxnLst>
                <a:rect l="0" t="0" r="r" b="b"/>
                <a:pathLst>
                  <a:path w="48" h="14">
                    <a:moveTo>
                      <a:pt x="38" y="5"/>
                    </a:moveTo>
                    <a:lnTo>
                      <a:pt x="43" y="1"/>
                    </a:lnTo>
                    <a:lnTo>
                      <a:pt x="2" y="0"/>
                    </a:lnTo>
                    <a:lnTo>
                      <a:pt x="0" y="12"/>
                    </a:lnTo>
                    <a:lnTo>
                      <a:pt x="43" y="14"/>
                    </a:lnTo>
                    <a:lnTo>
                      <a:pt x="48" y="12"/>
                    </a:lnTo>
                    <a:lnTo>
                      <a:pt x="43" y="14"/>
                    </a:lnTo>
                    <a:lnTo>
                      <a:pt x="47" y="14"/>
                    </a:lnTo>
                    <a:lnTo>
                      <a:pt x="48" y="12"/>
                    </a:lnTo>
                    <a:lnTo>
                      <a:pt x="38" y="5"/>
                    </a:lnTo>
                    <a:close/>
                  </a:path>
                </a:pathLst>
              </a:custGeom>
              <a:solidFill>
                <a:schemeClr val="tx1"/>
              </a:solidFill>
              <a:ln w="9525">
                <a:solidFill>
                  <a:schemeClr val="tx1"/>
                </a:solidFill>
                <a:round/>
                <a:headEnd/>
                <a:tailEnd/>
              </a:ln>
            </p:spPr>
            <p:txBody>
              <a:bodyPr/>
              <a:lstStyle/>
              <a:p>
                <a:pPr>
                  <a:defRPr/>
                </a:pPr>
                <a:endParaRPr lang="en-US"/>
              </a:p>
            </p:txBody>
          </p:sp>
          <p:sp>
            <p:nvSpPr>
              <p:cNvPr id="18024" name="Freeform 616"/>
              <p:cNvSpPr>
                <a:spLocks/>
              </p:cNvSpPr>
              <p:nvPr/>
            </p:nvSpPr>
            <p:spPr bwMode="auto">
              <a:xfrm>
                <a:off x="4335" y="2353"/>
                <a:ext cx="25" cy="31"/>
              </a:xfrm>
              <a:custGeom>
                <a:avLst/>
                <a:gdLst/>
                <a:ahLst/>
                <a:cxnLst>
                  <a:cxn ang="0">
                    <a:pos x="19" y="0"/>
                  </a:cxn>
                  <a:cxn ang="0">
                    <a:pos x="14" y="4"/>
                  </a:cxn>
                  <a:cxn ang="0">
                    <a:pos x="0" y="24"/>
                  </a:cxn>
                  <a:cxn ang="0">
                    <a:pos x="10" y="31"/>
                  </a:cxn>
                  <a:cxn ang="0">
                    <a:pos x="25" y="11"/>
                  </a:cxn>
                  <a:cxn ang="0">
                    <a:pos x="19" y="13"/>
                  </a:cxn>
                  <a:cxn ang="0">
                    <a:pos x="19" y="0"/>
                  </a:cxn>
                  <a:cxn ang="0">
                    <a:pos x="16" y="0"/>
                  </a:cxn>
                  <a:cxn ang="0">
                    <a:pos x="14" y="4"/>
                  </a:cxn>
                  <a:cxn ang="0">
                    <a:pos x="19" y="0"/>
                  </a:cxn>
                </a:cxnLst>
                <a:rect l="0" t="0" r="r" b="b"/>
                <a:pathLst>
                  <a:path w="25" h="31">
                    <a:moveTo>
                      <a:pt x="19" y="0"/>
                    </a:moveTo>
                    <a:lnTo>
                      <a:pt x="14" y="4"/>
                    </a:lnTo>
                    <a:lnTo>
                      <a:pt x="0" y="24"/>
                    </a:lnTo>
                    <a:lnTo>
                      <a:pt x="10" y="31"/>
                    </a:lnTo>
                    <a:lnTo>
                      <a:pt x="25" y="11"/>
                    </a:lnTo>
                    <a:lnTo>
                      <a:pt x="19" y="13"/>
                    </a:lnTo>
                    <a:lnTo>
                      <a:pt x="19" y="0"/>
                    </a:lnTo>
                    <a:lnTo>
                      <a:pt x="16" y="0"/>
                    </a:lnTo>
                    <a:lnTo>
                      <a:pt x="14" y="4"/>
                    </a:lnTo>
                    <a:lnTo>
                      <a:pt x="19" y="0"/>
                    </a:lnTo>
                    <a:close/>
                  </a:path>
                </a:pathLst>
              </a:custGeom>
              <a:solidFill>
                <a:schemeClr val="tx1"/>
              </a:solidFill>
              <a:ln w="9525">
                <a:solidFill>
                  <a:schemeClr val="tx1"/>
                </a:solidFill>
                <a:round/>
                <a:headEnd/>
                <a:tailEnd/>
              </a:ln>
            </p:spPr>
            <p:txBody>
              <a:bodyPr/>
              <a:lstStyle/>
              <a:p>
                <a:pPr>
                  <a:defRPr/>
                </a:pPr>
                <a:endParaRPr lang="en-US"/>
              </a:p>
            </p:txBody>
          </p:sp>
          <p:sp>
            <p:nvSpPr>
              <p:cNvPr id="18025" name="Freeform 617"/>
              <p:cNvSpPr>
                <a:spLocks/>
              </p:cNvSpPr>
              <p:nvPr/>
            </p:nvSpPr>
            <p:spPr bwMode="auto">
              <a:xfrm>
                <a:off x="4354" y="2353"/>
                <a:ext cx="42" cy="13"/>
              </a:xfrm>
              <a:custGeom>
                <a:avLst/>
                <a:gdLst/>
                <a:ahLst/>
                <a:cxnLst>
                  <a:cxn ang="0">
                    <a:pos x="42" y="6"/>
                  </a:cxn>
                  <a:cxn ang="0">
                    <a:pos x="35" y="0"/>
                  </a:cxn>
                  <a:cxn ang="0">
                    <a:pos x="0" y="0"/>
                  </a:cxn>
                  <a:cxn ang="0">
                    <a:pos x="0" y="13"/>
                  </a:cxn>
                  <a:cxn ang="0">
                    <a:pos x="35" y="13"/>
                  </a:cxn>
                  <a:cxn ang="0">
                    <a:pos x="29" y="8"/>
                  </a:cxn>
                  <a:cxn ang="0">
                    <a:pos x="42" y="6"/>
                  </a:cxn>
                  <a:cxn ang="0">
                    <a:pos x="40" y="0"/>
                  </a:cxn>
                  <a:cxn ang="0">
                    <a:pos x="35" y="0"/>
                  </a:cxn>
                  <a:cxn ang="0">
                    <a:pos x="42" y="6"/>
                  </a:cxn>
                </a:cxnLst>
                <a:rect l="0" t="0" r="r" b="b"/>
                <a:pathLst>
                  <a:path w="42" h="13">
                    <a:moveTo>
                      <a:pt x="42" y="6"/>
                    </a:moveTo>
                    <a:lnTo>
                      <a:pt x="35" y="0"/>
                    </a:lnTo>
                    <a:lnTo>
                      <a:pt x="0" y="0"/>
                    </a:lnTo>
                    <a:lnTo>
                      <a:pt x="0" y="13"/>
                    </a:lnTo>
                    <a:lnTo>
                      <a:pt x="35" y="13"/>
                    </a:lnTo>
                    <a:lnTo>
                      <a:pt x="29" y="8"/>
                    </a:lnTo>
                    <a:lnTo>
                      <a:pt x="42" y="6"/>
                    </a:lnTo>
                    <a:lnTo>
                      <a:pt x="40" y="0"/>
                    </a:lnTo>
                    <a:lnTo>
                      <a:pt x="35" y="0"/>
                    </a:lnTo>
                    <a:lnTo>
                      <a:pt x="42" y="6"/>
                    </a:lnTo>
                    <a:close/>
                  </a:path>
                </a:pathLst>
              </a:custGeom>
              <a:solidFill>
                <a:schemeClr val="tx1"/>
              </a:solidFill>
              <a:ln w="9525">
                <a:solidFill>
                  <a:schemeClr val="tx1"/>
                </a:solidFill>
                <a:round/>
                <a:headEnd/>
                <a:tailEnd/>
              </a:ln>
            </p:spPr>
            <p:txBody>
              <a:bodyPr/>
              <a:lstStyle/>
              <a:p>
                <a:pPr>
                  <a:defRPr/>
                </a:pPr>
                <a:endParaRPr lang="en-US"/>
              </a:p>
            </p:txBody>
          </p:sp>
          <p:sp>
            <p:nvSpPr>
              <p:cNvPr id="18026" name="Freeform 618"/>
              <p:cNvSpPr>
                <a:spLocks/>
              </p:cNvSpPr>
              <p:nvPr/>
            </p:nvSpPr>
            <p:spPr bwMode="auto">
              <a:xfrm>
                <a:off x="4383" y="2359"/>
                <a:ext cx="18" cy="36"/>
              </a:xfrm>
              <a:custGeom>
                <a:avLst/>
                <a:gdLst/>
                <a:ahLst/>
                <a:cxnLst>
                  <a:cxn ang="0">
                    <a:pos x="17" y="27"/>
                  </a:cxn>
                  <a:cxn ang="0">
                    <a:pos x="18" y="31"/>
                  </a:cxn>
                  <a:cxn ang="0">
                    <a:pos x="13" y="0"/>
                  </a:cxn>
                  <a:cxn ang="0">
                    <a:pos x="0" y="2"/>
                  </a:cxn>
                  <a:cxn ang="0">
                    <a:pos x="6" y="32"/>
                  </a:cxn>
                  <a:cxn ang="0">
                    <a:pos x="7" y="36"/>
                  </a:cxn>
                  <a:cxn ang="0">
                    <a:pos x="17" y="27"/>
                  </a:cxn>
                </a:cxnLst>
                <a:rect l="0" t="0" r="r" b="b"/>
                <a:pathLst>
                  <a:path w="18" h="36">
                    <a:moveTo>
                      <a:pt x="17" y="27"/>
                    </a:moveTo>
                    <a:lnTo>
                      <a:pt x="18" y="31"/>
                    </a:lnTo>
                    <a:lnTo>
                      <a:pt x="13" y="0"/>
                    </a:lnTo>
                    <a:lnTo>
                      <a:pt x="0" y="2"/>
                    </a:lnTo>
                    <a:lnTo>
                      <a:pt x="6" y="32"/>
                    </a:lnTo>
                    <a:lnTo>
                      <a:pt x="7" y="36"/>
                    </a:lnTo>
                    <a:lnTo>
                      <a:pt x="17" y="27"/>
                    </a:lnTo>
                    <a:close/>
                  </a:path>
                </a:pathLst>
              </a:custGeom>
              <a:solidFill>
                <a:schemeClr val="tx1"/>
              </a:solidFill>
              <a:ln w="9525">
                <a:solidFill>
                  <a:schemeClr val="tx1"/>
                </a:solidFill>
                <a:round/>
                <a:headEnd/>
                <a:tailEnd/>
              </a:ln>
            </p:spPr>
            <p:txBody>
              <a:bodyPr/>
              <a:lstStyle/>
              <a:p>
                <a:pPr>
                  <a:defRPr/>
                </a:pPr>
                <a:endParaRPr lang="en-US"/>
              </a:p>
            </p:txBody>
          </p:sp>
          <p:sp>
            <p:nvSpPr>
              <p:cNvPr id="18027" name="Freeform 619"/>
              <p:cNvSpPr>
                <a:spLocks/>
              </p:cNvSpPr>
              <p:nvPr/>
            </p:nvSpPr>
            <p:spPr bwMode="auto">
              <a:xfrm>
                <a:off x="4390" y="2386"/>
                <a:ext cx="37" cy="40"/>
              </a:xfrm>
              <a:custGeom>
                <a:avLst/>
                <a:gdLst/>
                <a:ahLst/>
                <a:cxnLst>
                  <a:cxn ang="0">
                    <a:pos x="33" y="27"/>
                  </a:cxn>
                  <a:cxn ang="0">
                    <a:pos x="37" y="29"/>
                  </a:cxn>
                  <a:cxn ang="0">
                    <a:pos x="10" y="0"/>
                  </a:cxn>
                  <a:cxn ang="0">
                    <a:pos x="0" y="9"/>
                  </a:cxn>
                  <a:cxn ang="0">
                    <a:pos x="26" y="38"/>
                  </a:cxn>
                  <a:cxn ang="0">
                    <a:pos x="29" y="40"/>
                  </a:cxn>
                  <a:cxn ang="0">
                    <a:pos x="33" y="27"/>
                  </a:cxn>
                </a:cxnLst>
                <a:rect l="0" t="0" r="r" b="b"/>
                <a:pathLst>
                  <a:path w="37" h="40">
                    <a:moveTo>
                      <a:pt x="33" y="27"/>
                    </a:moveTo>
                    <a:lnTo>
                      <a:pt x="37" y="29"/>
                    </a:lnTo>
                    <a:lnTo>
                      <a:pt x="10" y="0"/>
                    </a:lnTo>
                    <a:lnTo>
                      <a:pt x="0" y="9"/>
                    </a:lnTo>
                    <a:lnTo>
                      <a:pt x="26" y="38"/>
                    </a:lnTo>
                    <a:lnTo>
                      <a:pt x="29" y="40"/>
                    </a:lnTo>
                    <a:lnTo>
                      <a:pt x="33" y="27"/>
                    </a:lnTo>
                    <a:close/>
                  </a:path>
                </a:pathLst>
              </a:custGeom>
              <a:solidFill>
                <a:schemeClr val="tx1"/>
              </a:solidFill>
              <a:ln w="9525">
                <a:solidFill>
                  <a:schemeClr val="tx1"/>
                </a:solidFill>
                <a:round/>
                <a:headEnd/>
                <a:tailEnd/>
              </a:ln>
            </p:spPr>
            <p:txBody>
              <a:bodyPr/>
              <a:lstStyle/>
              <a:p>
                <a:pPr>
                  <a:defRPr/>
                </a:pPr>
                <a:endParaRPr lang="en-US"/>
              </a:p>
            </p:txBody>
          </p:sp>
          <p:sp>
            <p:nvSpPr>
              <p:cNvPr id="18028" name="Freeform 620"/>
              <p:cNvSpPr>
                <a:spLocks/>
              </p:cNvSpPr>
              <p:nvPr/>
            </p:nvSpPr>
            <p:spPr bwMode="auto">
              <a:xfrm>
                <a:off x="4419" y="2413"/>
                <a:ext cx="62" cy="23"/>
              </a:xfrm>
              <a:custGeom>
                <a:avLst/>
                <a:gdLst/>
                <a:ahLst/>
                <a:cxnLst>
                  <a:cxn ang="0">
                    <a:pos x="62" y="13"/>
                  </a:cxn>
                  <a:cxn ang="0">
                    <a:pos x="58" y="11"/>
                  </a:cxn>
                  <a:cxn ang="0">
                    <a:pos x="4" y="0"/>
                  </a:cxn>
                  <a:cxn ang="0">
                    <a:pos x="0" y="13"/>
                  </a:cxn>
                  <a:cxn ang="0">
                    <a:pos x="56" y="23"/>
                  </a:cxn>
                  <a:cxn ang="0">
                    <a:pos x="53" y="22"/>
                  </a:cxn>
                  <a:cxn ang="0">
                    <a:pos x="62" y="13"/>
                  </a:cxn>
                </a:cxnLst>
                <a:rect l="0" t="0" r="r" b="b"/>
                <a:pathLst>
                  <a:path w="62" h="23">
                    <a:moveTo>
                      <a:pt x="62" y="13"/>
                    </a:moveTo>
                    <a:lnTo>
                      <a:pt x="58" y="11"/>
                    </a:lnTo>
                    <a:lnTo>
                      <a:pt x="4" y="0"/>
                    </a:lnTo>
                    <a:lnTo>
                      <a:pt x="0" y="13"/>
                    </a:lnTo>
                    <a:lnTo>
                      <a:pt x="56" y="23"/>
                    </a:lnTo>
                    <a:lnTo>
                      <a:pt x="53" y="22"/>
                    </a:lnTo>
                    <a:lnTo>
                      <a:pt x="62" y="13"/>
                    </a:lnTo>
                    <a:close/>
                  </a:path>
                </a:pathLst>
              </a:custGeom>
              <a:solidFill>
                <a:schemeClr val="tx1"/>
              </a:solidFill>
              <a:ln w="9525">
                <a:solidFill>
                  <a:schemeClr val="tx1"/>
                </a:solidFill>
                <a:round/>
                <a:headEnd/>
                <a:tailEnd/>
              </a:ln>
            </p:spPr>
            <p:txBody>
              <a:bodyPr/>
              <a:lstStyle/>
              <a:p>
                <a:pPr>
                  <a:defRPr/>
                </a:pPr>
                <a:endParaRPr lang="en-US"/>
              </a:p>
            </p:txBody>
          </p:sp>
          <p:sp>
            <p:nvSpPr>
              <p:cNvPr id="18029" name="Freeform 621"/>
              <p:cNvSpPr>
                <a:spLocks/>
              </p:cNvSpPr>
              <p:nvPr/>
            </p:nvSpPr>
            <p:spPr bwMode="auto">
              <a:xfrm>
                <a:off x="4472" y="2426"/>
                <a:ext cx="43" cy="36"/>
              </a:xfrm>
              <a:custGeom>
                <a:avLst/>
                <a:gdLst/>
                <a:ahLst/>
                <a:cxnLst>
                  <a:cxn ang="0">
                    <a:pos x="43" y="28"/>
                  </a:cxn>
                  <a:cxn ang="0">
                    <a:pos x="41" y="27"/>
                  </a:cxn>
                  <a:cxn ang="0">
                    <a:pos x="9" y="0"/>
                  </a:cxn>
                  <a:cxn ang="0">
                    <a:pos x="0" y="9"/>
                  </a:cxn>
                  <a:cxn ang="0">
                    <a:pos x="32" y="36"/>
                  </a:cxn>
                  <a:cxn ang="0">
                    <a:pos x="30" y="34"/>
                  </a:cxn>
                  <a:cxn ang="0">
                    <a:pos x="43" y="28"/>
                  </a:cxn>
                </a:cxnLst>
                <a:rect l="0" t="0" r="r" b="b"/>
                <a:pathLst>
                  <a:path w="43" h="36">
                    <a:moveTo>
                      <a:pt x="43" y="28"/>
                    </a:moveTo>
                    <a:lnTo>
                      <a:pt x="41" y="27"/>
                    </a:lnTo>
                    <a:lnTo>
                      <a:pt x="9" y="0"/>
                    </a:lnTo>
                    <a:lnTo>
                      <a:pt x="0" y="9"/>
                    </a:lnTo>
                    <a:lnTo>
                      <a:pt x="32" y="36"/>
                    </a:lnTo>
                    <a:lnTo>
                      <a:pt x="30" y="34"/>
                    </a:lnTo>
                    <a:lnTo>
                      <a:pt x="43" y="28"/>
                    </a:lnTo>
                    <a:close/>
                  </a:path>
                </a:pathLst>
              </a:custGeom>
              <a:solidFill>
                <a:schemeClr val="tx1"/>
              </a:solidFill>
              <a:ln w="9525">
                <a:solidFill>
                  <a:schemeClr val="tx1"/>
                </a:solidFill>
                <a:round/>
                <a:headEnd/>
                <a:tailEnd/>
              </a:ln>
            </p:spPr>
            <p:txBody>
              <a:bodyPr/>
              <a:lstStyle/>
              <a:p>
                <a:pPr>
                  <a:defRPr/>
                </a:pPr>
                <a:endParaRPr lang="en-US"/>
              </a:p>
            </p:txBody>
          </p:sp>
          <p:sp>
            <p:nvSpPr>
              <p:cNvPr id="18030" name="Freeform 622"/>
              <p:cNvSpPr>
                <a:spLocks/>
              </p:cNvSpPr>
              <p:nvPr/>
            </p:nvSpPr>
            <p:spPr bwMode="auto">
              <a:xfrm>
                <a:off x="4502" y="2454"/>
                <a:ext cx="20" cy="24"/>
              </a:xfrm>
              <a:custGeom>
                <a:avLst/>
                <a:gdLst/>
                <a:ahLst/>
                <a:cxnLst>
                  <a:cxn ang="0">
                    <a:pos x="15" y="11"/>
                  </a:cxn>
                  <a:cxn ang="0">
                    <a:pos x="20" y="15"/>
                  </a:cxn>
                  <a:cxn ang="0">
                    <a:pos x="13" y="0"/>
                  </a:cxn>
                  <a:cxn ang="0">
                    <a:pos x="0" y="6"/>
                  </a:cxn>
                  <a:cxn ang="0">
                    <a:pos x="7" y="20"/>
                  </a:cxn>
                  <a:cxn ang="0">
                    <a:pos x="15" y="24"/>
                  </a:cxn>
                  <a:cxn ang="0">
                    <a:pos x="7" y="20"/>
                  </a:cxn>
                  <a:cxn ang="0">
                    <a:pos x="9" y="24"/>
                  </a:cxn>
                  <a:cxn ang="0">
                    <a:pos x="15" y="24"/>
                  </a:cxn>
                  <a:cxn ang="0">
                    <a:pos x="15" y="11"/>
                  </a:cxn>
                </a:cxnLst>
                <a:rect l="0" t="0" r="r" b="b"/>
                <a:pathLst>
                  <a:path w="20" h="24">
                    <a:moveTo>
                      <a:pt x="15" y="11"/>
                    </a:moveTo>
                    <a:lnTo>
                      <a:pt x="20" y="15"/>
                    </a:lnTo>
                    <a:lnTo>
                      <a:pt x="13" y="0"/>
                    </a:lnTo>
                    <a:lnTo>
                      <a:pt x="0" y="6"/>
                    </a:lnTo>
                    <a:lnTo>
                      <a:pt x="7" y="20"/>
                    </a:lnTo>
                    <a:lnTo>
                      <a:pt x="15" y="24"/>
                    </a:lnTo>
                    <a:lnTo>
                      <a:pt x="7" y="20"/>
                    </a:lnTo>
                    <a:lnTo>
                      <a:pt x="9" y="24"/>
                    </a:lnTo>
                    <a:lnTo>
                      <a:pt x="15" y="24"/>
                    </a:lnTo>
                    <a:lnTo>
                      <a:pt x="15" y="11"/>
                    </a:lnTo>
                    <a:close/>
                  </a:path>
                </a:pathLst>
              </a:custGeom>
              <a:solidFill>
                <a:schemeClr val="tx1"/>
              </a:solidFill>
              <a:ln w="9525">
                <a:solidFill>
                  <a:schemeClr val="tx1"/>
                </a:solidFill>
                <a:round/>
                <a:headEnd/>
                <a:tailEnd/>
              </a:ln>
            </p:spPr>
            <p:txBody>
              <a:bodyPr/>
              <a:lstStyle/>
              <a:p>
                <a:pPr>
                  <a:defRPr/>
                </a:pPr>
                <a:endParaRPr lang="en-US"/>
              </a:p>
            </p:txBody>
          </p:sp>
          <p:sp>
            <p:nvSpPr>
              <p:cNvPr id="18031" name="Freeform 623"/>
              <p:cNvSpPr>
                <a:spLocks/>
              </p:cNvSpPr>
              <p:nvPr/>
            </p:nvSpPr>
            <p:spPr bwMode="auto">
              <a:xfrm>
                <a:off x="4517" y="2465"/>
                <a:ext cx="61" cy="13"/>
              </a:xfrm>
              <a:custGeom>
                <a:avLst/>
                <a:gdLst/>
                <a:ahLst/>
                <a:cxnLst>
                  <a:cxn ang="0">
                    <a:pos x="61" y="2"/>
                  </a:cxn>
                  <a:cxn ang="0">
                    <a:pos x="55" y="0"/>
                  </a:cxn>
                  <a:cxn ang="0">
                    <a:pos x="0" y="0"/>
                  </a:cxn>
                  <a:cxn ang="0">
                    <a:pos x="0" y="13"/>
                  </a:cxn>
                  <a:cxn ang="0">
                    <a:pos x="55" y="13"/>
                  </a:cxn>
                  <a:cxn ang="0">
                    <a:pos x="52" y="11"/>
                  </a:cxn>
                  <a:cxn ang="0">
                    <a:pos x="61" y="2"/>
                  </a:cxn>
                </a:cxnLst>
                <a:rect l="0" t="0" r="r" b="b"/>
                <a:pathLst>
                  <a:path w="61" h="13">
                    <a:moveTo>
                      <a:pt x="61" y="2"/>
                    </a:moveTo>
                    <a:lnTo>
                      <a:pt x="55" y="0"/>
                    </a:lnTo>
                    <a:lnTo>
                      <a:pt x="0" y="0"/>
                    </a:lnTo>
                    <a:lnTo>
                      <a:pt x="0" y="13"/>
                    </a:lnTo>
                    <a:lnTo>
                      <a:pt x="55" y="13"/>
                    </a:lnTo>
                    <a:lnTo>
                      <a:pt x="52" y="11"/>
                    </a:lnTo>
                    <a:lnTo>
                      <a:pt x="61" y="2"/>
                    </a:lnTo>
                    <a:close/>
                  </a:path>
                </a:pathLst>
              </a:custGeom>
              <a:solidFill>
                <a:schemeClr val="tx1"/>
              </a:solidFill>
              <a:ln w="9525">
                <a:solidFill>
                  <a:schemeClr val="tx1"/>
                </a:solidFill>
                <a:round/>
                <a:headEnd/>
                <a:tailEnd/>
              </a:ln>
            </p:spPr>
            <p:txBody>
              <a:bodyPr/>
              <a:lstStyle/>
              <a:p>
                <a:pPr>
                  <a:defRPr/>
                </a:pPr>
                <a:endParaRPr lang="en-US"/>
              </a:p>
            </p:txBody>
          </p:sp>
          <p:sp>
            <p:nvSpPr>
              <p:cNvPr id="18032" name="Freeform 624"/>
              <p:cNvSpPr>
                <a:spLocks/>
              </p:cNvSpPr>
              <p:nvPr/>
            </p:nvSpPr>
            <p:spPr bwMode="auto">
              <a:xfrm>
                <a:off x="4569" y="2467"/>
                <a:ext cx="74" cy="68"/>
              </a:xfrm>
              <a:custGeom>
                <a:avLst/>
                <a:gdLst/>
                <a:ahLst/>
                <a:cxnLst>
                  <a:cxn ang="0">
                    <a:pos x="74" y="63"/>
                  </a:cxn>
                  <a:cxn ang="0">
                    <a:pos x="72" y="59"/>
                  </a:cxn>
                  <a:cxn ang="0">
                    <a:pos x="9" y="0"/>
                  </a:cxn>
                  <a:cxn ang="0">
                    <a:pos x="0" y="9"/>
                  </a:cxn>
                  <a:cxn ang="0">
                    <a:pos x="63" y="68"/>
                  </a:cxn>
                  <a:cxn ang="0">
                    <a:pos x="61" y="65"/>
                  </a:cxn>
                  <a:cxn ang="0">
                    <a:pos x="74" y="63"/>
                  </a:cxn>
                </a:cxnLst>
                <a:rect l="0" t="0" r="r" b="b"/>
                <a:pathLst>
                  <a:path w="74" h="68">
                    <a:moveTo>
                      <a:pt x="74" y="63"/>
                    </a:moveTo>
                    <a:lnTo>
                      <a:pt x="72" y="59"/>
                    </a:lnTo>
                    <a:lnTo>
                      <a:pt x="9" y="0"/>
                    </a:lnTo>
                    <a:lnTo>
                      <a:pt x="0" y="9"/>
                    </a:lnTo>
                    <a:lnTo>
                      <a:pt x="63" y="68"/>
                    </a:lnTo>
                    <a:lnTo>
                      <a:pt x="61" y="65"/>
                    </a:lnTo>
                    <a:lnTo>
                      <a:pt x="74" y="63"/>
                    </a:lnTo>
                    <a:close/>
                  </a:path>
                </a:pathLst>
              </a:custGeom>
              <a:solidFill>
                <a:schemeClr val="tx1"/>
              </a:solidFill>
              <a:ln w="9525">
                <a:solidFill>
                  <a:schemeClr val="tx1"/>
                </a:solidFill>
                <a:round/>
                <a:headEnd/>
                <a:tailEnd/>
              </a:ln>
            </p:spPr>
            <p:txBody>
              <a:bodyPr/>
              <a:lstStyle/>
              <a:p>
                <a:pPr>
                  <a:defRPr/>
                </a:pPr>
                <a:endParaRPr lang="en-US"/>
              </a:p>
            </p:txBody>
          </p:sp>
          <p:sp>
            <p:nvSpPr>
              <p:cNvPr id="18033" name="Freeform 625"/>
              <p:cNvSpPr>
                <a:spLocks/>
              </p:cNvSpPr>
              <p:nvPr/>
            </p:nvSpPr>
            <p:spPr bwMode="auto">
              <a:xfrm>
                <a:off x="4630" y="2530"/>
                <a:ext cx="16" cy="36"/>
              </a:xfrm>
              <a:custGeom>
                <a:avLst/>
                <a:gdLst/>
                <a:ahLst/>
                <a:cxnLst>
                  <a:cxn ang="0">
                    <a:pos x="11" y="23"/>
                  </a:cxn>
                  <a:cxn ang="0">
                    <a:pos x="16" y="29"/>
                  </a:cxn>
                  <a:cxn ang="0">
                    <a:pos x="13" y="0"/>
                  </a:cxn>
                  <a:cxn ang="0">
                    <a:pos x="0" y="2"/>
                  </a:cxn>
                  <a:cxn ang="0">
                    <a:pos x="4" y="31"/>
                  </a:cxn>
                  <a:cxn ang="0">
                    <a:pos x="11" y="36"/>
                  </a:cxn>
                  <a:cxn ang="0">
                    <a:pos x="4" y="31"/>
                  </a:cxn>
                  <a:cxn ang="0">
                    <a:pos x="6" y="36"/>
                  </a:cxn>
                  <a:cxn ang="0">
                    <a:pos x="11" y="36"/>
                  </a:cxn>
                  <a:cxn ang="0">
                    <a:pos x="11" y="23"/>
                  </a:cxn>
                </a:cxnLst>
                <a:rect l="0" t="0" r="r" b="b"/>
                <a:pathLst>
                  <a:path w="16" h="36">
                    <a:moveTo>
                      <a:pt x="11" y="23"/>
                    </a:moveTo>
                    <a:lnTo>
                      <a:pt x="16" y="29"/>
                    </a:lnTo>
                    <a:lnTo>
                      <a:pt x="13" y="0"/>
                    </a:lnTo>
                    <a:lnTo>
                      <a:pt x="0" y="2"/>
                    </a:lnTo>
                    <a:lnTo>
                      <a:pt x="4" y="31"/>
                    </a:lnTo>
                    <a:lnTo>
                      <a:pt x="11" y="36"/>
                    </a:lnTo>
                    <a:lnTo>
                      <a:pt x="4" y="31"/>
                    </a:lnTo>
                    <a:lnTo>
                      <a:pt x="6" y="36"/>
                    </a:lnTo>
                    <a:lnTo>
                      <a:pt x="11" y="36"/>
                    </a:lnTo>
                    <a:lnTo>
                      <a:pt x="11" y="23"/>
                    </a:lnTo>
                    <a:close/>
                  </a:path>
                </a:pathLst>
              </a:custGeom>
              <a:solidFill>
                <a:schemeClr val="tx1"/>
              </a:solidFill>
              <a:ln w="9525">
                <a:solidFill>
                  <a:schemeClr val="tx1"/>
                </a:solidFill>
                <a:round/>
                <a:headEnd/>
                <a:tailEnd/>
              </a:ln>
            </p:spPr>
            <p:txBody>
              <a:bodyPr/>
              <a:lstStyle/>
              <a:p>
                <a:pPr>
                  <a:defRPr/>
                </a:pPr>
                <a:endParaRPr lang="en-US"/>
              </a:p>
            </p:txBody>
          </p:sp>
          <p:sp>
            <p:nvSpPr>
              <p:cNvPr id="18034" name="Freeform 626"/>
              <p:cNvSpPr>
                <a:spLocks/>
              </p:cNvSpPr>
              <p:nvPr/>
            </p:nvSpPr>
            <p:spPr bwMode="auto">
              <a:xfrm>
                <a:off x="4641" y="2548"/>
                <a:ext cx="220" cy="18"/>
              </a:xfrm>
              <a:custGeom>
                <a:avLst/>
                <a:gdLst/>
                <a:ahLst/>
                <a:cxnLst>
                  <a:cxn ang="0">
                    <a:pos x="216" y="0"/>
                  </a:cxn>
                  <a:cxn ang="0">
                    <a:pos x="218" y="0"/>
                  </a:cxn>
                  <a:cxn ang="0">
                    <a:pos x="0" y="5"/>
                  </a:cxn>
                  <a:cxn ang="0">
                    <a:pos x="0" y="18"/>
                  </a:cxn>
                  <a:cxn ang="0">
                    <a:pos x="218" y="13"/>
                  </a:cxn>
                  <a:cxn ang="0">
                    <a:pos x="220" y="13"/>
                  </a:cxn>
                  <a:cxn ang="0">
                    <a:pos x="216" y="0"/>
                  </a:cxn>
                </a:cxnLst>
                <a:rect l="0" t="0" r="r" b="b"/>
                <a:pathLst>
                  <a:path w="220" h="18">
                    <a:moveTo>
                      <a:pt x="216" y="0"/>
                    </a:moveTo>
                    <a:lnTo>
                      <a:pt x="218" y="0"/>
                    </a:lnTo>
                    <a:lnTo>
                      <a:pt x="0" y="5"/>
                    </a:lnTo>
                    <a:lnTo>
                      <a:pt x="0" y="18"/>
                    </a:lnTo>
                    <a:lnTo>
                      <a:pt x="218" y="13"/>
                    </a:lnTo>
                    <a:lnTo>
                      <a:pt x="220" y="13"/>
                    </a:lnTo>
                    <a:lnTo>
                      <a:pt x="216" y="0"/>
                    </a:lnTo>
                    <a:close/>
                  </a:path>
                </a:pathLst>
              </a:custGeom>
              <a:solidFill>
                <a:schemeClr val="tx1"/>
              </a:solidFill>
              <a:ln w="9525">
                <a:solidFill>
                  <a:schemeClr val="tx1"/>
                </a:solidFill>
                <a:round/>
                <a:headEnd/>
                <a:tailEnd/>
              </a:ln>
            </p:spPr>
            <p:txBody>
              <a:bodyPr/>
              <a:lstStyle/>
              <a:p>
                <a:pPr>
                  <a:defRPr/>
                </a:pPr>
                <a:endParaRPr lang="en-US"/>
              </a:p>
            </p:txBody>
          </p:sp>
          <p:sp>
            <p:nvSpPr>
              <p:cNvPr id="18035" name="Freeform 627"/>
              <p:cNvSpPr>
                <a:spLocks/>
              </p:cNvSpPr>
              <p:nvPr/>
            </p:nvSpPr>
            <p:spPr bwMode="auto">
              <a:xfrm>
                <a:off x="4857" y="2541"/>
                <a:ext cx="34" cy="20"/>
              </a:xfrm>
              <a:custGeom>
                <a:avLst/>
                <a:gdLst/>
                <a:ahLst/>
                <a:cxnLst>
                  <a:cxn ang="0">
                    <a:pos x="25" y="2"/>
                  </a:cxn>
                  <a:cxn ang="0">
                    <a:pos x="29" y="0"/>
                  </a:cxn>
                  <a:cxn ang="0">
                    <a:pos x="0" y="7"/>
                  </a:cxn>
                  <a:cxn ang="0">
                    <a:pos x="4" y="20"/>
                  </a:cxn>
                  <a:cxn ang="0">
                    <a:pos x="33" y="12"/>
                  </a:cxn>
                  <a:cxn ang="0">
                    <a:pos x="34" y="12"/>
                  </a:cxn>
                  <a:cxn ang="0">
                    <a:pos x="25" y="2"/>
                  </a:cxn>
                </a:cxnLst>
                <a:rect l="0" t="0" r="r" b="b"/>
                <a:pathLst>
                  <a:path w="34" h="20">
                    <a:moveTo>
                      <a:pt x="25" y="2"/>
                    </a:moveTo>
                    <a:lnTo>
                      <a:pt x="29" y="0"/>
                    </a:lnTo>
                    <a:lnTo>
                      <a:pt x="0" y="7"/>
                    </a:lnTo>
                    <a:lnTo>
                      <a:pt x="4" y="20"/>
                    </a:lnTo>
                    <a:lnTo>
                      <a:pt x="33" y="12"/>
                    </a:lnTo>
                    <a:lnTo>
                      <a:pt x="34" y="12"/>
                    </a:lnTo>
                    <a:lnTo>
                      <a:pt x="25" y="2"/>
                    </a:lnTo>
                    <a:close/>
                  </a:path>
                </a:pathLst>
              </a:custGeom>
              <a:solidFill>
                <a:schemeClr val="tx1"/>
              </a:solidFill>
              <a:ln w="9525">
                <a:solidFill>
                  <a:schemeClr val="tx1"/>
                </a:solidFill>
                <a:round/>
                <a:headEnd/>
                <a:tailEnd/>
              </a:ln>
            </p:spPr>
            <p:txBody>
              <a:bodyPr/>
              <a:lstStyle/>
              <a:p>
                <a:pPr>
                  <a:defRPr/>
                </a:pPr>
                <a:endParaRPr lang="en-US"/>
              </a:p>
            </p:txBody>
          </p:sp>
          <p:sp>
            <p:nvSpPr>
              <p:cNvPr id="18036" name="Freeform 628"/>
              <p:cNvSpPr>
                <a:spLocks/>
              </p:cNvSpPr>
              <p:nvPr/>
            </p:nvSpPr>
            <p:spPr bwMode="auto">
              <a:xfrm>
                <a:off x="4882" y="2523"/>
                <a:ext cx="31" cy="30"/>
              </a:xfrm>
              <a:custGeom>
                <a:avLst/>
                <a:gdLst/>
                <a:ahLst/>
                <a:cxnLst>
                  <a:cxn ang="0">
                    <a:pos x="29" y="2"/>
                  </a:cxn>
                  <a:cxn ang="0">
                    <a:pos x="22" y="2"/>
                  </a:cxn>
                  <a:cxn ang="0">
                    <a:pos x="0" y="20"/>
                  </a:cxn>
                  <a:cxn ang="0">
                    <a:pos x="9" y="30"/>
                  </a:cxn>
                  <a:cxn ang="0">
                    <a:pos x="31" y="12"/>
                  </a:cxn>
                  <a:cxn ang="0">
                    <a:pos x="24" y="12"/>
                  </a:cxn>
                  <a:cxn ang="0">
                    <a:pos x="29" y="2"/>
                  </a:cxn>
                  <a:cxn ang="0">
                    <a:pos x="26" y="0"/>
                  </a:cxn>
                  <a:cxn ang="0">
                    <a:pos x="22" y="2"/>
                  </a:cxn>
                  <a:cxn ang="0">
                    <a:pos x="29" y="2"/>
                  </a:cxn>
                </a:cxnLst>
                <a:rect l="0" t="0" r="r" b="b"/>
                <a:pathLst>
                  <a:path w="31" h="30">
                    <a:moveTo>
                      <a:pt x="29" y="2"/>
                    </a:moveTo>
                    <a:lnTo>
                      <a:pt x="22" y="2"/>
                    </a:lnTo>
                    <a:lnTo>
                      <a:pt x="0" y="20"/>
                    </a:lnTo>
                    <a:lnTo>
                      <a:pt x="9" y="30"/>
                    </a:lnTo>
                    <a:lnTo>
                      <a:pt x="31" y="12"/>
                    </a:lnTo>
                    <a:lnTo>
                      <a:pt x="24" y="12"/>
                    </a:lnTo>
                    <a:lnTo>
                      <a:pt x="29" y="2"/>
                    </a:lnTo>
                    <a:lnTo>
                      <a:pt x="26" y="0"/>
                    </a:lnTo>
                    <a:lnTo>
                      <a:pt x="22" y="2"/>
                    </a:lnTo>
                    <a:lnTo>
                      <a:pt x="29" y="2"/>
                    </a:lnTo>
                    <a:close/>
                  </a:path>
                </a:pathLst>
              </a:custGeom>
              <a:solidFill>
                <a:schemeClr val="tx1"/>
              </a:solidFill>
              <a:ln w="9525">
                <a:solidFill>
                  <a:schemeClr val="tx1"/>
                </a:solidFill>
                <a:round/>
                <a:headEnd/>
                <a:tailEnd/>
              </a:ln>
            </p:spPr>
            <p:txBody>
              <a:bodyPr/>
              <a:lstStyle/>
              <a:p>
                <a:pPr>
                  <a:defRPr/>
                </a:pPr>
                <a:endParaRPr lang="en-US"/>
              </a:p>
            </p:txBody>
          </p:sp>
          <p:sp>
            <p:nvSpPr>
              <p:cNvPr id="18037" name="Freeform 629"/>
              <p:cNvSpPr>
                <a:spLocks/>
              </p:cNvSpPr>
              <p:nvPr/>
            </p:nvSpPr>
            <p:spPr bwMode="auto">
              <a:xfrm>
                <a:off x="4906" y="2525"/>
                <a:ext cx="29" cy="21"/>
              </a:xfrm>
              <a:custGeom>
                <a:avLst/>
                <a:gdLst/>
                <a:ahLst/>
                <a:cxnLst>
                  <a:cxn ang="0">
                    <a:pos x="29" y="16"/>
                  </a:cxn>
                  <a:cxn ang="0">
                    <a:pos x="25" y="10"/>
                  </a:cxn>
                  <a:cxn ang="0">
                    <a:pos x="5" y="0"/>
                  </a:cxn>
                  <a:cxn ang="0">
                    <a:pos x="0" y="10"/>
                  </a:cxn>
                  <a:cxn ang="0">
                    <a:pos x="18" y="21"/>
                  </a:cxn>
                  <a:cxn ang="0">
                    <a:pos x="16" y="18"/>
                  </a:cxn>
                  <a:cxn ang="0">
                    <a:pos x="29" y="16"/>
                  </a:cxn>
                  <a:cxn ang="0">
                    <a:pos x="27" y="12"/>
                  </a:cxn>
                  <a:cxn ang="0">
                    <a:pos x="25" y="10"/>
                  </a:cxn>
                  <a:cxn ang="0">
                    <a:pos x="29" y="16"/>
                  </a:cxn>
                </a:cxnLst>
                <a:rect l="0" t="0" r="r" b="b"/>
                <a:pathLst>
                  <a:path w="29" h="21">
                    <a:moveTo>
                      <a:pt x="29" y="16"/>
                    </a:moveTo>
                    <a:lnTo>
                      <a:pt x="25" y="10"/>
                    </a:lnTo>
                    <a:lnTo>
                      <a:pt x="5" y="0"/>
                    </a:lnTo>
                    <a:lnTo>
                      <a:pt x="0" y="10"/>
                    </a:lnTo>
                    <a:lnTo>
                      <a:pt x="18" y="21"/>
                    </a:lnTo>
                    <a:lnTo>
                      <a:pt x="16" y="18"/>
                    </a:lnTo>
                    <a:lnTo>
                      <a:pt x="29" y="16"/>
                    </a:lnTo>
                    <a:lnTo>
                      <a:pt x="27" y="12"/>
                    </a:lnTo>
                    <a:lnTo>
                      <a:pt x="25" y="10"/>
                    </a:lnTo>
                    <a:lnTo>
                      <a:pt x="29" y="16"/>
                    </a:lnTo>
                    <a:close/>
                  </a:path>
                </a:pathLst>
              </a:custGeom>
              <a:solidFill>
                <a:schemeClr val="tx1"/>
              </a:solidFill>
              <a:ln w="9525">
                <a:solidFill>
                  <a:schemeClr val="tx1"/>
                </a:solidFill>
                <a:round/>
                <a:headEnd/>
                <a:tailEnd/>
              </a:ln>
            </p:spPr>
            <p:txBody>
              <a:bodyPr/>
              <a:lstStyle/>
              <a:p>
                <a:pPr>
                  <a:defRPr/>
                </a:pPr>
                <a:endParaRPr lang="en-US"/>
              </a:p>
            </p:txBody>
          </p:sp>
          <p:sp>
            <p:nvSpPr>
              <p:cNvPr id="18038" name="Freeform 630"/>
              <p:cNvSpPr>
                <a:spLocks/>
              </p:cNvSpPr>
              <p:nvPr/>
            </p:nvSpPr>
            <p:spPr bwMode="auto">
              <a:xfrm>
                <a:off x="4922" y="2541"/>
                <a:ext cx="16" cy="29"/>
              </a:xfrm>
              <a:custGeom>
                <a:avLst/>
                <a:gdLst/>
                <a:ahLst/>
                <a:cxnLst>
                  <a:cxn ang="0">
                    <a:pos x="9" y="16"/>
                  </a:cxn>
                  <a:cxn ang="0">
                    <a:pos x="16" y="20"/>
                  </a:cxn>
                  <a:cxn ang="0">
                    <a:pos x="13" y="0"/>
                  </a:cxn>
                  <a:cxn ang="0">
                    <a:pos x="0" y="2"/>
                  </a:cxn>
                  <a:cxn ang="0">
                    <a:pos x="4" y="23"/>
                  </a:cxn>
                  <a:cxn ang="0">
                    <a:pos x="11" y="29"/>
                  </a:cxn>
                  <a:cxn ang="0">
                    <a:pos x="4" y="23"/>
                  </a:cxn>
                  <a:cxn ang="0">
                    <a:pos x="5" y="29"/>
                  </a:cxn>
                  <a:cxn ang="0">
                    <a:pos x="11" y="29"/>
                  </a:cxn>
                  <a:cxn ang="0">
                    <a:pos x="9" y="16"/>
                  </a:cxn>
                </a:cxnLst>
                <a:rect l="0" t="0" r="r" b="b"/>
                <a:pathLst>
                  <a:path w="16" h="29">
                    <a:moveTo>
                      <a:pt x="9" y="16"/>
                    </a:moveTo>
                    <a:lnTo>
                      <a:pt x="16" y="20"/>
                    </a:lnTo>
                    <a:lnTo>
                      <a:pt x="13" y="0"/>
                    </a:lnTo>
                    <a:lnTo>
                      <a:pt x="0" y="2"/>
                    </a:lnTo>
                    <a:lnTo>
                      <a:pt x="4" y="23"/>
                    </a:lnTo>
                    <a:lnTo>
                      <a:pt x="11" y="29"/>
                    </a:lnTo>
                    <a:lnTo>
                      <a:pt x="4" y="23"/>
                    </a:lnTo>
                    <a:lnTo>
                      <a:pt x="5" y="29"/>
                    </a:lnTo>
                    <a:lnTo>
                      <a:pt x="11" y="29"/>
                    </a:lnTo>
                    <a:lnTo>
                      <a:pt x="9" y="16"/>
                    </a:lnTo>
                    <a:close/>
                  </a:path>
                </a:pathLst>
              </a:custGeom>
              <a:solidFill>
                <a:schemeClr val="tx1"/>
              </a:solidFill>
              <a:ln w="9525">
                <a:solidFill>
                  <a:schemeClr val="tx1"/>
                </a:solidFill>
                <a:round/>
                <a:headEnd/>
                <a:tailEnd/>
              </a:ln>
            </p:spPr>
            <p:txBody>
              <a:bodyPr/>
              <a:lstStyle/>
              <a:p>
                <a:pPr>
                  <a:defRPr/>
                </a:pPr>
                <a:endParaRPr lang="en-US"/>
              </a:p>
            </p:txBody>
          </p:sp>
          <p:sp>
            <p:nvSpPr>
              <p:cNvPr id="18039" name="Freeform 631"/>
              <p:cNvSpPr>
                <a:spLocks/>
              </p:cNvSpPr>
              <p:nvPr/>
            </p:nvSpPr>
            <p:spPr bwMode="auto">
              <a:xfrm>
                <a:off x="4931" y="2548"/>
                <a:ext cx="34" cy="22"/>
              </a:xfrm>
              <a:custGeom>
                <a:avLst/>
                <a:gdLst/>
                <a:ahLst/>
                <a:cxnLst>
                  <a:cxn ang="0">
                    <a:pos x="32" y="0"/>
                  </a:cxn>
                  <a:cxn ang="0">
                    <a:pos x="32" y="0"/>
                  </a:cxn>
                  <a:cxn ang="0">
                    <a:pos x="0" y="9"/>
                  </a:cxn>
                  <a:cxn ang="0">
                    <a:pos x="2" y="22"/>
                  </a:cxn>
                  <a:cxn ang="0">
                    <a:pos x="34" y="13"/>
                  </a:cxn>
                  <a:cxn ang="0">
                    <a:pos x="34" y="13"/>
                  </a:cxn>
                  <a:cxn ang="0">
                    <a:pos x="32" y="0"/>
                  </a:cxn>
                </a:cxnLst>
                <a:rect l="0" t="0" r="r" b="b"/>
                <a:pathLst>
                  <a:path w="34" h="22">
                    <a:moveTo>
                      <a:pt x="32" y="0"/>
                    </a:moveTo>
                    <a:lnTo>
                      <a:pt x="32" y="0"/>
                    </a:lnTo>
                    <a:lnTo>
                      <a:pt x="0" y="9"/>
                    </a:lnTo>
                    <a:lnTo>
                      <a:pt x="2" y="22"/>
                    </a:lnTo>
                    <a:lnTo>
                      <a:pt x="34" y="13"/>
                    </a:lnTo>
                    <a:lnTo>
                      <a:pt x="34" y="13"/>
                    </a:lnTo>
                    <a:lnTo>
                      <a:pt x="32" y="0"/>
                    </a:lnTo>
                    <a:close/>
                  </a:path>
                </a:pathLst>
              </a:custGeom>
              <a:solidFill>
                <a:schemeClr val="tx1"/>
              </a:solidFill>
              <a:ln w="9525">
                <a:solidFill>
                  <a:schemeClr val="tx1"/>
                </a:solidFill>
                <a:round/>
                <a:headEnd/>
                <a:tailEnd/>
              </a:ln>
            </p:spPr>
            <p:txBody>
              <a:bodyPr/>
              <a:lstStyle/>
              <a:p>
                <a:pPr>
                  <a:defRPr/>
                </a:pPr>
                <a:endParaRPr lang="en-US"/>
              </a:p>
            </p:txBody>
          </p:sp>
          <p:sp>
            <p:nvSpPr>
              <p:cNvPr id="18040" name="Freeform 632"/>
              <p:cNvSpPr>
                <a:spLocks/>
              </p:cNvSpPr>
              <p:nvPr/>
            </p:nvSpPr>
            <p:spPr bwMode="auto">
              <a:xfrm>
                <a:off x="4963" y="2548"/>
                <a:ext cx="42" cy="13"/>
              </a:xfrm>
              <a:custGeom>
                <a:avLst/>
                <a:gdLst/>
                <a:ahLst/>
                <a:cxnLst>
                  <a:cxn ang="0">
                    <a:pos x="42" y="0"/>
                  </a:cxn>
                  <a:cxn ang="0">
                    <a:pos x="42" y="0"/>
                  </a:cxn>
                  <a:cxn ang="0">
                    <a:pos x="0" y="0"/>
                  </a:cxn>
                  <a:cxn ang="0">
                    <a:pos x="2" y="13"/>
                  </a:cxn>
                  <a:cxn ang="0">
                    <a:pos x="42" y="13"/>
                  </a:cxn>
                  <a:cxn ang="0">
                    <a:pos x="40" y="13"/>
                  </a:cxn>
                  <a:cxn ang="0">
                    <a:pos x="42" y="0"/>
                  </a:cxn>
                </a:cxnLst>
                <a:rect l="0" t="0" r="r" b="b"/>
                <a:pathLst>
                  <a:path w="42" h="13">
                    <a:moveTo>
                      <a:pt x="42" y="0"/>
                    </a:moveTo>
                    <a:lnTo>
                      <a:pt x="42" y="0"/>
                    </a:lnTo>
                    <a:lnTo>
                      <a:pt x="0" y="0"/>
                    </a:lnTo>
                    <a:lnTo>
                      <a:pt x="2" y="13"/>
                    </a:lnTo>
                    <a:lnTo>
                      <a:pt x="42" y="13"/>
                    </a:lnTo>
                    <a:lnTo>
                      <a:pt x="40" y="13"/>
                    </a:lnTo>
                    <a:lnTo>
                      <a:pt x="42" y="0"/>
                    </a:lnTo>
                    <a:close/>
                  </a:path>
                </a:pathLst>
              </a:custGeom>
              <a:solidFill>
                <a:schemeClr val="tx1"/>
              </a:solidFill>
              <a:ln w="9525">
                <a:solidFill>
                  <a:schemeClr val="tx1"/>
                </a:solidFill>
                <a:round/>
                <a:headEnd/>
                <a:tailEnd/>
              </a:ln>
            </p:spPr>
            <p:txBody>
              <a:bodyPr/>
              <a:lstStyle/>
              <a:p>
                <a:pPr>
                  <a:defRPr/>
                </a:pPr>
                <a:endParaRPr lang="en-US"/>
              </a:p>
            </p:txBody>
          </p:sp>
          <p:sp>
            <p:nvSpPr>
              <p:cNvPr id="18041" name="Freeform 633"/>
              <p:cNvSpPr>
                <a:spLocks/>
              </p:cNvSpPr>
              <p:nvPr/>
            </p:nvSpPr>
            <p:spPr bwMode="auto">
              <a:xfrm>
                <a:off x="5003" y="2548"/>
                <a:ext cx="59" cy="16"/>
              </a:xfrm>
              <a:custGeom>
                <a:avLst/>
                <a:gdLst/>
                <a:ahLst/>
                <a:cxnLst>
                  <a:cxn ang="0">
                    <a:pos x="59" y="4"/>
                  </a:cxn>
                  <a:cxn ang="0">
                    <a:pos x="59" y="4"/>
                  </a:cxn>
                  <a:cxn ang="0">
                    <a:pos x="2" y="0"/>
                  </a:cxn>
                  <a:cxn ang="0">
                    <a:pos x="0" y="13"/>
                  </a:cxn>
                  <a:cxn ang="0">
                    <a:pos x="58" y="16"/>
                  </a:cxn>
                  <a:cxn ang="0">
                    <a:pos x="58" y="16"/>
                  </a:cxn>
                  <a:cxn ang="0">
                    <a:pos x="59" y="4"/>
                  </a:cxn>
                </a:cxnLst>
                <a:rect l="0" t="0" r="r" b="b"/>
                <a:pathLst>
                  <a:path w="59" h="16">
                    <a:moveTo>
                      <a:pt x="59" y="4"/>
                    </a:moveTo>
                    <a:lnTo>
                      <a:pt x="59" y="4"/>
                    </a:lnTo>
                    <a:lnTo>
                      <a:pt x="2" y="0"/>
                    </a:lnTo>
                    <a:lnTo>
                      <a:pt x="0" y="13"/>
                    </a:lnTo>
                    <a:lnTo>
                      <a:pt x="58" y="16"/>
                    </a:lnTo>
                    <a:lnTo>
                      <a:pt x="58" y="16"/>
                    </a:lnTo>
                    <a:lnTo>
                      <a:pt x="59" y="4"/>
                    </a:lnTo>
                    <a:close/>
                  </a:path>
                </a:pathLst>
              </a:custGeom>
              <a:solidFill>
                <a:schemeClr val="tx1"/>
              </a:solidFill>
              <a:ln w="9525">
                <a:solidFill>
                  <a:schemeClr val="tx1"/>
                </a:solidFill>
                <a:round/>
                <a:headEnd/>
                <a:tailEnd/>
              </a:ln>
            </p:spPr>
            <p:txBody>
              <a:bodyPr/>
              <a:lstStyle/>
              <a:p>
                <a:pPr>
                  <a:defRPr/>
                </a:pPr>
                <a:endParaRPr lang="en-US"/>
              </a:p>
            </p:txBody>
          </p:sp>
          <p:sp>
            <p:nvSpPr>
              <p:cNvPr id="18042" name="Freeform 634"/>
              <p:cNvSpPr>
                <a:spLocks/>
              </p:cNvSpPr>
              <p:nvPr/>
            </p:nvSpPr>
            <p:spPr bwMode="auto">
              <a:xfrm>
                <a:off x="5061" y="2552"/>
                <a:ext cx="36" cy="19"/>
              </a:xfrm>
              <a:custGeom>
                <a:avLst/>
                <a:gdLst/>
                <a:ahLst/>
                <a:cxnLst>
                  <a:cxn ang="0">
                    <a:pos x="34" y="7"/>
                  </a:cxn>
                  <a:cxn ang="0">
                    <a:pos x="36" y="7"/>
                  </a:cxn>
                  <a:cxn ang="0">
                    <a:pos x="1" y="0"/>
                  </a:cxn>
                  <a:cxn ang="0">
                    <a:pos x="0" y="12"/>
                  </a:cxn>
                  <a:cxn ang="0">
                    <a:pos x="32" y="19"/>
                  </a:cxn>
                  <a:cxn ang="0">
                    <a:pos x="34" y="19"/>
                  </a:cxn>
                  <a:cxn ang="0">
                    <a:pos x="34" y="7"/>
                  </a:cxn>
                </a:cxnLst>
                <a:rect l="0" t="0" r="r" b="b"/>
                <a:pathLst>
                  <a:path w="36" h="19">
                    <a:moveTo>
                      <a:pt x="34" y="7"/>
                    </a:moveTo>
                    <a:lnTo>
                      <a:pt x="36" y="7"/>
                    </a:lnTo>
                    <a:lnTo>
                      <a:pt x="1" y="0"/>
                    </a:lnTo>
                    <a:lnTo>
                      <a:pt x="0" y="12"/>
                    </a:lnTo>
                    <a:lnTo>
                      <a:pt x="32" y="19"/>
                    </a:lnTo>
                    <a:lnTo>
                      <a:pt x="34" y="19"/>
                    </a:lnTo>
                    <a:lnTo>
                      <a:pt x="34" y="7"/>
                    </a:lnTo>
                    <a:close/>
                  </a:path>
                </a:pathLst>
              </a:custGeom>
              <a:solidFill>
                <a:schemeClr val="tx1"/>
              </a:solidFill>
              <a:ln w="9525">
                <a:solidFill>
                  <a:schemeClr val="tx1"/>
                </a:solidFill>
                <a:round/>
                <a:headEnd/>
                <a:tailEnd/>
              </a:ln>
            </p:spPr>
            <p:txBody>
              <a:bodyPr/>
              <a:lstStyle/>
              <a:p>
                <a:pPr>
                  <a:defRPr/>
                </a:pPr>
                <a:endParaRPr lang="en-US"/>
              </a:p>
            </p:txBody>
          </p:sp>
          <p:sp>
            <p:nvSpPr>
              <p:cNvPr id="18043" name="Freeform 635"/>
              <p:cNvSpPr>
                <a:spLocks/>
              </p:cNvSpPr>
              <p:nvPr/>
            </p:nvSpPr>
            <p:spPr bwMode="auto">
              <a:xfrm>
                <a:off x="5095" y="2559"/>
                <a:ext cx="38" cy="12"/>
              </a:xfrm>
              <a:custGeom>
                <a:avLst/>
                <a:gdLst/>
                <a:ahLst/>
                <a:cxnLst>
                  <a:cxn ang="0">
                    <a:pos x="27" y="2"/>
                  </a:cxn>
                  <a:cxn ang="0">
                    <a:pos x="32" y="0"/>
                  </a:cxn>
                  <a:cxn ang="0">
                    <a:pos x="0" y="0"/>
                  </a:cxn>
                  <a:cxn ang="0">
                    <a:pos x="0" y="12"/>
                  </a:cxn>
                  <a:cxn ang="0">
                    <a:pos x="32" y="12"/>
                  </a:cxn>
                  <a:cxn ang="0">
                    <a:pos x="38" y="11"/>
                  </a:cxn>
                  <a:cxn ang="0">
                    <a:pos x="32" y="12"/>
                  </a:cxn>
                  <a:cxn ang="0">
                    <a:pos x="36" y="12"/>
                  </a:cxn>
                  <a:cxn ang="0">
                    <a:pos x="38" y="11"/>
                  </a:cxn>
                  <a:cxn ang="0">
                    <a:pos x="27" y="2"/>
                  </a:cxn>
                </a:cxnLst>
                <a:rect l="0" t="0" r="r" b="b"/>
                <a:pathLst>
                  <a:path w="38" h="12">
                    <a:moveTo>
                      <a:pt x="27" y="2"/>
                    </a:moveTo>
                    <a:lnTo>
                      <a:pt x="32" y="0"/>
                    </a:lnTo>
                    <a:lnTo>
                      <a:pt x="0" y="0"/>
                    </a:lnTo>
                    <a:lnTo>
                      <a:pt x="0" y="12"/>
                    </a:lnTo>
                    <a:lnTo>
                      <a:pt x="32" y="12"/>
                    </a:lnTo>
                    <a:lnTo>
                      <a:pt x="38" y="11"/>
                    </a:lnTo>
                    <a:lnTo>
                      <a:pt x="32" y="12"/>
                    </a:lnTo>
                    <a:lnTo>
                      <a:pt x="36" y="12"/>
                    </a:lnTo>
                    <a:lnTo>
                      <a:pt x="38" y="11"/>
                    </a:lnTo>
                    <a:lnTo>
                      <a:pt x="27" y="2"/>
                    </a:lnTo>
                    <a:close/>
                  </a:path>
                </a:pathLst>
              </a:custGeom>
              <a:solidFill>
                <a:schemeClr val="tx1"/>
              </a:solidFill>
              <a:ln w="9525">
                <a:solidFill>
                  <a:schemeClr val="tx1"/>
                </a:solidFill>
                <a:round/>
                <a:headEnd/>
                <a:tailEnd/>
              </a:ln>
            </p:spPr>
            <p:txBody>
              <a:bodyPr/>
              <a:lstStyle/>
              <a:p>
                <a:pPr>
                  <a:defRPr/>
                </a:pPr>
                <a:endParaRPr lang="en-US"/>
              </a:p>
            </p:txBody>
          </p:sp>
          <p:sp>
            <p:nvSpPr>
              <p:cNvPr id="18044" name="Freeform 636"/>
              <p:cNvSpPr>
                <a:spLocks/>
              </p:cNvSpPr>
              <p:nvPr/>
            </p:nvSpPr>
            <p:spPr bwMode="auto">
              <a:xfrm>
                <a:off x="5122" y="2526"/>
                <a:ext cx="43" cy="44"/>
              </a:xfrm>
              <a:custGeom>
                <a:avLst/>
                <a:gdLst/>
                <a:ahLst/>
                <a:cxnLst>
                  <a:cxn ang="0">
                    <a:pos x="32" y="0"/>
                  </a:cxn>
                  <a:cxn ang="0">
                    <a:pos x="32" y="0"/>
                  </a:cxn>
                  <a:cxn ang="0">
                    <a:pos x="0" y="35"/>
                  </a:cxn>
                  <a:cxn ang="0">
                    <a:pos x="11" y="44"/>
                  </a:cxn>
                  <a:cxn ang="0">
                    <a:pos x="43" y="8"/>
                  </a:cxn>
                  <a:cxn ang="0">
                    <a:pos x="43" y="8"/>
                  </a:cxn>
                  <a:cxn ang="0">
                    <a:pos x="32" y="0"/>
                  </a:cxn>
                </a:cxnLst>
                <a:rect l="0" t="0" r="r" b="b"/>
                <a:pathLst>
                  <a:path w="43" h="44">
                    <a:moveTo>
                      <a:pt x="32" y="0"/>
                    </a:moveTo>
                    <a:lnTo>
                      <a:pt x="32" y="0"/>
                    </a:lnTo>
                    <a:lnTo>
                      <a:pt x="0" y="35"/>
                    </a:lnTo>
                    <a:lnTo>
                      <a:pt x="11" y="44"/>
                    </a:lnTo>
                    <a:lnTo>
                      <a:pt x="43" y="8"/>
                    </a:lnTo>
                    <a:lnTo>
                      <a:pt x="43" y="8"/>
                    </a:lnTo>
                    <a:lnTo>
                      <a:pt x="32" y="0"/>
                    </a:lnTo>
                    <a:close/>
                  </a:path>
                </a:pathLst>
              </a:custGeom>
              <a:solidFill>
                <a:schemeClr val="tx1"/>
              </a:solidFill>
              <a:ln w="9525">
                <a:solidFill>
                  <a:schemeClr val="tx1"/>
                </a:solidFill>
                <a:round/>
                <a:headEnd/>
                <a:tailEnd/>
              </a:ln>
            </p:spPr>
            <p:txBody>
              <a:bodyPr/>
              <a:lstStyle/>
              <a:p>
                <a:pPr>
                  <a:defRPr/>
                </a:pPr>
                <a:endParaRPr lang="en-US"/>
              </a:p>
            </p:txBody>
          </p:sp>
          <p:sp>
            <p:nvSpPr>
              <p:cNvPr id="18045" name="Freeform 637"/>
              <p:cNvSpPr>
                <a:spLocks/>
              </p:cNvSpPr>
              <p:nvPr/>
            </p:nvSpPr>
            <p:spPr bwMode="auto">
              <a:xfrm>
                <a:off x="5154" y="2490"/>
                <a:ext cx="29" cy="44"/>
              </a:xfrm>
              <a:custGeom>
                <a:avLst/>
                <a:gdLst/>
                <a:ahLst/>
                <a:cxnLst>
                  <a:cxn ang="0">
                    <a:pos x="24" y="0"/>
                  </a:cxn>
                  <a:cxn ang="0">
                    <a:pos x="18" y="4"/>
                  </a:cxn>
                  <a:cxn ang="0">
                    <a:pos x="0" y="36"/>
                  </a:cxn>
                  <a:cxn ang="0">
                    <a:pos x="11" y="44"/>
                  </a:cxn>
                  <a:cxn ang="0">
                    <a:pos x="29" y="9"/>
                  </a:cxn>
                  <a:cxn ang="0">
                    <a:pos x="24" y="13"/>
                  </a:cxn>
                  <a:cxn ang="0">
                    <a:pos x="24" y="0"/>
                  </a:cxn>
                  <a:cxn ang="0">
                    <a:pos x="20" y="0"/>
                  </a:cxn>
                  <a:cxn ang="0">
                    <a:pos x="18" y="4"/>
                  </a:cxn>
                  <a:cxn ang="0">
                    <a:pos x="24" y="0"/>
                  </a:cxn>
                </a:cxnLst>
                <a:rect l="0" t="0" r="r" b="b"/>
                <a:pathLst>
                  <a:path w="29" h="44">
                    <a:moveTo>
                      <a:pt x="24" y="0"/>
                    </a:moveTo>
                    <a:lnTo>
                      <a:pt x="18" y="4"/>
                    </a:lnTo>
                    <a:lnTo>
                      <a:pt x="0" y="36"/>
                    </a:lnTo>
                    <a:lnTo>
                      <a:pt x="11" y="44"/>
                    </a:lnTo>
                    <a:lnTo>
                      <a:pt x="29" y="9"/>
                    </a:lnTo>
                    <a:lnTo>
                      <a:pt x="24" y="13"/>
                    </a:lnTo>
                    <a:lnTo>
                      <a:pt x="24" y="0"/>
                    </a:lnTo>
                    <a:lnTo>
                      <a:pt x="20" y="0"/>
                    </a:lnTo>
                    <a:lnTo>
                      <a:pt x="18" y="4"/>
                    </a:lnTo>
                    <a:lnTo>
                      <a:pt x="24" y="0"/>
                    </a:lnTo>
                    <a:close/>
                  </a:path>
                </a:pathLst>
              </a:custGeom>
              <a:solidFill>
                <a:schemeClr val="tx1"/>
              </a:solidFill>
              <a:ln w="9525">
                <a:solidFill>
                  <a:schemeClr val="tx1"/>
                </a:solidFill>
                <a:round/>
                <a:headEnd/>
                <a:tailEnd/>
              </a:ln>
            </p:spPr>
            <p:txBody>
              <a:bodyPr/>
              <a:lstStyle/>
              <a:p>
                <a:pPr>
                  <a:defRPr/>
                </a:pPr>
                <a:endParaRPr lang="en-US"/>
              </a:p>
            </p:txBody>
          </p:sp>
          <p:sp>
            <p:nvSpPr>
              <p:cNvPr id="18046" name="Freeform 638"/>
              <p:cNvSpPr>
                <a:spLocks/>
              </p:cNvSpPr>
              <p:nvPr/>
            </p:nvSpPr>
            <p:spPr bwMode="auto">
              <a:xfrm>
                <a:off x="5178" y="2490"/>
                <a:ext cx="32" cy="15"/>
              </a:xfrm>
              <a:custGeom>
                <a:avLst/>
                <a:gdLst/>
                <a:ahLst/>
                <a:cxnLst>
                  <a:cxn ang="0">
                    <a:pos x="32" y="4"/>
                  </a:cxn>
                  <a:cxn ang="0">
                    <a:pos x="30" y="2"/>
                  </a:cxn>
                  <a:cxn ang="0">
                    <a:pos x="0" y="0"/>
                  </a:cxn>
                  <a:cxn ang="0">
                    <a:pos x="0" y="13"/>
                  </a:cxn>
                  <a:cxn ang="0">
                    <a:pos x="29" y="15"/>
                  </a:cxn>
                  <a:cxn ang="0">
                    <a:pos x="25" y="15"/>
                  </a:cxn>
                  <a:cxn ang="0">
                    <a:pos x="32" y="4"/>
                  </a:cxn>
                </a:cxnLst>
                <a:rect l="0" t="0" r="r" b="b"/>
                <a:pathLst>
                  <a:path w="32" h="15">
                    <a:moveTo>
                      <a:pt x="32" y="4"/>
                    </a:moveTo>
                    <a:lnTo>
                      <a:pt x="30" y="2"/>
                    </a:lnTo>
                    <a:lnTo>
                      <a:pt x="0" y="0"/>
                    </a:lnTo>
                    <a:lnTo>
                      <a:pt x="0" y="13"/>
                    </a:lnTo>
                    <a:lnTo>
                      <a:pt x="29" y="15"/>
                    </a:lnTo>
                    <a:lnTo>
                      <a:pt x="25" y="15"/>
                    </a:lnTo>
                    <a:lnTo>
                      <a:pt x="32" y="4"/>
                    </a:lnTo>
                    <a:close/>
                  </a:path>
                </a:pathLst>
              </a:custGeom>
              <a:solidFill>
                <a:schemeClr val="tx1"/>
              </a:solidFill>
              <a:ln w="9525">
                <a:solidFill>
                  <a:schemeClr val="tx1"/>
                </a:solidFill>
                <a:round/>
                <a:headEnd/>
                <a:tailEnd/>
              </a:ln>
            </p:spPr>
            <p:txBody>
              <a:bodyPr/>
              <a:lstStyle/>
              <a:p>
                <a:pPr>
                  <a:defRPr/>
                </a:pPr>
                <a:endParaRPr lang="en-US"/>
              </a:p>
            </p:txBody>
          </p:sp>
          <p:sp>
            <p:nvSpPr>
              <p:cNvPr id="18047" name="Freeform 639"/>
              <p:cNvSpPr>
                <a:spLocks/>
              </p:cNvSpPr>
              <p:nvPr/>
            </p:nvSpPr>
            <p:spPr bwMode="auto">
              <a:xfrm>
                <a:off x="5203" y="2494"/>
                <a:ext cx="25" cy="20"/>
              </a:xfrm>
              <a:custGeom>
                <a:avLst/>
                <a:gdLst/>
                <a:ahLst/>
                <a:cxnLst>
                  <a:cxn ang="0">
                    <a:pos x="25" y="11"/>
                  </a:cxn>
                  <a:cxn ang="0">
                    <a:pos x="22" y="9"/>
                  </a:cxn>
                  <a:cxn ang="0">
                    <a:pos x="7" y="0"/>
                  </a:cxn>
                  <a:cxn ang="0">
                    <a:pos x="0" y="11"/>
                  </a:cxn>
                  <a:cxn ang="0">
                    <a:pos x="16" y="20"/>
                  </a:cxn>
                  <a:cxn ang="0">
                    <a:pos x="13" y="16"/>
                  </a:cxn>
                  <a:cxn ang="0">
                    <a:pos x="25" y="11"/>
                  </a:cxn>
                </a:cxnLst>
                <a:rect l="0" t="0" r="r" b="b"/>
                <a:pathLst>
                  <a:path w="25" h="20">
                    <a:moveTo>
                      <a:pt x="25" y="11"/>
                    </a:moveTo>
                    <a:lnTo>
                      <a:pt x="22" y="9"/>
                    </a:lnTo>
                    <a:lnTo>
                      <a:pt x="7" y="0"/>
                    </a:lnTo>
                    <a:lnTo>
                      <a:pt x="0" y="11"/>
                    </a:lnTo>
                    <a:lnTo>
                      <a:pt x="16" y="20"/>
                    </a:lnTo>
                    <a:lnTo>
                      <a:pt x="13" y="16"/>
                    </a:lnTo>
                    <a:lnTo>
                      <a:pt x="25" y="11"/>
                    </a:lnTo>
                    <a:close/>
                  </a:path>
                </a:pathLst>
              </a:custGeom>
              <a:solidFill>
                <a:schemeClr val="tx1"/>
              </a:solidFill>
              <a:ln w="9525">
                <a:solidFill>
                  <a:schemeClr val="tx1"/>
                </a:solidFill>
                <a:round/>
                <a:headEnd/>
                <a:tailEnd/>
              </a:ln>
            </p:spPr>
            <p:txBody>
              <a:bodyPr/>
              <a:lstStyle/>
              <a:p>
                <a:pPr>
                  <a:defRPr/>
                </a:pPr>
                <a:endParaRPr lang="en-US"/>
              </a:p>
            </p:txBody>
          </p:sp>
          <p:sp>
            <p:nvSpPr>
              <p:cNvPr id="18048" name="Freeform 640"/>
              <p:cNvSpPr>
                <a:spLocks/>
              </p:cNvSpPr>
              <p:nvPr/>
            </p:nvSpPr>
            <p:spPr bwMode="auto">
              <a:xfrm>
                <a:off x="5216" y="2505"/>
                <a:ext cx="19" cy="25"/>
              </a:xfrm>
              <a:custGeom>
                <a:avLst/>
                <a:gdLst/>
                <a:ahLst/>
                <a:cxnLst>
                  <a:cxn ang="0">
                    <a:pos x="14" y="12"/>
                  </a:cxn>
                  <a:cxn ang="0">
                    <a:pos x="19" y="16"/>
                  </a:cxn>
                  <a:cxn ang="0">
                    <a:pos x="12" y="0"/>
                  </a:cxn>
                  <a:cxn ang="0">
                    <a:pos x="0" y="5"/>
                  </a:cxn>
                  <a:cxn ang="0">
                    <a:pos x="9" y="21"/>
                  </a:cxn>
                  <a:cxn ang="0">
                    <a:pos x="14" y="25"/>
                  </a:cxn>
                  <a:cxn ang="0">
                    <a:pos x="9" y="21"/>
                  </a:cxn>
                  <a:cxn ang="0">
                    <a:pos x="10" y="25"/>
                  </a:cxn>
                  <a:cxn ang="0">
                    <a:pos x="14" y="25"/>
                  </a:cxn>
                  <a:cxn ang="0">
                    <a:pos x="14" y="12"/>
                  </a:cxn>
                </a:cxnLst>
                <a:rect l="0" t="0" r="r" b="b"/>
                <a:pathLst>
                  <a:path w="19" h="25">
                    <a:moveTo>
                      <a:pt x="14" y="12"/>
                    </a:moveTo>
                    <a:lnTo>
                      <a:pt x="19" y="16"/>
                    </a:lnTo>
                    <a:lnTo>
                      <a:pt x="12" y="0"/>
                    </a:lnTo>
                    <a:lnTo>
                      <a:pt x="0" y="5"/>
                    </a:lnTo>
                    <a:lnTo>
                      <a:pt x="9" y="21"/>
                    </a:lnTo>
                    <a:lnTo>
                      <a:pt x="14" y="25"/>
                    </a:lnTo>
                    <a:lnTo>
                      <a:pt x="9" y="21"/>
                    </a:lnTo>
                    <a:lnTo>
                      <a:pt x="10" y="25"/>
                    </a:lnTo>
                    <a:lnTo>
                      <a:pt x="14" y="25"/>
                    </a:lnTo>
                    <a:lnTo>
                      <a:pt x="14" y="12"/>
                    </a:lnTo>
                    <a:close/>
                  </a:path>
                </a:pathLst>
              </a:custGeom>
              <a:solidFill>
                <a:schemeClr val="tx1"/>
              </a:solidFill>
              <a:ln w="9525">
                <a:solidFill>
                  <a:schemeClr val="tx1"/>
                </a:solidFill>
                <a:round/>
                <a:headEnd/>
                <a:tailEnd/>
              </a:ln>
            </p:spPr>
            <p:txBody>
              <a:bodyPr/>
              <a:lstStyle/>
              <a:p>
                <a:pPr>
                  <a:defRPr/>
                </a:pPr>
                <a:endParaRPr lang="en-US"/>
              </a:p>
            </p:txBody>
          </p:sp>
          <p:sp>
            <p:nvSpPr>
              <p:cNvPr id="18049" name="Freeform 641"/>
              <p:cNvSpPr>
                <a:spLocks/>
              </p:cNvSpPr>
              <p:nvPr/>
            </p:nvSpPr>
            <p:spPr bwMode="auto">
              <a:xfrm>
                <a:off x="5230" y="2517"/>
                <a:ext cx="45" cy="15"/>
              </a:xfrm>
              <a:custGeom>
                <a:avLst/>
                <a:gdLst/>
                <a:ahLst/>
                <a:cxnLst>
                  <a:cxn ang="0">
                    <a:pos x="45" y="4"/>
                  </a:cxn>
                  <a:cxn ang="0">
                    <a:pos x="41" y="2"/>
                  </a:cxn>
                  <a:cxn ang="0">
                    <a:pos x="0" y="0"/>
                  </a:cxn>
                  <a:cxn ang="0">
                    <a:pos x="0" y="13"/>
                  </a:cxn>
                  <a:cxn ang="0">
                    <a:pos x="41" y="15"/>
                  </a:cxn>
                  <a:cxn ang="0">
                    <a:pos x="38" y="15"/>
                  </a:cxn>
                  <a:cxn ang="0">
                    <a:pos x="45" y="4"/>
                  </a:cxn>
                </a:cxnLst>
                <a:rect l="0" t="0" r="r" b="b"/>
                <a:pathLst>
                  <a:path w="45" h="15">
                    <a:moveTo>
                      <a:pt x="45" y="4"/>
                    </a:moveTo>
                    <a:lnTo>
                      <a:pt x="41" y="2"/>
                    </a:lnTo>
                    <a:lnTo>
                      <a:pt x="0" y="0"/>
                    </a:lnTo>
                    <a:lnTo>
                      <a:pt x="0" y="13"/>
                    </a:lnTo>
                    <a:lnTo>
                      <a:pt x="41" y="15"/>
                    </a:lnTo>
                    <a:lnTo>
                      <a:pt x="38" y="15"/>
                    </a:lnTo>
                    <a:lnTo>
                      <a:pt x="45" y="4"/>
                    </a:lnTo>
                    <a:close/>
                  </a:path>
                </a:pathLst>
              </a:custGeom>
              <a:solidFill>
                <a:schemeClr val="tx1"/>
              </a:solidFill>
              <a:ln w="9525">
                <a:solidFill>
                  <a:schemeClr val="tx1"/>
                </a:solidFill>
                <a:round/>
                <a:headEnd/>
                <a:tailEnd/>
              </a:ln>
            </p:spPr>
            <p:txBody>
              <a:bodyPr/>
              <a:lstStyle/>
              <a:p>
                <a:pPr>
                  <a:defRPr/>
                </a:pPr>
                <a:endParaRPr lang="en-US"/>
              </a:p>
            </p:txBody>
          </p:sp>
          <p:sp>
            <p:nvSpPr>
              <p:cNvPr id="18050" name="Freeform 642"/>
              <p:cNvSpPr>
                <a:spLocks/>
              </p:cNvSpPr>
              <p:nvPr/>
            </p:nvSpPr>
            <p:spPr bwMode="auto">
              <a:xfrm>
                <a:off x="5268" y="2521"/>
                <a:ext cx="32" cy="23"/>
              </a:xfrm>
              <a:custGeom>
                <a:avLst/>
                <a:gdLst/>
                <a:ahLst/>
                <a:cxnLst>
                  <a:cxn ang="0">
                    <a:pos x="32" y="18"/>
                  </a:cxn>
                  <a:cxn ang="0">
                    <a:pos x="31" y="13"/>
                  </a:cxn>
                  <a:cxn ang="0">
                    <a:pos x="7" y="0"/>
                  </a:cxn>
                  <a:cxn ang="0">
                    <a:pos x="0" y="11"/>
                  </a:cxn>
                  <a:cxn ang="0">
                    <a:pos x="23" y="23"/>
                  </a:cxn>
                  <a:cxn ang="0">
                    <a:pos x="20" y="18"/>
                  </a:cxn>
                  <a:cxn ang="0">
                    <a:pos x="32" y="18"/>
                  </a:cxn>
                  <a:cxn ang="0">
                    <a:pos x="32" y="14"/>
                  </a:cxn>
                  <a:cxn ang="0">
                    <a:pos x="31" y="13"/>
                  </a:cxn>
                  <a:cxn ang="0">
                    <a:pos x="32" y="18"/>
                  </a:cxn>
                </a:cxnLst>
                <a:rect l="0" t="0" r="r" b="b"/>
                <a:pathLst>
                  <a:path w="32" h="23">
                    <a:moveTo>
                      <a:pt x="32" y="18"/>
                    </a:moveTo>
                    <a:lnTo>
                      <a:pt x="31" y="13"/>
                    </a:lnTo>
                    <a:lnTo>
                      <a:pt x="7" y="0"/>
                    </a:lnTo>
                    <a:lnTo>
                      <a:pt x="0" y="11"/>
                    </a:lnTo>
                    <a:lnTo>
                      <a:pt x="23" y="23"/>
                    </a:lnTo>
                    <a:lnTo>
                      <a:pt x="20" y="18"/>
                    </a:lnTo>
                    <a:lnTo>
                      <a:pt x="32" y="18"/>
                    </a:lnTo>
                    <a:lnTo>
                      <a:pt x="32" y="14"/>
                    </a:lnTo>
                    <a:lnTo>
                      <a:pt x="31" y="13"/>
                    </a:lnTo>
                    <a:lnTo>
                      <a:pt x="32" y="18"/>
                    </a:lnTo>
                    <a:close/>
                  </a:path>
                </a:pathLst>
              </a:custGeom>
              <a:solidFill>
                <a:schemeClr val="tx1"/>
              </a:solidFill>
              <a:ln w="9525">
                <a:solidFill>
                  <a:schemeClr val="tx1"/>
                </a:solidFill>
                <a:round/>
                <a:headEnd/>
                <a:tailEnd/>
              </a:ln>
            </p:spPr>
            <p:txBody>
              <a:bodyPr/>
              <a:lstStyle/>
              <a:p>
                <a:pPr>
                  <a:defRPr/>
                </a:pPr>
                <a:endParaRPr lang="en-US"/>
              </a:p>
            </p:txBody>
          </p:sp>
          <p:sp>
            <p:nvSpPr>
              <p:cNvPr id="18051" name="Freeform 643"/>
              <p:cNvSpPr>
                <a:spLocks/>
              </p:cNvSpPr>
              <p:nvPr/>
            </p:nvSpPr>
            <p:spPr bwMode="auto">
              <a:xfrm>
                <a:off x="5288" y="2539"/>
                <a:ext cx="14" cy="68"/>
              </a:xfrm>
              <a:custGeom>
                <a:avLst/>
                <a:gdLst/>
                <a:ahLst/>
                <a:cxnLst>
                  <a:cxn ang="0">
                    <a:pos x="12" y="68"/>
                  </a:cxn>
                  <a:cxn ang="0">
                    <a:pos x="14" y="63"/>
                  </a:cxn>
                  <a:cxn ang="0">
                    <a:pos x="12" y="0"/>
                  </a:cxn>
                  <a:cxn ang="0">
                    <a:pos x="0" y="0"/>
                  </a:cxn>
                  <a:cxn ang="0">
                    <a:pos x="1" y="63"/>
                  </a:cxn>
                  <a:cxn ang="0">
                    <a:pos x="3" y="59"/>
                  </a:cxn>
                  <a:cxn ang="0">
                    <a:pos x="12" y="68"/>
                  </a:cxn>
                </a:cxnLst>
                <a:rect l="0" t="0" r="r" b="b"/>
                <a:pathLst>
                  <a:path w="14" h="68">
                    <a:moveTo>
                      <a:pt x="12" y="68"/>
                    </a:moveTo>
                    <a:lnTo>
                      <a:pt x="14" y="63"/>
                    </a:lnTo>
                    <a:lnTo>
                      <a:pt x="12" y="0"/>
                    </a:lnTo>
                    <a:lnTo>
                      <a:pt x="0" y="0"/>
                    </a:lnTo>
                    <a:lnTo>
                      <a:pt x="1" y="63"/>
                    </a:lnTo>
                    <a:lnTo>
                      <a:pt x="3" y="59"/>
                    </a:lnTo>
                    <a:lnTo>
                      <a:pt x="12" y="68"/>
                    </a:lnTo>
                    <a:close/>
                  </a:path>
                </a:pathLst>
              </a:custGeom>
              <a:solidFill>
                <a:schemeClr val="tx1"/>
              </a:solidFill>
              <a:ln w="9525">
                <a:solidFill>
                  <a:schemeClr val="tx1"/>
                </a:solidFill>
                <a:round/>
                <a:headEnd/>
                <a:tailEnd/>
              </a:ln>
            </p:spPr>
            <p:txBody>
              <a:bodyPr/>
              <a:lstStyle/>
              <a:p>
                <a:pPr>
                  <a:defRPr/>
                </a:pPr>
                <a:endParaRPr lang="en-US"/>
              </a:p>
            </p:txBody>
          </p:sp>
          <p:sp>
            <p:nvSpPr>
              <p:cNvPr id="18052" name="Freeform 644"/>
              <p:cNvSpPr>
                <a:spLocks/>
              </p:cNvSpPr>
              <p:nvPr/>
            </p:nvSpPr>
            <p:spPr bwMode="auto">
              <a:xfrm>
                <a:off x="5273" y="2598"/>
                <a:ext cx="27" cy="27"/>
              </a:xfrm>
              <a:custGeom>
                <a:avLst/>
                <a:gdLst/>
                <a:ahLst/>
                <a:cxnLst>
                  <a:cxn ang="0">
                    <a:pos x="13" y="24"/>
                  </a:cxn>
                  <a:cxn ang="0">
                    <a:pos x="11" y="27"/>
                  </a:cxn>
                  <a:cxn ang="0">
                    <a:pos x="27" y="9"/>
                  </a:cxn>
                  <a:cxn ang="0">
                    <a:pos x="18" y="0"/>
                  </a:cxn>
                  <a:cxn ang="0">
                    <a:pos x="2" y="18"/>
                  </a:cxn>
                  <a:cxn ang="0">
                    <a:pos x="0" y="22"/>
                  </a:cxn>
                  <a:cxn ang="0">
                    <a:pos x="13" y="24"/>
                  </a:cxn>
                </a:cxnLst>
                <a:rect l="0" t="0" r="r" b="b"/>
                <a:pathLst>
                  <a:path w="27" h="27">
                    <a:moveTo>
                      <a:pt x="13" y="24"/>
                    </a:moveTo>
                    <a:lnTo>
                      <a:pt x="11" y="27"/>
                    </a:lnTo>
                    <a:lnTo>
                      <a:pt x="27" y="9"/>
                    </a:lnTo>
                    <a:lnTo>
                      <a:pt x="18" y="0"/>
                    </a:lnTo>
                    <a:lnTo>
                      <a:pt x="2" y="18"/>
                    </a:lnTo>
                    <a:lnTo>
                      <a:pt x="0" y="22"/>
                    </a:lnTo>
                    <a:lnTo>
                      <a:pt x="13" y="24"/>
                    </a:lnTo>
                    <a:close/>
                  </a:path>
                </a:pathLst>
              </a:custGeom>
              <a:solidFill>
                <a:schemeClr val="tx1"/>
              </a:solidFill>
              <a:ln w="9525">
                <a:solidFill>
                  <a:schemeClr val="tx1"/>
                </a:solidFill>
                <a:round/>
                <a:headEnd/>
                <a:tailEnd/>
              </a:ln>
            </p:spPr>
            <p:txBody>
              <a:bodyPr/>
              <a:lstStyle/>
              <a:p>
                <a:pPr>
                  <a:defRPr/>
                </a:pPr>
                <a:endParaRPr lang="en-US"/>
              </a:p>
            </p:txBody>
          </p:sp>
          <p:sp>
            <p:nvSpPr>
              <p:cNvPr id="18053" name="Freeform 645"/>
              <p:cNvSpPr>
                <a:spLocks/>
              </p:cNvSpPr>
              <p:nvPr/>
            </p:nvSpPr>
            <p:spPr bwMode="auto">
              <a:xfrm>
                <a:off x="5262" y="2620"/>
                <a:ext cx="24" cy="51"/>
              </a:xfrm>
              <a:custGeom>
                <a:avLst/>
                <a:gdLst/>
                <a:ahLst/>
                <a:cxnLst>
                  <a:cxn ang="0">
                    <a:pos x="13" y="51"/>
                  </a:cxn>
                  <a:cxn ang="0">
                    <a:pos x="13" y="49"/>
                  </a:cxn>
                  <a:cxn ang="0">
                    <a:pos x="24" y="2"/>
                  </a:cxn>
                  <a:cxn ang="0">
                    <a:pos x="11" y="0"/>
                  </a:cxn>
                  <a:cxn ang="0">
                    <a:pos x="0" y="45"/>
                  </a:cxn>
                  <a:cxn ang="0">
                    <a:pos x="2" y="43"/>
                  </a:cxn>
                  <a:cxn ang="0">
                    <a:pos x="13" y="51"/>
                  </a:cxn>
                </a:cxnLst>
                <a:rect l="0" t="0" r="r" b="b"/>
                <a:pathLst>
                  <a:path w="24" h="51">
                    <a:moveTo>
                      <a:pt x="13" y="51"/>
                    </a:moveTo>
                    <a:lnTo>
                      <a:pt x="13" y="49"/>
                    </a:lnTo>
                    <a:lnTo>
                      <a:pt x="24" y="2"/>
                    </a:lnTo>
                    <a:lnTo>
                      <a:pt x="11" y="0"/>
                    </a:lnTo>
                    <a:lnTo>
                      <a:pt x="0" y="45"/>
                    </a:lnTo>
                    <a:lnTo>
                      <a:pt x="2" y="43"/>
                    </a:lnTo>
                    <a:lnTo>
                      <a:pt x="13" y="51"/>
                    </a:lnTo>
                    <a:close/>
                  </a:path>
                </a:pathLst>
              </a:custGeom>
              <a:solidFill>
                <a:schemeClr val="tx1"/>
              </a:solidFill>
              <a:ln w="9525">
                <a:solidFill>
                  <a:schemeClr val="tx1"/>
                </a:solidFill>
                <a:round/>
                <a:headEnd/>
                <a:tailEnd/>
              </a:ln>
            </p:spPr>
            <p:txBody>
              <a:bodyPr/>
              <a:lstStyle/>
              <a:p>
                <a:pPr>
                  <a:defRPr/>
                </a:pPr>
                <a:endParaRPr lang="en-US"/>
              </a:p>
            </p:txBody>
          </p:sp>
          <p:sp>
            <p:nvSpPr>
              <p:cNvPr id="18054" name="Freeform 646"/>
              <p:cNvSpPr>
                <a:spLocks/>
              </p:cNvSpPr>
              <p:nvPr/>
            </p:nvSpPr>
            <p:spPr bwMode="auto">
              <a:xfrm>
                <a:off x="5244" y="2663"/>
                <a:ext cx="31" cy="40"/>
              </a:xfrm>
              <a:custGeom>
                <a:avLst/>
                <a:gdLst/>
                <a:ahLst/>
                <a:cxnLst>
                  <a:cxn ang="0">
                    <a:pos x="11" y="40"/>
                  </a:cxn>
                  <a:cxn ang="0">
                    <a:pos x="11" y="38"/>
                  </a:cxn>
                  <a:cxn ang="0">
                    <a:pos x="31" y="8"/>
                  </a:cxn>
                  <a:cxn ang="0">
                    <a:pos x="20" y="0"/>
                  </a:cxn>
                  <a:cxn ang="0">
                    <a:pos x="0" y="33"/>
                  </a:cxn>
                  <a:cxn ang="0">
                    <a:pos x="0" y="31"/>
                  </a:cxn>
                  <a:cxn ang="0">
                    <a:pos x="11" y="40"/>
                  </a:cxn>
                </a:cxnLst>
                <a:rect l="0" t="0" r="r" b="b"/>
                <a:pathLst>
                  <a:path w="31" h="40">
                    <a:moveTo>
                      <a:pt x="11" y="40"/>
                    </a:moveTo>
                    <a:lnTo>
                      <a:pt x="11" y="38"/>
                    </a:lnTo>
                    <a:lnTo>
                      <a:pt x="31" y="8"/>
                    </a:lnTo>
                    <a:lnTo>
                      <a:pt x="20" y="0"/>
                    </a:lnTo>
                    <a:lnTo>
                      <a:pt x="0" y="33"/>
                    </a:lnTo>
                    <a:lnTo>
                      <a:pt x="0" y="31"/>
                    </a:lnTo>
                    <a:lnTo>
                      <a:pt x="11" y="40"/>
                    </a:lnTo>
                    <a:close/>
                  </a:path>
                </a:pathLst>
              </a:custGeom>
              <a:solidFill>
                <a:schemeClr val="tx1"/>
              </a:solidFill>
              <a:ln w="9525">
                <a:solidFill>
                  <a:schemeClr val="tx1"/>
                </a:solidFill>
                <a:round/>
                <a:headEnd/>
                <a:tailEnd/>
              </a:ln>
            </p:spPr>
            <p:txBody>
              <a:bodyPr/>
              <a:lstStyle/>
              <a:p>
                <a:pPr>
                  <a:defRPr/>
                </a:pPr>
                <a:endParaRPr lang="en-US"/>
              </a:p>
            </p:txBody>
          </p:sp>
          <p:sp>
            <p:nvSpPr>
              <p:cNvPr id="18055" name="Freeform 647"/>
              <p:cNvSpPr>
                <a:spLocks/>
              </p:cNvSpPr>
              <p:nvPr/>
            </p:nvSpPr>
            <p:spPr bwMode="auto">
              <a:xfrm>
                <a:off x="5223" y="2694"/>
                <a:ext cx="32" cy="40"/>
              </a:xfrm>
              <a:custGeom>
                <a:avLst/>
                <a:gdLst/>
                <a:ahLst/>
                <a:cxnLst>
                  <a:cxn ang="0">
                    <a:pos x="11" y="38"/>
                  </a:cxn>
                  <a:cxn ang="0">
                    <a:pos x="11" y="40"/>
                  </a:cxn>
                  <a:cxn ang="0">
                    <a:pos x="32" y="9"/>
                  </a:cxn>
                  <a:cxn ang="0">
                    <a:pos x="21" y="0"/>
                  </a:cxn>
                  <a:cxn ang="0">
                    <a:pos x="0" y="32"/>
                  </a:cxn>
                  <a:cxn ang="0">
                    <a:pos x="0" y="34"/>
                  </a:cxn>
                  <a:cxn ang="0">
                    <a:pos x="11" y="38"/>
                  </a:cxn>
                </a:cxnLst>
                <a:rect l="0" t="0" r="r" b="b"/>
                <a:pathLst>
                  <a:path w="32" h="40">
                    <a:moveTo>
                      <a:pt x="11" y="38"/>
                    </a:moveTo>
                    <a:lnTo>
                      <a:pt x="11" y="40"/>
                    </a:lnTo>
                    <a:lnTo>
                      <a:pt x="32" y="9"/>
                    </a:lnTo>
                    <a:lnTo>
                      <a:pt x="21" y="0"/>
                    </a:lnTo>
                    <a:lnTo>
                      <a:pt x="0" y="32"/>
                    </a:lnTo>
                    <a:lnTo>
                      <a:pt x="0" y="34"/>
                    </a:lnTo>
                    <a:lnTo>
                      <a:pt x="11" y="38"/>
                    </a:lnTo>
                    <a:close/>
                  </a:path>
                </a:pathLst>
              </a:custGeom>
              <a:solidFill>
                <a:schemeClr val="tx1"/>
              </a:solidFill>
              <a:ln w="9525">
                <a:solidFill>
                  <a:schemeClr val="tx1"/>
                </a:solidFill>
                <a:round/>
                <a:headEnd/>
                <a:tailEnd/>
              </a:ln>
            </p:spPr>
            <p:txBody>
              <a:bodyPr/>
              <a:lstStyle/>
              <a:p>
                <a:pPr>
                  <a:defRPr/>
                </a:pPr>
                <a:endParaRPr lang="en-US"/>
              </a:p>
            </p:txBody>
          </p:sp>
          <p:sp>
            <p:nvSpPr>
              <p:cNvPr id="18056" name="Freeform 648"/>
              <p:cNvSpPr>
                <a:spLocks/>
              </p:cNvSpPr>
              <p:nvPr/>
            </p:nvSpPr>
            <p:spPr bwMode="auto">
              <a:xfrm>
                <a:off x="5210" y="2728"/>
                <a:ext cx="24" cy="40"/>
              </a:xfrm>
              <a:custGeom>
                <a:avLst/>
                <a:gdLst/>
                <a:ahLst/>
                <a:cxnLst>
                  <a:cxn ang="0">
                    <a:pos x="13" y="38"/>
                  </a:cxn>
                  <a:cxn ang="0">
                    <a:pos x="11" y="40"/>
                  </a:cxn>
                  <a:cxn ang="0">
                    <a:pos x="24" y="4"/>
                  </a:cxn>
                  <a:cxn ang="0">
                    <a:pos x="13" y="0"/>
                  </a:cxn>
                  <a:cxn ang="0">
                    <a:pos x="0" y="34"/>
                  </a:cxn>
                  <a:cxn ang="0">
                    <a:pos x="0" y="36"/>
                  </a:cxn>
                  <a:cxn ang="0">
                    <a:pos x="13" y="38"/>
                  </a:cxn>
                </a:cxnLst>
                <a:rect l="0" t="0" r="r" b="b"/>
                <a:pathLst>
                  <a:path w="24" h="40">
                    <a:moveTo>
                      <a:pt x="13" y="38"/>
                    </a:moveTo>
                    <a:lnTo>
                      <a:pt x="11" y="40"/>
                    </a:lnTo>
                    <a:lnTo>
                      <a:pt x="24" y="4"/>
                    </a:lnTo>
                    <a:lnTo>
                      <a:pt x="13" y="0"/>
                    </a:lnTo>
                    <a:lnTo>
                      <a:pt x="0" y="34"/>
                    </a:lnTo>
                    <a:lnTo>
                      <a:pt x="0" y="36"/>
                    </a:lnTo>
                    <a:lnTo>
                      <a:pt x="13" y="38"/>
                    </a:lnTo>
                    <a:close/>
                  </a:path>
                </a:pathLst>
              </a:custGeom>
              <a:solidFill>
                <a:schemeClr val="tx1"/>
              </a:solidFill>
              <a:ln w="9525">
                <a:solidFill>
                  <a:schemeClr val="tx1"/>
                </a:solidFill>
                <a:round/>
                <a:headEnd/>
                <a:tailEnd/>
              </a:ln>
            </p:spPr>
            <p:txBody>
              <a:bodyPr/>
              <a:lstStyle/>
              <a:p>
                <a:pPr>
                  <a:defRPr/>
                </a:pPr>
                <a:endParaRPr lang="en-US"/>
              </a:p>
            </p:txBody>
          </p:sp>
          <p:sp>
            <p:nvSpPr>
              <p:cNvPr id="18057" name="Freeform 649"/>
              <p:cNvSpPr>
                <a:spLocks/>
              </p:cNvSpPr>
              <p:nvPr/>
            </p:nvSpPr>
            <p:spPr bwMode="auto">
              <a:xfrm>
                <a:off x="5203" y="2764"/>
                <a:ext cx="20" cy="45"/>
              </a:xfrm>
              <a:custGeom>
                <a:avLst/>
                <a:gdLst/>
                <a:ahLst/>
                <a:cxnLst>
                  <a:cxn ang="0">
                    <a:pos x="13" y="43"/>
                  </a:cxn>
                  <a:cxn ang="0">
                    <a:pos x="13" y="45"/>
                  </a:cxn>
                  <a:cxn ang="0">
                    <a:pos x="20" y="2"/>
                  </a:cxn>
                  <a:cxn ang="0">
                    <a:pos x="7" y="0"/>
                  </a:cxn>
                  <a:cxn ang="0">
                    <a:pos x="0" y="43"/>
                  </a:cxn>
                  <a:cxn ang="0">
                    <a:pos x="0" y="45"/>
                  </a:cxn>
                  <a:cxn ang="0">
                    <a:pos x="13" y="43"/>
                  </a:cxn>
                </a:cxnLst>
                <a:rect l="0" t="0" r="r" b="b"/>
                <a:pathLst>
                  <a:path w="20" h="45">
                    <a:moveTo>
                      <a:pt x="13" y="43"/>
                    </a:moveTo>
                    <a:lnTo>
                      <a:pt x="13" y="45"/>
                    </a:lnTo>
                    <a:lnTo>
                      <a:pt x="20" y="2"/>
                    </a:lnTo>
                    <a:lnTo>
                      <a:pt x="7" y="0"/>
                    </a:lnTo>
                    <a:lnTo>
                      <a:pt x="0" y="43"/>
                    </a:lnTo>
                    <a:lnTo>
                      <a:pt x="0" y="45"/>
                    </a:lnTo>
                    <a:lnTo>
                      <a:pt x="13" y="43"/>
                    </a:lnTo>
                    <a:close/>
                  </a:path>
                </a:pathLst>
              </a:custGeom>
              <a:solidFill>
                <a:schemeClr val="tx1"/>
              </a:solidFill>
              <a:ln w="9525">
                <a:solidFill>
                  <a:schemeClr val="tx1"/>
                </a:solidFill>
                <a:round/>
                <a:headEnd/>
                <a:tailEnd/>
              </a:ln>
            </p:spPr>
            <p:txBody>
              <a:bodyPr/>
              <a:lstStyle/>
              <a:p>
                <a:pPr>
                  <a:defRPr/>
                </a:pPr>
                <a:endParaRPr lang="en-US"/>
              </a:p>
            </p:txBody>
          </p:sp>
          <p:sp>
            <p:nvSpPr>
              <p:cNvPr id="18058" name="Freeform 650"/>
              <p:cNvSpPr>
                <a:spLocks/>
              </p:cNvSpPr>
              <p:nvPr/>
            </p:nvSpPr>
            <p:spPr bwMode="auto">
              <a:xfrm>
                <a:off x="5203" y="2807"/>
                <a:ext cx="18" cy="31"/>
              </a:xfrm>
              <a:custGeom>
                <a:avLst/>
                <a:gdLst/>
                <a:ahLst/>
                <a:cxnLst>
                  <a:cxn ang="0">
                    <a:pos x="18" y="31"/>
                  </a:cxn>
                  <a:cxn ang="0">
                    <a:pos x="18" y="29"/>
                  </a:cxn>
                  <a:cxn ang="0">
                    <a:pos x="13" y="0"/>
                  </a:cxn>
                  <a:cxn ang="0">
                    <a:pos x="0" y="2"/>
                  </a:cxn>
                  <a:cxn ang="0">
                    <a:pos x="5" y="31"/>
                  </a:cxn>
                  <a:cxn ang="0">
                    <a:pos x="5" y="29"/>
                  </a:cxn>
                  <a:cxn ang="0">
                    <a:pos x="18" y="31"/>
                  </a:cxn>
                </a:cxnLst>
                <a:rect l="0" t="0" r="r" b="b"/>
                <a:pathLst>
                  <a:path w="18" h="31">
                    <a:moveTo>
                      <a:pt x="18" y="31"/>
                    </a:moveTo>
                    <a:lnTo>
                      <a:pt x="18" y="29"/>
                    </a:lnTo>
                    <a:lnTo>
                      <a:pt x="13" y="0"/>
                    </a:lnTo>
                    <a:lnTo>
                      <a:pt x="0" y="2"/>
                    </a:lnTo>
                    <a:lnTo>
                      <a:pt x="5" y="31"/>
                    </a:lnTo>
                    <a:lnTo>
                      <a:pt x="5" y="29"/>
                    </a:lnTo>
                    <a:lnTo>
                      <a:pt x="18" y="31"/>
                    </a:lnTo>
                    <a:close/>
                  </a:path>
                </a:pathLst>
              </a:custGeom>
              <a:solidFill>
                <a:schemeClr val="tx1"/>
              </a:solidFill>
              <a:ln w="9525">
                <a:solidFill>
                  <a:schemeClr val="tx1"/>
                </a:solidFill>
                <a:round/>
                <a:headEnd/>
                <a:tailEnd/>
              </a:ln>
            </p:spPr>
            <p:txBody>
              <a:bodyPr/>
              <a:lstStyle/>
              <a:p>
                <a:pPr>
                  <a:defRPr/>
                </a:pPr>
                <a:endParaRPr lang="en-US"/>
              </a:p>
            </p:txBody>
          </p:sp>
          <p:sp>
            <p:nvSpPr>
              <p:cNvPr id="18059" name="Freeform 651"/>
              <p:cNvSpPr>
                <a:spLocks/>
              </p:cNvSpPr>
              <p:nvPr/>
            </p:nvSpPr>
            <p:spPr bwMode="auto">
              <a:xfrm>
                <a:off x="5201" y="2836"/>
                <a:ext cx="20" cy="31"/>
              </a:xfrm>
              <a:custGeom>
                <a:avLst/>
                <a:gdLst/>
                <a:ahLst/>
                <a:cxnLst>
                  <a:cxn ang="0">
                    <a:pos x="13" y="31"/>
                  </a:cxn>
                  <a:cxn ang="0">
                    <a:pos x="13" y="31"/>
                  </a:cxn>
                  <a:cxn ang="0">
                    <a:pos x="20" y="2"/>
                  </a:cxn>
                  <a:cxn ang="0">
                    <a:pos x="7" y="0"/>
                  </a:cxn>
                  <a:cxn ang="0">
                    <a:pos x="0" y="29"/>
                  </a:cxn>
                  <a:cxn ang="0">
                    <a:pos x="0" y="29"/>
                  </a:cxn>
                  <a:cxn ang="0">
                    <a:pos x="13" y="31"/>
                  </a:cxn>
                </a:cxnLst>
                <a:rect l="0" t="0" r="r" b="b"/>
                <a:pathLst>
                  <a:path w="20" h="31">
                    <a:moveTo>
                      <a:pt x="13" y="31"/>
                    </a:moveTo>
                    <a:lnTo>
                      <a:pt x="13" y="31"/>
                    </a:lnTo>
                    <a:lnTo>
                      <a:pt x="20" y="2"/>
                    </a:lnTo>
                    <a:lnTo>
                      <a:pt x="7" y="0"/>
                    </a:lnTo>
                    <a:lnTo>
                      <a:pt x="0" y="29"/>
                    </a:lnTo>
                    <a:lnTo>
                      <a:pt x="0" y="29"/>
                    </a:lnTo>
                    <a:lnTo>
                      <a:pt x="13" y="31"/>
                    </a:lnTo>
                    <a:close/>
                  </a:path>
                </a:pathLst>
              </a:custGeom>
              <a:solidFill>
                <a:schemeClr val="tx1"/>
              </a:solidFill>
              <a:ln w="9525">
                <a:solidFill>
                  <a:schemeClr val="tx1"/>
                </a:solidFill>
                <a:round/>
                <a:headEnd/>
                <a:tailEnd/>
              </a:ln>
            </p:spPr>
            <p:txBody>
              <a:bodyPr/>
              <a:lstStyle/>
              <a:p>
                <a:pPr>
                  <a:defRPr/>
                </a:pPr>
                <a:endParaRPr lang="en-US"/>
              </a:p>
            </p:txBody>
          </p:sp>
          <p:sp>
            <p:nvSpPr>
              <p:cNvPr id="18060" name="Freeform 652"/>
              <p:cNvSpPr>
                <a:spLocks/>
              </p:cNvSpPr>
              <p:nvPr/>
            </p:nvSpPr>
            <p:spPr bwMode="auto">
              <a:xfrm>
                <a:off x="5196" y="2865"/>
                <a:ext cx="18" cy="72"/>
              </a:xfrm>
              <a:custGeom>
                <a:avLst/>
                <a:gdLst/>
                <a:ahLst/>
                <a:cxnLst>
                  <a:cxn ang="0">
                    <a:pos x="12" y="72"/>
                  </a:cxn>
                  <a:cxn ang="0">
                    <a:pos x="12" y="72"/>
                  </a:cxn>
                  <a:cxn ang="0">
                    <a:pos x="18" y="2"/>
                  </a:cxn>
                  <a:cxn ang="0">
                    <a:pos x="5" y="0"/>
                  </a:cxn>
                  <a:cxn ang="0">
                    <a:pos x="0" y="70"/>
                  </a:cxn>
                  <a:cxn ang="0">
                    <a:pos x="0" y="69"/>
                  </a:cxn>
                  <a:cxn ang="0">
                    <a:pos x="12" y="72"/>
                  </a:cxn>
                </a:cxnLst>
                <a:rect l="0" t="0" r="r" b="b"/>
                <a:pathLst>
                  <a:path w="18" h="72">
                    <a:moveTo>
                      <a:pt x="12" y="72"/>
                    </a:moveTo>
                    <a:lnTo>
                      <a:pt x="12" y="72"/>
                    </a:lnTo>
                    <a:lnTo>
                      <a:pt x="18" y="2"/>
                    </a:lnTo>
                    <a:lnTo>
                      <a:pt x="5" y="0"/>
                    </a:lnTo>
                    <a:lnTo>
                      <a:pt x="0" y="70"/>
                    </a:lnTo>
                    <a:lnTo>
                      <a:pt x="0" y="69"/>
                    </a:lnTo>
                    <a:lnTo>
                      <a:pt x="12" y="72"/>
                    </a:lnTo>
                    <a:close/>
                  </a:path>
                </a:pathLst>
              </a:custGeom>
              <a:solidFill>
                <a:schemeClr val="tx1"/>
              </a:solidFill>
              <a:ln w="9525">
                <a:solidFill>
                  <a:schemeClr val="tx1"/>
                </a:solidFill>
                <a:round/>
                <a:headEnd/>
                <a:tailEnd/>
              </a:ln>
            </p:spPr>
            <p:txBody>
              <a:bodyPr/>
              <a:lstStyle/>
              <a:p>
                <a:pPr>
                  <a:defRPr/>
                </a:pPr>
                <a:endParaRPr lang="en-US"/>
              </a:p>
            </p:txBody>
          </p:sp>
          <p:sp>
            <p:nvSpPr>
              <p:cNvPr id="18061" name="Freeform 653"/>
              <p:cNvSpPr>
                <a:spLocks/>
              </p:cNvSpPr>
              <p:nvPr/>
            </p:nvSpPr>
            <p:spPr bwMode="auto">
              <a:xfrm>
                <a:off x="5183" y="2934"/>
                <a:ext cx="25" cy="48"/>
              </a:xfrm>
              <a:custGeom>
                <a:avLst/>
                <a:gdLst/>
                <a:ahLst/>
                <a:cxnLst>
                  <a:cxn ang="0">
                    <a:pos x="13" y="48"/>
                  </a:cxn>
                  <a:cxn ang="0">
                    <a:pos x="13" y="48"/>
                  </a:cxn>
                  <a:cxn ang="0">
                    <a:pos x="25" y="3"/>
                  </a:cxn>
                  <a:cxn ang="0">
                    <a:pos x="13" y="0"/>
                  </a:cxn>
                  <a:cxn ang="0">
                    <a:pos x="0" y="45"/>
                  </a:cxn>
                  <a:cxn ang="0">
                    <a:pos x="0" y="46"/>
                  </a:cxn>
                  <a:cxn ang="0">
                    <a:pos x="13" y="48"/>
                  </a:cxn>
                </a:cxnLst>
                <a:rect l="0" t="0" r="r" b="b"/>
                <a:pathLst>
                  <a:path w="25" h="48">
                    <a:moveTo>
                      <a:pt x="13" y="48"/>
                    </a:moveTo>
                    <a:lnTo>
                      <a:pt x="13" y="48"/>
                    </a:lnTo>
                    <a:lnTo>
                      <a:pt x="25" y="3"/>
                    </a:lnTo>
                    <a:lnTo>
                      <a:pt x="13" y="0"/>
                    </a:lnTo>
                    <a:lnTo>
                      <a:pt x="0" y="45"/>
                    </a:lnTo>
                    <a:lnTo>
                      <a:pt x="0" y="46"/>
                    </a:lnTo>
                    <a:lnTo>
                      <a:pt x="13" y="48"/>
                    </a:lnTo>
                    <a:close/>
                  </a:path>
                </a:pathLst>
              </a:custGeom>
              <a:solidFill>
                <a:schemeClr val="tx1"/>
              </a:solidFill>
              <a:ln w="9525">
                <a:solidFill>
                  <a:schemeClr val="tx1"/>
                </a:solidFill>
                <a:round/>
                <a:headEnd/>
                <a:tailEnd/>
              </a:ln>
            </p:spPr>
            <p:txBody>
              <a:bodyPr/>
              <a:lstStyle/>
              <a:p>
                <a:pPr>
                  <a:defRPr/>
                </a:pPr>
                <a:endParaRPr lang="en-US"/>
              </a:p>
            </p:txBody>
          </p:sp>
          <p:sp>
            <p:nvSpPr>
              <p:cNvPr id="18062" name="Freeform 654"/>
              <p:cNvSpPr>
                <a:spLocks/>
              </p:cNvSpPr>
              <p:nvPr/>
            </p:nvSpPr>
            <p:spPr bwMode="auto">
              <a:xfrm>
                <a:off x="5178" y="2980"/>
                <a:ext cx="18" cy="71"/>
              </a:xfrm>
              <a:custGeom>
                <a:avLst/>
                <a:gdLst/>
                <a:ahLst/>
                <a:cxnLst>
                  <a:cxn ang="0">
                    <a:pos x="11" y="71"/>
                  </a:cxn>
                  <a:cxn ang="0">
                    <a:pos x="12" y="69"/>
                  </a:cxn>
                  <a:cxn ang="0">
                    <a:pos x="18" y="2"/>
                  </a:cxn>
                  <a:cxn ang="0">
                    <a:pos x="5" y="0"/>
                  </a:cxn>
                  <a:cxn ang="0">
                    <a:pos x="0" y="67"/>
                  </a:cxn>
                  <a:cxn ang="0">
                    <a:pos x="0" y="65"/>
                  </a:cxn>
                  <a:cxn ang="0">
                    <a:pos x="11" y="71"/>
                  </a:cxn>
                </a:cxnLst>
                <a:rect l="0" t="0" r="r" b="b"/>
                <a:pathLst>
                  <a:path w="18" h="71">
                    <a:moveTo>
                      <a:pt x="11" y="71"/>
                    </a:moveTo>
                    <a:lnTo>
                      <a:pt x="12" y="69"/>
                    </a:lnTo>
                    <a:lnTo>
                      <a:pt x="18" y="2"/>
                    </a:lnTo>
                    <a:lnTo>
                      <a:pt x="5" y="0"/>
                    </a:lnTo>
                    <a:lnTo>
                      <a:pt x="0" y="67"/>
                    </a:lnTo>
                    <a:lnTo>
                      <a:pt x="0" y="65"/>
                    </a:lnTo>
                    <a:lnTo>
                      <a:pt x="11" y="71"/>
                    </a:lnTo>
                    <a:close/>
                  </a:path>
                </a:pathLst>
              </a:custGeom>
              <a:solidFill>
                <a:schemeClr val="tx1"/>
              </a:solidFill>
              <a:ln w="9525">
                <a:solidFill>
                  <a:schemeClr val="tx1"/>
                </a:solidFill>
                <a:round/>
                <a:headEnd/>
                <a:tailEnd/>
              </a:ln>
            </p:spPr>
            <p:txBody>
              <a:bodyPr/>
              <a:lstStyle/>
              <a:p>
                <a:pPr>
                  <a:defRPr/>
                </a:pPr>
                <a:endParaRPr lang="en-US"/>
              </a:p>
            </p:txBody>
          </p:sp>
          <p:sp>
            <p:nvSpPr>
              <p:cNvPr id="18063" name="Freeform 655"/>
              <p:cNvSpPr>
                <a:spLocks/>
              </p:cNvSpPr>
              <p:nvPr/>
            </p:nvSpPr>
            <p:spPr bwMode="auto">
              <a:xfrm>
                <a:off x="5162" y="3045"/>
                <a:ext cx="27" cy="31"/>
              </a:xfrm>
              <a:custGeom>
                <a:avLst/>
                <a:gdLst/>
                <a:ahLst/>
                <a:cxnLst>
                  <a:cxn ang="0">
                    <a:pos x="12" y="24"/>
                  </a:cxn>
                  <a:cxn ang="0">
                    <a:pos x="12" y="31"/>
                  </a:cxn>
                  <a:cxn ang="0">
                    <a:pos x="27" y="6"/>
                  </a:cxn>
                  <a:cxn ang="0">
                    <a:pos x="16" y="0"/>
                  </a:cxn>
                  <a:cxn ang="0">
                    <a:pos x="1" y="24"/>
                  </a:cxn>
                  <a:cxn ang="0">
                    <a:pos x="1" y="31"/>
                  </a:cxn>
                  <a:cxn ang="0">
                    <a:pos x="1" y="24"/>
                  </a:cxn>
                  <a:cxn ang="0">
                    <a:pos x="0" y="27"/>
                  </a:cxn>
                  <a:cxn ang="0">
                    <a:pos x="1" y="31"/>
                  </a:cxn>
                  <a:cxn ang="0">
                    <a:pos x="12" y="24"/>
                  </a:cxn>
                </a:cxnLst>
                <a:rect l="0" t="0" r="r" b="b"/>
                <a:pathLst>
                  <a:path w="27" h="31">
                    <a:moveTo>
                      <a:pt x="12" y="24"/>
                    </a:moveTo>
                    <a:lnTo>
                      <a:pt x="12" y="31"/>
                    </a:lnTo>
                    <a:lnTo>
                      <a:pt x="27" y="6"/>
                    </a:lnTo>
                    <a:lnTo>
                      <a:pt x="16" y="0"/>
                    </a:lnTo>
                    <a:lnTo>
                      <a:pt x="1" y="24"/>
                    </a:lnTo>
                    <a:lnTo>
                      <a:pt x="1" y="31"/>
                    </a:lnTo>
                    <a:lnTo>
                      <a:pt x="1" y="24"/>
                    </a:lnTo>
                    <a:lnTo>
                      <a:pt x="0" y="27"/>
                    </a:lnTo>
                    <a:lnTo>
                      <a:pt x="1" y="31"/>
                    </a:lnTo>
                    <a:lnTo>
                      <a:pt x="12" y="24"/>
                    </a:lnTo>
                    <a:close/>
                  </a:path>
                </a:pathLst>
              </a:custGeom>
              <a:solidFill>
                <a:schemeClr val="tx1"/>
              </a:solidFill>
              <a:ln w="9525">
                <a:solidFill>
                  <a:schemeClr val="tx1"/>
                </a:solidFill>
                <a:round/>
                <a:headEnd/>
                <a:tailEnd/>
              </a:ln>
            </p:spPr>
            <p:txBody>
              <a:bodyPr/>
              <a:lstStyle/>
              <a:p>
                <a:pPr>
                  <a:defRPr/>
                </a:pPr>
                <a:endParaRPr lang="en-US"/>
              </a:p>
            </p:txBody>
          </p:sp>
          <p:sp>
            <p:nvSpPr>
              <p:cNvPr id="18064" name="Freeform 656"/>
              <p:cNvSpPr>
                <a:spLocks/>
              </p:cNvSpPr>
              <p:nvPr/>
            </p:nvSpPr>
            <p:spPr bwMode="auto">
              <a:xfrm>
                <a:off x="5163" y="3069"/>
                <a:ext cx="36" cy="52"/>
              </a:xfrm>
              <a:custGeom>
                <a:avLst/>
                <a:gdLst/>
                <a:ahLst/>
                <a:cxnLst>
                  <a:cxn ang="0">
                    <a:pos x="33" y="41"/>
                  </a:cxn>
                  <a:cxn ang="0">
                    <a:pos x="36" y="43"/>
                  </a:cxn>
                  <a:cxn ang="0">
                    <a:pos x="11" y="0"/>
                  </a:cxn>
                  <a:cxn ang="0">
                    <a:pos x="0" y="7"/>
                  </a:cxn>
                  <a:cxn ang="0">
                    <a:pos x="26" y="50"/>
                  </a:cxn>
                  <a:cxn ang="0">
                    <a:pos x="29" y="52"/>
                  </a:cxn>
                  <a:cxn ang="0">
                    <a:pos x="33" y="41"/>
                  </a:cxn>
                </a:cxnLst>
                <a:rect l="0" t="0" r="r" b="b"/>
                <a:pathLst>
                  <a:path w="36" h="52">
                    <a:moveTo>
                      <a:pt x="33" y="41"/>
                    </a:moveTo>
                    <a:lnTo>
                      <a:pt x="36" y="43"/>
                    </a:lnTo>
                    <a:lnTo>
                      <a:pt x="11" y="0"/>
                    </a:lnTo>
                    <a:lnTo>
                      <a:pt x="0" y="7"/>
                    </a:lnTo>
                    <a:lnTo>
                      <a:pt x="26" y="50"/>
                    </a:lnTo>
                    <a:lnTo>
                      <a:pt x="29" y="52"/>
                    </a:lnTo>
                    <a:lnTo>
                      <a:pt x="33" y="41"/>
                    </a:lnTo>
                    <a:close/>
                  </a:path>
                </a:pathLst>
              </a:custGeom>
              <a:solidFill>
                <a:schemeClr val="tx1"/>
              </a:solidFill>
              <a:ln w="9525">
                <a:solidFill>
                  <a:schemeClr val="tx1"/>
                </a:solidFill>
                <a:round/>
                <a:headEnd/>
                <a:tailEnd/>
              </a:ln>
            </p:spPr>
            <p:txBody>
              <a:bodyPr/>
              <a:lstStyle/>
              <a:p>
                <a:pPr>
                  <a:defRPr/>
                </a:pPr>
                <a:endParaRPr lang="en-US"/>
              </a:p>
            </p:txBody>
          </p:sp>
          <p:sp>
            <p:nvSpPr>
              <p:cNvPr id="18065" name="Freeform 657"/>
              <p:cNvSpPr>
                <a:spLocks/>
              </p:cNvSpPr>
              <p:nvPr/>
            </p:nvSpPr>
            <p:spPr bwMode="auto">
              <a:xfrm>
                <a:off x="5192" y="3110"/>
                <a:ext cx="36" cy="22"/>
              </a:xfrm>
              <a:custGeom>
                <a:avLst/>
                <a:gdLst/>
                <a:ahLst/>
                <a:cxnLst>
                  <a:cxn ang="0">
                    <a:pos x="36" y="11"/>
                  </a:cxn>
                  <a:cxn ang="0">
                    <a:pos x="33" y="9"/>
                  </a:cxn>
                  <a:cxn ang="0">
                    <a:pos x="4" y="0"/>
                  </a:cxn>
                  <a:cxn ang="0">
                    <a:pos x="0" y="11"/>
                  </a:cxn>
                  <a:cxn ang="0">
                    <a:pos x="29" y="22"/>
                  </a:cxn>
                  <a:cxn ang="0">
                    <a:pos x="25" y="20"/>
                  </a:cxn>
                  <a:cxn ang="0">
                    <a:pos x="36" y="11"/>
                  </a:cxn>
                </a:cxnLst>
                <a:rect l="0" t="0" r="r" b="b"/>
                <a:pathLst>
                  <a:path w="36" h="22">
                    <a:moveTo>
                      <a:pt x="36" y="11"/>
                    </a:moveTo>
                    <a:lnTo>
                      <a:pt x="33" y="9"/>
                    </a:lnTo>
                    <a:lnTo>
                      <a:pt x="4" y="0"/>
                    </a:lnTo>
                    <a:lnTo>
                      <a:pt x="0" y="11"/>
                    </a:lnTo>
                    <a:lnTo>
                      <a:pt x="29" y="22"/>
                    </a:lnTo>
                    <a:lnTo>
                      <a:pt x="25" y="20"/>
                    </a:lnTo>
                    <a:lnTo>
                      <a:pt x="36" y="11"/>
                    </a:lnTo>
                    <a:close/>
                  </a:path>
                </a:pathLst>
              </a:custGeom>
              <a:solidFill>
                <a:schemeClr val="tx1"/>
              </a:solidFill>
              <a:ln w="9525">
                <a:solidFill>
                  <a:schemeClr val="tx1"/>
                </a:solidFill>
                <a:round/>
                <a:headEnd/>
                <a:tailEnd/>
              </a:ln>
            </p:spPr>
            <p:txBody>
              <a:bodyPr/>
              <a:lstStyle/>
              <a:p>
                <a:pPr>
                  <a:defRPr/>
                </a:pPr>
                <a:endParaRPr lang="en-US"/>
              </a:p>
            </p:txBody>
          </p:sp>
          <p:sp>
            <p:nvSpPr>
              <p:cNvPr id="18066" name="Freeform 658"/>
              <p:cNvSpPr>
                <a:spLocks/>
              </p:cNvSpPr>
              <p:nvPr/>
            </p:nvSpPr>
            <p:spPr bwMode="auto">
              <a:xfrm>
                <a:off x="5217" y="3121"/>
                <a:ext cx="42" cy="39"/>
              </a:xfrm>
              <a:custGeom>
                <a:avLst/>
                <a:gdLst/>
                <a:ahLst/>
                <a:cxnLst>
                  <a:cxn ang="0">
                    <a:pos x="42" y="34"/>
                  </a:cxn>
                  <a:cxn ang="0">
                    <a:pos x="40" y="30"/>
                  </a:cxn>
                  <a:cxn ang="0">
                    <a:pos x="11" y="0"/>
                  </a:cxn>
                  <a:cxn ang="0">
                    <a:pos x="0" y="9"/>
                  </a:cxn>
                  <a:cxn ang="0">
                    <a:pos x="31" y="39"/>
                  </a:cxn>
                  <a:cxn ang="0">
                    <a:pos x="29" y="38"/>
                  </a:cxn>
                  <a:cxn ang="0">
                    <a:pos x="42" y="34"/>
                  </a:cxn>
                </a:cxnLst>
                <a:rect l="0" t="0" r="r" b="b"/>
                <a:pathLst>
                  <a:path w="42" h="39">
                    <a:moveTo>
                      <a:pt x="42" y="34"/>
                    </a:moveTo>
                    <a:lnTo>
                      <a:pt x="40" y="30"/>
                    </a:lnTo>
                    <a:lnTo>
                      <a:pt x="11" y="0"/>
                    </a:lnTo>
                    <a:lnTo>
                      <a:pt x="0" y="9"/>
                    </a:lnTo>
                    <a:lnTo>
                      <a:pt x="31" y="39"/>
                    </a:lnTo>
                    <a:lnTo>
                      <a:pt x="29" y="38"/>
                    </a:lnTo>
                    <a:lnTo>
                      <a:pt x="42" y="34"/>
                    </a:lnTo>
                    <a:close/>
                  </a:path>
                </a:pathLst>
              </a:custGeom>
              <a:solidFill>
                <a:schemeClr val="tx1"/>
              </a:solidFill>
              <a:ln w="9525">
                <a:solidFill>
                  <a:schemeClr val="tx1"/>
                </a:solidFill>
                <a:round/>
                <a:headEnd/>
                <a:tailEnd/>
              </a:ln>
            </p:spPr>
            <p:txBody>
              <a:bodyPr/>
              <a:lstStyle/>
              <a:p>
                <a:pPr>
                  <a:defRPr/>
                </a:pPr>
                <a:endParaRPr lang="en-US"/>
              </a:p>
            </p:txBody>
          </p:sp>
          <p:sp>
            <p:nvSpPr>
              <p:cNvPr id="18067" name="Freeform 659"/>
              <p:cNvSpPr>
                <a:spLocks/>
              </p:cNvSpPr>
              <p:nvPr/>
            </p:nvSpPr>
            <p:spPr bwMode="auto">
              <a:xfrm>
                <a:off x="5246" y="3155"/>
                <a:ext cx="22" cy="51"/>
              </a:xfrm>
              <a:custGeom>
                <a:avLst/>
                <a:gdLst/>
                <a:ahLst/>
                <a:cxnLst>
                  <a:cxn ang="0">
                    <a:pos x="20" y="43"/>
                  </a:cxn>
                  <a:cxn ang="0">
                    <a:pos x="22" y="45"/>
                  </a:cxn>
                  <a:cxn ang="0">
                    <a:pos x="13" y="0"/>
                  </a:cxn>
                  <a:cxn ang="0">
                    <a:pos x="0" y="4"/>
                  </a:cxn>
                  <a:cxn ang="0">
                    <a:pos x="9" y="49"/>
                  </a:cxn>
                  <a:cxn ang="0">
                    <a:pos x="9" y="51"/>
                  </a:cxn>
                  <a:cxn ang="0">
                    <a:pos x="20" y="43"/>
                  </a:cxn>
                </a:cxnLst>
                <a:rect l="0" t="0" r="r" b="b"/>
                <a:pathLst>
                  <a:path w="22" h="51">
                    <a:moveTo>
                      <a:pt x="20" y="43"/>
                    </a:moveTo>
                    <a:lnTo>
                      <a:pt x="22" y="45"/>
                    </a:lnTo>
                    <a:lnTo>
                      <a:pt x="13" y="0"/>
                    </a:lnTo>
                    <a:lnTo>
                      <a:pt x="0" y="4"/>
                    </a:lnTo>
                    <a:lnTo>
                      <a:pt x="9" y="49"/>
                    </a:lnTo>
                    <a:lnTo>
                      <a:pt x="9" y="51"/>
                    </a:lnTo>
                    <a:lnTo>
                      <a:pt x="20" y="43"/>
                    </a:lnTo>
                    <a:close/>
                  </a:path>
                </a:pathLst>
              </a:custGeom>
              <a:solidFill>
                <a:schemeClr val="tx1"/>
              </a:solidFill>
              <a:ln w="9525">
                <a:solidFill>
                  <a:schemeClr val="tx1"/>
                </a:solidFill>
                <a:round/>
                <a:headEnd/>
                <a:tailEnd/>
              </a:ln>
            </p:spPr>
            <p:txBody>
              <a:bodyPr/>
              <a:lstStyle/>
              <a:p>
                <a:pPr>
                  <a:defRPr/>
                </a:pPr>
                <a:endParaRPr lang="en-US"/>
              </a:p>
            </p:txBody>
          </p:sp>
          <p:sp>
            <p:nvSpPr>
              <p:cNvPr id="18068" name="Freeform 660"/>
              <p:cNvSpPr>
                <a:spLocks/>
              </p:cNvSpPr>
              <p:nvPr/>
            </p:nvSpPr>
            <p:spPr bwMode="auto">
              <a:xfrm>
                <a:off x="5255" y="3198"/>
                <a:ext cx="33" cy="40"/>
              </a:xfrm>
              <a:custGeom>
                <a:avLst/>
                <a:gdLst/>
                <a:ahLst/>
                <a:cxnLst>
                  <a:cxn ang="0">
                    <a:pos x="33" y="36"/>
                  </a:cxn>
                  <a:cxn ang="0">
                    <a:pos x="33" y="33"/>
                  </a:cxn>
                  <a:cxn ang="0">
                    <a:pos x="11" y="0"/>
                  </a:cxn>
                  <a:cxn ang="0">
                    <a:pos x="0" y="8"/>
                  </a:cxn>
                  <a:cxn ang="0">
                    <a:pos x="22" y="40"/>
                  </a:cxn>
                  <a:cxn ang="0">
                    <a:pos x="20" y="38"/>
                  </a:cxn>
                  <a:cxn ang="0">
                    <a:pos x="33" y="36"/>
                  </a:cxn>
                </a:cxnLst>
                <a:rect l="0" t="0" r="r" b="b"/>
                <a:pathLst>
                  <a:path w="33" h="40">
                    <a:moveTo>
                      <a:pt x="33" y="36"/>
                    </a:moveTo>
                    <a:lnTo>
                      <a:pt x="33" y="33"/>
                    </a:lnTo>
                    <a:lnTo>
                      <a:pt x="11" y="0"/>
                    </a:lnTo>
                    <a:lnTo>
                      <a:pt x="0" y="8"/>
                    </a:lnTo>
                    <a:lnTo>
                      <a:pt x="22" y="40"/>
                    </a:lnTo>
                    <a:lnTo>
                      <a:pt x="20" y="38"/>
                    </a:lnTo>
                    <a:lnTo>
                      <a:pt x="33" y="36"/>
                    </a:lnTo>
                    <a:close/>
                  </a:path>
                </a:pathLst>
              </a:custGeom>
              <a:solidFill>
                <a:schemeClr val="tx1"/>
              </a:solidFill>
              <a:ln w="9525">
                <a:solidFill>
                  <a:schemeClr val="tx1"/>
                </a:solidFill>
                <a:round/>
                <a:headEnd/>
                <a:tailEnd/>
              </a:ln>
            </p:spPr>
            <p:txBody>
              <a:bodyPr/>
              <a:lstStyle/>
              <a:p>
                <a:pPr>
                  <a:defRPr/>
                </a:pPr>
                <a:endParaRPr lang="en-US"/>
              </a:p>
            </p:txBody>
          </p:sp>
          <p:sp>
            <p:nvSpPr>
              <p:cNvPr id="18069" name="Freeform 661"/>
              <p:cNvSpPr>
                <a:spLocks/>
              </p:cNvSpPr>
              <p:nvPr/>
            </p:nvSpPr>
            <p:spPr bwMode="auto">
              <a:xfrm>
                <a:off x="5275" y="3234"/>
                <a:ext cx="22" cy="62"/>
              </a:xfrm>
              <a:custGeom>
                <a:avLst/>
                <a:gdLst/>
                <a:ahLst/>
                <a:cxnLst>
                  <a:cxn ang="0">
                    <a:pos x="22" y="60"/>
                  </a:cxn>
                  <a:cxn ang="0">
                    <a:pos x="22" y="60"/>
                  </a:cxn>
                  <a:cxn ang="0">
                    <a:pos x="13" y="0"/>
                  </a:cxn>
                  <a:cxn ang="0">
                    <a:pos x="0" y="2"/>
                  </a:cxn>
                  <a:cxn ang="0">
                    <a:pos x="9" y="62"/>
                  </a:cxn>
                  <a:cxn ang="0">
                    <a:pos x="9" y="62"/>
                  </a:cxn>
                  <a:cxn ang="0">
                    <a:pos x="22" y="60"/>
                  </a:cxn>
                </a:cxnLst>
                <a:rect l="0" t="0" r="r" b="b"/>
                <a:pathLst>
                  <a:path w="22" h="62">
                    <a:moveTo>
                      <a:pt x="22" y="60"/>
                    </a:moveTo>
                    <a:lnTo>
                      <a:pt x="22" y="60"/>
                    </a:lnTo>
                    <a:lnTo>
                      <a:pt x="13" y="0"/>
                    </a:lnTo>
                    <a:lnTo>
                      <a:pt x="0" y="2"/>
                    </a:lnTo>
                    <a:lnTo>
                      <a:pt x="9" y="62"/>
                    </a:lnTo>
                    <a:lnTo>
                      <a:pt x="9" y="62"/>
                    </a:lnTo>
                    <a:lnTo>
                      <a:pt x="22" y="60"/>
                    </a:lnTo>
                    <a:close/>
                  </a:path>
                </a:pathLst>
              </a:custGeom>
              <a:solidFill>
                <a:schemeClr val="tx1"/>
              </a:solidFill>
              <a:ln w="9525">
                <a:solidFill>
                  <a:schemeClr val="tx1"/>
                </a:solidFill>
                <a:round/>
                <a:headEnd/>
                <a:tailEnd/>
              </a:ln>
            </p:spPr>
            <p:txBody>
              <a:bodyPr/>
              <a:lstStyle/>
              <a:p>
                <a:pPr>
                  <a:defRPr/>
                </a:pPr>
                <a:endParaRPr lang="en-US"/>
              </a:p>
            </p:txBody>
          </p:sp>
          <p:sp>
            <p:nvSpPr>
              <p:cNvPr id="18070" name="Freeform 662"/>
              <p:cNvSpPr>
                <a:spLocks/>
              </p:cNvSpPr>
              <p:nvPr/>
            </p:nvSpPr>
            <p:spPr bwMode="auto">
              <a:xfrm>
                <a:off x="5284" y="3294"/>
                <a:ext cx="20" cy="38"/>
              </a:xfrm>
              <a:custGeom>
                <a:avLst/>
                <a:gdLst/>
                <a:ahLst/>
                <a:cxnLst>
                  <a:cxn ang="0">
                    <a:pos x="20" y="38"/>
                  </a:cxn>
                  <a:cxn ang="0">
                    <a:pos x="20" y="36"/>
                  </a:cxn>
                  <a:cxn ang="0">
                    <a:pos x="13" y="0"/>
                  </a:cxn>
                  <a:cxn ang="0">
                    <a:pos x="0" y="2"/>
                  </a:cxn>
                  <a:cxn ang="0">
                    <a:pos x="7" y="38"/>
                  </a:cxn>
                  <a:cxn ang="0">
                    <a:pos x="7" y="36"/>
                  </a:cxn>
                  <a:cxn ang="0">
                    <a:pos x="20" y="38"/>
                  </a:cxn>
                </a:cxnLst>
                <a:rect l="0" t="0" r="r" b="b"/>
                <a:pathLst>
                  <a:path w="20" h="38">
                    <a:moveTo>
                      <a:pt x="20" y="38"/>
                    </a:moveTo>
                    <a:lnTo>
                      <a:pt x="20" y="36"/>
                    </a:lnTo>
                    <a:lnTo>
                      <a:pt x="13" y="0"/>
                    </a:lnTo>
                    <a:lnTo>
                      <a:pt x="0" y="2"/>
                    </a:lnTo>
                    <a:lnTo>
                      <a:pt x="7" y="38"/>
                    </a:lnTo>
                    <a:lnTo>
                      <a:pt x="7" y="36"/>
                    </a:lnTo>
                    <a:lnTo>
                      <a:pt x="20" y="38"/>
                    </a:lnTo>
                    <a:close/>
                  </a:path>
                </a:pathLst>
              </a:custGeom>
              <a:solidFill>
                <a:schemeClr val="tx1"/>
              </a:solidFill>
              <a:ln w="9525">
                <a:solidFill>
                  <a:schemeClr val="tx1"/>
                </a:solidFill>
                <a:round/>
                <a:headEnd/>
                <a:tailEnd/>
              </a:ln>
            </p:spPr>
            <p:txBody>
              <a:bodyPr/>
              <a:lstStyle/>
              <a:p>
                <a:pPr>
                  <a:defRPr/>
                </a:pPr>
                <a:endParaRPr lang="en-US"/>
              </a:p>
            </p:txBody>
          </p:sp>
          <p:sp>
            <p:nvSpPr>
              <p:cNvPr id="18071" name="Freeform 663"/>
              <p:cNvSpPr>
                <a:spLocks/>
              </p:cNvSpPr>
              <p:nvPr/>
            </p:nvSpPr>
            <p:spPr bwMode="auto">
              <a:xfrm>
                <a:off x="5266" y="3330"/>
                <a:ext cx="38" cy="93"/>
              </a:xfrm>
              <a:custGeom>
                <a:avLst/>
                <a:gdLst/>
                <a:ahLst/>
                <a:cxnLst>
                  <a:cxn ang="0">
                    <a:pos x="11" y="93"/>
                  </a:cxn>
                  <a:cxn ang="0">
                    <a:pos x="13" y="92"/>
                  </a:cxn>
                  <a:cxn ang="0">
                    <a:pos x="38" y="2"/>
                  </a:cxn>
                  <a:cxn ang="0">
                    <a:pos x="25" y="0"/>
                  </a:cxn>
                  <a:cxn ang="0">
                    <a:pos x="0" y="88"/>
                  </a:cxn>
                  <a:cxn ang="0">
                    <a:pos x="0" y="86"/>
                  </a:cxn>
                  <a:cxn ang="0">
                    <a:pos x="11" y="93"/>
                  </a:cxn>
                </a:cxnLst>
                <a:rect l="0" t="0" r="r" b="b"/>
                <a:pathLst>
                  <a:path w="38" h="93">
                    <a:moveTo>
                      <a:pt x="11" y="93"/>
                    </a:moveTo>
                    <a:lnTo>
                      <a:pt x="13" y="92"/>
                    </a:lnTo>
                    <a:lnTo>
                      <a:pt x="38" y="2"/>
                    </a:lnTo>
                    <a:lnTo>
                      <a:pt x="25" y="0"/>
                    </a:lnTo>
                    <a:lnTo>
                      <a:pt x="0" y="88"/>
                    </a:lnTo>
                    <a:lnTo>
                      <a:pt x="0" y="86"/>
                    </a:lnTo>
                    <a:lnTo>
                      <a:pt x="11" y="93"/>
                    </a:lnTo>
                    <a:close/>
                  </a:path>
                </a:pathLst>
              </a:custGeom>
              <a:solidFill>
                <a:schemeClr val="tx1"/>
              </a:solidFill>
              <a:ln w="9525">
                <a:solidFill>
                  <a:schemeClr val="tx1"/>
                </a:solidFill>
                <a:round/>
                <a:headEnd/>
                <a:tailEnd/>
              </a:ln>
            </p:spPr>
            <p:txBody>
              <a:bodyPr/>
              <a:lstStyle/>
              <a:p>
                <a:pPr>
                  <a:defRPr/>
                </a:pPr>
                <a:endParaRPr lang="en-US"/>
              </a:p>
            </p:txBody>
          </p:sp>
          <p:sp>
            <p:nvSpPr>
              <p:cNvPr id="18072" name="Freeform 664"/>
              <p:cNvSpPr>
                <a:spLocks/>
              </p:cNvSpPr>
              <p:nvPr/>
            </p:nvSpPr>
            <p:spPr bwMode="auto">
              <a:xfrm>
                <a:off x="5241" y="3416"/>
                <a:ext cx="36" cy="49"/>
              </a:xfrm>
              <a:custGeom>
                <a:avLst/>
                <a:gdLst/>
                <a:ahLst/>
                <a:cxnLst>
                  <a:cxn ang="0">
                    <a:pos x="12" y="45"/>
                  </a:cxn>
                  <a:cxn ang="0">
                    <a:pos x="12" y="49"/>
                  </a:cxn>
                  <a:cxn ang="0">
                    <a:pos x="36" y="7"/>
                  </a:cxn>
                  <a:cxn ang="0">
                    <a:pos x="25" y="0"/>
                  </a:cxn>
                  <a:cxn ang="0">
                    <a:pos x="2" y="42"/>
                  </a:cxn>
                  <a:cxn ang="0">
                    <a:pos x="0" y="44"/>
                  </a:cxn>
                  <a:cxn ang="0">
                    <a:pos x="12" y="45"/>
                  </a:cxn>
                </a:cxnLst>
                <a:rect l="0" t="0" r="r" b="b"/>
                <a:pathLst>
                  <a:path w="36" h="49">
                    <a:moveTo>
                      <a:pt x="12" y="45"/>
                    </a:moveTo>
                    <a:lnTo>
                      <a:pt x="12" y="49"/>
                    </a:lnTo>
                    <a:lnTo>
                      <a:pt x="36" y="7"/>
                    </a:lnTo>
                    <a:lnTo>
                      <a:pt x="25" y="0"/>
                    </a:lnTo>
                    <a:lnTo>
                      <a:pt x="2" y="42"/>
                    </a:lnTo>
                    <a:lnTo>
                      <a:pt x="0" y="44"/>
                    </a:lnTo>
                    <a:lnTo>
                      <a:pt x="12" y="45"/>
                    </a:lnTo>
                    <a:close/>
                  </a:path>
                </a:pathLst>
              </a:custGeom>
              <a:solidFill>
                <a:schemeClr val="tx1"/>
              </a:solidFill>
              <a:ln w="9525">
                <a:solidFill>
                  <a:schemeClr val="tx1"/>
                </a:solidFill>
                <a:round/>
                <a:headEnd/>
                <a:tailEnd/>
              </a:ln>
            </p:spPr>
            <p:txBody>
              <a:bodyPr/>
              <a:lstStyle/>
              <a:p>
                <a:pPr>
                  <a:defRPr/>
                </a:pPr>
                <a:endParaRPr lang="en-US"/>
              </a:p>
            </p:txBody>
          </p:sp>
          <p:sp>
            <p:nvSpPr>
              <p:cNvPr id="18073" name="Freeform 665"/>
              <p:cNvSpPr>
                <a:spLocks/>
              </p:cNvSpPr>
              <p:nvPr/>
            </p:nvSpPr>
            <p:spPr bwMode="auto">
              <a:xfrm>
                <a:off x="5234" y="3460"/>
                <a:ext cx="19" cy="54"/>
              </a:xfrm>
              <a:custGeom>
                <a:avLst/>
                <a:gdLst/>
                <a:ahLst/>
                <a:cxnLst>
                  <a:cxn ang="0">
                    <a:pos x="12" y="52"/>
                  </a:cxn>
                  <a:cxn ang="0">
                    <a:pos x="12" y="54"/>
                  </a:cxn>
                  <a:cxn ang="0">
                    <a:pos x="19" y="1"/>
                  </a:cxn>
                  <a:cxn ang="0">
                    <a:pos x="7" y="0"/>
                  </a:cxn>
                  <a:cxn ang="0">
                    <a:pos x="0" y="52"/>
                  </a:cxn>
                  <a:cxn ang="0">
                    <a:pos x="0" y="52"/>
                  </a:cxn>
                  <a:cxn ang="0">
                    <a:pos x="12" y="52"/>
                  </a:cxn>
                </a:cxnLst>
                <a:rect l="0" t="0" r="r" b="b"/>
                <a:pathLst>
                  <a:path w="19" h="54">
                    <a:moveTo>
                      <a:pt x="12" y="52"/>
                    </a:moveTo>
                    <a:lnTo>
                      <a:pt x="12" y="54"/>
                    </a:lnTo>
                    <a:lnTo>
                      <a:pt x="19" y="1"/>
                    </a:lnTo>
                    <a:lnTo>
                      <a:pt x="7" y="0"/>
                    </a:lnTo>
                    <a:lnTo>
                      <a:pt x="0" y="52"/>
                    </a:lnTo>
                    <a:lnTo>
                      <a:pt x="0" y="52"/>
                    </a:lnTo>
                    <a:lnTo>
                      <a:pt x="12" y="52"/>
                    </a:lnTo>
                    <a:close/>
                  </a:path>
                </a:pathLst>
              </a:custGeom>
              <a:solidFill>
                <a:schemeClr val="tx1"/>
              </a:solidFill>
              <a:ln w="9525">
                <a:solidFill>
                  <a:schemeClr val="tx1"/>
                </a:solidFill>
                <a:round/>
                <a:headEnd/>
                <a:tailEnd/>
              </a:ln>
            </p:spPr>
            <p:txBody>
              <a:bodyPr/>
              <a:lstStyle/>
              <a:p>
                <a:pPr>
                  <a:defRPr/>
                </a:pPr>
                <a:endParaRPr lang="en-US"/>
              </a:p>
            </p:txBody>
          </p:sp>
          <p:sp>
            <p:nvSpPr>
              <p:cNvPr id="18074" name="Freeform 666"/>
              <p:cNvSpPr>
                <a:spLocks/>
              </p:cNvSpPr>
              <p:nvPr/>
            </p:nvSpPr>
            <p:spPr bwMode="auto">
              <a:xfrm>
                <a:off x="5234" y="3512"/>
                <a:ext cx="12" cy="23"/>
              </a:xfrm>
              <a:custGeom>
                <a:avLst/>
                <a:gdLst/>
                <a:ahLst/>
                <a:cxnLst>
                  <a:cxn ang="0">
                    <a:pos x="12" y="23"/>
                  </a:cxn>
                  <a:cxn ang="0">
                    <a:pos x="12" y="21"/>
                  </a:cxn>
                  <a:cxn ang="0">
                    <a:pos x="12" y="0"/>
                  </a:cxn>
                  <a:cxn ang="0">
                    <a:pos x="0" y="0"/>
                  </a:cxn>
                  <a:cxn ang="0">
                    <a:pos x="0" y="21"/>
                  </a:cxn>
                  <a:cxn ang="0">
                    <a:pos x="0" y="18"/>
                  </a:cxn>
                  <a:cxn ang="0">
                    <a:pos x="12" y="23"/>
                  </a:cxn>
                </a:cxnLst>
                <a:rect l="0" t="0" r="r" b="b"/>
                <a:pathLst>
                  <a:path w="12" h="23">
                    <a:moveTo>
                      <a:pt x="12" y="23"/>
                    </a:moveTo>
                    <a:lnTo>
                      <a:pt x="12" y="21"/>
                    </a:lnTo>
                    <a:lnTo>
                      <a:pt x="12" y="0"/>
                    </a:lnTo>
                    <a:lnTo>
                      <a:pt x="0" y="0"/>
                    </a:lnTo>
                    <a:lnTo>
                      <a:pt x="0" y="21"/>
                    </a:lnTo>
                    <a:lnTo>
                      <a:pt x="0" y="18"/>
                    </a:lnTo>
                    <a:lnTo>
                      <a:pt x="12" y="23"/>
                    </a:lnTo>
                    <a:close/>
                  </a:path>
                </a:pathLst>
              </a:custGeom>
              <a:solidFill>
                <a:schemeClr val="tx1"/>
              </a:solidFill>
              <a:ln w="9525">
                <a:solidFill>
                  <a:schemeClr val="tx1"/>
                </a:solidFill>
                <a:round/>
                <a:headEnd/>
                <a:tailEnd/>
              </a:ln>
            </p:spPr>
            <p:txBody>
              <a:bodyPr/>
              <a:lstStyle/>
              <a:p>
                <a:pPr>
                  <a:defRPr/>
                </a:pPr>
                <a:endParaRPr lang="en-US"/>
              </a:p>
            </p:txBody>
          </p:sp>
          <p:sp>
            <p:nvSpPr>
              <p:cNvPr id="18075" name="Freeform 667"/>
              <p:cNvSpPr>
                <a:spLocks/>
              </p:cNvSpPr>
              <p:nvPr/>
            </p:nvSpPr>
            <p:spPr bwMode="auto">
              <a:xfrm>
                <a:off x="5216" y="3530"/>
                <a:ext cx="30" cy="43"/>
              </a:xfrm>
              <a:custGeom>
                <a:avLst/>
                <a:gdLst/>
                <a:ahLst/>
                <a:cxnLst>
                  <a:cxn ang="0">
                    <a:pos x="9" y="43"/>
                  </a:cxn>
                  <a:cxn ang="0">
                    <a:pos x="10" y="41"/>
                  </a:cxn>
                  <a:cxn ang="0">
                    <a:pos x="30" y="5"/>
                  </a:cxn>
                  <a:cxn ang="0">
                    <a:pos x="18" y="0"/>
                  </a:cxn>
                  <a:cxn ang="0">
                    <a:pos x="0" y="36"/>
                  </a:cxn>
                  <a:cxn ang="0">
                    <a:pos x="1" y="34"/>
                  </a:cxn>
                  <a:cxn ang="0">
                    <a:pos x="9" y="43"/>
                  </a:cxn>
                </a:cxnLst>
                <a:rect l="0" t="0" r="r" b="b"/>
                <a:pathLst>
                  <a:path w="30" h="43">
                    <a:moveTo>
                      <a:pt x="9" y="43"/>
                    </a:moveTo>
                    <a:lnTo>
                      <a:pt x="10" y="41"/>
                    </a:lnTo>
                    <a:lnTo>
                      <a:pt x="30" y="5"/>
                    </a:lnTo>
                    <a:lnTo>
                      <a:pt x="18" y="0"/>
                    </a:lnTo>
                    <a:lnTo>
                      <a:pt x="0" y="36"/>
                    </a:lnTo>
                    <a:lnTo>
                      <a:pt x="1" y="34"/>
                    </a:lnTo>
                    <a:lnTo>
                      <a:pt x="9" y="43"/>
                    </a:lnTo>
                    <a:close/>
                  </a:path>
                </a:pathLst>
              </a:custGeom>
              <a:solidFill>
                <a:schemeClr val="tx1"/>
              </a:solidFill>
              <a:ln w="9525">
                <a:solidFill>
                  <a:schemeClr val="tx1"/>
                </a:solidFill>
                <a:round/>
                <a:headEnd/>
                <a:tailEnd/>
              </a:ln>
            </p:spPr>
            <p:txBody>
              <a:bodyPr/>
              <a:lstStyle/>
              <a:p>
                <a:pPr>
                  <a:defRPr/>
                </a:pPr>
                <a:endParaRPr lang="en-US"/>
              </a:p>
            </p:txBody>
          </p:sp>
          <p:sp>
            <p:nvSpPr>
              <p:cNvPr id="18076" name="Freeform 668"/>
              <p:cNvSpPr>
                <a:spLocks/>
              </p:cNvSpPr>
              <p:nvPr/>
            </p:nvSpPr>
            <p:spPr bwMode="auto">
              <a:xfrm>
                <a:off x="5178" y="3564"/>
                <a:ext cx="47" cy="43"/>
              </a:xfrm>
              <a:custGeom>
                <a:avLst/>
                <a:gdLst/>
                <a:ahLst/>
                <a:cxnLst>
                  <a:cxn ang="0">
                    <a:pos x="0" y="40"/>
                  </a:cxn>
                  <a:cxn ang="0">
                    <a:pos x="9" y="40"/>
                  </a:cxn>
                  <a:cxn ang="0">
                    <a:pos x="47" y="9"/>
                  </a:cxn>
                  <a:cxn ang="0">
                    <a:pos x="39" y="0"/>
                  </a:cxn>
                  <a:cxn ang="0">
                    <a:pos x="2" y="31"/>
                  </a:cxn>
                  <a:cxn ang="0">
                    <a:pos x="9" y="31"/>
                  </a:cxn>
                  <a:cxn ang="0">
                    <a:pos x="0" y="40"/>
                  </a:cxn>
                  <a:cxn ang="0">
                    <a:pos x="5" y="43"/>
                  </a:cxn>
                  <a:cxn ang="0">
                    <a:pos x="9" y="40"/>
                  </a:cxn>
                  <a:cxn ang="0">
                    <a:pos x="0" y="40"/>
                  </a:cxn>
                </a:cxnLst>
                <a:rect l="0" t="0" r="r" b="b"/>
                <a:pathLst>
                  <a:path w="47" h="43">
                    <a:moveTo>
                      <a:pt x="0" y="40"/>
                    </a:moveTo>
                    <a:lnTo>
                      <a:pt x="9" y="40"/>
                    </a:lnTo>
                    <a:lnTo>
                      <a:pt x="47" y="9"/>
                    </a:lnTo>
                    <a:lnTo>
                      <a:pt x="39" y="0"/>
                    </a:lnTo>
                    <a:lnTo>
                      <a:pt x="2" y="31"/>
                    </a:lnTo>
                    <a:lnTo>
                      <a:pt x="9" y="31"/>
                    </a:lnTo>
                    <a:lnTo>
                      <a:pt x="0" y="40"/>
                    </a:lnTo>
                    <a:lnTo>
                      <a:pt x="5" y="43"/>
                    </a:lnTo>
                    <a:lnTo>
                      <a:pt x="9" y="40"/>
                    </a:lnTo>
                    <a:lnTo>
                      <a:pt x="0" y="40"/>
                    </a:lnTo>
                    <a:close/>
                  </a:path>
                </a:pathLst>
              </a:custGeom>
              <a:solidFill>
                <a:schemeClr val="tx1"/>
              </a:solidFill>
              <a:ln w="9525">
                <a:solidFill>
                  <a:schemeClr val="tx1"/>
                </a:solidFill>
                <a:round/>
                <a:headEnd/>
                <a:tailEnd/>
              </a:ln>
            </p:spPr>
            <p:txBody>
              <a:bodyPr/>
              <a:lstStyle/>
              <a:p>
                <a:pPr>
                  <a:defRPr/>
                </a:pPr>
                <a:endParaRPr lang="en-US"/>
              </a:p>
            </p:txBody>
          </p:sp>
          <p:sp>
            <p:nvSpPr>
              <p:cNvPr id="18077" name="Freeform 669"/>
              <p:cNvSpPr>
                <a:spLocks/>
              </p:cNvSpPr>
              <p:nvPr/>
            </p:nvSpPr>
            <p:spPr bwMode="auto">
              <a:xfrm>
                <a:off x="5154" y="3569"/>
                <a:ext cx="33" cy="35"/>
              </a:xfrm>
              <a:custGeom>
                <a:avLst/>
                <a:gdLst/>
                <a:ahLst/>
                <a:cxnLst>
                  <a:cxn ang="0">
                    <a:pos x="2" y="13"/>
                  </a:cxn>
                  <a:cxn ang="0">
                    <a:pos x="0" y="11"/>
                  </a:cxn>
                  <a:cxn ang="0">
                    <a:pos x="24" y="35"/>
                  </a:cxn>
                  <a:cxn ang="0">
                    <a:pos x="33" y="26"/>
                  </a:cxn>
                  <a:cxn ang="0">
                    <a:pos x="9" y="2"/>
                  </a:cxn>
                  <a:cxn ang="0">
                    <a:pos x="8" y="0"/>
                  </a:cxn>
                  <a:cxn ang="0">
                    <a:pos x="2" y="13"/>
                  </a:cxn>
                </a:cxnLst>
                <a:rect l="0" t="0" r="r" b="b"/>
                <a:pathLst>
                  <a:path w="33" h="35">
                    <a:moveTo>
                      <a:pt x="2" y="13"/>
                    </a:moveTo>
                    <a:lnTo>
                      <a:pt x="0" y="11"/>
                    </a:lnTo>
                    <a:lnTo>
                      <a:pt x="24" y="35"/>
                    </a:lnTo>
                    <a:lnTo>
                      <a:pt x="33" y="26"/>
                    </a:lnTo>
                    <a:lnTo>
                      <a:pt x="9" y="2"/>
                    </a:lnTo>
                    <a:lnTo>
                      <a:pt x="8" y="0"/>
                    </a:lnTo>
                    <a:lnTo>
                      <a:pt x="2" y="13"/>
                    </a:lnTo>
                    <a:close/>
                  </a:path>
                </a:pathLst>
              </a:custGeom>
              <a:solidFill>
                <a:schemeClr val="tx1"/>
              </a:solidFill>
              <a:ln w="9525">
                <a:solidFill>
                  <a:schemeClr val="tx1"/>
                </a:solidFill>
                <a:round/>
                <a:headEnd/>
                <a:tailEnd/>
              </a:ln>
            </p:spPr>
            <p:txBody>
              <a:bodyPr/>
              <a:lstStyle/>
              <a:p>
                <a:pPr>
                  <a:defRPr/>
                </a:pPr>
                <a:endParaRPr lang="en-US"/>
              </a:p>
            </p:txBody>
          </p:sp>
          <p:sp>
            <p:nvSpPr>
              <p:cNvPr id="18078" name="Freeform 670"/>
              <p:cNvSpPr>
                <a:spLocks/>
              </p:cNvSpPr>
              <p:nvPr/>
            </p:nvSpPr>
            <p:spPr bwMode="auto">
              <a:xfrm>
                <a:off x="5127" y="3562"/>
                <a:ext cx="35" cy="20"/>
              </a:xfrm>
              <a:custGeom>
                <a:avLst/>
                <a:gdLst/>
                <a:ahLst/>
                <a:cxnLst>
                  <a:cxn ang="0">
                    <a:pos x="0" y="7"/>
                  </a:cxn>
                  <a:cxn ang="0">
                    <a:pos x="6" y="13"/>
                  </a:cxn>
                  <a:cxn ang="0">
                    <a:pos x="29" y="20"/>
                  </a:cxn>
                  <a:cxn ang="0">
                    <a:pos x="35" y="7"/>
                  </a:cxn>
                  <a:cxn ang="0">
                    <a:pos x="9" y="0"/>
                  </a:cxn>
                  <a:cxn ang="0">
                    <a:pos x="13" y="6"/>
                  </a:cxn>
                  <a:cxn ang="0">
                    <a:pos x="0" y="7"/>
                  </a:cxn>
                  <a:cxn ang="0">
                    <a:pos x="0" y="11"/>
                  </a:cxn>
                  <a:cxn ang="0">
                    <a:pos x="6" y="13"/>
                  </a:cxn>
                  <a:cxn ang="0">
                    <a:pos x="0" y="7"/>
                  </a:cxn>
                </a:cxnLst>
                <a:rect l="0" t="0" r="r" b="b"/>
                <a:pathLst>
                  <a:path w="35" h="20">
                    <a:moveTo>
                      <a:pt x="0" y="7"/>
                    </a:moveTo>
                    <a:lnTo>
                      <a:pt x="6" y="13"/>
                    </a:lnTo>
                    <a:lnTo>
                      <a:pt x="29" y="20"/>
                    </a:lnTo>
                    <a:lnTo>
                      <a:pt x="35" y="7"/>
                    </a:lnTo>
                    <a:lnTo>
                      <a:pt x="9" y="0"/>
                    </a:lnTo>
                    <a:lnTo>
                      <a:pt x="13" y="6"/>
                    </a:lnTo>
                    <a:lnTo>
                      <a:pt x="0" y="7"/>
                    </a:lnTo>
                    <a:lnTo>
                      <a:pt x="0" y="11"/>
                    </a:lnTo>
                    <a:lnTo>
                      <a:pt x="6" y="13"/>
                    </a:lnTo>
                    <a:lnTo>
                      <a:pt x="0" y="7"/>
                    </a:lnTo>
                    <a:close/>
                  </a:path>
                </a:pathLst>
              </a:custGeom>
              <a:solidFill>
                <a:schemeClr val="tx1"/>
              </a:solidFill>
              <a:ln w="9525">
                <a:solidFill>
                  <a:schemeClr val="tx1"/>
                </a:solidFill>
                <a:round/>
                <a:headEnd/>
                <a:tailEnd/>
              </a:ln>
            </p:spPr>
            <p:txBody>
              <a:bodyPr/>
              <a:lstStyle/>
              <a:p>
                <a:pPr>
                  <a:defRPr/>
                </a:pPr>
                <a:endParaRPr lang="en-US"/>
              </a:p>
            </p:txBody>
          </p:sp>
          <p:sp>
            <p:nvSpPr>
              <p:cNvPr id="18079" name="Freeform 671"/>
              <p:cNvSpPr>
                <a:spLocks/>
              </p:cNvSpPr>
              <p:nvPr/>
            </p:nvSpPr>
            <p:spPr bwMode="auto">
              <a:xfrm>
                <a:off x="5124" y="3539"/>
                <a:ext cx="16" cy="30"/>
              </a:xfrm>
              <a:custGeom>
                <a:avLst/>
                <a:gdLst/>
                <a:ahLst/>
                <a:cxnLst>
                  <a:cxn ang="0">
                    <a:pos x="2" y="11"/>
                  </a:cxn>
                  <a:cxn ang="0">
                    <a:pos x="0" y="5"/>
                  </a:cxn>
                  <a:cxn ang="0">
                    <a:pos x="3" y="30"/>
                  </a:cxn>
                  <a:cxn ang="0">
                    <a:pos x="16" y="29"/>
                  </a:cxn>
                  <a:cxn ang="0">
                    <a:pos x="12" y="3"/>
                  </a:cxn>
                  <a:cxn ang="0">
                    <a:pos x="11" y="0"/>
                  </a:cxn>
                  <a:cxn ang="0">
                    <a:pos x="2" y="11"/>
                  </a:cxn>
                </a:cxnLst>
                <a:rect l="0" t="0" r="r" b="b"/>
                <a:pathLst>
                  <a:path w="16" h="30">
                    <a:moveTo>
                      <a:pt x="2" y="11"/>
                    </a:moveTo>
                    <a:lnTo>
                      <a:pt x="0" y="5"/>
                    </a:lnTo>
                    <a:lnTo>
                      <a:pt x="3" y="30"/>
                    </a:lnTo>
                    <a:lnTo>
                      <a:pt x="16" y="29"/>
                    </a:lnTo>
                    <a:lnTo>
                      <a:pt x="12" y="3"/>
                    </a:lnTo>
                    <a:lnTo>
                      <a:pt x="11" y="0"/>
                    </a:lnTo>
                    <a:lnTo>
                      <a:pt x="2" y="11"/>
                    </a:lnTo>
                    <a:close/>
                  </a:path>
                </a:pathLst>
              </a:custGeom>
              <a:solidFill>
                <a:schemeClr val="tx1"/>
              </a:solidFill>
              <a:ln w="9525">
                <a:solidFill>
                  <a:schemeClr val="tx1"/>
                </a:solidFill>
                <a:round/>
                <a:headEnd/>
                <a:tailEnd/>
              </a:ln>
            </p:spPr>
            <p:txBody>
              <a:bodyPr/>
              <a:lstStyle/>
              <a:p>
                <a:pPr>
                  <a:defRPr/>
                </a:pPr>
                <a:endParaRPr lang="en-US"/>
              </a:p>
            </p:txBody>
          </p:sp>
          <p:sp>
            <p:nvSpPr>
              <p:cNvPr id="18080" name="Freeform 672"/>
              <p:cNvSpPr>
                <a:spLocks/>
              </p:cNvSpPr>
              <p:nvPr/>
            </p:nvSpPr>
            <p:spPr bwMode="auto">
              <a:xfrm>
                <a:off x="5106" y="3521"/>
                <a:ext cx="29" cy="29"/>
              </a:xfrm>
              <a:custGeom>
                <a:avLst/>
                <a:gdLst/>
                <a:ahLst/>
                <a:cxnLst>
                  <a:cxn ang="0">
                    <a:pos x="7" y="12"/>
                  </a:cxn>
                  <a:cxn ang="0">
                    <a:pos x="0" y="11"/>
                  </a:cxn>
                  <a:cxn ang="0">
                    <a:pos x="20" y="29"/>
                  </a:cxn>
                  <a:cxn ang="0">
                    <a:pos x="29" y="18"/>
                  </a:cxn>
                  <a:cxn ang="0">
                    <a:pos x="7" y="2"/>
                  </a:cxn>
                  <a:cxn ang="0">
                    <a:pos x="2" y="0"/>
                  </a:cxn>
                  <a:cxn ang="0">
                    <a:pos x="7" y="2"/>
                  </a:cxn>
                  <a:cxn ang="0">
                    <a:pos x="5" y="0"/>
                  </a:cxn>
                  <a:cxn ang="0">
                    <a:pos x="2" y="0"/>
                  </a:cxn>
                  <a:cxn ang="0">
                    <a:pos x="7" y="12"/>
                  </a:cxn>
                </a:cxnLst>
                <a:rect l="0" t="0" r="r" b="b"/>
                <a:pathLst>
                  <a:path w="29" h="29">
                    <a:moveTo>
                      <a:pt x="7" y="12"/>
                    </a:moveTo>
                    <a:lnTo>
                      <a:pt x="0" y="11"/>
                    </a:lnTo>
                    <a:lnTo>
                      <a:pt x="20" y="29"/>
                    </a:lnTo>
                    <a:lnTo>
                      <a:pt x="29" y="18"/>
                    </a:lnTo>
                    <a:lnTo>
                      <a:pt x="7" y="2"/>
                    </a:lnTo>
                    <a:lnTo>
                      <a:pt x="2" y="0"/>
                    </a:lnTo>
                    <a:lnTo>
                      <a:pt x="7" y="2"/>
                    </a:lnTo>
                    <a:lnTo>
                      <a:pt x="5" y="0"/>
                    </a:lnTo>
                    <a:lnTo>
                      <a:pt x="2" y="0"/>
                    </a:lnTo>
                    <a:lnTo>
                      <a:pt x="7" y="12"/>
                    </a:lnTo>
                    <a:close/>
                  </a:path>
                </a:pathLst>
              </a:custGeom>
              <a:solidFill>
                <a:schemeClr val="tx1"/>
              </a:solidFill>
              <a:ln w="9525">
                <a:solidFill>
                  <a:schemeClr val="tx1"/>
                </a:solidFill>
                <a:round/>
                <a:headEnd/>
                <a:tailEnd/>
              </a:ln>
            </p:spPr>
            <p:txBody>
              <a:bodyPr/>
              <a:lstStyle/>
              <a:p>
                <a:pPr>
                  <a:defRPr/>
                </a:pPr>
                <a:endParaRPr lang="en-US"/>
              </a:p>
            </p:txBody>
          </p:sp>
          <p:sp>
            <p:nvSpPr>
              <p:cNvPr id="18081" name="Freeform 673"/>
              <p:cNvSpPr>
                <a:spLocks/>
              </p:cNvSpPr>
              <p:nvPr/>
            </p:nvSpPr>
            <p:spPr bwMode="auto">
              <a:xfrm>
                <a:off x="5081" y="3521"/>
                <a:ext cx="32" cy="25"/>
              </a:xfrm>
              <a:custGeom>
                <a:avLst/>
                <a:gdLst/>
                <a:ahLst/>
                <a:cxnLst>
                  <a:cxn ang="0">
                    <a:pos x="1" y="25"/>
                  </a:cxn>
                  <a:cxn ang="0">
                    <a:pos x="5" y="25"/>
                  </a:cxn>
                  <a:cxn ang="0">
                    <a:pos x="32" y="12"/>
                  </a:cxn>
                  <a:cxn ang="0">
                    <a:pos x="27" y="0"/>
                  </a:cxn>
                  <a:cxn ang="0">
                    <a:pos x="0" y="12"/>
                  </a:cxn>
                  <a:cxn ang="0">
                    <a:pos x="3" y="12"/>
                  </a:cxn>
                  <a:cxn ang="0">
                    <a:pos x="1" y="25"/>
                  </a:cxn>
                </a:cxnLst>
                <a:rect l="0" t="0" r="r" b="b"/>
                <a:pathLst>
                  <a:path w="32" h="25">
                    <a:moveTo>
                      <a:pt x="1" y="25"/>
                    </a:moveTo>
                    <a:lnTo>
                      <a:pt x="5" y="25"/>
                    </a:lnTo>
                    <a:lnTo>
                      <a:pt x="32" y="12"/>
                    </a:lnTo>
                    <a:lnTo>
                      <a:pt x="27" y="0"/>
                    </a:lnTo>
                    <a:lnTo>
                      <a:pt x="0" y="12"/>
                    </a:lnTo>
                    <a:lnTo>
                      <a:pt x="3" y="12"/>
                    </a:lnTo>
                    <a:lnTo>
                      <a:pt x="1" y="25"/>
                    </a:lnTo>
                    <a:close/>
                  </a:path>
                </a:pathLst>
              </a:custGeom>
              <a:solidFill>
                <a:schemeClr val="tx1"/>
              </a:solidFill>
              <a:ln w="9525">
                <a:solidFill>
                  <a:schemeClr val="tx1"/>
                </a:solidFill>
                <a:round/>
                <a:headEnd/>
                <a:tailEnd/>
              </a:ln>
            </p:spPr>
            <p:txBody>
              <a:bodyPr/>
              <a:lstStyle/>
              <a:p>
                <a:pPr>
                  <a:defRPr/>
                </a:pPr>
                <a:endParaRPr lang="en-US"/>
              </a:p>
            </p:txBody>
          </p:sp>
          <p:sp>
            <p:nvSpPr>
              <p:cNvPr id="18082" name="Freeform 674"/>
              <p:cNvSpPr>
                <a:spLocks/>
              </p:cNvSpPr>
              <p:nvPr/>
            </p:nvSpPr>
            <p:spPr bwMode="auto">
              <a:xfrm>
                <a:off x="5046" y="3528"/>
                <a:ext cx="38" cy="18"/>
              </a:xfrm>
              <a:custGeom>
                <a:avLst/>
                <a:gdLst/>
                <a:ahLst/>
                <a:cxnLst>
                  <a:cxn ang="0">
                    <a:pos x="7" y="13"/>
                  </a:cxn>
                  <a:cxn ang="0">
                    <a:pos x="2" y="14"/>
                  </a:cxn>
                  <a:cxn ang="0">
                    <a:pos x="36" y="18"/>
                  </a:cxn>
                  <a:cxn ang="0">
                    <a:pos x="38" y="5"/>
                  </a:cxn>
                  <a:cxn ang="0">
                    <a:pos x="4" y="2"/>
                  </a:cxn>
                  <a:cxn ang="0">
                    <a:pos x="0" y="2"/>
                  </a:cxn>
                  <a:cxn ang="0">
                    <a:pos x="4" y="2"/>
                  </a:cxn>
                  <a:cxn ang="0">
                    <a:pos x="2" y="0"/>
                  </a:cxn>
                  <a:cxn ang="0">
                    <a:pos x="0" y="2"/>
                  </a:cxn>
                  <a:cxn ang="0">
                    <a:pos x="7" y="13"/>
                  </a:cxn>
                </a:cxnLst>
                <a:rect l="0" t="0" r="r" b="b"/>
                <a:pathLst>
                  <a:path w="38" h="18">
                    <a:moveTo>
                      <a:pt x="7" y="13"/>
                    </a:moveTo>
                    <a:lnTo>
                      <a:pt x="2" y="14"/>
                    </a:lnTo>
                    <a:lnTo>
                      <a:pt x="36" y="18"/>
                    </a:lnTo>
                    <a:lnTo>
                      <a:pt x="38" y="5"/>
                    </a:lnTo>
                    <a:lnTo>
                      <a:pt x="4" y="2"/>
                    </a:lnTo>
                    <a:lnTo>
                      <a:pt x="0" y="2"/>
                    </a:lnTo>
                    <a:lnTo>
                      <a:pt x="4" y="2"/>
                    </a:lnTo>
                    <a:lnTo>
                      <a:pt x="2" y="0"/>
                    </a:lnTo>
                    <a:lnTo>
                      <a:pt x="0" y="2"/>
                    </a:lnTo>
                    <a:lnTo>
                      <a:pt x="7" y="13"/>
                    </a:lnTo>
                    <a:close/>
                  </a:path>
                </a:pathLst>
              </a:custGeom>
              <a:solidFill>
                <a:schemeClr val="tx1"/>
              </a:solidFill>
              <a:ln w="9525">
                <a:solidFill>
                  <a:schemeClr val="tx1"/>
                </a:solidFill>
                <a:round/>
                <a:headEnd/>
                <a:tailEnd/>
              </a:ln>
            </p:spPr>
            <p:txBody>
              <a:bodyPr/>
              <a:lstStyle/>
              <a:p>
                <a:pPr>
                  <a:defRPr/>
                </a:pPr>
                <a:endParaRPr lang="en-US"/>
              </a:p>
            </p:txBody>
          </p:sp>
          <p:sp>
            <p:nvSpPr>
              <p:cNvPr id="18083" name="Freeform 675"/>
              <p:cNvSpPr>
                <a:spLocks/>
              </p:cNvSpPr>
              <p:nvPr/>
            </p:nvSpPr>
            <p:spPr bwMode="auto">
              <a:xfrm>
                <a:off x="5016" y="3530"/>
                <a:ext cx="37" cy="36"/>
              </a:xfrm>
              <a:custGeom>
                <a:avLst/>
                <a:gdLst/>
                <a:ahLst/>
                <a:cxnLst>
                  <a:cxn ang="0">
                    <a:pos x="1" y="36"/>
                  </a:cxn>
                  <a:cxn ang="0">
                    <a:pos x="7" y="34"/>
                  </a:cxn>
                  <a:cxn ang="0">
                    <a:pos x="37" y="11"/>
                  </a:cxn>
                  <a:cxn ang="0">
                    <a:pos x="30" y="0"/>
                  </a:cxn>
                  <a:cxn ang="0">
                    <a:pos x="0" y="25"/>
                  </a:cxn>
                  <a:cxn ang="0">
                    <a:pos x="3" y="23"/>
                  </a:cxn>
                  <a:cxn ang="0">
                    <a:pos x="1" y="36"/>
                  </a:cxn>
                  <a:cxn ang="0">
                    <a:pos x="5" y="36"/>
                  </a:cxn>
                  <a:cxn ang="0">
                    <a:pos x="7" y="34"/>
                  </a:cxn>
                  <a:cxn ang="0">
                    <a:pos x="1" y="36"/>
                  </a:cxn>
                </a:cxnLst>
                <a:rect l="0" t="0" r="r" b="b"/>
                <a:pathLst>
                  <a:path w="37" h="36">
                    <a:moveTo>
                      <a:pt x="1" y="36"/>
                    </a:moveTo>
                    <a:lnTo>
                      <a:pt x="7" y="34"/>
                    </a:lnTo>
                    <a:lnTo>
                      <a:pt x="37" y="11"/>
                    </a:lnTo>
                    <a:lnTo>
                      <a:pt x="30" y="0"/>
                    </a:lnTo>
                    <a:lnTo>
                      <a:pt x="0" y="25"/>
                    </a:lnTo>
                    <a:lnTo>
                      <a:pt x="3" y="23"/>
                    </a:lnTo>
                    <a:lnTo>
                      <a:pt x="1" y="36"/>
                    </a:lnTo>
                    <a:lnTo>
                      <a:pt x="5" y="36"/>
                    </a:lnTo>
                    <a:lnTo>
                      <a:pt x="7" y="34"/>
                    </a:lnTo>
                    <a:lnTo>
                      <a:pt x="1" y="36"/>
                    </a:lnTo>
                    <a:close/>
                  </a:path>
                </a:pathLst>
              </a:custGeom>
              <a:solidFill>
                <a:schemeClr val="tx1"/>
              </a:solidFill>
              <a:ln w="9525">
                <a:solidFill>
                  <a:schemeClr val="tx1"/>
                </a:solidFill>
                <a:round/>
                <a:headEnd/>
                <a:tailEnd/>
              </a:ln>
            </p:spPr>
            <p:txBody>
              <a:bodyPr/>
              <a:lstStyle/>
              <a:p>
                <a:pPr>
                  <a:defRPr/>
                </a:pPr>
                <a:endParaRPr lang="en-US"/>
              </a:p>
            </p:txBody>
          </p:sp>
          <p:sp>
            <p:nvSpPr>
              <p:cNvPr id="18084" name="Freeform 676"/>
              <p:cNvSpPr>
                <a:spLocks/>
              </p:cNvSpPr>
              <p:nvPr/>
            </p:nvSpPr>
            <p:spPr bwMode="auto">
              <a:xfrm>
                <a:off x="4976" y="3550"/>
                <a:ext cx="43" cy="16"/>
              </a:xfrm>
              <a:custGeom>
                <a:avLst/>
                <a:gdLst/>
                <a:ahLst/>
                <a:cxnLst>
                  <a:cxn ang="0">
                    <a:pos x="11" y="10"/>
                  </a:cxn>
                  <a:cxn ang="0">
                    <a:pos x="5" y="12"/>
                  </a:cxn>
                  <a:cxn ang="0">
                    <a:pos x="41" y="16"/>
                  </a:cxn>
                  <a:cxn ang="0">
                    <a:pos x="43" y="3"/>
                  </a:cxn>
                  <a:cxn ang="0">
                    <a:pos x="7" y="0"/>
                  </a:cxn>
                  <a:cxn ang="0">
                    <a:pos x="0" y="1"/>
                  </a:cxn>
                  <a:cxn ang="0">
                    <a:pos x="7" y="0"/>
                  </a:cxn>
                  <a:cxn ang="0">
                    <a:pos x="4" y="0"/>
                  </a:cxn>
                  <a:cxn ang="0">
                    <a:pos x="0" y="1"/>
                  </a:cxn>
                  <a:cxn ang="0">
                    <a:pos x="11" y="10"/>
                  </a:cxn>
                </a:cxnLst>
                <a:rect l="0" t="0" r="r" b="b"/>
                <a:pathLst>
                  <a:path w="43" h="16">
                    <a:moveTo>
                      <a:pt x="11" y="10"/>
                    </a:moveTo>
                    <a:lnTo>
                      <a:pt x="5" y="12"/>
                    </a:lnTo>
                    <a:lnTo>
                      <a:pt x="41" y="16"/>
                    </a:lnTo>
                    <a:lnTo>
                      <a:pt x="43" y="3"/>
                    </a:lnTo>
                    <a:lnTo>
                      <a:pt x="7" y="0"/>
                    </a:lnTo>
                    <a:lnTo>
                      <a:pt x="0" y="1"/>
                    </a:lnTo>
                    <a:lnTo>
                      <a:pt x="7" y="0"/>
                    </a:lnTo>
                    <a:lnTo>
                      <a:pt x="4" y="0"/>
                    </a:lnTo>
                    <a:lnTo>
                      <a:pt x="0" y="1"/>
                    </a:lnTo>
                    <a:lnTo>
                      <a:pt x="11" y="10"/>
                    </a:lnTo>
                    <a:close/>
                  </a:path>
                </a:pathLst>
              </a:custGeom>
              <a:solidFill>
                <a:schemeClr val="tx1"/>
              </a:solidFill>
              <a:ln w="9525">
                <a:solidFill>
                  <a:schemeClr val="tx1"/>
                </a:solidFill>
                <a:round/>
                <a:headEnd/>
                <a:tailEnd/>
              </a:ln>
            </p:spPr>
            <p:txBody>
              <a:bodyPr/>
              <a:lstStyle/>
              <a:p>
                <a:pPr>
                  <a:defRPr/>
                </a:pPr>
                <a:endParaRPr lang="en-US"/>
              </a:p>
            </p:txBody>
          </p:sp>
          <p:sp>
            <p:nvSpPr>
              <p:cNvPr id="18085" name="Freeform 677"/>
              <p:cNvSpPr>
                <a:spLocks/>
              </p:cNvSpPr>
              <p:nvPr/>
            </p:nvSpPr>
            <p:spPr bwMode="auto">
              <a:xfrm>
                <a:off x="4958" y="3551"/>
                <a:ext cx="29" cy="31"/>
              </a:xfrm>
              <a:custGeom>
                <a:avLst/>
                <a:gdLst/>
                <a:ahLst/>
                <a:cxnLst>
                  <a:cxn ang="0">
                    <a:pos x="7" y="31"/>
                  </a:cxn>
                  <a:cxn ang="0">
                    <a:pos x="9" y="29"/>
                  </a:cxn>
                  <a:cxn ang="0">
                    <a:pos x="29" y="9"/>
                  </a:cxn>
                  <a:cxn ang="0">
                    <a:pos x="18" y="0"/>
                  </a:cxn>
                  <a:cxn ang="0">
                    <a:pos x="0" y="20"/>
                  </a:cxn>
                  <a:cxn ang="0">
                    <a:pos x="4" y="18"/>
                  </a:cxn>
                  <a:cxn ang="0">
                    <a:pos x="7" y="31"/>
                  </a:cxn>
                </a:cxnLst>
                <a:rect l="0" t="0" r="r" b="b"/>
                <a:pathLst>
                  <a:path w="29" h="31">
                    <a:moveTo>
                      <a:pt x="7" y="31"/>
                    </a:moveTo>
                    <a:lnTo>
                      <a:pt x="9" y="29"/>
                    </a:lnTo>
                    <a:lnTo>
                      <a:pt x="29" y="9"/>
                    </a:lnTo>
                    <a:lnTo>
                      <a:pt x="18" y="0"/>
                    </a:lnTo>
                    <a:lnTo>
                      <a:pt x="0" y="20"/>
                    </a:lnTo>
                    <a:lnTo>
                      <a:pt x="4" y="18"/>
                    </a:lnTo>
                    <a:lnTo>
                      <a:pt x="7" y="31"/>
                    </a:lnTo>
                    <a:close/>
                  </a:path>
                </a:pathLst>
              </a:custGeom>
              <a:solidFill>
                <a:schemeClr val="tx1"/>
              </a:solidFill>
              <a:ln w="9525">
                <a:solidFill>
                  <a:schemeClr val="tx1"/>
                </a:solidFill>
                <a:round/>
                <a:headEnd/>
                <a:tailEnd/>
              </a:ln>
            </p:spPr>
            <p:txBody>
              <a:bodyPr/>
              <a:lstStyle/>
              <a:p>
                <a:pPr>
                  <a:defRPr/>
                </a:pPr>
                <a:endParaRPr lang="en-US"/>
              </a:p>
            </p:txBody>
          </p:sp>
          <p:sp>
            <p:nvSpPr>
              <p:cNvPr id="18086" name="Freeform 678"/>
              <p:cNvSpPr>
                <a:spLocks/>
              </p:cNvSpPr>
              <p:nvPr/>
            </p:nvSpPr>
            <p:spPr bwMode="auto">
              <a:xfrm>
                <a:off x="4920" y="3569"/>
                <a:ext cx="45" cy="27"/>
              </a:xfrm>
              <a:custGeom>
                <a:avLst/>
                <a:gdLst/>
                <a:ahLst/>
                <a:cxnLst>
                  <a:cxn ang="0">
                    <a:pos x="0" y="26"/>
                  </a:cxn>
                  <a:cxn ang="0">
                    <a:pos x="6" y="26"/>
                  </a:cxn>
                  <a:cxn ang="0">
                    <a:pos x="45" y="13"/>
                  </a:cxn>
                  <a:cxn ang="0">
                    <a:pos x="42" y="0"/>
                  </a:cxn>
                  <a:cxn ang="0">
                    <a:pos x="2" y="15"/>
                  </a:cxn>
                  <a:cxn ang="0">
                    <a:pos x="7" y="15"/>
                  </a:cxn>
                  <a:cxn ang="0">
                    <a:pos x="0" y="26"/>
                  </a:cxn>
                  <a:cxn ang="0">
                    <a:pos x="4" y="27"/>
                  </a:cxn>
                  <a:cxn ang="0">
                    <a:pos x="6" y="26"/>
                  </a:cxn>
                  <a:cxn ang="0">
                    <a:pos x="0" y="26"/>
                  </a:cxn>
                </a:cxnLst>
                <a:rect l="0" t="0" r="r" b="b"/>
                <a:pathLst>
                  <a:path w="45" h="27">
                    <a:moveTo>
                      <a:pt x="0" y="26"/>
                    </a:moveTo>
                    <a:lnTo>
                      <a:pt x="6" y="26"/>
                    </a:lnTo>
                    <a:lnTo>
                      <a:pt x="45" y="13"/>
                    </a:lnTo>
                    <a:lnTo>
                      <a:pt x="42" y="0"/>
                    </a:lnTo>
                    <a:lnTo>
                      <a:pt x="2" y="15"/>
                    </a:lnTo>
                    <a:lnTo>
                      <a:pt x="7" y="15"/>
                    </a:lnTo>
                    <a:lnTo>
                      <a:pt x="0" y="26"/>
                    </a:lnTo>
                    <a:lnTo>
                      <a:pt x="4" y="27"/>
                    </a:lnTo>
                    <a:lnTo>
                      <a:pt x="6" y="26"/>
                    </a:lnTo>
                    <a:lnTo>
                      <a:pt x="0" y="26"/>
                    </a:lnTo>
                    <a:close/>
                  </a:path>
                </a:pathLst>
              </a:custGeom>
              <a:solidFill>
                <a:schemeClr val="tx1"/>
              </a:solidFill>
              <a:ln w="9525">
                <a:solidFill>
                  <a:schemeClr val="tx1"/>
                </a:solidFill>
                <a:round/>
                <a:headEnd/>
                <a:tailEnd/>
              </a:ln>
            </p:spPr>
            <p:txBody>
              <a:bodyPr/>
              <a:lstStyle/>
              <a:p>
                <a:pPr>
                  <a:defRPr/>
                </a:pPr>
                <a:endParaRPr lang="en-US"/>
              </a:p>
            </p:txBody>
          </p:sp>
          <p:sp>
            <p:nvSpPr>
              <p:cNvPr id="18087" name="Freeform 679"/>
              <p:cNvSpPr>
                <a:spLocks/>
              </p:cNvSpPr>
              <p:nvPr/>
            </p:nvSpPr>
            <p:spPr bwMode="auto">
              <a:xfrm>
                <a:off x="4893" y="3566"/>
                <a:ext cx="34" cy="29"/>
              </a:xfrm>
              <a:custGeom>
                <a:avLst/>
                <a:gdLst/>
                <a:ahLst/>
                <a:cxnLst>
                  <a:cxn ang="0">
                    <a:pos x="0" y="11"/>
                  </a:cxn>
                  <a:cxn ang="0">
                    <a:pos x="0" y="11"/>
                  </a:cxn>
                  <a:cxn ang="0">
                    <a:pos x="27" y="29"/>
                  </a:cxn>
                  <a:cxn ang="0">
                    <a:pos x="34" y="18"/>
                  </a:cxn>
                  <a:cxn ang="0">
                    <a:pos x="7" y="0"/>
                  </a:cxn>
                  <a:cxn ang="0">
                    <a:pos x="7" y="0"/>
                  </a:cxn>
                  <a:cxn ang="0">
                    <a:pos x="0" y="11"/>
                  </a:cxn>
                </a:cxnLst>
                <a:rect l="0" t="0" r="r" b="b"/>
                <a:pathLst>
                  <a:path w="34" h="29">
                    <a:moveTo>
                      <a:pt x="0" y="11"/>
                    </a:moveTo>
                    <a:lnTo>
                      <a:pt x="0" y="11"/>
                    </a:lnTo>
                    <a:lnTo>
                      <a:pt x="27" y="29"/>
                    </a:lnTo>
                    <a:lnTo>
                      <a:pt x="34" y="18"/>
                    </a:lnTo>
                    <a:lnTo>
                      <a:pt x="7" y="0"/>
                    </a:lnTo>
                    <a:lnTo>
                      <a:pt x="7" y="0"/>
                    </a:lnTo>
                    <a:lnTo>
                      <a:pt x="0" y="11"/>
                    </a:lnTo>
                    <a:close/>
                  </a:path>
                </a:pathLst>
              </a:custGeom>
              <a:solidFill>
                <a:schemeClr val="tx1"/>
              </a:solidFill>
              <a:ln w="9525">
                <a:solidFill>
                  <a:schemeClr val="tx1"/>
                </a:solidFill>
                <a:round/>
                <a:headEnd/>
                <a:tailEnd/>
              </a:ln>
            </p:spPr>
            <p:txBody>
              <a:bodyPr/>
              <a:lstStyle/>
              <a:p>
                <a:pPr>
                  <a:defRPr/>
                </a:pPr>
                <a:endParaRPr lang="en-US"/>
              </a:p>
            </p:txBody>
          </p:sp>
          <p:sp>
            <p:nvSpPr>
              <p:cNvPr id="18088" name="Freeform 680"/>
              <p:cNvSpPr>
                <a:spLocks/>
              </p:cNvSpPr>
              <p:nvPr/>
            </p:nvSpPr>
            <p:spPr bwMode="auto">
              <a:xfrm>
                <a:off x="4864" y="3546"/>
                <a:ext cx="36" cy="31"/>
              </a:xfrm>
              <a:custGeom>
                <a:avLst/>
                <a:gdLst/>
                <a:ahLst/>
                <a:cxnLst>
                  <a:cxn ang="0">
                    <a:pos x="4" y="13"/>
                  </a:cxn>
                  <a:cxn ang="0">
                    <a:pos x="0" y="11"/>
                  </a:cxn>
                  <a:cxn ang="0">
                    <a:pos x="29" y="31"/>
                  </a:cxn>
                  <a:cxn ang="0">
                    <a:pos x="36" y="20"/>
                  </a:cxn>
                  <a:cxn ang="0">
                    <a:pos x="8" y="0"/>
                  </a:cxn>
                  <a:cxn ang="0">
                    <a:pos x="4" y="0"/>
                  </a:cxn>
                  <a:cxn ang="0">
                    <a:pos x="4" y="13"/>
                  </a:cxn>
                </a:cxnLst>
                <a:rect l="0" t="0" r="r" b="b"/>
                <a:pathLst>
                  <a:path w="36" h="31">
                    <a:moveTo>
                      <a:pt x="4" y="13"/>
                    </a:moveTo>
                    <a:lnTo>
                      <a:pt x="0" y="11"/>
                    </a:lnTo>
                    <a:lnTo>
                      <a:pt x="29" y="31"/>
                    </a:lnTo>
                    <a:lnTo>
                      <a:pt x="36" y="20"/>
                    </a:lnTo>
                    <a:lnTo>
                      <a:pt x="8" y="0"/>
                    </a:lnTo>
                    <a:lnTo>
                      <a:pt x="4" y="0"/>
                    </a:lnTo>
                    <a:lnTo>
                      <a:pt x="4" y="13"/>
                    </a:lnTo>
                    <a:close/>
                  </a:path>
                </a:pathLst>
              </a:custGeom>
              <a:solidFill>
                <a:schemeClr val="tx1"/>
              </a:solidFill>
              <a:ln w="9525">
                <a:solidFill>
                  <a:schemeClr val="tx1"/>
                </a:solidFill>
                <a:round/>
                <a:headEnd/>
                <a:tailEnd/>
              </a:ln>
            </p:spPr>
            <p:txBody>
              <a:bodyPr/>
              <a:lstStyle/>
              <a:p>
                <a:pPr>
                  <a:defRPr/>
                </a:pPr>
                <a:endParaRPr lang="en-US"/>
              </a:p>
            </p:txBody>
          </p:sp>
          <p:sp>
            <p:nvSpPr>
              <p:cNvPr id="18089" name="Freeform 681"/>
              <p:cNvSpPr>
                <a:spLocks/>
              </p:cNvSpPr>
              <p:nvPr/>
            </p:nvSpPr>
            <p:spPr bwMode="auto">
              <a:xfrm>
                <a:off x="4837" y="3544"/>
                <a:ext cx="31" cy="15"/>
              </a:xfrm>
              <a:custGeom>
                <a:avLst/>
                <a:gdLst/>
                <a:ahLst/>
                <a:cxnLst>
                  <a:cxn ang="0">
                    <a:pos x="2" y="13"/>
                  </a:cxn>
                  <a:cxn ang="0">
                    <a:pos x="0" y="13"/>
                  </a:cxn>
                  <a:cxn ang="0">
                    <a:pos x="31" y="15"/>
                  </a:cxn>
                  <a:cxn ang="0">
                    <a:pos x="31" y="2"/>
                  </a:cxn>
                  <a:cxn ang="0">
                    <a:pos x="0" y="0"/>
                  </a:cxn>
                  <a:cxn ang="0">
                    <a:pos x="0" y="0"/>
                  </a:cxn>
                  <a:cxn ang="0">
                    <a:pos x="2" y="13"/>
                  </a:cxn>
                </a:cxnLst>
                <a:rect l="0" t="0" r="r" b="b"/>
                <a:pathLst>
                  <a:path w="31" h="15">
                    <a:moveTo>
                      <a:pt x="2" y="13"/>
                    </a:moveTo>
                    <a:lnTo>
                      <a:pt x="0" y="13"/>
                    </a:lnTo>
                    <a:lnTo>
                      <a:pt x="31" y="15"/>
                    </a:lnTo>
                    <a:lnTo>
                      <a:pt x="31" y="2"/>
                    </a:lnTo>
                    <a:lnTo>
                      <a:pt x="0" y="0"/>
                    </a:lnTo>
                    <a:lnTo>
                      <a:pt x="0" y="0"/>
                    </a:lnTo>
                    <a:lnTo>
                      <a:pt x="2" y="13"/>
                    </a:lnTo>
                    <a:close/>
                  </a:path>
                </a:pathLst>
              </a:custGeom>
              <a:solidFill>
                <a:schemeClr val="tx1"/>
              </a:solidFill>
              <a:ln w="9525">
                <a:solidFill>
                  <a:schemeClr val="tx1"/>
                </a:solidFill>
                <a:round/>
                <a:headEnd/>
                <a:tailEnd/>
              </a:ln>
            </p:spPr>
            <p:txBody>
              <a:bodyPr/>
              <a:lstStyle/>
              <a:p>
                <a:pPr>
                  <a:defRPr/>
                </a:pPr>
                <a:endParaRPr lang="en-US"/>
              </a:p>
            </p:txBody>
          </p:sp>
          <p:sp>
            <p:nvSpPr>
              <p:cNvPr id="18090" name="Freeform 682"/>
              <p:cNvSpPr>
                <a:spLocks/>
              </p:cNvSpPr>
              <p:nvPr/>
            </p:nvSpPr>
            <p:spPr bwMode="auto">
              <a:xfrm>
                <a:off x="4801" y="3544"/>
                <a:ext cx="38" cy="20"/>
              </a:xfrm>
              <a:custGeom>
                <a:avLst/>
                <a:gdLst/>
                <a:ahLst/>
                <a:cxnLst>
                  <a:cxn ang="0">
                    <a:pos x="7" y="18"/>
                  </a:cxn>
                  <a:cxn ang="0">
                    <a:pos x="6" y="20"/>
                  </a:cxn>
                  <a:cxn ang="0">
                    <a:pos x="38" y="13"/>
                  </a:cxn>
                  <a:cxn ang="0">
                    <a:pos x="36" y="0"/>
                  </a:cxn>
                  <a:cxn ang="0">
                    <a:pos x="2" y="7"/>
                  </a:cxn>
                  <a:cxn ang="0">
                    <a:pos x="0" y="7"/>
                  </a:cxn>
                  <a:cxn ang="0">
                    <a:pos x="7" y="18"/>
                  </a:cxn>
                </a:cxnLst>
                <a:rect l="0" t="0" r="r" b="b"/>
                <a:pathLst>
                  <a:path w="38" h="20">
                    <a:moveTo>
                      <a:pt x="7" y="18"/>
                    </a:moveTo>
                    <a:lnTo>
                      <a:pt x="6" y="20"/>
                    </a:lnTo>
                    <a:lnTo>
                      <a:pt x="38" y="13"/>
                    </a:lnTo>
                    <a:lnTo>
                      <a:pt x="36" y="0"/>
                    </a:lnTo>
                    <a:lnTo>
                      <a:pt x="2" y="7"/>
                    </a:lnTo>
                    <a:lnTo>
                      <a:pt x="0" y="7"/>
                    </a:lnTo>
                    <a:lnTo>
                      <a:pt x="7" y="18"/>
                    </a:lnTo>
                    <a:close/>
                  </a:path>
                </a:pathLst>
              </a:custGeom>
              <a:solidFill>
                <a:schemeClr val="tx1"/>
              </a:solidFill>
              <a:ln w="9525">
                <a:solidFill>
                  <a:schemeClr val="tx1"/>
                </a:solidFill>
                <a:round/>
                <a:headEnd/>
                <a:tailEnd/>
              </a:ln>
            </p:spPr>
            <p:txBody>
              <a:bodyPr/>
              <a:lstStyle/>
              <a:p>
                <a:pPr>
                  <a:defRPr/>
                </a:pPr>
                <a:endParaRPr lang="en-US"/>
              </a:p>
            </p:txBody>
          </p:sp>
          <p:sp>
            <p:nvSpPr>
              <p:cNvPr id="18091" name="Freeform 683"/>
              <p:cNvSpPr>
                <a:spLocks/>
              </p:cNvSpPr>
              <p:nvPr/>
            </p:nvSpPr>
            <p:spPr bwMode="auto">
              <a:xfrm>
                <a:off x="4769" y="3551"/>
                <a:ext cx="39" cy="31"/>
              </a:xfrm>
              <a:custGeom>
                <a:avLst/>
                <a:gdLst/>
                <a:ahLst/>
                <a:cxnLst>
                  <a:cxn ang="0">
                    <a:pos x="12" y="27"/>
                  </a:cxn>
                  <a:cxn ang="0">
                    <a:pos x="11" y="31"/>
                  </a:cxn>
                  <a:cxn ang="0">
                    <a:pos x="39" y="11"/>
                  </a:cxn>
                  <a:cxn ang="0">
                    <a:pos x="32" y="0"/>
                  </a:cxn>
                  <a:cxn ang="0">
                    <a:pos x="3" y="20"/>
                  </a:cxn>
                  <a:cxn ang="0">
                    <a:pos x="0" y="26"/>
                  </a:cxn>
                  <a:cxn ang="0">
                    <a:pos x="12" y="27"/>
                  </a:cxn>
                </a:cxnLst>
                <a:rect l="0" t="0" r="r" b="b"/>
                <a:pathLst>
                  <a:path w="39" h="31">
                    <a:moveTo>
                      <a:pt x="12" y="27"/>
                    </a:moveTo>
                    <a:lnTo>
                      <a:pt x="11" y="31"/>
                    </a:lnTo>
                    <a:lnTo>
                      <a:pt x="39" y="11"/>
                    </a:lnTo>
                    <a:lnTo>
                      <a:pt x="32" y="0"/>
                    </a:lnTo>
                    <a:lnTo>
                      <a:pt x="3" y="20"/>
                    </a:lnTo>
                    <a:lnTo>
                      <a:pt x="0" y="26"/>
                    </a:lnTo>
                    <a:lnTo>
                      <a:pt x="12" y="27"/>
                    </a:lnTo>
                    <a:close/>
                  </a:path>
                </a:pathLst>
              </a:custGeom>
              <a:solidFill>
                <a:schemeClr val="tx1"/>
              </a:solidFill>
              <a:ln w="9525">
                <a:solidFill>
                  <a:schemeClr val="tx1"/>
                </a:solidFill>
                <a:round/>
                <a:headEnd/>
                <a:tailEnd/>
              </a:ln>
            </p:spPr>
            <p:txBody>
              <a:bodyPr/>
              <a:lstStyle/>
              <a:p>
                <a:pPr>
                  <a:defRPr/>
                </a:pPr>
                <a:endParaRPr lang="en-US"/>
              </a:p>
            </p:txBody>
          </p:sp>
          <p:sp>
            <p:nvSpPr>
              <p:cNvPr id="18092" name="Freeform 684"/>
              <p:cNvSpPr>
                <a:spLocks/>
              </p:cNvSpPr>
              <p:nvPr/>
            </p:nvSpPr>
            <p:spPr bwMode="auto">
              <a:xfrm>
                <a:off x="4762" y="3577"/>
                <a:ext cx="19" cy="34"/>
              </a:xfrm>
              <a:custGeom>
                <a:avLst/>
                <a:gdLst/>
                <a:ahLst/>
                <a:cxnLst>
                  <a:cxn ang="0">
                    <a:pos x="5" y="34"/>
                  </a:cxn>
                  <a:cxn ang="0">
                    <a:pos x="12" y="28"/>
                  </a:cxn>
                  <a:cxn ang="0">
                    <a:pos x="19" y="1"/>
                  </a:cxn>
                  <a:cxn ang="0">
                    <a:pos x="7" y="0"/>
                  </a:cxn>
                  <a:cxn ang="0">
                    <a:pos x="0" y="25"/>
                  </a:cxn>
                  <a:cxn ang="0">
                    <a:pos x="7" y="21"/>
                  </a:cxn>
                  <a:cxn ang="0">
                    <a:pos x="5" y="34"/>
                  </a:cxn>
                  <a:cxn ang="0">
                    <a:pos x="10" y="34"/>
                  </a:cxn>
                  <a:cxn ang="0">
                    <a:pos x="12" y="28"/>
                  </a:cxn>
                  <a:cxn ang="0">
                    <a:pos x="5" y="34"/>
                  </a:cxn>
                </a:cxnLst>
                <a:rect l="0" t="0" r="r" b="b"/>
                <a:pathLst>
                  <a:path w="19" h="34">
                    <a:moveTo>
                      <a:pt x="5" y="34"/>
                    </a:moveTo>
                    <a:lnTo>
                      <a:pt x="12" y="28"/>
                    </a:lnTo>
                    <a:lnTo>
                      <a:pt x="19" y="1"/>
                    </a:lnTo>
                    <a:lnTo>
                      <a:pt x="7" y="0"/>
                    </a:lnTo>
                    <a:lnTo>
                      <a:pt x="0" y="25"/>
                    </a:lnTo>
                    <a:lnTo>
                      <a:pt x="7" y="21"/>
                    </a:lnTo>
                    <a:lnTo>
                      <a:pt x="5" y="34"/>
                    </a:lnTo>
                    <a:lnTo>
                      <a:pt x="10" y="34"/>
                    </a:lnTo>
                    <a:lnTo>
                      <a:pt x="12" y="28"/>
                    </a:lnTo>
                    <a:lnTo>
                      <a:pt x="5" y="34"/>
                    </a:lnTo>
                    <a:close/>
                  </a:path>
                </a:pathLst>
              </a:custGeom>
              <a:solidFill>
                <a:schemeClr val="tx1"/>
              </a:solidFill>
              <a:ln w="9525">
                <a:solidFill>
                  <a:schemeClr val="tx1"/>
                </a:solidFill>
                <a:round/>
                <a:headEnd/>
                <a:tailEnd/>
              </a:ln>
            </p:spPr>
            <p:txBody>
              <a:bodyPr/>
              <a:lstStyle/>
              <a:p>
                <a:pPr>
                  <a:defRPr/>
                </a:pPr>
                <a:endParaRPr lang="en-US"/>
              </a:p>
            </p:txBody>
          </p:sp>
          <p:sp>
            <p:nvSpPr>
              <p:cNvPr id="18093" name="Freeform 685"/>
              <p:cNvSpPr>
                <a:spLocks/>
              </p:cNvSpPr>
              <p:nvPr/>
            </p:nvSpPr>
            <p:spPr bwMode="auto">
              <a:xfrm>
                <a:off x="4708" y="3591"/>
                <a:ext cx="61" cy="20"/>
              </a:xfrm>
              <a:custGeom>
                <a:avLst/>
                <a:gdLst/>
                <a:ahLst/>
                <a:cxnLst>
                  <a:cxn ang="0">
                    <a:pos x="0" y="7"/>
                  </a:cxn>
                  <a:cxn ang="0">
                    <a:pos x="5" y="13"/>
                  </a:cxn>
                  <a:cxn ang="0">
                    <a:pos x="59" y="20"/>
                  </a:cxn>
                  <a:cxn ang="0">
                    <a:pos x="61" y="7"/>
                  </a:cxn>
                  <a:cxn ang="0">
                    <a:pos x="7" y="0"/>
                  </a:cxn>
                  <a:cxn ang="0">
                    <a:pos x="12" y="7"/>
                  </a:cxn>
                  <a:cxn ang="0">
                    <a:pos x="0" y="7"/>
                  </a:cxn>
                  <a:cxn ang="0">
                    <a:pos x="0" y="13"/>
                  </a:cxn>
                  <a:cxn ang="0">
                    <a:pos x="5" y="13"/>
                  </a:cxn>
                  <a:cxn ang="0">
                    <a:pos x="0" y="7"/>
                  </a:cxn>
                </a:cxnLst>
                <a:rect l="0" t="0" r="r" b="b"/>
                <a:pathLst>
                  <a:path w="61" h="20">
                    <a:moveTo>
                      <a:pt x="0" y="7"/>
                    </a:moveTo>
                    <a:lnTo>
                      <a:pt x="5" y="13"/>
                    </a:lnTo>
                    <a:lnTo>
                      <a:pt x="59" y="20"/>
                    </a:lnTo>
                    <a:lnTo>
                      <a:pt x="61" y="7"/>
                    </a:lnTo>
                    <a:lnTo>
                      <a:pt x="7" y="0"/>
                    </a:lnTo>
                    <a:lnTo>
                      <a:pt x="12" y="7"/>
                    </a:lnTo>
                    <a:lnTo>
                      <a:pt x="0" y="7"/>
                    </a:lnTo>
                    <a:lnTo>
                      <a:pt x="0" y="13"/>
                    </a:lnTo>
                    <a:lnTo>
                      <a:pt x="5" y="13"/>
                    </a:lnTo>
                    <a:lnTo>
                      <a:pt x="0" y="7"/>
                    </a:lnTo>
                    <a:close/>
                  </a:path>
                </a:pathLst>
              </a:custGeom>
              <a:solidFill>
                <a:schemeClr val="tx1"/>
              </a:solidFill>
              <a:ln w="9525">
                <a:solidFill>
                  <a:schemeClr val="tx1"/>
                </a:solidFill>
                <a:round/>
                <a:headEnd/>
                <a:tailEnd/>
              </a:ln>
            </p:spPr>
            <p:txBody>
              <a:bodyPr/>
              <a:lstStyle/>
              <a:p>
                <a:pPr>
                  <a:defRPr/>
                </a:pPr>
                <a:endParaRPr lang="en-US"/>
              </a:p>
            </p:txBody>
          </p:sp>
          <p:sp>
            <p:nvSpPr>
              <p:cNvPr id="18094" name="Freeform 686"/>
              <p:cNvSpPr>
                <a:spLocks/>
              </p:cNvSpPr>
              <p:nvPr/>
            </p:nvSpPr>
            <p:spPr bwMode="auto">
              <a:xfrm>
                <a:off x="4706" y="3564"/>
                <a:ext cx="14" cy="34"/>
              </a:xfrm>
              <a:custGeom>
                <a:avLst/>
                <a:gdLst/>
                <a:ahLst/>
                <a:cxnLst>
                  <a:cxn ang="0">
                    <a:pos x="5" y="13"/>
                  </a:cxn>
                  <a:cxn ang="0">
                    <a:pos x="0" y="7"/>
                  </a:cxn>
                  <a:cxn ang="0">
                    <a:pos x="2" y="34"/>
                  </a:cxn>
                  <a:cxn ang="0">
                    <a:pos x="14" y="34"/>
                  </a:cxn>
                  <a:cxn ang="0">
                    <a:pos x="12" y="5"/>
                  </a:cxn>
                  <a:cxn ang="0">
                    <a:pos x="7" y="0"/>
                  </a:cxn>
                  <a:cxn ang="0">
                    <a:pos x="12" y="5"/>
                  </a:cxn>
                  <a:cxn ang="0">
                    <a:pos x="12" y="2"/>
                  </a:cxn>
                  <a:cxn ang="0">
                    <a:pos x="7" y="0"/>
                  </a:cxn>
                  <a:cxn ang="0">
                    <a:pos x="5" y="13"/>
                  </a:cxn>
                </a:cxnLst>
                <a:rect l="0" t="0" r="r" b="b"/>
                <a:pathLst>
                  <a:path w="14" h="34">
                    <a:moveTo>
                      <a:pt x="5" y="13"/>
                    </a:moveTo>
                    <a:lnTo>
                      <a:pt x="0" y="7"/>
                    </a:lnTo>
                    <a:lnTo>
                      <a:pt x="2" y="34"/>
                    </a:lnTo>
                    <a:lnTo>
                      <a:pt x="14" y="34"/>
                    </a:lnTo>
                    <a:lnTo>
                      <a:pt x="12" y="5"/>
                    </a:lnTo>
                    <a:lnTo>
                      <a:pt x="7" y="0"/>
                    </a:lnTo>
                    <a:lnTo>
                      <a:pt x="12" y="5"/>
                    </a:lnTo>
                    <a:lnTo>
                      <a:pt x="12" y="2"/>
                    </a:lnTo>
                    <a:lnTo>
                      <a:pt x="7" y="0"/>
                    </a:lnTo>
                    <a:lnTo>
                      <a:pt x="5" y="13"/>
                    </a:lnTo>
                    <a:close/>
                  </a:path>
                </a:pathLst>
              </a:custGeom>
              <a:solidFill>
                <a:schemeClr val="tx1"/>
              </a:solidFill>
              <a:ln w="9525">
                <a:solidFill>
                  <a:schemeClr val="tx1"/>
                </a:solidFill>
                <a:round/>
                <a:headEnd/>
                <a:tailEnd/>
              </a:ln>
            </p:spPr>
            <p:txBody>
              <a:bodyPr/>
              <a:lstStyle/>
              <a:p>
                <a:pPr>
                  <a:defRPr/>
                </a:pPr>
                <a:endParaRPr lang="en-US"/>
              </a:p>
            </p:txBody>
          </p:sp>
          <p:sp>
            <p:nvSpPr>
              <p:cNvPr id="18095" name="Freeform 687"/>
              <p:cNvSpPr>
                <a:spLocks/>
              </p:cNvSpPr>
              <p:nvPr/>
            </p:nvSpPr>
            <p:spPr bwMode="auto">
              <a:xfrm>
                <a:off x="4686" y="3559"/>
                <a:ext cx="27" cy="18"/>
              </a:xfrm>
              <a:custGeom>
                <a:avLst/>
                <a:gdLst/>
                <a:ahLst/>
                <a:cxnLst>
                  <a:cxn ang="0">
                    <a:pos x="2" y="12"/>
                  </a:cxn>
                  <a:cxn ang="0">
                    <a:pos x="0" y="12"/>
                  </a:cxn>
                  <a:cxn ang="0">
                    <a:pos x="25" y="18"/>
                  </a:cxn>
                  <a:cxn ang="0">
                    <a:pos x="27" y="5"/>
                  </a:cxn>
                  <a:cxn ang="0">
                    <a:pos x="2" y="0"/>
                  </a:cxn>
                  <a:cxn ang="0">
                    <a:pos x="0" y="0"/>
                  </a:cxn>
                  <a:cxn ang="0">
                    <a:pos x="2" y="12"/>
                  </a:cxn>
                </a:cxnLst>
                <a:rect l="0" t="0" r="r" b="b"/>
                <a:pathLst>
                  <a:path w="27" h="18">
                    <a:moveTo>
                      <a:pt x="2" y="12"/>
                    </a:moveTo>
                    <a:lnTo>
                      <a:pt x="0" y="12"/>
                    </a:lnTo>
                    <a:lnTo>
                      <a:pt x="25" y="18"/>
                    </a:lnTo>
                    <a:lnTo>
                      <a:pt x="27" y="5"/>
                    </a:lnTo>
                    <a:lnTo>
                      <a:pt x="2" y="0"/>
                    </a:lnTo>
                    <a:lnTo>
                      <a:pt x="0" y="0"/>
                    </a:lnTo>
                    <a:lnTo>
                      <a:pt x="2" y="12"/>
                    </a:lnTo>
                    <a:close/>
                  </a:path>
                </a:pathLst>
              </a:custGeom>
              <a:solidFill>
                <a:schemeClr val="tx1"/>
              </a:solidFill>
              <a:ln w="9525">
                <a:solidFill>
                  <a:schemeClr val="tx1"/>
                </a:solidFill>
                <a:round/>
                <a:headEnd/>
                <a:tailEnd/>
              </a:ln>
            </p:spPr>
            <p:txBody>
              <a:bodyPr/>
              <a:lstStyle/>
              <a:p>
                <a:pPr>
                  <a:defRPr/>
                </a:pPr>
                <a:endParaRPr lang="en-US"/>
              </a:p>
            </p:txBody>
          </p:sp>
          <p:sp>
            <p:nvSpPr>
              <p:cNvPr id="18096" name="Freeform 688"/>
              <p:cNvSpPr>
                <a:spLocks/>
              </p:cNvSpPr>
              <p:nvPr/>
            </p:nvSpPr>
            <p:spPr bwMode="auto">
              <a:xfrm>
                <a:off x="4659" y="3559"/>
                <a:ext cx="29" cy="18"/>
              </a:xfrm>
              <a:custGeom>
                <a:avLst/>
                <a:gdLst/>
                <a:ahLst/>
                <a:cxnLst>
                  <a:cxn ang="0">
                    <a:pos x="0" y="18"/>
                  </a:cxn>
                  <a:cxn ang="0">
                    <a:pos x="4" y="18"/>
                  </a:cxn>
                  <a:cxn ang="0">
                    <a:pos x="29" y="12"/>
                  </a:cxn>
                  <a:cxn ang="0">
                    <a:pos x="27" y="0"/>
                  </a:cxn>
                  <a:cxn ang="0">
                    <a:pos x="0" y="5"/>
                  </a:cxn>
                  <a:cxn ang="0">
                    <a:pos x="4" y="5"/>
                  </a:cxn>
                  <a:cxn ang="0">
                    <a:pos x="0" y="18"/>
                  </a:cxn>
                </a:cxnLst>
                <a:rect l="0" t="0" r="r" b="b"/>
                <a:pathLst>
                  <a:path w="29" h="18">
                    <a:moveTo>
                      <a:pt x="0" y="18"/>
                    </a:moveTo>
                    <a:lnTo>
                      <a:pt x="4" y="18"/>
                    </a:lnTo>
                    <a:lnTo>
                      <a:pt x="29" y="12"/>
                    </a:lnTo>
                    <a:lnTo>
                      <a:pt x="27" y="0"/>
                    </a:lnTo>
                    <a:lnTo>
                      <a:pt x="0" y="5"/>
                    </a:lnTo>
                    <a:lnTo>
                      <a:pt x="4" y="5"/>
                    </a:lnTo>
                    <a:lnTo>
                      <a:pt x="0" y="18"/>
                    </a:lnTo>
                    <a:close/>
                  </a:path>
                </a:pathLst>
              </a:custGeom>
              <a:solidFill>
                <a:schemeClr val="tx1"/>
              </a:solidFill>
              <a:ln w="9525">
                <a:solidFill>
                  <a:schemeClr val="tx1"/>
                </a:solidFill>
                <a:round/>
                <a:headEnd/>
                <a:tailEnd/>
              </a:ln>
            </p:spPr>
            <p:txBody>
              <a:bodyPr/>
              <a:lstStyle/>
              <a:p>
                <a:pPr>
                  <a:defRPr/>
                </a:pPr>
                <a:endParaRPr lang="en-US"/>
              </a:p>
            </p:txBody>
          </p:sp>
          <p:sp>
            <p:nvSpPr>
              <p:cNvPr id="18097" name="Freeform 689"/>
              <p:cNvSpPr>
                <a:spLocks/>
              </p:cNvSpPr>
              <p:nvPr/>
            </p:nvSpPr>
            <p:spPr bwMode="auto">
              <a:xfrm>
                <a:off x="4617" y="3555"/>
                <a:ext cx="46" cy="22"/>
              </a:xfrm>
              <a:custGeom>
                <a:avLst/>
                <a:gdLst/>
                <a:ahLst/>
                <a:cxnLst>
                  <a:cxn ang="0">
                    <a:pos x="0" y="9"/>
                  </a:cxn>
                  <a:cxn ang="0">
                    <a:pos x="6" y="13"/>
                  </a:cxn>
                  <a:cxn ang="0">
                    <a:pos x="42" y="22"/>
                  </a:cxn>
                  <a:cxn ang="0">
                    <a:pos x="46" y="9"/>
                  </a:cxn>
                  <a:cxn ang="0">
                    <a:pos x="8" y="0"/>
                  </a:cxn>
                  <a:cxn ang="0">
                    <a:pos x="13" y="4"/>
                  </a:cxn>
                  <a:cxn ang="0">
                    <a:pos x="0" y="9"/>
                  </a:cxn>
                  <a:cxn ang="0">
                    <a:pos x="2" y="13"/>
                  </a:cxn>
                  <a:cxn ang="0">
                    <a:pos x="6" y="13"/>
                  </a:cxn>
                  <a:cxn ang="0">
                    <a:pos x="0" y="9"/>
                  </a:cxn>
                </a:cxnLst>
                <a:rect l="0" t="0" r="r" b="b"/>
                <a:pathLst>
                  <a:path w="46" h="22">
                    <a:moveTo>
                      <a:pt x="0" y="9"/>
                    </a:moveTo>
                    <a:lnTo>
                      <a:pt x="6" y="13"/>
                    </a:lnTo>
                    <a:lnTo>
                      <a:pt x="42" y="22"/>
                    </a:lnTo>
                    <a:lnTo>
                      <a:pt x="46" y="9"/>
                    </a:lnTo>
                    <a:lnTo>
                      <a:pt x="8" y="0"/>
                    </a:lnTo>
                    <a:lnTo>
                      <a:pt x="13" y="4"/>
                    </a:lnTo>
                    <a:lnTo>
                      <a:pt x="0" y="9"/>
                    </a:lnTo>
                    <a:lnTo>
                      <a:pt x="2" y="13"/>
                    </a:lnTo>
                    <a:lnTo>
                      <a:pt x="6" y="13"/>
                    </a:lnTo>
                    <a:lnTo>
                      <a:pt x="0" y="9"/>
                    </a:lnTo>
                    <a:close/>
                  </a:path>
                </a:pathLst>
              </a:custGeom>
              <a:solidFill>
                <a:schemeClr val="tx1"/>
              </a:solidFill>
              <a:ln w="9525">
                <a:solidFill>
                  <a:schemeClr val="tx1"/>
                </a:solidFill>
                <a:round/>
                <a:headEnd/>
                <a:tailEnd/>
              </a:ln>
            </p:spPr>
            <p:txBody>
              <a:bodyPr/>
              <a:lstStyle/>
              <a:p>
                <a:pPr>
                  <a:defRPr/>
                </a:pPr>
                <a:endParaRPr lang="en-US"/>
              </a:p>
            </p:txBody>
          </p:sp>
          <p:sp>
            <p:nvSpPr>
              <p:cNvPr id="18098" name="Freeform 690"/>
              <p:cNvSpPr>
                <a:spLocks/>
              </p:cNvSpPr>
              <p:nvPr/>
            </p:nvSpPr>
            <p:spPr bwMode="auto">
              <a:xfrm>
                <a:off x="4598" y="3524"/>
                <a:ext cx="32" cy="40"/>
              </a:xfrm>
              <a:custGeom>
                <a:avLst/>
                <a:gdLst/>
                <a:ahLst/>
                <a:cxnLst>
                  <a:cxn ang="0">
                    <a:pos x="0" y="4"/>
                  </a:cxn>
                  <a:cxn ang="0">
                    <a:pos x="1" y="8"/>
                  </a:cxn>
                  <a:cxn ang="0">
                    <a:pos x="19" y="40"/>
                  </a:cxn>
                  <a:cxn ang="0">
                    <a:pos x="32" y="35"/>
                  </a:cxn>
                  <a:cxn ang="0">
                    <a:pos x="12" y="0"/>
                  </a:cxn>
                  <a:cxn ang="0">
                    <a:pos x="12" y="4"/>
                  </a:cxn>
                  <a:cxn ang="0">
                    <a:pos x="0" y="4"/>
                  </a:cxn>
                </a:cxnLst>
                <a:rect l="0" t="0" r="r" b="b"/>
                <a:pathLst>
                  <a:path w="32" h="40">
                    <a:moveTo>
                      <a:pt x="0" y="4"/>
                    </a:moveTo>
                    <a:lnTo>
                      <a:pt x="1" y="8"/>
                    </a:lnTo>
                    <a:lnTo>
                      <a:pt x="19" y="40"/>
                    </a:lnTo>
                    <a:lnTo>
                      <a:pt x="32" y="35"/>
                    </a:lnTo>
                    <a:lnTo>
                      <a:pt x="12" y="0"/>
                    </a:lnTo>
                    <a:lnTo>
                      <a:pt x="12" y="4"/>
                    </a:lnTo>
                    <a:lnTo>
                      <a:pt x="0" y="4"/>
                    </a:lnTo>
                    <a:close/>
                  </a:path>
                </a:pathLst>
              </a:custGeom>
              <a:solidFill>
                <a:schemeClr val="tx1"/>
              </a:solidFill>
              <a:ln w="9525">
                <a:solidFill>
                  <a:schemeClr val="tx1"/>
                </a:solidFill>
                <a:round/>
                <a:headEnd/>
                <a:tailEnd/>
              </a:ln>
            </p:spPr>
            <p:txBody>
              <a:bodyPr/>
              <a:lstStyle/>
              <a:p>
                <a:pPr>
                  <a:defRPr/>
                </a:pPr>
                <a:endParaRPr lang="en-US"/>
              </a:p>
            </p:txBody>
          </p:sp>
          <p:sp>
            <p:nvSpPr>
              <p:cNvPr id="18099" name="Freeform 691"/>
              <p:cNvSpPr>
                <a:spLocks/>
              </p:cNvSpPr>
              <p:nvPr/>
            </p:nvSpPr>
            <p:spPr bwMode="auto">
              <a:xfrm>
                <a:off x="4598" y="3485"/>
                <a:ext cx="12" cy="43"/>
              </a:xfrm>
              <a:custGeom>
                <a:avLst/>
                <a:gdLst/>
                <a:ahLst/>
                <a:cxnLst>
                  <a:cxn ang="0">
                    <a:pos x="0" y="5"/>
                  </a:cxn>
                  <a:cxn ang="0">
                    <a:pos x="0" y="3"/>
                  </a:cxn>
                  <a:cxn ang="0">
                    <a:pos x="0" y="43"/>
                  </a:cxn>
                  <a:cxn ang="0">
                    <a:pos x="12" y="43"/>
                  </a:cxn>
                  <a:cxn ang="0">
                    <a:pos x="12" y="2"/>
                  </a:cxn>
                  <a:cxn ang="0">
                    <a:pos x="10" y="0"/>
                  </a:cxn>
                  <a:cxn ang="0">
                    <a:pos x="0" y="5"/>
                  </a:cxn>
                </a:cxnLst>
                <a:rect l="0" t="0" r="r" b="b"/>
                <a:pathLst>
                  <a:path w="12" h="43">
                    <a:moveTo>
                      <a:pt x="0" y="5"/>
                    </a:moveTo>
                    <a:lnTo>
                      <a:pt x="0" y="3"/>
                    </a:lnTo>
                    <a:lnTo>
                      <a:pt x="0" y="43"/>
                    </a:lnTo>
                    <a:lnTo>
                      <a:pt x="12" y="43"/>
                    </a:lnTo>
                    <a:lnTo>
                      <a:pt x="12" y="2"/>
                    </a:lnTo>
                    <a:lnTo>
                      <a:pt x="10" y="0"/>
                    </a:lnTo>
                    <a:lnTo>
                      <a:pt x="0" y="5"/>
                    </a:lnTo>
                    <a:close/>
                  </a:path>
                </a:pathLst>
              </a:custGeom>
              <a:solidFill>
                <a:schemeClr val="tx1"/>
              </a:solidFill>
              <a:ln w="9525">
                <a:solidFill>
                  <a:schemeClr val="tx1"/>
                </a:solidFill>
                <a:round/>
                <a:headEnd/>
                <a:tailEnd/>
              </a:ln>
            </p:spPr>
            <p:txBody>
              <a:bodyPr/>
              <a:lstStyle/>
              <a:p>
                <a:pPr>
                  <a:defRPr/>
                </a:pPr>
                <a:endParaRPr lang="en-US"/>
              </a:p>
            </p:txBody>
          </p:sp>
          <p:sp>
            <p:nvSpPr>
              <p:cNvPr id="18100" name="Freeform 692"/>
              <p:cNvSpPr>
                <a:spLocks/>
              </p:cNvSpPr>
              <p:nvPr/>
            </p:nvSpPr>
            <p:spPr bwMode="auto">
              <a:xfrm>
                <a:off x="4580" y="3449"/>
                <a:ext cx="28" cy="41"/>
              </a:xfrm>
              <a:custGeom>
                <a:avLst/>
                <a:gdLst/>
                <a:ahLst/>
                <a:cxnLst>
                  <a:cxn ang="0">
                    <a:pos x="9" y="14"/>
                  </a:cxn>
                  <a:cxn ang="0">
                    <a:pos x="0" y="12"/>
                  </a:cxn>
                  <a:cxn ang="0">
                    <a:pos x="18" y="41"/>
                  </a:cxn>
                  <a:cxn ang="0">
                    <a:pos x="28" y="36"/>
                  </a:cxn>
                  <a:cxn ang="0">
                    <a:pos x="10" y="5"/>
                  </a:cxn>
                  <a:cxn ang="0">
                    <a:pos x="1" y="3"/>
                  </a:cxn>
                  <a:cxn ang="0">
                    <a:pos x="10" y="5"/>
                  </a:cxn>
                  <a:cxn ang="0">
                    <a:pos x="7" y="0"/>
                  </a:cxn>
                  <a:cxn ang="0">
                    <a:pos x="1" y="3"/>
                  </a:cxn>
                  <a:cxn ang="0">
                    <a:pos x="9" y="14"/>
                  </a:cxn>
                </a:cxnLst>
                <a:rect l="0" t="0" r="r" b="b"/>
                <a:pathLst>
                  <a:path w="28" h="41">
                    <a:moveTo>
                      <a:pt x="9" y="14"/>
                    </a:moveTo>
                    <a:lnTo>
                      <a:pt x="0" y="12"/>
                    </a:lnTo>
                    <a:lnTo>
                      <a:pt x="18" y="41"/>
                    </a:lnTo>
                    <a:lnTo>
                      <a:pt x="28" y="36"/>
                    </a:lnTo>
                    <a:lnTo>
                      <a:pt x="10" y="5"/>
                    </a:lnTo>
                    <a:lnTo>
                      <a:pt x="1" y="3"/>
                    </a:lnTo>
                    <a:lnTo>
                      <a:pt x="10" y="5"/>
                    </a:lnTo>
                    <a:lnTo>
                      <a:pt x="7" y="0"/>
                    </a:lnTo>
                    <a:lnTo>
                      <a:pt x="1" y="3"/>
                    </a:lnTo>
                    <a:lnTo>
                      <a:pt x="9" y="14"/>
                    </a:lnTo>
                    <a:close/>
                  </a:path>
                </a:pathLst>
              </a:custGeom>
              <a:solidFill>
                <a:schemeClr val="tx1"/>
              </a:solidFill>
              <a:ln w="9525">
                <a:solidFill>
                  <a:schemeClr val="tx1"/>
                </a:solidFill>
                <a:round/>
                <a:headEnd/>
                <a:tailEnd/>
              </a:ln>
            </p:spPr>
            <p:txBody>
              <a:bodyPr/>
              <a:lstStyle/>
              <a:p>
                <a:pPr>
                  <a:defRPr/>
                </a:pPr>
                <a:endParaRPr lang="en-US"/>
              </a:p>
            </p:txBody>
          </p:sp>
          <p:sp>
            <p:nvSpPr>
              <p:cNvPr id="18101" name="Freeform 693"/>
              <p:cNvSpPr>
                <a:spLocks/>
              </p:cNvSpPr>
              <p:nvPr/>
            </p:nvSpPr>
            <p:spPr bwMode="auto">
              <a:xfrm>
                <a:off x="4549" y="3452"/>
                <a:ext cx="40" cy="38"/>
              </a:xfrm>
              <a:custGeom>
                <a:avLst/>
                <a:gdLst/>
                <a:ahLst/>
                <a:cxnLst>
                  <a:cxn ang="0">
                    <a:pos x="4" y="38"/>
                  </a:cxn>
                  <a:cxn ang="0">
                    <a:pos x="7" y="36"/>
                  </a:cxn>
                  <a:cxn ang="0">
                    <a:pos x="40" y="11"/>
                  </a:cxn>
                  <a:cxn ang="0">
                    <a:pos x="32" y="0"/>
                  </a:cxn>
                  <a:cxn ang="0">
                    <a:pos x="0" y="26"/>
                  </a:cxn>
                  <a:cxn ang="0">
                    <a:pos x="2" y="24"/>
                  </a:cxn>
                  <a:cxn ang="0">
                    <a:pos x="4" y="38"/>
                  </a:cxn>
                </a:cxnLst>
                <a:rect l="0" t="0" r="r" b="b"/>
                <a:pathLst>
                  <a:path w="40" h="38">
                    <a:moveTo>
                      <a:pt x="4" y="38"/>
                    </a:moveTo>
                    <a:lnTo>
                      <a:pt x="7" y="36"/>
                    </a:lnTo>
                    <a:lnTo>
                      <a:pt x="40" y="11"/>
                    </a:lnTo>
                    <a:lnTo>
                      <a:pt x="32" y="0"/>
                    </a:lnTo>
                    <a:lnTo>
                      <a:pt x="0" y="26"/>
                    </a:lnTo>
                    <a:lnTo>
                      <a:pt x="2" y="24"/>
                    </a:lnTo>
                    <a:lnTo>
                      <a:pt x="4" y="38"/>
                    </a:lnTo>
                    <a:close/>
                  </a:path>
                </a:pathLst>
              </a:custGeom>
              <a:solidFill>
                <a:schemeClr val="tx1"/>
              </a:solidFill>
              <a:ln w="9525">
                <a:solidFill>
                  <a:schemeClr val="tx1"/>
                </a:solidFill>
                <a:round/>
                <a:headEnd/>
                <a:tailEnd/>
              </a:ln>
            </p:spPr>
            <p:txBody>
              <a:bodyPr/>
              <a:lstStyle/>
              <a:p>
                <a:pPr>
                  <a:defRPr/>
                </a:pPr>
                <a:endParaRPr lang="en-US"/>
              </a:p>
            </p:txBody>
          </p:sp>
          <p:sp>
            <p:nvSpPr>
              <p:cNvPr id="18102" name="Freeform 694"/>
              <p:cNvSpPr>
                <a:spLocks/>
              </p:cNvSpPr>
              <p:nvPr/>
            </p:nvSpPr>
            <p:spPr bwMode="auto">
              <a:xfrm>
                <a:off x="4488" y="3476"/>
                <a:ext cx="65" cy="23"/>
              </a:xfrm>
              <a:custGeom>
                <a:avLst/>
                <a:gdLst/>
                <a:ahLst/>
                <a:cxnLst>
                  <a:cxn ang="0">
                    <a:pos x="12" y="18"/>
                  </a:cxn>
                  <a:cxn ang="0">
                    <a:pos x="7" y="23"/>
                  </a:cxn>
                  <a:cxn ang="0">
                    <a:pos x="65" y="14"/>
                  </a:cxn>
                  <a:cxn ang="0">
                    <a:pos x="63" y="0"/>
                  </a:cxn>
                  <a:cxn ang="0">
                    <a:pos x="5" y="11"/>
                  </a:cxn>
                  <a:cxn ang="0">
                    <a:pos x="0" y="14"/>
                  </a:cxn>
                  <a:cxn ang="0">
                    <a:pos x="5" y="11"/>
                  </a:cxn>
                  <a:cxn ang="0">
                    <a:pos x="2" y="11"/>
                  </a:cxn>
                  <a:cxn ang="0">
                    <a:pos x="0" y="14"/>
                  </a:cxn>
                  <a:cxn ang="0">
                    <a:pos x="12" y="18"/>
                  </a:cxn>
                </a:cxnLst>
                <a:rect l="0" t="0" r="r" b="b"/>
                <a:pathLst>
                  <a:path w="65" h="23">
                    <a:moveTo>
                      <a:pt x="12" y="18"/>
                    </a:moveTo>
                    <a:lnTo>
                      <a:pt x="7" y="23"/>
                    </a:lnTo>
                    <a:lnTo>
                      <a:pt x="65" y="14"/>
                    </a:lnTo>
                    <a:lnTo>
                      <a:pt x="63" y="0"/>
                    </a:lnTo>
                    <a:lnTo>
                      <a:pt x="5" y="11"/>
                    </a:lnTo>
                    <a:lnTo>
                      <a:pt x="0" y="14"/>
                    </a:lnTo>
                    <a:lnTo>
                      <a:pt x="5" y="11"/>
                    </a:lnTo>
                    <a:lnTo>
                      <a:pt x="2" y="11"/>
                    </a:lnTo>
                    <a:lnTo>
                      <a:pt x="0" y="14"/>
                    </a:lnTo>
                    <a:lnTo>
                      <a:pt x="12" y="18"/>
                    </a:lnTo>
                    <a:close/>
                  </a:path>
                </a:pathLst>
              </a:custGeom>
              <a:solidFill>
                <a:schemeClr val="tx1"/>
              </a:solidFill>
              <a:ln w="9525">
                <a:solidFill>
                  <a:schemeClr val="tx1"/>
                </a:solidFill>
                <a:round/>
                <a:headEnd/>
                <a:tailEnd/>
              </a:ln>
            </p:spPr>
            <p:txBody>
              <a:bodyPr/>
              <a:lstStyle/>
              <a:p>
                <a:pPr>
                  <a:defRPr/>
                </a:pPr>
                <a:endParaRPr lang="en-US"/>
              </a:p>
            </p:txBody>
          </p:sp>
          <p:sp>
            <p:nvSpPr>
              <p:cNvPr id="18103" name="Freeform 695"/>
              <p:cNvSpPr>
                <a:spLocks/>
              </p:cNvSpPr>
              <p:nvPr/>
            </p:nvSpPr>
            <p:spPr bwMode="auto">
              <a:xfrm>
                <a:off x="3347" y="3229"/>
                <a:ext cx="22" cy="22"/>
              </a:xfrm>
              <a:custGeom>
                <a:avLst/>
                <a:gdLst/>
                <a:ahLst/>
                <a:cxnLst>
                  <a:cxn ang="0">
                    <a:pos x="4" y="22"/>
                  </a:cxn>
                  <a:cxn ang="0">
                    <a:pos x="8" y="20"/>
                  </a:cxn>
                  <a:cxn ang="0">
                    <a:pos x="22" y="13"/>
                  </a:cxn>
                  <a:cxn ang="0">
                    <a:pos x="15" y="0"/>
                  </a:cxn>
                  <a:cxn ang="0">
                    <a:pos x="0" y="9"/>
                  </a:cxn>
                  <a:cxn ang="0">
                    <a:pos x="2" y="9"/>
                  </a:cxn>
                  <a:cxn ang="0">
                    <a:pos x="4" y="22"/>
                  </a:cxn>
                </a:cxnLst>
                <a:rect l="0" t="0" r="r" b="b"/>
                <a:pathLst>
                  <a:path w="22" h="22">
                    <a:moveTo>
                      <a:pt x="4" y="22"/>
                    </a:moveTo>
                    <a:lnTo>
                      <a:pt x="8" y="20"/>
                    </a:lnTo>
                    <a:lnTo>
                      <a:pt x="22" y="13"/>
                    </a:lnTo>
                    <a:lnTo>
                      <a:pt x="15" y="0"/>
                    </a:lnTo>
                    <a:lnTo>
                      <a:pt x="0" y="9"/>
                    </a:lnTo>
                    <a:lnTo>
                      <a:pt x="2" y="9"/>
                    </a:lnTo>
                    <a:lnTo>
                      <a:pt x="4" y="22"/>
                    </a:lnTo>
                    <a:close/>
                  </a:path>
                </a:pathLst>
              </a:custGeom>
              <a:grpFill/>
              <a:ln w="9525">
                <a:solidFill>
                  <a:schemeClr val="tx1"/>
                </a:solidFill>
                <a:round/>
                <a:headEnd/>
                <a:tailEnd/>
              </a:ln>
            </p:spPr>
            <p:txBody>
              <a:bodyPr/>
              <a:lstStyle/>
              <a:p>
                <a:pPr>
                  <a:defRPr/>
                </a:pPr>
                <a:endParaRPr lang="en-US"/>
              </a:p>
            </p:txBody>
          </p:sp>
          <p:sp>
            <p:nvSpPr>
              <p:cNvPr id="18104" name="Freeform 696"/>
              <p:cNvSpPr>
                <a:spLocks/>
              </p:cNvSpPr>
              <p:nvPr/>
            </p:nvSpPr>
            <p:spPr bwMode="auto">
              <a:xfrm>
                <a:off x="3320" y="3238"/>
                <a:ext cx="31" cy="16"/>
              </a:xfrm>
              <a:custGeom>
                <a:avLst/>
                <a:gdLst/>
                <a:ahLst/>
                <a:cxnLst>
                  <a:cxn ang="0">
                    <a:pos x="0" y="11"/>
                  </a:cxn>
                  <a:cxn ang="0">
                    <a:pos x="8" y="16"/>
                  </a:cxn>
                  <a:cxn ang="0">
                    <a:pos x="31" y="13"/>
                  </a:cxn>
                  <a:cxn ang="0">
                    <a:pos x="29" y="0"/>
                  </a:cxn>
                  <a:cxn ang="0">
                    <a:pos x="6" y="4"/>
                  </a:cxn>
                  <a:cxn ang="0">
                    <a:pos x="13" y="7"/>
                  </a:cxn>
                  <a:cxn ang="0">
                    <a:pos x="0" y="11"/>
                  </a:cxn>
                  <a:cxn ang="0">
                    <a:pos x="2" y="16"/>
                  </a:cxn>
                  <a:cxn ang="0">
                    <a:pos x="8" y="16"/>
                  </a:cxn>
                  <a:cxn ang="0">
                    <a:pos x="0" y="11"/>
                  </a:cxn>
                </a:cxnLst>
                <a:rect l="0" t="0" r="r" b="b"/>
                <a:pathLst>
                  <a:path w="31" h="16">
                    <a:moveTo>
                      <a:pt x="0" y="11"/>
                    </a:moveTo>
                    <a:lnTo>
                      <a:pt x="8" y="16"/>
                    </a:lnTo>
                    <a:lnTo>
                      <a:pt x="31" y="13"/>
                    </a:lnTo>
                    <a:lnTo>
                      <a:pt x="29" y="0"/>
                    </a:lnTo>
                    <a:lnTo>
                      <a:pt x="6" y="4"/>
                    </a:lnTo>
                    <a:lnTo>
                      <a:pt x="13" y="7"/>
                    </a:lnTo>
                    <a:lnTo>
                      <a:pt x="0" y="11"/>
                    </a:lnTo>
                    <a:lnTo>
                      <a:pt x="2" y="16"/>
                    </a:lnTo>
                    <a:lnTo>
                      <a:pt x="8" y="16"/>
                    </a:lnTo>
                    <a:lnTo>
                      <a:pt x="0" y="11"/>
                    </a:lnTo>
                    <a:close/>
                  </a:path>
                </a:pathLst>
              </a:custGeom>
              <a:solidFill>
                <a:schemeClr val="tx1"/>
              </a:solidFill>
              <a:ln w="9525">
                <a:solidFill>
                  <a:schemeClr val="tx1"/>
                </a:solidFill>
                <a:round/>
                <a:headEnd/>
                <a:tailEnd/>
              </a:ln>
            </p:spPr>
            <p:txBody>
              <a:bodyPr/>
              <a:lstStyle/>
              <a:p>
                <a:pPr>
                  <a:defRPr/>
                </a:pPr>
                <a:endParaRPr lang="en-US"/>
              </a:p>
            </p:txBody>
          </p:sp>
          <p:sp>
            <p:nvSpPr>
              <p:cNvPr id="18105" name="Freeform 697"/>
              <p:cNvSpPr>
                <a:spLocks/>
              </p:cNvSpPr>
              <p:nvPr/>
            </p:nvSpPr>
            <p:spPr bwMode="auto">
              <a:xfrm>
                <a:off x="3311" y="3216"/>
                <a:ext cx="22" cy="33"/>
              </a:xfrm>
              <a:custGeom>
                <a:avLst/>
                <a:gdLst/>
                <a:ahLst/>
                <a:cxnLst>
                  <a:cxn ang="0">
                    <a:pos x="4" y="13"/>
                  </a:cxn>
                  <a:cxn ang="0">
                    <a:pos x="0" y="9"/>
                  </a:cxn>
                  <a:cxn ang="0">
                    <a:pos x="9" y="33"/>
                  </a:cxn>
                  <a:cxn ang="0">
                    <a:pos x="22" y="29"/>
                  </a:cxn>
                  <a:cxn ang="0">
                    <a:pos x="13" y="4"/>
                  </a:cxn>
                  <a:cxn ang="0">
                    <a:pos x="9" y="0"/>
                  </a:cxn>
                  <a:cxn ang="0">
                    <a:pos x="4" y="13"/>
                  </a:cxn>
                </a:cxnLst>
                <a:rect l="0" t="0" r="r" b="b"/>
                <a:pathLst>
                  <a:path w="22" h="33">
                    <a:moveTo>
                      <a:pt x="4" y="13"/>
                    </a:moveTo>
                    <a:lnTo>
                      <a:pt x="0" y="9"/>
                    </a:lnTo>
                    <a:lnTo>
                      <a:pt x="9" y="33"/>
                    </a:lnTo>
                    <a:lnTo>
                      <a:pt x="22" y="29"/>
                    </a:lnTo>
                    <a:lnTo>
                      <a:pt x="13" y="4"/>
                    </a:lnTo>
                    <a:lnTo>
                      <a:pt x="9" y="0"/>
                    </a:lnTo>
                    <a:lnTo>
                      <a:pt x="4" y="13"/>
                    </a:lnTo>
                    <a:close/>
                  </a:path>
                </a:pathLst>
              </a:custGeom>
              <a:solidFill>
                <a:schemeClr val="tx1"/>
              </a:solidFill>
              <a:ln w="9525">
                <a:solidFill>
                  <a:schemeClr val="tx1"/>
                </a:solidFill>
                <a:round/>
                <a:headEnd/>
                <a:tailEnd/>
              </a:ln>
            </p:spPr>
            <p:txBody>
              <a:bodyPr/>
              <a:lstStyle/>
              <a:p>
                <a:pPr>
                  <a:defRPr/>
                </a:pPr>
                <a:endParaRPr lang="en-US"/>
              </a:p>
            </p:txBody>
          </p:sp>
          <p:sp>
            <p:nvSpPr>
              <p:cNvPr id="18106" name="Freeform 698"/>
              <p:cNvSpPr>
                <a:spLocks/>
              </p:cNvSpPr>
              <p:nvPr/>
            </p:nvSpPr>
            <p:spPr bwMode="auto">
              <a:xfrm>
                <a:off x="3284" y="3204"/>
                <a:ext cx="36" cy="25"/>
              </a:xfrm>
              <a:custGeom>
                <a:avLst/>
                <a:gdLst/>
                <a:ahLst/>
                <a:cxnLst>
                  <a:cxn ang="0">
                    <a:pos x="0" y="9"/>
                  </a:cxn>
                  <a:cxn ang="0">
                    <a:pos x="4" y="12"/>
                  </a:cxn>
                  <a:cxn ang="0">
                    <a:pos x="31" y="25"/>
                  </a:cxn>
                  <a:cxn ang="0">
                    <a:pos x="36" y="12"/>
                  </a:cxn>
                  <a:cxn ang="0">
                    <a:pos x="9" y="0"/>
                  </a:cxn>
                  <a:cxn ang="0">
                    <a:pos x="13" y="3"/>
                  </a:cxn>
                  <a:cxn ang="0">
                    <a:pos x="0" y="9"/>
                  </a:cxn>
                </a:cxnLst>
                <a:rect l="0" t="0" r="r" b="b"/>
                <a:pathLst>
                  <a:path w="36" h="25">
                    <a:moveTo>
                      <a:pt x="0" y="9"/>
                    </a:moveTo>
                    <a:lnTo>
                      <a:pt x="4" y="12"/>
                    </a:lnTo>
                    <a:lnTo>
                      <a:pt x="31" y="25"/>
                    </a:lnTo>
                    <a:lnTo>
                      <a:pt x="36" y="12"/>
                    </a:lnTo>
                    <a:lnTo>
                      <a:pt x="9" y="0"/>
                    </a:lnTo>
                    <a:lnTo>
                      <a:pt x="13" y="3"/>
                    </a:lnTo>
                    <a:lnTo>
                      <a:pt x="0" y="9"/>
                    </a:lnTo>
                    <a:close/>
                  </a:path>
                </a:pathLst>
              </a:custGeom>
              <a:solidFill>
                <a:schemeClr val="tx1"/>
              </a:solidFill>
              <a:ln w="9525">
                <a:solidFill>
                  <a:schemeClr val="tx1"/>
                </a:solidFill>
                <a:round/>
                <a:headEnd/>
                <a:tailEnd/>
              </a:ln>
            </p:spPr>
            <p:txBody>
              <a:bodyPr/>
              <a:lstStyle/>
              <a:p>
                <a:pPr>
                  <a:defRPr/>
                </a:pPr>
                <a:endParaRPr lang="en-US"/>
              </a:p>
            </p:txBody>
          </p:sp>
          <p:sp>
            <p:nvSpPr>
              <p:cNvPr id="18107" name="Freeform 699"/>
              <p:cNvSpPr>
                <a:spLocks/>
              </p:cNvSpPr>
              <p:nvPr/>
            </p:nvSpPr>
            <p:spPr bwMode="auto">
              <a:xfrm>
                <a:off x="3272" y="3180"/>
                <a:ext cx="25" cy="33"/>
              </a:xfrm>
              <a:custGeom>
                <a:avLst/>
                <a:gdLst/>
                <a:ahLst/>
                <a:cxnLst>
                  <a:cxn ang="0">
                    <a:pos x="2" y="11"/>
                  </a:cxn>
                  <a:cxn ang="0">
                    <a:pos x="0" y="9"/>
                  </a:cxn>
                  <a:cxn ang="0">
                    <a:pos x="12" y="33"/>
                  </a:cxn>
                  <a:cxn ang="0">
                    <a:pos x="25" y="27"/>
                  </a:cxn>
                  <a:cxn ang="0">
                    <a:pos x="11" y="2"/>
                  </a:cxn>
                  <a:cxn ang="0">
                    <a:pos x="9" y="0"/>
                  </a:cxn>
                  <a:cxn ang="0">
                    <a:pos x="2" y="11"/>
                  </a:cxn>
                </a:cxnLst>
                <a:rect l="0" t="0" r="r" b="b"/>
                <a:pathLst>
                  <a:path w="25" h="33">
                    <a:moveTo>
                      <a:pt x="2" y="11"/>
                    </a:moveTo>
                    <a:lnTo>
                      <a:pt x="0" y="9"/>
                    </a:lnTo>
                    <a:lnTo>
                      <a:pt x="12" y="33"/>
                    </a:lnTo>
                    <a:lnTo>
                      <a:pt x="25" y="27"/>
                    </a:lnTo>
                    <a:lnTo>
                      <a:pt x="11" y="2"/>
                    </a:lnTo>
                    <a:lnTo>
                      <a:pt x="9" y="0"/>
                    </a:lnTo>
                    <a:lnTo>
                      <a:pt x="2" y="11"/>
                    </a:lnTo>
                    <a:close/>
                  </a:path>
                </a:pathLst>
              </a:custGeom>
              <a:solidFill>
                <a:schemeClr val="tx1"/>
              </a:solidFill>
              <a:ln w="9525">
                <a:solidFill>
                  <a:schemeClr val="tx1"/>
                </a:solidFill>
                <a:round/>
                <a:headEnd/>
                <a:tailEnd/>
              </a:ln>
            </p:spPr>
            <p:txBody>
              <a:bodyPr/>
              <a:lstStyle/>
              <a:p>
                <a:pPr>
                  <a:defRPr/>
                </a:pPr>
                <a:endParaRPr lang="en-US"/>
              </a:p>
            </p:txBody>
          </p:sp>
          <p:sp>
            <p:nvSpPr>
              <p:cNvPr id="18108" name="Freeform 700"/>
              <p:cNvSpPr>
                <a:spLocks/>
              </p:cNvSpPr>
              <p:nvPr/>
            </p:nvSpPr>
            <p:spPr bwMode="auto">
              <a:xfrm>
                <a:off x="3252" y="3166"/>
                <a:ext cx="29" cy="25"/>
              </a:xfrm>
              <a:custGeom>
                <a:avLst/>
                <a:gdLst/>
                <a:ahLst/>
                <a:cxnLst>
                  <a:cxn ang="0">
                    <a:pos x="2" y="12"/>
                  </a:cxn>
                  <a:cxn ang="0">
                    <a:pos x="0" y="12"/>
                  </a:cxn>
                  <a:cxn ang="0">
                    <a:pos x="22" y="25"/>
                  </a:cxn>
                  <a:cxn ang="0">
                    <a:pos x="29" y="14"/>
                  </a:cxn>
                  <a:cxn ang="0">
                    <a:pos x="5" y="2"/>
                  </a:cxn>
                  <a:cxn ang="0">
                    <a:pos x="3" y="0"/>
                  </a:cxn>
                  <a:cxn ang="0">
                    <a:pos x="2" y="12"/>
                  </a:cxn>
                </a:cxnLst>
                <a:rect l="0" t="0" r="r" b="b"/>
                <a:pathLst>
                  <a:path w="29" h="25">
                    <a:moveTo>
                      <a:pt x="2" y="12"/>
                    </a:moveTo>
                    <a:lnTo>
                      <a:pt x="0" y="12"/>
                    </a:lnTo>
                    <a:lnTo>
                      <a:pt x="22" y="25"/>
                    </a:lnTo>
                    <a:lnTo>
                      <a:pt x="29" y="14"/>
                    </a:lnTo>
                    <a:lnTo>
                      <a:pt x="5" y="2"/>
                    </a:lnTo>
                    <a:lnTo>
                      <a:pt x="3" y="0"/>
                    </a:lnTo>
                    <a:lnTo>
                      <a:pt x="2" y="12"/>
                    </a:lnTo>
                    <a:close/>
                  </a:path>
                </a:pathLst>
              </a:custGeom>
              <a:solidFill>
                <a:schemeClr val="tx1"/>
              </a:solidFill>
              <a:ln w="9525">
                <a:solidFill>
                  <a:schemeClr val="tx1"/>
                </a:solidFill>
                <a:round/>
                <a:headEnd/>
                <a:tailEnd/>
              </a:ln>
            </p:spPr>
            <p:txBody>
              <a:bodyPr/>
              <a:lstStyle/>
              <a:p>
                <a:pPr>
                  <a:defRPr/>
                </a:pPr>
                <a:endParaRPr lang="en-US"/>
              </a:p>
            </p:txBody>
          </p:sp>
          <p:sp>
            <p:nvSpPr>
              <p:cNvPr id="18109" name="Freeform 701"/>
              <p:cNvSpPr>
                <a:spLocks/>
              </p:cNvSpPr>
              <p:nvPr/>
            </p:nvSpPr>
            <p:spPr bwMode="auto">
              <a:xfrm>
                <a:off x="3219" y="3160"/>
                <a:ext cx="36" cy="18"/>
              </a:xfrm>
              <a:custGeom>
                <a:avLst/>
                <a:gdLst/>
                <a:ahLst/>
                <a:cxnLst>
                  <a:cxn ang="0">
                    <a:pos x="0" y="13"/>
                  </a:cxn>
                  <a:cxn ang="0">
                    <a:pos x="4" y="13"/>
                  </a:cxn>
                  <a:cxn ang="0">
                    <a:pos x="35" y="18"/>
                  </a:cxn>
                  <a:cxn ang="0">
                    <a:pos x="36" y="6"/>
                  </a:cxn>
                  <a:cxn ang="0">
                    <a:pos x="6" y="0"/>
                  </a:cxn>
                  <a:cxn ang="0">
                    <a:pos x="8" y="2"/>
                  </a:cxn>
                  <a:cxn ang="0">
                    <a:pos x="0" y="13"/>
                  </a:cxn>
                </a:cxnLst>
                <a:rect l="0" t="0" r="r" b="b"/>
                <a:pathLst>
                  <a:path w="36" h="18">
                    <a:moveTo>
                      <a:pt x="0" y="13"/>
                    </a:moveTo>
                    <a:lnTo>
                      <a:pt x="4" y="13"/>
                    </a:lnTo>
                    <a:lnTo>
                      <a:pt x="35" y="18"/>
                    </a:lnTo>
                    <a:lnTo>
                      <a:pt x="36" y="6"/>
                    </a:lnTo>
                    <a:lnTo>
                      <a:pt x="6" y="0"/>
                    </a:lnTo>
                    <a:lnTo>
                      <a:pt x="8" y="2"/>
                    </a:lnTo>
                    <a:lnTo>
                      <a:pt x="0" y="13"/>
                    </a:lnTo>
                    <a:close/>
                  </a:path>
                </a:pathLst>
              </a:custGeom>
              <a:solidFill>
                <a:schemeClr val="tx1"/>
              </a:solidFill>
              <a:ln w="9525">
                <a:solidFill>
                  <a:schemeClr val="tx1"/>
                </a:solidFill>
                <a:round/>
                <a:headEnd/>
                <a:tailEnd/>
              </a:ln>
            </p:spPr>
            <p:txBody>
              <a:bodyPr/>
              <a:lstStyle/>
              <a:p>
                <a:pPr>
                  <a:defRPr/>
                </a:pPr>
                <a:endParaRPr lang="en-US"/>
              </a:p>
            </p:txBody>
          </p:sp>
          <p:sp>
            <p:nvSpPr>
              <p:cNvPr id="18110" name="Freeform 702"/>
              <p:cNvSpPr>
                <a:spLocks/>
              </p:cNvSpPr>
              <p:nvPr/>
            </p:nvSpPr>
            <p:spPr bwMode="auto">
              <a:xfrm>
                <a:off x="3191" y="3137"/>
                <a:ext cx="36" cy="36"/>
              </a:xfrm>
              <a:custGeom>
                <a:avLst/>
                <a:gdLst/>
                <a:ahLst/>
                <a:cxnLst>
                  <a:cxn ang="0">
                    <a:pos x="3" y="13"/>
                  </a:cxn>
                  <a:cxn ang="0">
                    <a:pos x="0" y="13"/>
                  </a:cxn>
                  <a:cxn ang="0">
                    <a:pos x="28" y="36"/>
                  </a:cxn>
                  <a:cxn ang="0">
                    <a:pos x="36" y="25"/>
                  </a:cxn>
                  <a:cxn ang="0">
                    <a:pos x="9" y="2"/>
                  </a:cxn>
                  <a:cxn ang="0">
                    <a:pos x="5" y="0"/>
                  </a:cxn>
                  <a:cxn ang="0">
                    <a:pos x="3" y="13"/>
                  </a:cxn>
                </a:cxnLst>
                <a:rect l="0" t="0" r="r" b="b"/>
                <a:pathLst>
                  <a:path w="36" h="36">
                    <a:moveTo>
                      <a:pt x="3" y="13"/>
                    </a:moveTo>
                    <a:lnTo>
                      <a:pt x="0" y="13"/>
                    </a:lnTo>
                    <a:lnTo>
                      <a:pt x="28" y="36"/>
                    </a:lnTo>
                    <a:lnTo>
                      <a:pt x="36" y="25"/>
                    </a:lnTo>
                    <a:lnTo>
                      <a:pt x="9" y="2"/>
                    </a:lnTo>
                    <a:lnTo>
                      <a:pt x="5" y="0"/>
                    </a:lnTo>
                    <a:lnTo>
                      <a:pt x="3" y="13"/>
                    </a:lnTo>
                    <a:close/>
                  </a:path>
                </a:pathLst>
              </a:custGeom>
              <a:solidFill>
                <a:schemeClr val="tx1"/>
              </a:solidFill>
              <a:ln w="9525">
                <a:solidFill>
                  <a:schemeClr val="tx1"/>
                </a:solidFill>
                <a:round/>
                <a:headEnd/>
                <a:tailEnd/>
              </a:ln>
            </p:spPr>
            <p:txBody>
              <a:bodyPr/>
              <a:lstStyle/>
              <a:p>
                <a:pPr>
                  <a:defRPr/>
                </a:pPr>
                <a:endParaRPr lang="en-US"/>
              </a:p>
            </p:txBody>
          </p:sp>
          <p:sp>
            <p:nvSpPr>
              <p:cNvPr id="18111" name="Freeform 703"/>
              <p:cNvSpPr>
                <a:spLocks/>
              </p:cNvSpPr>
              <p:nvPr/>
            </p:nvSpPr>
            <p:spPr bwMode="auto">
              <a:xfrm>
                <a:off x="3124" y="3130"/>
                <a:ext cx="72" cy="20"/>
              </a:xfrm>
              <a:custGeom>
                <a:avLst/>
                <a:gdLst/>
                <a:ahLst/>
                <a:cxnLst>
                  <a:cxn ang="0">
                    <a:pos x="0" y="12"/>
                  </a:cxn>
                  <a:cxn ang="0">
                    <a:pos x="2" y="12"/>
                  </a:cxn>
                  <a:cxn ang="0">
                    <a:pos x="70" y="20"/>
                  </a:cxn>
                  <a:cxn ang="0">
                    <a:pos x="72" y="7"/>
                  </a:cxn>
                  <a:cxn ang="0">
                    <a:pos x="4" y="0"/>
                  </a:cxn>
                  <a:cxn ang="0">
                    <a:pos x="5" y="0"/>
                  </a:cxn>
                  <a:cxn ang="0">
                    <a:pos x="0" y="12"/>
                  </a:cxn>
                </a:cxnLst>
                <a:rect l="0" t="0" r="r" b="b"/>
                <a:pathLst>
                  <a:path w="72" h="20">
                    <a:moveTo>
                      <a:pt x="0" y="12"/>
                    </a:moveTo>
                    <a:lnTo>
                      <a:pt x="2" y="12"/>
                    </a:lnTo>
                    <a:lnTo>
                      <a:pt x="70" y="20"/>
                    </a:lnTo>
                    <a:lnTo>
                      <a:pt x="72" y="7"/>
                    </a:lnTo>
                    <a:lnTo>
                      <a:pt x="4" y="0"/>
                    </a:lnTo>
                    <a:lnTo>
                      <a:pt x="5" y="0"/>
                    </a:lnTo>
                    <a:lnTo>
                      <a:pt x="0" y="12"/>
                    </a:lnTo>
                    <a:close/>
                  </a:path>
                </a:pathLst>
              </a:custGeom>
              <a:solidFill>
                <a:schemeClr val="tx1"/>
              </a:solidFill>
              <a:ln w="9525">
                <a:solidFill>
                  <a:schemeClr val="tx1"/>
                </a:solidFill>
                <a:round/>
                <a:headEnd/>
                <a:tailEnd/>
              </a:ln>
            </p:spPr>
            <p:txBody>
              <a:bodyPr/>
              <a:lstStyle/>
              <a:p>
                <a:pPr>
                  <a:defRPr/>
                </a:pPr>
                <a:endParaRPr lang="en-US"/>
              </a:p>
            </p:txBody>
          </p:sp>
          <p:sp>
            <p:nvSpPr>
              <p:cNvPr id="18112" name="Freeform 704"/>
              <p:cNvSpPr>
                <a:spLocks/>
              </p:cNvSpPr>
              <p:nvPr/>
            </p:nvSpPr>
            <p:spPr bwMode="auto">
              <a:xfrm>
                <a:off x="3075" y="3108"/>
                <a:ext cx="54" cy="34"/>
              </a:xfrm>
              <a:custGeom>
                <a:avLst/>
                <a:gdLst/>
                <a:ahLst/>
                <a:cxnLst>
                  <a:cxn ang="0">
                    <a:pos x="2" y="6"/>
                  </a:cxn>
                  <a:cxn ang="0">
                    <a:pos x="6" y="13"/>
                  </a:cxn>
                  <a:cxn ang="0">
                    <a:pos x="49" y="34"/>
                  </a:cxn>
                  <a:cxn ang="0">
                    <a:pos x="54" y="22"/>
                  </a:cxn>
                  <a:cxn ang="0">
                    <a:pos x="11" y="0"/>
                  </a:cxn>
                  <a:cxn ang="0">
                    <a:pos x="15" y="7"/>
                  </a:cxn>
                  <a:cxn ang="0">
                    <a:pos x="2" y="6"/>
                  </a:cxn>
                  <a:cxn ang="0">
                    <a:pos x="0" y="11"/>
                  </a:cxn>
                  <a:cxn ang="0">
                    <a:pos x="6" y="13"/>
                  </a:cxn>
                  <a:cxn ang="0">
                    <a:pos x="2" y="6"/>
                  </a:cxn>
                </a:cxnLst>
                <a:rect l="0" t="0" r="r" b="b"/>
                <a:pathLst>
                  <a:path w="54" h="34">
                    <a:moveTo>
                      <a:pt x="2" y="6"/>
                    </a:moveTo>
                    <a:lnTo>
                      <a:pt x="6" y="13"/>
                    </a:lnTo>
                    <a:lnTo>
                      <a:pt x="49" y="34"/>
                    </a:lnTo>
                    <a:lnTo>
                      <a:pt x="54" y="22"/>
                    </a:lnTo>
                    <a:lnTo>
                      <a:pt x="11" y="0"/>
                    </a:lnTo>
                    <a:lnTo>
                      <a:pt x="15" y="7"/>
                    </a:lnTo>
                    <a:lnTo>
                      <a:pt x="2" y="6"/>
                    </a:lnTo>
                    <a:lnTo>
                      <a:pt x="0" y="11"/>
                    </a:lnTo>
                    <a:lnTo>
                      <a:pt x="6" y="13"/>
                    </a:lnTo>
                    <a:lnTo>
                      <a:pt x="2" y="6"/>
                    </a:lnTo>
                    <a:close/>
                  </a:path>
                </a:pathLst>
              </a:custGeom>
              <a:solidFill>
                <a:schemeClr val="tx1"/>
              </a:solidFill>
              <a:ln w="9525">
                <a:solidFill>
                  <a:schemeClr val="tx1"/>
                </a:solidFill>
                <a:round/>
                <a:headEnd/>
                <a:tailEnd/>
              </a:ln>
            </p:spPr>
            <p:txBody>
              <a:bodyPr/>
              <a:lstStyle/>
              <a:p>
                <a:pPr>
                  <a:defRPr/>
                </a:pPr>
                <a:endParaRPr lang="en-US"/>
              </a:p>
            </p:txBody>
          </p:sp>
          <p:sp>
            <p:nvSpPr>
              <p:cNvPr id="18113" name="Freeform 705"/>
              <p:cNvSpPr>
                <a:spLocks/>
              </p:cNvSpPr>
              <p:nvPr/>
            </p:nvSpPr>
            <p:spPr bwMode="auto">
              <a:xfrm>
                <a:off x="3077" y="3088"/>
                <a:ext cx="15" cy="27"/>
              </a:xfrm>
              <a:custGeom>
                <a:avLst/>
                <a:gdLst/>
                <a:ahLst/>
                <a:cxnLst>
                  <a:cxn ang="0">
                    <a:pos x="2" y="0"/>
                  </a:cxn>
                  <a:cxn ang="0">
                    <a:pos x="2" y="2"/>
                  </a:cxn>
                  <a:cxn ang="0">
                    <a:pos x="0" y="26"/>
                  </a:cxn>
                  <a:cxn ang="0">
                    <a:pos x="13" y="27"/>
                  </a:cxn>
                  <a:cxn ang="0">
                    <a:pos x="15" y="2"/>
                  </a:cxn>
                  <a:cxn ang="0">
                    <a:pos x="15" y="4"/>
                  </a:cxn>
                  <a:cxn ang="0">
                    <a:pos x="2" y="0"/>
                  </a:cxn>
                </a:cxnLst>
                <a:rect l="0" t="0" r="r" b="b"/>
                <a:pathLst>
                  <a:path w="15" h="27">
                    <a:moveTo>
                      <a:pt x="2" y="0"/>
                    </a:moveTo>
                    <a:lnTo>
                      <a:pt x="2" y="2"/>
                    </a:lnTo>
                    <a:lnTo>
                      <a:pt x="0" y="26"/>
                    </a:lnTo>
                    <a:lnTo>
                      <a:pt x="13" y="27"/>
                    </a:lnTo>
                    <a:lnTo>
                      <a:pt x="15" y="2"/>
                    </a:lnTo>
                    <a:lnTo>
                      <a:pt x="15" y="4"/>
                    </a:lnTo>
                    <a:lnTo>
                      <a:pt x="2" y="0"/>
                    </a:lnTo>
                    <a:close/>
                  </a:path>
                </a:pathLst>
              </a:custGeom>
              <a:solidFill>
                <a:schemeClr val="tx1"/>
              </a:solidFill>
              <a:ln w="9525">
                <a:solidFill>
                  <a:schemeClr val="tx1"/>
                </a:solidFill>
                <a:round/>
                <a:headEnd/>
                <a:tailEnd/>
              </a:ln>
            </p:spPr>
            <p:txBody>
              <a:bodyPr/>
              <a:lstStyle/>
              <a:p>
                <a:pPr>
                  <a:defRPr/>
                </a:pPr>
                <a:endParaRPr lang="en-US"/>
              </a:p>
            </p:txBody>
          </p:sp>
          <p:sp>
            <p:nvSpPr>
              <p:cNvPr id="18114" name="Freeform 706"/>
              <p:cNvSpPr>
                <a:spLocks/>
              </p:cNvSpPr>
              <p:nvPr/>
            </p:nvSpPr>
            <p:spPr bwMode="auto">
              <a:xfrm>
                <a:off x="3079" y="3058"/>
                <a:ext cx="22" cy="34"/>
              </a:xfrm>
              <a:custGeom>
                <a:avLst/>
                <a:gdLst/>
                <a:ahLst/>
                <a:cxnLst>
                  <a:cxn ang="0">
                    <a:pos x="9" y="0"/>
                  </a:cxn>
                  <a:cxn ang="0">
                    <a:pos x="9" y="0"/>
                  </a:cxn>
                  <a:cxn ang="0">
                    <a:pos x="0" y="30"/>
                  </a:cxn>
                  <a:cxn ang="0">
                    <a:pos x="13" y="34"/>
                  </a:cxn>
                  <a:cxn ang="0">
                    <a:pos x="22" y="2"/>
                  </a:cxn>
                  <a:cxn ang="0">
                    <a:pos x="22" y="2"/>
                  </a:cxn>
                  <a:cxn ang="0">
                    <a:pos x="9" y="0"/>
                  </a:cxn>
                </a:cxnLst>
                <a:rect l="0" t="0" r="r" b="b"/>
                <a:pathLst>
                  <a:path w="22" h="34">
                    <a:moveTo>
                      <a:pt x="9" y="0"/>
                    </a:moveTo>
                    <a:lnTo>
                      <a:pt x="9" y="0"/>
                    </a:lnTo>
                    <a:lnTo>
                      <a:pt x="0" y="30"/>
                    </a:lnTo>
                    <a:lnTo>
                      <a:pt x="13" y="34"/>
                    </a:lnTo>
                    <a:lnTo>
                      <a:pt x="22" y="2"/>
                    </a:lnTo>
                    <a:lnTo>
                      <a:pt x="22" y="2"/>
                    </a:lnTo>
                    <a:lnTo>
                      <a:pt x="9" y="0"/>
                    </a:lnTo>
                    <a:close/>
                  </a:path>
                </a:pathLst>
              </a:custGeom>
              <a:solidFill>
                <a:schemeClr val="tx1"/>
              </a:solidFill>
              <a:ln w="9525">
                <a:solidFill>
                  <a:schemeClr val="tx1"/>
                </a:solidFill>
                <a:round/>
                <a:headEnd/>
                <a:tailEnd/>
              </a:ln>
            </p:spPr>
            <p:txBody>
              <a:bodyPr/>
              <a:lstStyle/>
              <a:p>
                <a:pPr>
                  <a:defRPr/>
                </a:pPr>
                <a:endParaRPr lang="en-US"/>
              </a:p>
            </p:txBody>
          </p:sp>
          <p:sp>
            <p:nvSpPr>
              <p:cNvPr id="18115" name="Freeform 707"/>
              <p:cNvSpPr>
                <a:spLocks/>
              </p:cNvSpPr>
              <p:nvPr/>
            </p:nvSpPr>
            <p:spPr bwMode="auto">
              <a:xfrm>
                <a:off x="3088" y="2988"/>
                <a:ext cx="25" cy="72"/>
              </a:xfrm>
              <a:custGeom>
                <a:avLst/>
                <a:gdLst/>
                <a:ahLst/>
                <a:cxnLst>
                  <a:cxn ang="0">
                    <a:pos x="13" y="5"/>
                  </a:cxn>
                  <a:cxn ang="0">
                    <a:pos x="13" y="1"/>
                  </a:cxn>
                  <a:cxn ang="0">
                    <a:pos x="0" y="70"/>
                  </a:cxn>
                  <a:cxn ang="0">
                    <a:pos x="13" y="72"/>
                  </a:cxn>
                  <a:cxn ang="0">
                    <a:pos x="25" y="3"/>
                  </a:cxn>
                  <a:cxn ang="0">
                    <a:pos x="25" y="0"/>
                  </a:cxn>
                  <a:cxn ang="0">
                    <a:pos x="13" y="5"/>
                  </a:cxn>
                </a:cxnLst>
                <a:rect l="0" t="0" r="r" b="b"/>
                <a:pathLst>
                  <a:path w="25" h="72">
                    <a:moveTo>
                      <a:pt x="13" y="5"/>
                    </a:moveTo>
                    <a:lnTo>
                      <a:pt x="13" y="1"/>
                    </a:lnTo>
                    <a:lnTo>
                      <a:pt x="0" y="70"/>
                    </a:lnTo>
                    <a:lnTo>
                      <a:pt x="13" y="72"/>
                    </a:lnTo>
                    <a:lnTo>
                      <a:pt x="25" y="3"/>
                    </a:lnTo>
                    <a:lnTo>
                      <a:pt x="25" y="0"/>
                    </a:lnTo>
                    <a:lnTo>
                      <a:pt x="13" y="5"/>
                    </a:lnTo>
                    <a:close/>
                  </a:path>
                </a:pathLst>
              </a:custGeom>
              <a:solidFill>
                <a:schemeClr val="tx1"/>
              </a:solidFill>
              <a:ln w="9525">
                <a:solidFill>
                  <a:schemeClr val="tx1"/>
                </a:solidFill>
                <a:round/>
                <a:headEnd/>
                <a:tailEnd/>
              </a:ln>
            </p:spPr>
            <p:txBody>
              <a:bodyPr/>
              <a:lstStyle/>
              <a:p>
                <a:pPr>
                  <a:defRPr/>
                </a:pPr>
                <a:endParaRPr lang="en-US"/>
              </a:p>
            </p:txBody>
          </p:sp>
          <p:sp>
            <p:nvSpPr>
              <p:cNvPr id="18116" name="Freeform 708"/>
              <p:cNvSpPr>
                <a:spLocks/>
              </p:cNvSpPr>
              <p:nvPr/>
            </p:nvSpPr>
            <p:spPr bwMode="auto">
              <a:xfrm>
                <a:off x="3093" y="2973"/>
                <a:ext cx="20" cy="20"/>
              </a:xfrm>
              <a:custGeom>
                <a:avLst/>
                <a:gdLst/>
                <a:ahLst/>
                <a:cxnLst>
                  <a:cxn ang="0">
                    <a:pos x="0" y="6"/>
                  </a:cxn>
                  <a:cxn ang="0">
                    <a:pos x="0" y="6"/>
                  </a:cxn>
                  <a:cxn ang="0">
                    <a:pos x="8" y="20"/>
                  </a:cxn>
                  <a:cxn ang="0">
                    <a:pos x="20" y="15"/>
                  </a:cxn>
                  <a:cxn ang="0">
                    <a:pos x="11" y="0"/>
                  </a:cxn>
                  <a:cxn ang="0">
                    <a:pos x="11" y="0"/>
                  </a:cxn>
                  <a:cxn ang="0">
                    <a:pos x="0" y="6"/>
                  </a:cxn>
                </a:cxnLst>
                <a:rect l="0" t="0" r="r" b="b"/>
                <a:pathLst>
                  <a:path w="20" h="20">
                    <a:moveTo>
                      <a:pt x="0" y="6"/>
                    </a:moveTo>
                    <a:lnTo>
                      <a:pt x="0" y="6"/>
                    </a:lnTo>
                    <a:lnTo>
                      <a:pt x="8" y="20"/>
                    </a:lnTo>
                    <a:lnTo>
                      <a:pt x="20" y="15"/>
                    </a:lnTo>
                    <a:lnTo>
                      <a:pt x="11" y="0"/>
                    </a:lnTo>
                    <a:lnTo>
                      <a:pt x="11" y="0"/>
                    </a:lnTo>
                    <a:lnTo>
                      <a:pt x="0" y="6"/>
                    </a:lnTo>
                    <a:close/>
                  </a:path>
                </a:pathLst>
              </a:custGeom>
              <a:solidFill>
                <a:schemeClr val="tx1"/>
              </a:solidFill>
              <a:ln w="9525">
                <a:solidFill>
                  <a:schemeClr val="tx1"/>
                </a:solidFill>
                <a:round/>
                <a:headEnd/>
                <a:tailEnd/>
              </a:ln>
            </p:spPr>
            <p:txBody>
              <a:bodyPr/>
              <a:lstStyle/>
              <a:p>
                <a:pPr>
                  <a:defRPr/>
                </a:pPr>
                <a:endParaRPr lang="en-US"/>
              </a:p>
            </p:txBody>
          </p:sp>
          <p:sp>
            <p:nvSpPr>
              <p:cNvPr id="18117" name="Freeform 709"/>
              <p:cNvSpPr>
                <a:spLocks/>
              </p:cNvSpPr>
              <p:nvPr/>
            </p:nvSpPr>
            <p:spPr bwMode="auto">
              <a:xfrm>
                <a:off x="3057" y="2903"/>
                <a:ext cx="47" cy="76"/>
              </a:xfrm>
              <a:custGeom>
                <a:avLst/>
                <a:gdLst/>
                <a:ahLst/>
                <a:cxnLst>
                  <a:cxn ang="0">
                    <a:pos x="4" y="13"/>
                  </a:cxn>
                  <a:cxn ang="0">
                    <a:pos x="0" y="9"/>
                  </a:cxn>
                  <a:cxn ang="0">
                    <a:pos x="36" y="76"/>
                  </a:cxn>
                  <a:cxn ang="0">
                    <a:pos x="47" y="70"/>
                  </a:cxn>
                  <a:cxn ang="0">
                    <a:pos x="11" y="3"/>
                  </a:cxn>
                  <a:cxn ang="0">
                    <a:pos x="6" y="0"/>
                  </a:cxn>
                  <a:cxn ang="0">
                    <a:pos x="11" y="3"/>
                  </a:cxn>
                  <a:cxn ang="0">
                    <a:pos x="9" y="0"/>
                  </a:cxn>
                  <a:cxn ang="0">
                    <a:pos x="6" y="0"/>
                  </a:cxn>
                  <a:cxn ang="0">
                    <a:pos x="4" y="13"/>
                  </a:cxn>
                </a:cxnLst>
                <a:rect l="0" t="0" r="r" b="b"/>
                <a:pathLst>
                  <a:path w="47" h="76">
                    <a:moveTo>
                      <a:pt x="4" y="13"/>
                    </a:moveTo>
                    <a:lnTo>
                      <a:pt x="0" y="9"/>
                    </a:lnTo>
                    <a:lnTo>
                      <a:pt x="36" y="76"/>
                    </a:lnTo>
                    <a:lnTo>
                      <a:pt x="47" y="70"/>
                    </a:lnTo>
                    <a:lnTo>
                      <a:pt x="11" y="3"/>
                    </a:lnTo>
                    <a:lnTo>
                      <a:pt x="6" y="0"/>
                    </a:lnTo>
                    <a:lnTo>
                      <a:pt x="11" y="3"/>
                    </a:lnTo>
                    <a:lnTo>
                      <a:pt x="9" y="0"/>
                    </a:lnTo>
                    <a:lnTo>
                      <a:pt x="6" y="0"/>
                    </a:lnTo>
                    <a:lnTo>
                      <a:pt x="4" y="13"/>
                    </a:lnTo>
                    <a:close/>
                  </a:path>
                </a:pathLst>
              </a:custGeom>
              <a:solidFill>
                <a:schemeClr val="tx1"/>
              </a:solidFill>
              <a:ln w="9525">
                <a:solidFill>
                  <a:schemeClr val="tx1"/>
                </a:solidFill>
                <a:round/>
                <a:headEnd/>
                <a:tailEnd/>
              </a:ln>
            </p:spPr>
            <p:txBody>
              <a:bodyPr/>
              <a:lstStyle/>
              <a:p>
                <a:pPr>
                  <a:defRPr/>
                </a:pPr>
                <a:endParaRPr lang="en-US"/>
              </a:p>
            </p:txBody>
          </p:sp>
          <p:sp>
            <p:nvSpPr>
              <p:cNvPr id="18118" name="Freeform 710"/>
              <p:cNvSpPr>
                <a:spLocks/>
              </p:cNvSpPr>
              <p:nvPr/>
            </p:nvSpPr>
            <p:spPr bwMode="auto">
              <a:xfrm>
                <a:off x="3021" y="2899"/>
                <a:ext cx="42" cy="17"/>
              </a:xfrm>
              <a:custGeom>
                <a:avLst/>
                <a:gdLst/>
                <a:ahLst/>
                <a:cxnLst>
                  <a:cxn ang="0">
                    <a:pos x="0" y="13"/>
                  </a:cxn>
                  <a:cxn ang="0">
                    <a:pos x="0" y="13"/>
                  </a:cxn>
                  <a:cxn ang="0">
                    <a:pos x="40" y="17"/>
                  </a:cxn>
                  <a:cxn ang="0">
                    <a:pos x="42" y="4"/>
                  </a:cxn>
                  <a:cxn ang="0">
                    <a:pos x="2" y="0"/>
                  </a:cxn>
                  <a:cxn ang="0">
                    <a:pos x="2" y="0"/>
                  </a:cxn>
                  <a:cxn ang="0">
                    <a:pos x="0" y="13"/>
                  </a:cxn>
                </a:cxnLst>
                <a:rect l="0" t="0" r="r" b="b"/>
                <a:pathLst>
                  <a:path w="42" h="17">
                    <a:moveTo>
                      <a:pt x="0" y="13"/>
                    </a:moveTo>
                    <a:lnTo>
                      <a:pt x="0" y="13"/>
                    </a:lnTo>
                    <a:lnTo>
                      <a:pt x="40" y="17"/>
                    </a:lnTo>
                    <a:lnTo>
                      <a:pt x="42" y="4"/>
                    </a:lnTo>
                    <a:lnTo>
                      <a:pt x="2" y="0"/>
                    </a:lnTo>
                    <a:lnTo>
                      <a:pt x="2" y="0"/>
                    </a:lnTo>
                    <a:lnTo>
                      <a:pt x="0" y="13"/>
                    </a:lnTo>
                    <a:close/>
                  </a:path>
                </a:pathLst>
              </a:custGeom>
              <a:solidFill>
                <a:schemeClr val="tx1"/>
              </a:solidFill>
              <a:ln w="9525">
                <a:solidFill>
                  <a:schemeClr val="tx1"/>
                </a:solidFill>
                <a:round/>
                <a:headEnd/>
                <a:tailEnd/>
              </a:ln>
            </p:spPr>
            <p:txBody>
              <a:bodyPr/>
              <a:lstStyle/>
              <a:p>
                <a:pPr>
                  <a:defRPr/>
                </a:pPr>
                <a:endParaRPr lang="en-US"/>
              </a:p>
            </p:txBody>
          </p:sp>
          <p:sp>
            <p:nvSpPr>
              <p:cNvPr id="18119" name="Freeform 711"/>
              <p:cNvSpPr>
                <a:spLocks/>
              </p:cNvSpPr>
              <p:nvPr/>
            </p:nvSpPr>
            <p:spPr bwMode="auto">
              <a:xfrm>
                <a:off x="2942" y="2881"/>
                <a:ext cx="81" cy="31"/>
              </a:xfrm>
              <a:custGeom>
                <a:avLst/>
                <a:gdLst/>
                <a:ahLst/>
                <a:cxnLst>
                  <a:cxn ang="0">
                    <a:pos x="0" y="13"/>
                  </a:cxn>
                  <a:cxn ang="0">
                    <a:pos x="0" y="13"/>
                  </a:cxn>
                  <a:cxn ang="0">
                    <a:pos x="79" y="31"/>
                  </a:cxn>
                  <a:cxn ang="0">
                    <a:pos x="81" y="18"/>
                  </a:cxn>
                  <a:cxn ang="0">
                    <a:pos x="2" y="0"/>
                  </a:cxn>
                  <a:cxn ang="0">
                    <a:pos x="2" y="0"/>
                  </a:cxn>
                  <a:cxn ang="0">
                    <a:pos x="0" y="13"/>
                  </a:cxn>
                </a:cxnLst>
                <a:rect l="0" t="0" r="r" b="b"/>
                <a:pathLst>
                  <a:path w="81" h="31">
                    <a:moveTo>
                      <a:pt x="0" y="13"/>
                    </a:moveTo>
                    <a:lnTo>
                      <a:pt x="0" y="13"/>
                    </a:lnTo>
                    <a:lnTo>
                      <a:pt x="79" y="31"/>
                    </a:lnTo>
                    <a:lnTo>
                      <a:pt x="81" y="18"/>
                    </a:lnTo>
                    <a:lnTo>
                      <a:pt x="2" y="0"/>
                    </a:lnTo>
                    <a:lnTo>
                      <a:pt x="2" y="0"/>
                    </a:lnTo>
                    <a:lnTo>
                      <a:pt x="0" y="13"/>
                    </a:lnTo>
                    <a:close/>
                  </a:path>
                </a:pathLst>
              </a:custGeom>
              <a:solidFill>
                <a:schemeClr val="tx1"/>
              </a:solidFill>
              <a:ln w="9525">
                <a:solidFill>
                  <a:schemeClr val="tx1"/>
                </a:solidFill>
                <a:round/>
                <a:headEnd/>
                <a:tailEnd/>
              </a:ln>
            </p:spPr>
            <p:txBody>
              <a:bodyPr/>
              <a:lstStyle/>
              <a:p>
                <a:pPr>
                  <a:defRPr/>
                </a:pPr>
                <a:endParaRPr lang="en-US"/>
              </a:p>
            </p:txBody>
          </p:sp>
          <p:sp>
            <p:nvSpPr>
              <p:cNvPr id="18120" name="Freeform 712"/>
              <p:cNvSpPr>
                <a:spLocks/>
              </p:cNvSpPr>
              <p:nvPr/>
            </p:nvSpPr>
            <p:spPr bwMode="auto">
              <a:xfrm>
                <a:off x="2863" y="2867"/>
                <a:ext cx="81" cy="27"/>
              </a:xfrm>
              <a:custGeom>
                <a:avLst/>
                <a:gdLst/>
                <a:ahLst/>
                <a:cxnLst>
                  <a:cxn ang="0">
                    <a:pos x="0" y="12"/>
                  </a:cxn>
                  <a:cxn ang="0">
                    <a:pos x="2" y="12"/>
                  </a:cxn>
                  <a:cxn ang="0">
                    <a:pos x="79" y="27"/>
                  </a:cxn>
                  <a:cxn ang="0">
                    <a:pos x="81" y="14"/>
                  </a:cxn>
                  <a:cxn ang="0">
                    <a:pos x="5" y="0"/>
                  </a:cxn>
                  <a:cxn ang="0">
                    <a:pos x="7" y="2"/>
                  </a:cxn>
                  <a:cxn ang="0">
                    <a:pos x="0" y="12"/>
                  </a:cxn>
                </a:cxnLst>
                <a:rect l="0" t="0" r="r" b="b"/>
                <a:pathLst>
                  <a:path w="81" h="27">
                    <a:moveTo>
                      <a:pt x="0" y="12"/>
                    </a:moveTo>
                    <a:lnTo>
                      <a:pt x="2" y="12"/>
                    </a:lnTo>
                    <a:lnTo>
                      <a:pt x="79" y="27"/>
                    </a:lnTo>
                    <a:lnTo>
                      <a:pt x="81" y="14"/>
                    </a:lnTo>
                    <a:lnTo>
                      <a:pt x="5" y="0"/>
                    </a:lnTo>
                    <a:lnTo>
                      <a:pt x="7" y="2"/>
                    </a:lnTo>
                    <a:lnTo>
                      <a:pt x="0" y="12"/>
                    </a:lnTo>
                    <a:close/>
                  </a:path>
                </a:pathLst>
              </a:custGeom>
              <a:solidFill>
                <a:schemeClr val="tx1"/>
              </a:solidFill>
              <a:ln w="9525">
                <a:solidFill>
                  <a:schemeClr val="tx1"/>
                </a:solidFill>
                <a:round/>
                <a:headEnd/>
                <a:tailEnd/>
              </a:ln>
            </p:spPr>
            <p:txBody>
              <a:bodyPr/>
              <a:lstStyle/>
              <a:p>
                <a:pPr>
                  <a:defRPr/>
                </a:pPr>
                <a:endParaRPr lang="en-US"/>
              </a:p>
            </p:txBody>
          </p:sp>
          <p:sp>
            <p:nvSpPr>
              <p:cNvPr id="18121" name="Freeform 713"/>
              <p:cNvSpPr>
                <a:spLocks/>
              </p:cNvSpPr>
              <p:nvPr/>
            </p:nvSpPr>
            <p:spPr bwMode="auto">
              <a:xfrm>
                <a:off x="2805" y="2829"/>
                <a:ext cx="65" cy="50"/>
              </a:xfrm>
              <a:custGeom>
                <a:avLst/>
                <a:gdLst/>
                <a:ahLst/>
                <a:cxnLst>
                  <a:cxn ang="0">
                    <a:pos x="0" y="9"/>
                  </a:cxn>
                  <a:cxn ang="0">
                    <a:pos x="0" y="9"/>
                  </a:cxn>
                  <a:cxn ang="0">
                    <a:pos x="58" y="50"/>
                  </a:cxn>
                  <a:cxn ang="0">
                    <a:pos x="65" y="40"/>
                  </a:cxn>
                  <a:cxn ang="0">
                    <a:pos x="7" y="0"/>
                  </a:cxn>
                  <a:cxn ang="0">
                    <a:pos x="9" y="0"/>
                  </a:cxn>
                  <a:cxn ang="0">
                    <a:pos x="0" y="9"/>
                  </a:cxn>
                </a:cxnLst>
                <a:rect l="0" t="0" r="r" b="b"/>
                <a:pathLst>
                  <a:path w="65" h="50">
                    <a:moveTo>
                      <a:pt x="0" y="9"/>
                    </a:moveTo>
                    <a:lnTo>
                      <a:pt x="0" y="9"/>
                    </a:lnTo>
                    <a:lnTo>
                      <a:pt x="58" y="50"/>
                    </a:lnTo>
                    <a:lnTo>
                      <a:pt x="65" y="40"/>
                    </a:lnTo>
                    <a:lnTo>
                      <a:pt x="7" y="0"/>
                    </a:lnTo>
                    <a:lnTo>
                      <a:pt x="9" y="0"/>
                    </a:lnTo>
                    <a:lnTo>
                      <a:pt x="0" y="9"/>
                    </a:lnTo>
                    <a:close/>
                  </a:path>
                </a:pathLst>
              </a:custGeom>
              <a:solidFill>
                <a:schemeClr val="tx1"/>
              </a:solidFill>
              <a:ln w="9525">
                <a:solidFill>
                  <a:schemeClr val="tx1"/>
                </a:solidFill>
                <a:round/>
                <a:headEnd/>
                <a:tailEnd/>
              </a:ln>
            </p:spPr>
            <p:txBody>
              <a:bodyPr/>
              <a:lstStyle/>
              <a:p>
                <a:pPr>
                  <a:defRPr/>
                </a:pPr>
                <a:endParaRPr lang="en-US"/>
              </a:p>
            </p:txBody>
          </p:sp>
          <p:sp>
            <p:nvSpPr>
              <p:cNvPr id="18122" name="Freeform 714"/>
              <p:cNvSpPr>
                <a:spLocks/>
              </p:cNvSpPr>
              <p:nvPr/>
            </p:nvSpPr>
            <p:spPr bwMode="auto">
              <a:xfrm>
                <a:off x="2762" y="2784"/>
                <a:ext cx="52" cy="54"/>
              </a:xfrm>
              <a:custGeom>
                <a:avLst/>
                <a:gdLst/>
                <a:ahLst/>
                <a:cxnLst>
                  <a:cxn ang="0">
                    <a:pos x="5" y="14"/>
                  </a:cxn>
                  <a:cxn ang="0">
                    <a:pos x="0" y="13"/>
                  </a:cxn>
                  <a:cxn ang="0">
                    <a:pos x="43" y="54"/>
                  </a:cxn>
                  <a:cxn ang="0">
                    <a:pos x="52" y="45"/>
                  </a:cxn>
                  <a:cxn ang="0">
                    <a:pos x="9" y="4"/>
                  </a:cxn>
                  <a:cxn ang="0">
                    <a:pos x="3" y="0"/>
                  </a:cxn>
                  <a:cxn ang="0">
                    <a:pos x="9" y="4"/>
                  </a:cxn>
                  <a:cxn ang="0">
                    <a:pos x="7" y="0"/>
                  </a:cxn>
                  <a:cxn ang="0">
                    <a:pos x="3" y="0"/>
                  </a:cxn>
                  <a:cxn ang="0">
                    <a:pos x="5" y="14"/>
                  </a:cxn>
                </a:cxnLst>
                <a:rect l="0" t="0" r="r" b="b"/>
                <a:pathLst>
                  <a:path w="52" h="54">
                    <a:moveTo>
                      <a:pt x="5" y="14"/>
                    </a:moveTo>
                    <a:lnTo>
                      <a:pt x="0" y="13"/>
                    </a:lnTo>
                    <a:lnTo>
                      <a:pt x="43" y="54"/>
                    </a:lnTo>
                    <a:lnTo>
                      <a:pt x="52" y="45"/>
                    </a:lnTo>
                    <a:lnTo>
                      <a:pt x="9" y="4"/>
                    </a:lnTo>
                    <a:lnTo>
                      <a:pt x="3" y="0"/>
                    </a:lnTo>
                    <a:lnTo>
                      <a:pt x="9" y="4"/>
                    </a:lnTo>
                    <a:lnTo>
                      <a:pt x="7" y="0"/>
                    </a:lnTo>
                    <a:lnTo>
                      <a:pt x="3" y="0"/>
                    </a:lnTo>
                    <a:lnTo>
                      <a:pt x="5" y="14"/>
                    </a:lnTo>
                    <a:close/>
                  </a:path>
                </a:pathLst>
              </a:custGeom>
              <a:solidFill>
                <a:schemeClr val="tx1"/>
              </a:solidFill>
              <a:ln w="9525">
                <a:solidFill>
                  <a:schemeClr val="tx1"/>
                </a:solidFill>
                <a:round/>
                <a:headEnd/>
                <a:tailEnd/>
              </a:ln>
            </p:spPr>
            <p:txBody>
              <a:bodyPr/>
              <a:lstStyle/>
              <a:p>
                <a:pPr>
                  <a:defRPr/>
                </a:pPr>
                <a:endParaRPr lang="en-US"/>
              </a:p>
            </p:txBody>
          </p:sp>
          <p:sp>
            <p:nvSpPr>
              <p:cNvPr id="18123" name="Freeform 715"/>
              <p:cNvSpPr>
                <a:spLocks/>
              </p:cNvSpPr>
              <p:nvPr/>
            </p:nvSpPr>
            <p:spPr bwMode="auto">
              <a:xfrm>
                <a:off x="2728" y="2784"/>
                <a:ext cx="39" cy="16"/>
              </a:xfrm>
              <a:custGeom>
                <a:avLst/>
                <a:gdLst/>
                <a:ahLst/>
                <a:cxnLst>
                  <a:cxn ang="0">
                    <a:pos x="10" y="13"/>
                  </a:cxn>
                  <a:cxn ang="0">
                    <a:pos x="5" y="16"/>
                  </a:cxn>
                  <a:cxn ang="0">
                    <a:pos x="39" y="14"/>
                  </a:cxn>
                  <a:cxn ang="0">
                    <a:pos x="37" y="0"/>
                  </a:cxn>
                  <a:cxn ang="0">
                    <a:pos x="5" y="2"/>
                  </a:cxn>
                  <a:cxn ang="0">
                    <a:pos x="0" y="5"/>
                  </a:cxn>
                  <a:cxn ang="0">
                    <a:pos x="5" y="2"/>
                  </a:cxn>
                  <a:cxn ang="0">
                    <a:pos x="1" y="4"/>
                  </a:cxn>
                  <a:cxn ang="0">
                    <a:pos x="0" y="5"/>
                  </a:cxn>
                  <a:cxn ang="0">
                    <a:pos x="10" y="13"/>
                  </a:cxn>
                </a:cxnLst>
                <a:rect l="0" t="0" r="r" b="b"/>
                <a:pathLst>
                  <a:path w="39" h="16">
                    <a:moveTo>
                      <a:pt x="10" y="13"/>
                    </a:moveTo>
                    <a:lnTo>
                      <a:pt x="5" y="16"/>
                    </a:lnTo>
                    <a:lnTo>
                      <a:pt x="39" y="14"/>
                    </a:lnTo>
                    <a:lnTo>
                      <a:pt x="37" y="0"/>
                    </a:lnTo>
                    <a:lnTo>
                      <a:pt x="5" y="2"/>
                    </a:lnTo>
                    <a:lnTo>
                      <a:pt x="0" y="5"/>
                    </a:lnTo>
                    <a:lnTo>
                      <a:pt x="5" y="2"/>
                    </a:lnTo>
                    <a:lnTo>
                      <a:pt x="1" y="4"/>
                    </a:lnTo>
                    <a:lnTo>
                      <a:pt x="0" y="5"/>
                    </a:lnTo>
                    <a:lnTo>
                      <a:pt x="10" y="13"/>
                    </a:lnTo>
                    <a:close/>
                  </a:path>
                </a:pathLst>
              </a:custGeom>
              <a:solidFill>
                <a:schemeClr val="tx1"/>
              </a:solidFill>
              <a:ln w="9525">
                <a:solidFill>
                  <a:schemeClr val="tx1"/>
                </a:solidFill>
                <a:round/>
                <a:headEnd/>
                <a:tailEnd/>
              </a:ln>
            </p:spPr>
            <p:txBody>
              <a:bodyPr/>
              <a:lstStyle/>
              <a:p>
                <a:pPr>
                  <a:defRPr/>
                </a:pPr>
                <a:endParaRPr lang="en-US"/>
              </a:p>
            </p:txBody>
          </p:sp>
          <p:sp>
            <p:nvSpPr>
              <p:cNvPr id="18124" name="Freeform 716"/>
              <p:cNvSpPr>
                <a:spLocks/>
              </p:cNvSpPr>
              <p:nvPr/>
            </p:nvSpPr>
            <p:spPr bwMode="auto">
              <a:xfrm>
                <a:off x="2704" y="2789"/>
                <a:ext cx="34" cy="42"/>
              </a:xfrm>
              <a:custGeom>
                <a:avLst/>
                <a:gdLst/>
                <a:ahLst/>
                <a:cxnLst>
                  <a:cxn ang="0">
                    <a:pos x="6" y="42"/>
                  </a:cxn>
                  <a:cxn ang="0">
                    <a:pos x="9" y="40"/>
                  </a:cxn>
                  <a:cxn ang="0">
                    <a:pos x="34" y="8"/>
                  </a:cxn>
                  <a:cxn ang="0">
                    <a:pos x="24" y="0"/>
                  </a:cxn>
                  <a:cxn ang="0">
                    <a:pos x="0" y="33"/>
                  </a:cxn>
                  <a:cxn ang="0">
                    <a:pos x="2" y="29"/>
                  </a:cxn>
                  <a:cxn ang="0">
                    <a:pos x="6" y="42"/>
                  </a:cxn>
                </a:cxnLst>
                <a:rect l="0" t="0" r="r" b="b"/>
                <a:pathLst>
                  <a:path w="34" h="42">
                    <a:moveTo>
                      <a:pt x="6" y="42"/>
                    </a:moveTo>
                    <a:lnTo>
                      <a:pt x="9" y="40"/>
                    </a:lnTo>
                    <a:lnTo>
                      <a:pt x="34" y="8"/>
                    </a:lnTo>
                    <a:lnTo>
                      <a:pt x="24" y="0"/>
                    </a:lnTo>
                    <a:lnTo>
                      <a:pt x="0" y="33"/>
                    </a:lnTo>
                    <a:lnTo>
                      <a:pt x="2" y="29"/>
                    </a:lnTo>
                    <a:lnTo>
                      <a:pt x="6" y="42"/>
                    </a:lnTo>
                    <a:close/>
                  </a:path>
                </a:pathLst>
              </a:custGeom>
              <a:solidFill>
                <a:schemeClr val="tx1"/>
              </a:solidFill>
              <a:ln w="9525">
                <a:solidFill>
                  <a:schemeClr val="tx1"/>
                </a:solidFill>
                <a:round/>
                <a:headEnd/>
                <a:tailEnd/>
              </a:ln>
            </p:spPr>
            <p:txBody>
              <a:bodyPr/>
              <a:lstStyle/>
              <a:p>
                <a:pPr>
                  <a:defRPr/>
                </a:pPr>
                <a:endParaRPr lang="en-US"/>
              </a:p>
            </p:txBody>
          </p:sp>
          <p:sp>
            <p:nvSpPr>
              <p:cNvPr id="18125" name="Freeform 717"/>
              <p:cNvSpPr>
                <a:spLocks/>
              </p:cNvSpPr>
              <p:nvPr/>
            </p:nvSpPr>
            <p:spPr bwMode="auto">
              <a:xfrm>
                <a:off x="2672" y="2818"/>
                <a:ext cx="38" cy="25"/>
              </a:xfrm>
              <a:custGeom>
                <a:avLst/>
                <a:gdLst/>
                <a:ahLst/>
                <a:cxnLst>
                  <a:cxn ang="0">
                    <a:pos x="0" y="25"/>
                  </a:cxn>
                  <a:cxn ang="0">
                    <a:pos x="3" y="25"/>
                  </a:cxn>
                  <a:cxn ang="0">
                    <a:pos x="38" y="13"/>
                  </a:cxn>
                  <a:cxn ang="0">
                    <a:pos x="34" y="0"/>
                  </a:cxn>
                  <a:cxn ang="0">
                    <a:pos x="0" y="13"/>
                  </a:cxn>
                  <a:cxn ang="0">
                    <a:pos x="2" y="13"/>
                  </a:cxn>
                  <a:cxn ang="0">
                    <a:pos x="0" y="25"/>
                  </a:cxn>
                </a:cxnLst>
                <a:rect l="0" t="0" r="r" b="b"/>
                <a:pathLst>
                  <a:path w="38" h="25">
                    <a:moveTo>
                      <a:pt x="0" y="25"/>
                    </a:moveTo>
                    <a:lnTo>
                      <a:pt x="3" y="25"/>
                    </a:lnTo>
                    <a:lnTo>
                      <a:pt x="38" y="13"/>
                    </a:lnTo>
                    <a:lnTo>
                      <a:pt x="34" y="0"/>
                    </a:lnTo>
                    <a:lnTo>
                      <a:pt x="0" y="13"/>
                    </a:lnTo>
                    <a:lnTo>
                      <a:pt x="2" y="13"/>
                    </a:lnTo>
                    <a:lnTo>
                      <a:pt x="0" y="25"/>
                    </a:lnTo>
                    <a:close/>
                  </a:path>
                </a:pathLst>
              </a:custGeom>
              <a:solidFill>
                <a:schemeClr val="tx1"/>
              </a:solidFill>
              <a:ln w="9525">
                <a:solidFill>
                  <a:schemeClr val="tx1"/>
                </a:solidFill>
                <a:round/>
                <a:headEnd/>
                <a:tailEnd/>
              </a:ln>
            </p:spPr>
            <p:txBody>
              <a:bodyPr/>
              <a:lstStyle/>
              <a:p>
                <a:pPr>
                  <a:defRPr/>
                </a:pPr>
                <a:endParaRPr lang="en-US"/>
              </a:p>
            </p:txBody>
          </p:sp>
          <p:sp>
            <p:nvSpPr>
              <p:cNvPr id="18126" name="Freeform 718"/>
              <p:cNvSpPr>
                <a:spLocks/>
              </p:cNvSpPr>
              <p:nvPr/>
            </p:nvSpPr>
            <p:spPr bwMode="auto">
              <a:xfrm>
                <a:off x="2638" y="2825"/>
                <a:ext cx="36" cy="18"/>
              </a:xfrm>
              <a:custGeom>
                <a:avLst/>
                <a:gdLst/>
                <a:ahLst/>
                <a:cxnLst>
                  <a:cxn ang="0">
                    <a:pos x="0" y="13"/>
                  </a:cxn>
                  <a:cxn ang="0">
                    <a:pos x="0" y="13"/>
                  </a:cxn>
                  <a:cxn ang="0">
                    <a:pos x="34" y="18"/>
                  </a:cxn>
                  <a:cxn ang="0">
                    <a:pos x="36" y="6"/>
                  </a:cxn>
                  <a:cxn ang="0">
                    <a:pos x="1" y="0"/>
                  </a:cxn>
                  <a:cxn ang="0">
                    <a:pos x="0" y="0"/>
                  </a:cxn>
                  <a:cxn ang="0">
                    <a:pos x="0" y="13"/>
                  </a:cxn>
                </a:cxnLst>
                <a:rect l="0" t="0" r="r" b="b"/>
                <a:pathLst>
                  <a:path w="36" h="18">
                    <a:moveTo>
                      <a:pt x="0" y="13"/>
                    </a:moveTo>
                    <a:lnTo>
                      <a:pt x="0" y="13"/>
                    </a:lnTo>
                    <a:lnTo>
                      <a:pt x="34" y="18"/>
                    </a:lnTo>
                    <a:lnTo>
                      <a:pt x="36" y="6"/>
                    </a:lnTo>
                    <a:lnTo>
                      <a:pt x="1" y="0"/>
                    </a:lnTo>
                    <a:lnTo>
                      <a:pt x="0" y="0"/>
                    </a:lnTo>
                    <a:lnTo>
                      <a:pt x="0" y="13"/>
                    </a:lnTo>
                    <a:close/>
                  </a:path>
                </a:pathLst>
              </a:custGeom>
              <a:solidFill>
                <a:schemeClr val="tx1"/>
              </a:solidFill>
              <a:ln w="9525">
                <a:solidFill>
                  <a:schemeClr val="tx1"/>
                </a:solidFill>
                <a:round/>
                <a:headEnd/>
                <a:tailEnd/>
              </a:ln>
            </p:spPr>
            <p:txBody>
              <a:bodyPr/>
              <a:lstStyle/>
              <a:p>
                <a:pPr>
                  <a:defRPr/>
                </a:pPr>
                <a:endParaRPr lang="en-US"/>
              </a:p>
            </p:txBody>
          </p:sp>
          <p:sp>
            <p:nvSpPr>
              <p:cNvPr id="18128" name="Freeform 720"/>
              <p:cNvSpPr>
                <a:spLocks/>
              </p:cNvSpPr>
              <p:nvPr/>
            </p:nvSpPr>
            <p:spPr bwMode="auto">
              <a:xfrm>
                <a:off x="2593" y="2800"/>
                <a:ext cx="21" cy="36"/>
              </a:xfrm>
              <a:custGeom>
                <a:avLst/>
                <a:gdLst/>
                <a:ahLst/>
                <a:cxnLst>
                  <a:cxn ang="0">
                    <a:pos x="9" y="0"/>
                  </a:cxn>
                  <a:cxn ang="0">
                    <a:pos x="9" y="2"/>
                  </a:cxn>
                  <a:cxn ang="0">
                    <a:pos x="0" y="33"/>
                  </a:cxn>
                  <a:cxn ang="0">
                    <a:pos x="12" y="36"/>
                  </a:cxn>
                  <a:cxn ang="0">
                    <a:pos x="21" y="6"/>
                  </a:cxn>
                  <a:cxn ang="0">
                    <a:pos x="21" y="7"/>
                  </a:cxn>
                  <a:cxn ang="0">
                    <a:pos x="9" y="0"/>
                  </a:cxn>
                </a:cxnLst>
                <a:rect l="0" t="0" r="r" b="b"/>
                <a:pathLst>
                  <a:path w="21" h="36">
                    <a:moveTo>
                      <a:pt x="9" y="0"/>
                    </a:moveTo>
                    <a:lnTo>
                      <a:pt x="9" y="2"/>
                    </a:lnTo>
                    <a:lnTo>
                      <a:pt x="0" y="33"/>
                    </a:lnTo>
                    <a:lnTo>
                      <a:pt x="12" y="36"/>
                    </a:lnTo>
                    <a:lnTo>
                      <a:pt x="21" y="6"/>
                    </a:lnTo>
                    <a:lnTo>
                      <a:pt x="21" y="7"/>
                    </a:lnTo>
                    <a:lnTo>
                      <a:pt x="9" y="0"/>
                    </a:lnTo>
                    <a:close/>
                  </a:path>
                </a:pathLst>
              </a:custGeom>
              <a:grpFill/>
              <a:ln w="9525">
                <a:solidFill>
                  <a:schemeClr val="tx1"/>
                </a:solidFill>
                <a:round/>
                <a:headEnd/>
                <a:tailEnd/>
              </a:ln>
            </p:spPr>
            <p:txBody>
              <a:bodyPr/>
              <a:lstStyle/>
              <a:p>
                <a:pPr>
                  <a:defRPr/>
                </a:pPr>
                <a:endParaRPr lang="en-US"/>
              </a:p>
            </p:txBody>
          </p:sp>
          <p:sp>
            <p:nvSpPr>
              <p:cNvPr id="18129" name="Freeform 721"/>
              <p:cNvSpPr>
                <a:spLocks/>
              </p:cNvSpPr>
              <p:nvPr/>
            </p:nvSpPr>
            <p:spPr bwMode="auto">
              <a:xfrm>
                <a:off x="2602" y="2775"/>
                <a:ext cx="25" cy="32"/>
              </a:xfrm>
              <a:custGeom>
                <a:avLst/>
                <a:gdLst/>
                <a:ahLst/>
                <a:cxnLst>
                  <a:cxn ang="0">
                    <a:pos x="18" y="0"/>
                  </a:cxn>
                  <a:cxn ang="0">
                    <a:pos x="12" y="4"/>
                  </a:cxn>
                  <a:cxn ang="0">
                    <a:pos x="0" y="25"/>
                  </a:cxn>
                  <a:cxn ang="0">
                    <a:pos x="12" y="32"/>
                  </a:cxn>
                  <a:cxn ang="0">
                    <a:pos x="25" y="9"/>
                  </a:cxn>
                  <a:cxn ang="0">
                    <a:pos x="19" y="13"/>
                  </a:cxn>
                  <a:cxn ang="0">
                    <a:pos x="18" y="0"/>
                  </a:cxn>
                  <a:cxn ang="0">
                    <a:pos x="14" y="0"/>
                  </a:cxn>
                  <a:cxn ang="0">
                    <a:pos x="12" y="4"/>
                  </a:cxn>
                  <a:cxn ang="0">
                    <a:pos x="18" y="0"/>
                  </a:cxn>
                </a:cxnLst>
                <a:rect l="0" t="0" r="r" b="b"/>
                <a:pathLst>
                  <a:path w="25" h="32">
                    <a:moveTo>
                      <a:pt x="18" y="0"/>
                    </a:moveTo>
                    <a:lnTo>
                      <a:pt x="12" y="4"/>
                    </a:lnTo>
                    <a:lnTo>
                      <a:pt x="0" y="25"/>
                    </a:lnTo>
                    <a:lnTo>
                      <a:pt x="12" y="32"/>
                    </a:lnTo>
                    <a:lnTo>
                      <a:pt x="25" y="9"/>
                    </a:lnTo>
                    <a:lnTo>
                      <a:pt x="19" y="13"/>
                    </a:lnTo>
                    <a:lnTo>
                      <a:pt x="18" y="0"/>
                    </a:lnTo>
                    <a:lnTo>
                      <a:pt x="14" y="0"/>
                    </a:lnTo>
                    <a:lnTo>
                      <a:pt x="12" y="4"/>
                    </a:lnTo>
                    <a:lnTo>
                      <a:pt x="18" y="0"/>
                    </a:lnTo>
                    <a:close/>
                  </a:path>
                </a:pathLst>
              </a:custGeom>
              <a:grpFill/>
              <a:ln w="9525">
                <a:solidFill>
                  <a:schemeClr val="tx1"/>
                </a:solidFill>
                <a:round/>
                <a:headEnd/>
                <a:tailEnd/>
              </a:ln>
            </p:spPr>
            <p:txBody>
              <a:bodyPr/>
              <a:lstStyle/>
              <a:p>
                <a:pPr>
                  <a:defRPr/>
                </a:pPr>
                <a:endParaRPr lang="en-US"/>
              </a:p>
            </p:txBody>
          </p:sp>
          <p:sp>
            <p:nvSpPr>
              <p:cNvPr id="18130" name="Freeform 722"/>
              <p:cNvSpPr>
                <a:spLocks/>
              </p:cNvSpPr>
              <p:nvPr/>
            </p:nvSpPr>
            <p:spPr bwMode="auto">
              <a:xfrm>
                <a:off x="2620" y="2768"/>
                <a:ext cx="59" cy="20"/>
              </a:xfrm>
              <a:custGeom>
                <a:avLst/>
                <a:gdLst/>
                <a:ahLst/>
                <a:cxnLst>
                  <a:cxn ang="0">
                    <a:pos x="55" y="2"/>
                  </a:cxn>
                  <a:cxn ang="0">
                    <a:pos x="57" y="0"/>
                  </a:cxn>
                  <a:cxn ang="0">
                    <a:pos x="0" y="7"/>
                  </a:cxn>
                  <a:cxn ang="0">
                    <a:pos x="1" y="20"/>
                  </a:cxn>
                  <a:cxn ang="0">
                    <a:pos x="57" y="14"/>
                  </a:cxn>
                  <a:cxn ang="0">
                    <a:pos x="59" y="12"/>
                  </a:cxn>
                  <a:cxn ang="0">
                    <a:pos x="55" y="2"/>
                  </a:cxn>
                </a:cxnLst>
                <a:rect l="0" t="0" r="r" b="b"/>
                <a:pathLst>
                  <a:path w="59" h="20">
                    <a:moveTo>
                      <a:pt x="55" y="2"/>
                    </a:moveTo>
                    <a:lnTo>
                      <a:pt x="57" y="0"/>
                    </a:lnTo>
                    <a:lnTo>
                      <a:pt x="0" y="7"/>
                    </a:lnTo>
                    <a:lnTo>
                      <a:pt x="1" y="20"/>
                    </a:lnTo>
                    <a:lnTo>
                      <a:pt x="57" y="14"/>
                    </a:lnTo>
                    <a:lnTo>
                      <a:pt x="59" y="12"/>
                    </a:lnTo>
                    <a:lnTo>
                      <a:pt x="55" y="2"/>
                    </a:lnTo>
                    <a:close/>
                  </a:path>
                </a:pathLst>
              </a:custGeom>
              <a:grpFill/>
              <a:ln w="9525">
                <a:solidFill>
                  <a:schemeClr val="tx1"/>
                </a:solidFill>
                <a:round/>
                <a:headEnd/>
                <a:tailEnd/>
              </a:ln>
            </p:spPr>
            <p:txBody>
              <a:bodyPr/>
              <a:lstStyle/>
              <a:p>
                <a:pPr>
                  <a:defRPr/>
                </a:pPr>
                <a:endParaRPr lang="en-US"/>
              </a:p>
            </p:txBody>
          </p:sp>
          <p:sp>
            <p:nvSpPr>
              <p:cNvPr id="18131" name="Freeform 723"/>
              <p:cNvSpPr>
                <a:spLocks/>
              </p:cNvSpPr>
              <p:nvPr/>
            </p:nvSpPr>
            <p:spPr bwMode="auto">
              <a:xfrm>
                <a:off x="2675" y="2757"/>
                <a:ext cx="36" cy="23"/>
              </a:xfrm>
              <a:custGeom>
                <a:avLst/>
                <a:gdLst/>
                <a:ahLst/>
                <a:cxnLst>
                  <a:cxn ang="0">
                    <a:pos x="27" y="2"/>
                  </a:cxn>
                  <a:cxn ang="0">
                    <a:pos x="31" y="0"/>
                  </a:cxn>
                  <a:cxn ang="0">
                    <a:pos x="0" y="13"/>
                  </a:cxn>
                  <a:cxn ang="0">
                    <a:pos x="4" y="23"/>
                  </a:cxn>
                  <a:cxn ang="0">
                    <a:pos x="35" y="13"/>
                  </a:cxn>
                  <a:cxn ang="0">
                    <a:pos x="36" y="11"/>
                  </a:cxn>
                  <a:cxn ang="0">
                    <a:pos x="27" y="2"/>
                  </a:cxn>
                </a:cxnLst>
                <a:rect l="0" t="0" r="r" b="b"/>
                <a:pathLst>
                  <a:path w="36" h="23">
                    <a:moveTo>
                      <a:pt x="27" y="2"/>
                    </a:moveTo>
                    <a:lnTo>
                      <a:pt x="31" y="0"/>
                    </a:lnTo>
                    <a:lnTo>
                      <a:pt x="0" y="13"/>
                    </a:lnTo>
                    <a:lnTo>
                      <a:pt x="4" y="23"/>
                    </a:lnTo>
                    <a:lnTo>
                      <a:pt x="35" y="13"/>
                    </a:lnTo>
                    <a:lnTo>
                      <a:pt x="36" y="11"/>
                    </a:lnTo>
                    <a:lnTo>
                      <a:pt x="27" y="2"/>
                    </a:lnTo>
                    <a:close/>
                  </a:path>
                </a:pathLst>
              </a:custGeom>
              <a:grpFill/>
              <a:ln w="9525">
                <a:solidFill>
                  <a:schemeClr val="tx1"/>
                </a:solidFill>
                <a:round/>
                <a:headEnd/>
                <a:tailEnd/>
              </a:ln>
            </p:spPr>
            <p:txBody>
              <a:bodyPr/>
              <a:lstStyle/>
              <a:p>
                <a:pPr>
                  <a:defRPr/>
                </a:pPr>
                <a:endParaRPr lang="en-US"/>
              </a:p>
            </p:txBody>
          </p:sp>
          <p:sp>
            <p:nvSpPr>
              <p:cNvPr id="18132" name="Freeform 724"/>
              <p:cNvSpPr>
                <a:spLocks/>
              </p:cNvSpPr>
              <p:nvPr/>
            </p:nvSpPr>
            <p:spPr bwMode="auto">
              <a:xfrm>
                <a:off x="2702" y="2719"/>
                <a:ext cx="53" cy="49"/>
              </a:xfrm>
              <a:custGeom>
                <a:avLst/>
                <a:gdLst/>
                <a:ahLst/>
                <a:cxnLst>
                  <a:cxn ang="0">
                    <a:pos x="44" y="0"/>
                  </a:cxn>
                  <a:cxn ang="0">
                    <a:pos x="44" y="0"/>
                  </a:cxn>
                  <a:cxn ang="0">
                    <a:pos x="0" y="40"/>
                  </a:cxn>
                  <a:cxn ang="0">
                    <a:pos x="9" y="49"/>
                  </a:cxn>
                  <a:cxn ang="0">
                    <a:pos x="53" y="11"/>
                  </a:cxn>
                  <a:cxn ang="0">
                    <a:pos x="53" y="11"/>
                  </a:cxn>
                  <a:cxn ang="0">
                    <a:pos x="44" y="0"/>
                  </a:cxn>
                </a:cxnLst>
                <a:rect l="0" t="0" r="r" b="b"/>
                <a:pathLst>
                  <a:path w="53" h="49">
                    <a:moveTo>
                      <a:pt x="44" y="0"/>
                    </a:moveTo>
                    <a:lnTo>
                      <a:pt x="44" y="0"/>
                    </a:lnTo>
                    <a:lnTo>
                      <a:pt x="0" y="40"/>
                    </a:lnTo>
                    <a:lnTo>
                      <a:pt x="9" y="49"/>
                    </a:lnTo>
                    <a:lnTo>
                      <a:pt x="53" y="11"/>
                    </a:lnTo>
                    <a:lnTo>
                      <a:pt x="53" y="11"/>
                    </a:lnTo>
                    <a:lnTo>
                      <a:pt x="44" y="0"/>
                    </a:lnTo>
                    <a:close/>
                  </a:path>
                </a:pathLst>
              </a:custGeom>
              <a:grpFill/>
              <a:ln w="9525">
                <a:solidFill>
                  <a:schemeClr val="tx1"/>
                </a:solidFill>
                <a:round/>
                <a:headEnd/>
                <a:tailEnd/>
              </a:ln>
            </p:spPr>
            <p:txBody>
              <a:bodyPr/>
              <a:lstStyle/>
              <a:p>
                <a:pPr>
                  <a:defRPr/>
                </a:pPr>
                <a:endParaRPr lang="en-US"/>
              </a:p>
            </p:txBody>
          </p:sp>
          <p:sp>
            <p:nvSpPr>
              <p:cNvPr id="18133" name="Freeform 725"/>
              <p:cNvSpPr>
                <a:spLocks/>
              </p:cNvSpPr>
              <p:nvPr/>
            </p:nvSpPr>
            <p:spPr bwMode="auto">
              <a:xfrm>
                <a:off x="2746" y="2690"/>
                <a:ext cx="43" cy="40"/>
              </a:xfrm>
              <a:custGeom>
                <a:avLst/>
                <a:gdLst/>
                <a:ahLst/>
                <a:cxnLst>
                  <a:cxn ang="0">
                    <a:pos x="36" y="0"/>
                  </a:cxn>
                  <a:cxn ang="0">
                    <a:pos x="34" y="0"/>
                  </a:cxn>
                  <a:cxn ang="0">
                    <a:pos x="0" y="29"/>
                  </a:cxn>
                  <a:cxn ang="0">
                    <a:pos x="9" y="40"/>
                  </a:cxn>
                  <a:cxn ang="0">
                    <a:pos x="43" y="11"/>
                  </a:cxn>
                  <a:cxn ang="0">
                    <a:pos x="41" y="11"/>
                  </a:cxn>
                  <a:cxn ang="0">
                    <a:pos x="36" y="0"/>
                  </a:cxn>
                </a:cxnLst>
                <a:rect l="0" t="0" r="r" b="b"/>
                <a:pathLst>
                  <a:path w="43" h="40">
                    <a:moveTo>
                      <a:pt x="36" y="0"/>
                    </a:moveTo>
                    <a:lnTo>
                      <a:pt x="34" y="0"/>
                    </a:lnTo>
                    <a:lnTo>
                      <a:pt x="0" y="29"/>
                    </a:lnTo>
                    <a:lnTo>
                      <a:pt x="9" y="40"/>
                    </a:lnTo>
                    <a:lnTo>
                      <a:pt x="43" y="11"/>
                    </a:lnTo>
                    <a:lnTo>
                      <a:pt x="41" y="11"/>
                    </a:lnTo>
                    <a:lnTo>
                      <a:pt x="36" y="0"/>
                    </a:lnTo>
                    <a:close/>
                  </a:path>
                </a:pathLst>
              </a:custGeom>
              <a:grpFill/>
              <a:ln w="9525">
                <a:solidFill>
                  <a:schemeClr val="tx1"/>
                </a:solidFill>
                <a:round/>
                <a:headEnd/>
                <a:tailEnd/>
              </a:ln>
            </p:spPr>
            <p:txBody>
              <a:bodyPr/>
              <a:lstStyle/>
              <a:p>
                <a:pPr>
                  <a:defRPr/>
                </a:pPr>
                <a:endParaRPr lang="en-US"/>
              </a:p>
            </p:txBody>
          </p:sp>
          <p:sp>
            <p:nvSpPr>
              <p:cNvPr id="18134" name="Freeform 726"/>
              <p:cNvSpPr>
                <a:spLocks/>
              </p:cNvSpPr>
              <p:nvPr/>
            </p:nvSpPr>
            <p:spPr bwMode="auto">
              <a:xfrm>
                <a:off x="2782" y="2669"/>
                <a:ext cx="52" cy="32"/>
              </a:xfrm>
              <a:custGeom>
                <a:avLst/>
                <a:gdLst/>
                <a:ahLst/>
                <a:cxnLst>
                  <a:cxn ang="0">
                    <a:pos x="48" y="0"/>
                  </a:cxn>
                  <a:cxn ang="0">
                    <a:pos x="47" y="2"/>
                  </a:cxn>
                  <a:cxn ang="0">
                    <a:pos x="0" y="21"/>
                  </a:cxn>
                  <a:cxn ang="0">
                    <a:pos x="5" y="32"/>
                  </a:cxn>
                  <a:cxn ang="0">
                    <a:pos x="52" y="12"/>
                  </a:cxn>
                  <a:cxn ang="0">
                    <a:pos x="50" y="12"/>
                  </a:cxn>
                  <a:cxn ang="0">
                    <a:pos x="48" y="0"/>
                  </a:cxn>
                </a:cxnLst>
                <a:rect l="0" t="0" r="r" b="b"/>
                <a:pathLst>
                  <a:path w="52" h="32">
                    <a:moveTo>
                      <a:pt x="48" y="0"/>
                    </a:moveTo>
                    <a:lnTo>
                      <a:pt x="47" y="2"/>
                    </a:lnTo>
                    <a:lnTo>
                      <a:pt x="0" y="21"/>
                    </a:lnTo>
                    <a:lnTo>
                      <a:pt x="5" y="32"/>
                    </a:lnTo>
                    <a:lnTo>
                      <a:pt x="52" y="12"/>
                    </a:lnTo>
                    <a:lnTo>
                      <a:pt x="50" y="12"/>
                    </a:lnTo>
                    <a:lnTo>
                      <a:pt x="48" y="0"/>
                    </a:lnTo>
                    <a:close/>
                  </a:path>
                </a:pathLst>
              </a:custGeom>
              <a:grpFill/>
              <a:ln w="9525">
                <a:solidFill>
                  <a:schemeClr val="tx1"/>
                </a:solidFill>
                <a:round/>
                <a:headEnd/>
                <a:tailEnd/>
              </a:ln>
            </p:spPr>
            <p:txBody>
              <a:bodyPr/>
              <a:lstStyle/>
              <a:p>
                <a:pPr>
                  <a:defRPr/>
                </a:pPr>
                <a:endParaRPr lang="en-US"/>
              </a:p>
            </p:txBody>
          </p:sp>
          <p:sp>
            <p:nvSpPr>
              <p:cNvPr id="18135" name="Freeform 727"/>
              <p:cNvSpPr>
                <a:spLocks/>
              </p:cNvSpPr>
              <p:nvPr/>
            </p:nvSpPr>
            <p:spPr bwMode="auto">
              <a:xfrm>
                <a:off x="2830" y="2654"/>
                <a:ext cx="69" cy="27"/>
              </a:xfrm>
              <a:custGeom>
                <a:avLst/>
                <a:gdLst/>
                <a:ahLst/>
                <a:cxnLst>
                  <a:cxn ang="0">
                    <a:pos x="54" y="8"/>
                  </a:cxn>
                  <a:cxn ang="0">
                    <a:pos x="60" y="0"/>
                  </a:cxn>
                  <a:cxn ang="0">
                    <a:pos x="0" y="15"/>
                  </a:cxn>
                  <a:cxn ang="0">
                    <a:pos x="2" y="27"/>
                  </a:cxn>
                  <a:cxn ang="0">
                    <a:pos x="63" y="13"/>
                  </a:cxn>
                  <a:cxn ang="0">
                    <a:pos x="69" y="8"/>
                  </a:cxn>
                  <a:cxn ang="0">
                    <a:pos x="63" y="13"/>
                  </a:cxn>
                  <a:cxn ang="0">
                    <a:pos x="67" y="13"/>
                  </a:cxn>
                  <a:cxn ang="0">
                    <a:pos x="69" y="8"/>
                  </a:cxn>
                  <a:cxn ang="0">
                    <a:pos x="54" y="8"/>
                  </a:cxn>
                </a:cxnLst>
                <a:rect l="0" t="0" r="r" b="b"/>
                <a:pathLst>
                  <a:path w="69" h="27">
                    <a:moveTo>
                      <a:pt x="54" y="8"/>
                    </a:moveTo>
                    <a:lnTo>
                      <a:pt x="60" y="0"/>
                    </a:lnTo>
                    <a:lnTo>
                      <a:pt x="0" y="15"/>
                    </a:lnTo>
                    <a:lnTo>
                      <a:pt x="2" y="27"/>
                    </a:lnTo>
                    <a:lnTo>
                      <a:pt x="63" y="13"/>
                    </a:lnTo>
                    <a:lnTo>
                      <a:pt x="69" y="8"/>
                    </a:lnTo>
                    <a:lnTo>
                      <a:pt x="63" y="13"/>
                    </a:lnTo>
                    <a:lnTo>
                      <a:pt x="67" y="13"/>
                    </a:lnTo>
                    <a:lnTo>
                      <a:pt x="69" y="8"/>
                    </a:lnTo>
                    <a:lnTo>
                      <a:pt x="54" y="8"/>
                    </a:lnTo>
                    <a:close/>
                  </a:path>
                </a:pathLst>
              </a:custGeom>
              <a:grpFill/>
              <a:ln w="9525">
                <a:solidFill>
                  <a:schemeClr val="tx1"/>
                </a:solidFill>
                <a:round/>
                <a:headEnd/>
                <a:tailEnd/>
              </a:ln>
            </p:spPr>
            <p:txBody>
              <a:bodyPr/>
              <a:lstStyle/>
              <a:p>
                <a:pPr>
                  <a:defRPr/>
                </a:pPr>
                <a:endParaRPr lang="en-US"/>
              </a:p>
            </p:txBody>
          </p:sp>
          <p:sp>
            <p:nvSpPr>
              <p:cNvPr id="18136" name="Freeform 728"/>
              <p:cNvSpPr>
                <a:spLocks/>
              </p:cNvSpPr>
              <p:nvPr/>
            </p:nvSpPr>
            <p:spPr bwMode="auto">
              <a:xfrm>
                <a:off x="2884" y="2616"/>
                <a:ext cx="17" cy="46"/>
              </a:xfrm>
              <a:custGeom>
                <a:avLst/>
                <a:gdLst/>
                <a:ahLst/>
                <a:cxnLst>
                  <a:cxn ang="0">
                    <a:pos x="4" y="0"/>
                  </a:cxn>
                  <a:cxn ang="0">
                    <a:pos x="2" y="4"/>
                  </a:cxn>
                  <a:cxn ang="0">
                    <a:pos x="0" y="46"/>
                  </a:cxn>
                  <a:cxn ang="0">
                    <a:pos x="15" y="46"/>
                  </a:cxn>
                  <a:cxn ang="0">
                    <a:pos x="17" y="4"/>
                  </a:cxn>
                  <a:cxn ang="0">
                    <a:pos x="15" y="8"/>
                  </a:cxn>
                  <a:cxn ang="0">
                    <a:pos x="4" y="0"/>
                  </a:cxn>
                </a:cxnLst>
                <a:rect l="0" t="0" r="r" b="b"/>
                <a:pathLst>
                  <a:path w="17" h="46">
                    <a:moveTo>
                      <a:pt x="4" y="0"/>
                    </a:moveTo>
                    <a:lnTo>
                      <a:pt x="2" y="4"/>
                    </a:lnTo>
                    <a:lnTo>
                      <a:pt x="0" y="46"/>
                    </a:lnTo>
                    <a:lnTo>
                      <a:pt x="15" y="46"/>
                    </a:lnTo>
                    <a:lnTo>
                      <a:pt x="17" y="4"/>
                    </a:lnTo>
                    <a:lnTo>
                      <a:pt x="15" y="8"/>
                    </a:lnTo>
                    <a:lnTo>
                      <a:pt x="4" y="0"/>
                    </a:lnTo>
                    <a:close/>
                  </a:path>
                </a:pathLst>
              </a:custGeom>
              <a:grpFill/>
              <a:ln w="9525">
                <a:solidFill>
                  <a:schemeClr val="tx1"/>
                </a:solidFill>
                <a:round/>
                <a:headEnd/>
                <a:tailEnd/>
              </a:ln>
            </p:spPr>
            <p:txBody>
              <a:bodyPr/>
              <a:lstStyle/>
              <a:p>
                <a:pPr>
                  <a:defRPr/>
                </a:pPr>
                <a:endParaRPr lang="en-US"/>
              </a:p>
            </p:txBody>
          </p:sp>
          <p:sp>
            <p:nvSpPr>
              <p:cNvPr id="18137" name="Freeform 729"/>
              <p:cNvSpPr>
                <a:spLocks/>
              </p:cNvSpPr>
              <p:nvPr/>
            </p:nvSpPr>
            <p:spPr bwMode="auto">
              <a:xfrm>
                <a:off x="2888" y="2580"/>
                <a:ext cx="36" cy="44"/>
              </a:xfrm>
              <a:custGeom>
                <a:avLst/>
                <a:gdLst/>
                <a:ahLst/>
                <a:cxnLst>
                  <a:cxn ang="0">
                    <a:pos x="31" y="0"/>
                  </a:cxn>
                  <a:cxn ang="0">
                    <a:pos x="27" y="2"/>
                  </a:cxn>
                  <a:cxn ang="0">
                    <a:pos x="0" y="36"/>
                  </a:cxn>
                  <a:cxn ang="0">
                    <a:pos x="11" y="44"/>
                  </a:cxn>
                  <a:cxn ang="0">
                    <a:pos x="36" y="11"/>
                  </a:cxn>
                  <a:cxn ang="0">
                    <a:pos x="32" y="13"/>
                  </a:cxn>
                  <a:cxn ang="0">
                    <a:pos x="31" y="0"/>
                  </a:cxn>
                </a:cxnLst>
                <a:rect l="0" t="0" r="r" b="b"/>
                <a:pathLst>
                  <a:path w="36" h="44">
                    <a:moveTo>
                      <a:pt x="31" y="0"/>
                    </a:moveTo>
                    <a:lnTo>
                      <a:pt x="27" y="2"/>
                    </a:lnTo>
                    <a:lnTo>
                      <a:pt x="0" y="36"/>
                    </a:lnTo>
                    <a:lnTo>
                      <a:pt x="11" y="44"/>
                    </a:lnTo>
                    <a:lnTo>
                      <a:pt x="36" y="11"/>
                    </a:lnTo>
                    <a:lnTo>
                      <a:pt x="32" y="13"/>
                    </a:lnTo>
                    <a:lnTo>
                      <a:pt x="31" y="0"/>
                    </a:lnTo>
                    <a:close/>
                  </a:path>
                </a:pathLst>
              </a:custGeom>
              <a:grpFill/>
              <a:ln w="9525">
                <a:solidFill>
                  <a:schemeClr val="tx1"/>
                </a:solidFill>
                <a:round/>
                <a:headEnd/>
                <a:tailEnd/>
              </a:ln>
            </p:spPr>
            <p:txBody>
              <a:bodyPr/>
              <a:lstStyle/>
              <a:p>
                <a:pPr>
                  <a:defRPr/>
                </a:pPr>
                <a:endParaRPr lang="en-US"/>
              </a:p>
            </p:txBody>
          </p:sp>
          <p:sp>
            <p:nvSpPr>
              <p:cNvPr id="18138" name="Freeform 730"/>
              <p:cNvSpPr>
                <a:spLocks/>
              </p:cNvSpPr>
              <p:nvPr/>
            </p:nvSpPr>
            <p:spPr bwMode="auto">
              <a:xfrm>
                <a:off x="2919" y="2570"/>
                <a:ext cx="57" cy="23"/>
              </a:xfrm>
              <a:custGeom>
                <a:avLst/>
                <a:gdLst/>
                <a:ahLst/>
                <a:cxnLst>
                  <a:cxn ang="0">
                    <a:pos x="45" y="3"/>
                  </a:cxn>
                  <a:cxn ang="0">
                    <a:pos x="50" y="0"/>
                  </a:cxn>
                  <a:cxn ang="0">
                    <a:pos x="0" y="10"/>
                  </a:cxn>
                  <a:cxn ang="0">
                    <a:pos x="1" y="23"/>
                  </a:cxn>
                  <a:cxn ang="0">
                    <a:pos x="54" y="12"/>
                  </a:cxn>
                  <a:cxn ang="0">
                    <a:pos x="57" y="7"/>
                  </a:cxn>
                  <a:cxn ang="0">
                    <a:pos x="54" y="12"/>
                  </a:cxn>
                  <a:cxn ang="0">
                    <a:pos x="57" y="10"/>
                  </a:cxn>
                  <a:cxn ang="0">
                    <a:pos x="57" y="7"/>
                  </a:cxn>
                  <a:cxn ang="0">
                    <a:pos x="45" y="3"/>
                  </a:cxn>
                </a:cxnLst>
                <a:rect l="0" t="0" r="r" b="b"/>
                <a:pathLst>
                  <a:path w="57" h="23">
                    <a:moveTo>
                      <a:pt x="45" y="3"/>
                    </a:moveTo>
                    <a:lnTo>
                      <a:pt x="50" y="0"/>
                    </a:lnTo>
                    <a:lnTo>
                      <a:pt x="0" y="10"/>
                    </a:lnTo>
                    <a:lnTo>
                      <a:pt x="1" y="23"/>
                    </a:lnTo>
                    <a:lnTo>
                      <a:pt x="54" y="12"/>
                    </a:lnTo>
                    <a:lnTo>
                      <a:pt x="57" y="7"/>
                    </a:lnTo>
                    <a:lnTo>
                      <a:pt x="54" y="12"/>
                    </a:lnTo>
                    <a:lnTo>
                      <a:pt x="57" y="10"/>
                    </a:lnTo>
                    <a:lnTo>
                      <a:pt x="57" y="7"/>
                    </a:lnTo>
                    <a:lnTo>
                      <a:pt x="45" y="3"/>
                    </a:lnTo>
                    <a:close/>
                  </a:path>
                </a:pathLst>
              </a:custGeom>
              <a:grpFill/>
              <a:ln w="9525">
                <a:solidFill>
                  <a:schemeClr val="tx1"/>
                </a:solidFill>
                <a:round/>
                <a:headEnd/>
                <a:tailEnd/>
              </a:ln>
            </p:spPr>
            <p:txBody>
              <a:bodyPr/>
              <a:lstStyle/>
              <a:p>
                <a:pPr>
                  <a:defRPr/>
                </a:pPr>
                <a:endParaRPr lang="en-US"/>
              </a:p>
            </p:txBody>
          </p:sp>
          <p:sp>
            <p:nvSpPr>
              <p:cNvPr id="18139" name="Freeform 731"/>
              <p:cNvSpPr>
                <a:spLocks/>
              </p:cNvSpPr>
              <p:nvPr/>
            </p:nvSpPr>
            <p:spPr bwMode="auto">
              <a:xfrm>
                <a:off x="2964" y="2550"/>
                <a:ext cx="19" cy="27"/>
              </a:xfrm>
              <a:custGeom>
                <a:avLst/>
                <a:gdLst/>
                <a:ahLst/>
                <a:cxnLst>
                  <a:cxn ang="0">
                    <a:pos x="10" y="0"/>
                  </a:cxn>
                  <a:cxn ang="0">
                    <a:pos x="7" y="3"/>
                  </a:cxn>
                  <a:cxn ang="0">
                    <a:pos x="0" y="23"/>
                  </a:cxn>
                  <a:cxn ang="0">
                    <a:pos x="12" y="27"/>
                  </a:cxn>
                  <a:cxn ang="0">
                    <a:pos x="19" y="7"/>
                  </a:cxn>
                  <a:cxn ang="0">
                    <a:pos x="14" y="11"/>
                  </a:cxn>
                  <a:cxn ang="0">
                    <a:pos x="10" y="0"/>
                  </a:cxn>
                  <a:cxn ang="0">
                    <a:pos x="7" y="0"/>
                  </a:cxn>
                  <a:cxn ang="0">
                    <a:pos x="7" y="3"/>
                  </a:cxn>
                  <a:cxn ang="0">
                    <a:pos x="10" y="0"/>
                  </a:cxn>
                </a:cxnLst>
                <a:rect l="0" t="0" r="r" b="b"/>
                <a:pathLst>
                  <a:path w="19" h="27">
                    <a:moveTo>
                      <a:pt x="10" y="0"/>
                    </a:moveTo>
                    <a:lnTo>
                      <a:pt x="7" y="3"/>
                    </a:lnTo>
                    <a:lnTo>
                      <a:pt x="0" y="23"/>
                    </a:lnTo>
                    <a:lnTo>
                      <a:pt x="12" y="27"/>
                    </a:lnTo>
                    <a:lnTo>
                      <a:pt x="19" y="7"/>
                    </a:lnTo>
                    <a:lnTo>
                      <a:pt x="14" y="11"/>
                    </a:lnTo>
                    <a:lnTo>
                      <a:pt x="10" y="0"/>
                    </a:lnTo>
                    <a:lnTo>
                      <a:pt x="7" y="0"/>
                    </a:lnTo>
                    <a:lnTo>
                      <a:pt x="7" y="3"/>
                    </a:lnTo>
                    <a:lnTo>
                      <a:pt x="10" y="0"/>
                    </a:lnTo>
                    <a:close/>
                  </a:path>
                </a:pathLst>
              </a:custGeom>
              <a:grpFill/>
              <a:ln w="9525">
                <a:solidFill>
                  <a:schemeClr val="tx1"/>
                </a:solidFill>
                <a:round/>
                <a:headEnd/>
                <a:tailEnd/>
              </a:ln>
            </p:spPr>
            <p:txBody>
              <a:bodyPr/>
              <a:lstStyle/>
              <a:p>
                <a:pPr>
                  <a:defRPr/>
                </a:pPr>
                <a:endParaRPr lang="en-US"/>
              </a:p>
            </p:txBody>
          </p:sp>
          <p:sp>
            <p:nvSpPr>
              <p:cNvPr id="18140" name="Freeform 732"/>
              <p:cNvSpPr>
                <a:spLocks/>
              </p:cNvSpPr>
              <p:nvPr/>
            </p:nvSpPr>
            <p:spPr bwMode="auto">
              <a:xfrm>
                <a:off x="2974" y="2541"/>
                <a:ext cx="29" cy="20"/>
              </a:xfrm>
              <a:custGeom>
                <a:avLst/>
                <a:gdLst/>
                <a:ahLst/>
                <a:cxnLst>
                  <a:cxn ang="0">
                    <a:pos x="29" y="0"/>
                  </a:cxn>
                  <a:cxn ang="0">
                    <a:pos x="26" y="0"/>
                  </a:cxn>
                  <a:cxn ang="0">
                    <a:pos x="0" y="9"/>
                  </a:cxn>
                  <a:cxn ang="0">
                    <a:pos x="4" y="20"/>
                  </a:cxn>
                  <a:cxn ang="0">
                    <a:pos x="29" y="12"/>
                  </a:cxn>
                  <a:cxn ang="0">
                    <a:pos x="27" y="12"/>
                  </a:cxn>
                  <a:cxn ang="0">
                    <a:pos x="29" y="0"/>
                  </a:cxn>
                </a:cxnLst>
                <a:rect l="0" t="0" r="r" b="b"/>
                <a:pathLst>
                  <a:path w="29" h="20">
                    <a:moveTo>
                      <a:pt x="29" y="0"/>
                    </a:moveTo>
                    <a:lnTo>
                      <a:pt x="26" y="0"/>
                    </a:lnTo>
                    <a:lnTo>
                      <a:pt x="0" y="9"/>
                    </a:lnTo>
                    <a:lnTo>
                      <a:pt x="4" y="20"/>
                    </a:lnTo>
                    <a:lnTo>
                      <a:pt x="29" y="12"/>
                    </a:lnTo>
                    <a:lnTo>
                      <a:pt x="27" y="12"/>
                    </a:lnTo>
                    <a:lnTo>
                      <a:pt x="29" y="0"/>
                    </a:lnTo>
                    <a:close/>
                  </a:path>
                </a:pathLst>
              </a:custGeom>
              <a:grpFill/>
              <a:ln w="9525">
                <a:solidFill>
                  <a:schemeClr val="tx1"/>
                </a:solidFill>
                <a:round/>
                <a:headEnd/>
                <a:tailEnd/>
              </a:ln>
            </p:spPr>
            <p:txBody>
              <a:bodyPr/>
              <a:lstStyle/>
              <a:p>
                <a:pPr>
                  <a:defRPr/>
                </a:pPr>
                <a:endParaRPr lang="en-US"/>
              </a:p>
            </p:txBody>
          </p:sp>
          <p:sp>
            <p:nvSpPr>
              <p:cNvPr id="18141" name="Freeform 733"/>
              <p:cNvSpPr>
                <a:spLocks/>
              </p:cNvSpPr>
              <p:nvPr/>
            </p:nvSpPr>
            <p:spPr bwMode="auto">
              <a:xfrm>
                <a:off x="3001" y="2541"/>
                <a:ext cx="27" cy="16"/>
              </a:xfrm>
              <a:custGeom>
                <a:avLst/>
                <a:gdLst/>
                <a:ahLst/>
                <a:cxnLst>
                  <a:cxn ang="0">
                    <a:pos x="27" y="7"/>
                  </a:cxn>
                  <a:cxn ang="0">
                    <a:pos x="24" y="3"/>
                  </a:cxn>
                  <a:cxn ang="0">
                    <a:pos x="2" y="0"/>
                  </a:cxn>
                  <a:cxn ang="0">
                    <a:pos x="0" y="12"/>
                  </a:cxn>
                  <a:cxn ang="0">
                    <a:pos x="20" y="16"/>
                  </a:cxn>
                  <a:cxn ang="0">
                    <a:pos x="17" y="12"/>
                  </a:cxn>
                  <a:cxn ang="0">
                    <a:pos x="27" y="7"/>
                  </a:cxn>
                  <a:cxn ang="0">
                    <a:pos x="26" y="3"/>
                  </a:cxn>
                  <a:cxn ang="0">
                    <a:pos x="24" y="3"/>
                  </a:cxn>
                  <a:cxn ang="0">
                    <a:pos x="27" y="7"/>
                  </a:cxn>
                </a:cxnLst>
                <a:rect l="0" t="0" r="r" b="b"/>
                <a:pathLst>
                  <a:path w="27" h="16">
                    <a:moveTo>
                      <a:pt x="27" y="7"/>
                    </a:moveTo>
                    <a:lnTo>
                      <a:pt x="24" y="3"/>
                    </a:lnTo>
                    <a:lnTo>
                      <a:pt x="2" y="0"/>
                    </a:lnTo>
                    <a:lnTo>
                      <a:pt x="0" y="12"/>
                    </a:lnTo>
                    <a:lnTo>
                      <a:pt x="20" y="16"/>
                    </a:lnTo>
                    <a:lnTo>
                      <a:pt x="17" y="12"/>
                    </a:lnTo>
                    <a:lnTo>
                      <a:pt x="27" y="7"/>
                    </a:lnTo>
                    <a:lnTo>
                      <a:pt x="26" y="3"/>
                    </a:lnTo>
                    <a:lnTo>
                      <a:pt x="24" y="3"/>
                    </a:lnTo>
                    <a:lnTo>
                      <a:pt x="27" y="7"/>
                    </a:lnTo>
                    <a:close/>
                  </a:path>
                </a:pathLst>
              </a:custGeom>
              <a:grpFill/>
              <a:ln w="9525">
                <a:solidFill>
                  <a:schemeClr val="tx1"/>
                </a:solidFill>
                <a:round/>
                <a:headEnd/>
                <a:tailEnd/>
              </a:ln>
            </p:spPr>
            <p:txBody>
              <a:bodyPr/>
              <a:lstStyle/>
              <a:p>
                <a:pPr>
                  <a:defRPr/>
                </a:pPr>
                <a:endParaRPr lang="en-US"/>
              </a:p>
            </p:txBody>
          </p:sp>
          <p:sp>
            <p:nvSpPr>
              <p:cNvPr id="18142" name="Freeform 734"/>
              <p:cNvSpPr>
                <a:spLocks/>
              </p:cNvSpPr>
              <p:nvPr/>
            </p:nvSpPr>
            <p:spPr bwMode="auto">
              <a:xfrm>
                <a:off x="3018" y="2548"/>
                <a:ext cx="30" cy="52"/>
              </a:xfrm>
              <a:custGeom>
                <a:avLst/>
                <a:gdLst/>
                <a:ahLst/>
                <a:cxnLst>
                  <a:cxn ang="0">
                    <a:pos x="25" y="38"/>
                  </a:cxn>
                  <a:cxn ang="0">
                    <a:pos x="30" y="41"/>
                  </a:cxn>
                  <a:cxn ang="0">
                    <a:pos x="10" y="0"/>
                  </a:cxn>
                  <a:cxn ang="0">
                    <a:pos x="0" y="5"/>
                  </a:cxn>
                  <a:cxn ang="0">
                    <a:pos x="18" y="47"/>
                  </a:cxn>
                  <a:cxn ang="0">
                    <a:pos x="25" y="52"/>
                  </a:cxn>
                  <a:cxn ang="0">
                    <a:pos x="18" y="47"/>
                  </a:cxn>
                  <a:cxn ang="0">
                    <a:pos x="19" y="52"/>
                  </a:cxn>
                  <a:cxn ang="0">
                    <a:pos x="25" y="52"/>
                  </a:cxn>
                  <a:cxn ang="0">
                    <a:pos x="25" y="38"/>
                  </a:cxn>
                </a:cxnLst>
                <a:rect l="0" t="0" r="r" b="b"/>
                <a:pathLst>
                  <a:path w="30" h="52">
                    <a:moveTo>
                      <a:pt x="25" y="38"/>
                    </a:moveTo>
                    <a:lnTo>
                      <a:pt x="30" y="41"/>
                    </a:lnTo>
                    <a:lnTo>
                      <a:pt x="10" y="0"/>
                    </a:lnTo>
                    <a:lnTo>
                      <a:pt x="0" y="5"/>
                    </a:lnTo>
                    <a:lnTo>
                      <a:pt x="18" y="47"/>
                    </a:lnTo>
                    <a:lnTo>
                      <a:pt x="25" y="52"/>
                    </a:lnTo>
                    <a:lnTo>
                      <a:pt x="18" y="47"/>
                    </a:lnTo>
                    <a:lnTo>
                      <a:pt x="19" y="52"/>
                    </a:lnTo>
                    <a:lnTo>
                      <a:pt x="25" y="52"/>
                    </a:lnTo>
                    <a:lnTo>
                      <a:pt x="25" y="38"/>
                    </a:lnTo>
                    <a:close/>
                  </a:path>
                </a:pathLst>
              </a:custGeom>
              <a:grpFill/>
              <a:ln w="9525">
                <a:solidFill>
                  <a:schemeClr val="tx1"/>
                </a:solidFill>
                <a:round/>
                <a:headEnd/>
                <a:tailEnd/>
              </a:ln>
            </p:spPr>
            <p:txBody>
              <a:bodyPr/>
              <a:lstStyle/>
              <a:p>
                <a:pPr>
                  <a:defRPr/>
                </a:pPr>
                <a:endParaRPr lang="en-US"/>
              </a:p>
            </p:txBody>
          </p:sp>
          <p:sp>
            <p:nvSpPr>
              <p:cNvPr id="18143" name="Freeform 735"/>
              <p:cNvSpPr>
                <a:spLocks/>
              </p:cNvSpPr>
              <p:nvPr/>
            </p:nvSpPr>
            <p:spPr bwMode="auto">
              <a:xfrm>
                <a:off x="3043" y="2586"/>
                <a:ext cx="70" cy="14"/>
              </a:xfrm>
              <a:custGeom>
                <a:avLst/>
                <a:gdLst/>
                <a:ahLst/>
                <a:cxnLst>
                  <a:cxn ang="0">
                    <a:pos x="58" y="7"/>
                  </a:cxn>
                  <a:cxn ang="0">
                    <a:pos x="63" y="0"/>
                  </a:cxn>
                  <a:cxn ang="0">
                    <a:pos x="0" y="0"/>
                  </a:cxn>
                  <a:cxn ang="0">
                    <a:pos x="0" y="14"/>
                  </a:cxn>
                  <a:cxn ang="0">
                    <a:pos x="63" y="12"/>
                  </a:cxn>
                  <a:cxn ang="0">
                    <a:pos x="70" y="5"/>
                  </a:cxn>
                  <a:cxn ang="0">
                    <a:pos x="63" y="12"/>
                  </a:cxn>
                  <a:cxn ang="0">
                    <a:pos x="70" y="12"/>
                  </a:cxn>
                  <a:cxn ang="0">
                    <a:pos x="70" y="5"/>
                  </a:cxn>
                  <a:cxn ang="0">
                    <a:pos x="58" y="7"/>
                  </a:cxn>
                </a:cxnLst>
                <a:rect l="0" t="0" r="r" b="b"/>
                <a:pathLst>
                  <a:path w="70" h="14">
                    <a:moveTo>
                      <a:pt x="58" y="7"/>
                    </a:moveTo>
                    <a:lnTo>
                      <a:pt x="63" y="0"/>
                    </a:lnTo>
                    <a:lnTo>
                      <a:pt x="0" y="0"/>
                    </a:lnTo>
                    <a:lnTo>
                      <a:pt x="0" y="14"/>
                    </a:lnTo>
                    <a:lnTo>
                      <a:pt x="63" y="12"/>
                    </a:lnTo>
                    <a:lnTo>
                      <a:pt x="70" y="5"/>
                    </a:lnTo>
                    <a:lnTo>
                      <a:pt x="63" y="12"/>
                    </a:lnTo>
                    <a:lnTo>
                      <a:pt x="70" y="12"/>
                    </a:lnTo>
                    <a:lnTo>
                      <a:pt x="70" y="5"/>
                    </a:lnTo>
                    <a:lnTo>
                      <a:pt x="58" y="7"/>
                    </a:lnTo>
                    <a:close/>
                  </a:path>
                </a:pathLst>
              </a:custGeom>
              <a:grpFill/>
              <a:ln w="9525">
                <a:solidFill>
                  <a:schemeClr val="tx1"/>
                </a:solidFill>
                <a:round/>
                <a:headEnd/>
                <a:tailEnd/>
              </a:ln>
            </p:spPr>
            <p:txBody>
              <a:bodyPr/>
              <a:lstStyle/>
              <a:p>
                <a:pPr>
                  <a:defRPr/>
                </a:pPr>
                <a:endParaRPr lang="en-US"/>
              </a:p>
            </p:txBody>
          </p:sp>
          <p:sp>
            <p:nvSpPr>
              <p:cNvPr id="18144" name="Freeform 736"/>
              <p:cNvSpPr>
                <a:spLocks/>
              </p:cNvSpPr>
              <p:nvPr/>
            </p:nvSpPr>
            <p:spPr bwMode="auto">
              <a:xfrm>
                <a:off x="3093" y="2553"/>
                <a:ext cx="20" cy="40"/>
              </a:xfrm>
              <a:custGeom>
                <a:avLst/>
                <a:gdLst/>
                <a:ahLst/>
                <a:cxnLst>
                  <a:cxn ang="0">
                    <a:pos x="2" y="8"/>
                  </a:cxn>
                  <a:cxn ang="0">
                    <a:pos x="0" y="6"/>
                  </a:cxn>
                  <a:cxn ang="0">
                    <a:pos x="8" y="40"/>
                  </a:cxn>
                  <a:cxn ang="0">
                    <a:pos x="20" y="38"/>
                  </a:cxn>
                  <a:cxn ang="0">
                    <a:pos x="13" y="4"/>
                  </a:cxn>
                  <a:cxn ang="0">
                    <a:pos x="13" y="0"/>
                  </a:cxn>
                  <a:cxn ang="0">
                    <a:pos x="2" y="8"/>
                  </a:cxn>
                </a:cxnLst>
                <a:rect l="0" t="0" r="r" b="b"/>
                <a:pathLst>
                  <a:path w="20" h="40">
                    <a:moveTo>
                      <a:pt x="2" y="8"/>
                    </a:moveTo>
                    <a:lnTo>
                      <a:pt x="0" y="6"/>
                    </a:lnTo>
                    <a:lnTo>
                      <a:pt x="8" y="40"/>
                    </a:lnTo>
                    <a:lnTo>
                      <a:pt x="20" y="38"/>
                    </a:lnTo>
                    <a:lnTo>
                      <a:pt x="13" y="4"/>
                    </a:lnTo>
                    <a:lnTo>
                      <a:pt x="13" y="0"/>
                    </a:lnTo>
                    <a:lnTo>
                      <a:pt x="2" y="8"/>
                    </a:lnTo>
                    <a:close/>
                  </a:path>
                </a:pathLst>
              </a:custGeom>
              <a:grpFill/>
              <a:ln w="9525">
                <a:solidFill>
                  <a:schemeClr val="tx1"/>
                </a:solidFill>
                <a:round/>
                <a:headEnd/>
                <a:tailEnd/>
              </a:ln>
            </p:spPr>
            <p:txBody>
              <a:bodyPr/>
              <a:lstStyle/>
              <a:p>
                <a:pPr>
                  <a:defRPr/>
                </a:pPr>
                <a:endParaRPr lang="en-US"/>
              </a:p>
            </p:txBody>
          </p:sp>
          <p:sp>
            <p:nvSpPr>
              <p:cNvPr id="18145" name="Freeform 737"/>
              <p:cNvSpPr>
                <a:spLocks/>
              </p:cNvSpPr>
              <p:nvPr/>
            </p:nvSpPr>
            <p:spPr bwMode="auto">
              <a:xfrm>
                <a:off x="3081" y="2534"/>
                <a:ext cx="25" cy="27"/>
              </a:xfrm>
              <a:custGeom>
                <a:avLst/>
                <a:gdLst/>
                <a:ahLst/>
                <a:cxnLst>
                  <a:cxn ang="0">
                    <a:pos x="0" y="3"/>
                  </a:cxn>
                  <a:cxn ang="0">
                    <a:pos x="0" y="7"/>
                  </a:cxn>
                  <a:cxn ang="0">
                    <a:pos x="14" y="27"/>
                  </a:cxn>
                  <a:cxn ang="0">
                    <a:pos x="25" y="19"/>
                  </a:cxn>
                  <a:cxn ang="0">
                    <a:pos x="11" y="0"/>
                  </a:cxn>
                  <a:cxn ang="0">
                    <a:pos x="12" y="3"/>
                  </a:cxn>
                  <a:cxn ang="0">
                    <a:pos x="0" y="3"/>
                  </a:cxn>
                </a:cxnLst>
                <a:rect l="0" t="0" r="r" b="b"/>
                <a:pathLst>
                  <a:path w="25" h="27">
                    <a:moveTo>
                      <a:pt x="0" y="3"/>
                    </a:moveTo>
                    <a:lnTo>
                      <a:pt x="0" y="7"/>
                    </a:lnTo>
                    <a:lnTo>
                      <a:pt x="14" y="27"/>
                    </a:lnTo>
                    <a:lnTo>
                      <a:pt x="25" y="19"/>
                    </a:lnTo>
                    <a:lnTo>
                      <a:pt x="11" y="0"/>
                    </a:lnTo>
                    <a:lnTo>
                      <a:pt x="12" y="3"/>
                    </a:lnTo>
                    <a:lnTo>
                      <a:pt x="0" y="3"/>
                    </a:lnTo>
                    <a:close/>
                  </a:path>
                </a:pathLst>
              </a:custGeom>
              <a:grpFill/>
              <a:ln w="9525">
                <a:solidFill>
                  <a:schemeClr val="tx1"/>
                </a:solidFill>
                <a:round/>
                <a:headEnd/>
                <a:tailEnd/>
              </a:ln>
            </p:spPr>
            <p:txBody>
              <a:bodyPr/>
              <a:lstStyle/>
              <a:p>
                <a:pPr>
                  <a:defRPr/>
                </a:pPr>
                <a:endParaRPr lang="en-US"/>
              </a:p>
            </p:txBody>
          </p:sp>
          <p:sp>
            <p:nvSpPr>
              <p:cNvPr id="18146" name="Freeform 738"/>
              <p:cNvSpPr>
                <a:spLocks/>
              </p:cNvSpPr>
              <p:nvPr/>
            </p:nvSpPr>
            <p:spPr bwMode="auto">
              <a:xfrm>
                <a:off x="3081" y="2498"/>
                <a:ext cx="14" cy="39"/>
              </a:xfrm>
              <a:custGeom>
                <a:avLst/>
                <a:gdLst/>
                <a:ahLst/>
                <a:cxnLst>
                  <a:cxn ang="0">
                    <a:pos x="2" y="0"/>
                  </a:cxn>
                  <a:cxn ang="0">
                    <a:pos x="2" y="3"/>
                  </a:cxn>
                  <a:cxn ang="0">
                    <a:pos x="0" y="39"/>
                  </a:cxn>
                  <a:cxn ang="0">
                    <a:pos x="12" y="39"/>
                  </a:cxn>
                  <a:cxn ang="0">
                    <a:pos x="14" y="5"/>
                  </a:cxn>
                  <a:cxn ang="0">
                    <a:pos x="12" y="9"/>
                  </a:cxn>
                  <a:cxn ang="0">
                    <a:pos x="2" y="0"/>
                  </a:cxn>
                </a:cxnLst>
                <a:rect l="0" t="0" r="r" b="b"/>
                <a:pathLst>
                  <a:path w="14" h="39">
                    <a:moveTo>
                      <a:pt x="2" y="0"/>
                    </a:moveTo>
                    <a:lnTo>
                      <a:pt x="2" y="3"/>
                    </a:lnTo>
                    <a:lnTo>
                      <a:pt x="0" y="39"/>
                    </a:lnTo>
                    <a:lnTo>
                      <a:pt x="12" y="39"/>
                    </a:lnTo>
                    <a:lnTo>
                      <a:pt x="14" y="5"/>
                    </a:lnTo>
                    <a:lnTo>
                      <a:pt x="12" y="9"/>
                    </a:lnTo>
                    <a:lnTo>
                      <a:pt x="2" y="0"/>
                    </a:lnTo>
                    <a:close/>
                  </a:path>
                </a:pathLst>
              </a:custGeom>
              <a:grpFill/>
              <a:ln w="9525">
                <a:solidFill>
                  <a:schemeClr val="tx1"/>
                </a:solidFill>
                <a:round/>
                <a:headEnd/>
                <a:tailEnd/>
              </a:ln>
            </p:spPr>
            <p:txBody>
              <a:bodyPr/>
              <a:lstStyle/>
              <a:p>
                <a:pPr>
                  <a:defRPr/>
                </a:pPr>
                <a:endParaRPr lang="en-US"/>
              </a:p>
            </p:txBody>
          </p:sp>
          <p:sp>
            <p:nvSpPr>
              <p:cNvPr id="18147" name="Freeform 739"/>
              <p:cNvSpPr>
                <a:spLocks/>
              </p:cNvSpPr>
              <p:nvPr/>
            </p:nvSpPr>
            <p:spPr bwMode="auto">
              <a:xfrm>
                <a:off x="3083" y="2444"/>
                <a:ext cx="59" cy="63"/>
              </a:xfrm>
              <a:custGeom>
                <a:avLst/>
                <a:gdLst/>
                <a:ahLst/>
                <a:cxnLst>
                  <a:cxn ang="0">
                    <a:pos x="46" y="1"/>
                  </a:cxn>
                  <a:cxn ang="0">
                    <a:pos x="46" y="0"/>
                  </a:cxn>
                  <a:cxn ang="0">
                    <a:pos x="0" y="54"/>
                  </a:cxn>
                  <a:cxn ang="0">
                    <a:pos x="10" y="63"/>
                  </a:cxn>
                  <a:cxn ang="0">
                    <a:pos x="57" y="7"/>
                  </a:cxn>
                  <a:cxn ang="0">
                    <a:pos x="59" y="5"/>
                  </a:cxn>
                  <a:cxn ang="0">
                    <a:pos x="46" y="1"/>
                  </a:cxn>
                </a:cxnLst>
                <a:rect l="0" t="0" r="r" b="b"/>
                <a:pathLst>
                  <a:path w="59" h="63">
                    <a:moveTo>
                      <a:pt x="46" y="1"/>
                    </a:moveTo>
                    <a:lnTo>
                      <a:pt x="46" y="0"/>
                    </a:lnTo>
                    <a:lnTo>
                      <a:pt x="0" y="54"/>
                    </a:lnTo>
                    <a:lnTo>
                      <a:pt x="10" y="63"/>
                    </a:lnTo>
                    <a:lnTo>
                      <a:pt x="57" y="7"/>
                    </a:lnTo>
                    <a:lnTo>
                      <a:pt x="59" y="5"/>
                    </a:lnTo>
                    <a:lnTo>
                      <a:pt x="46" y="1"/>
                    </a:lnTo>
                    <a:close/>
                  </a:path>
                </a:pathLst>
              </a:custGeom>
              <a:grpFill/>
              <a:ln w="9525">
                <a:solidFill>
                  <a:schemeClr val="tx1"/>
                </a:solidFill>
                <a:round/>
                <a:headEnd/>
                <a:tailEnd/>
              </a:ln>
            </p:spPr>
            <p:txBody>
              <a:bodyPr/>
              <a:lstStyle/>
              <a:p>
                <a:pPr>
                  <a:defRPr/>
                </a:pPr>
                <a:endParaRPr lang="en-US"/>
              </a:p>
            </p:txBody>
          </p:sp>
          <p:sp>
            <p:nvSpPr>
              <p:cNvPr id="18148" name="Freeform 740"/>
              <p:cNvSpPr>
                <a:spLocks/>
              </p:cNvSpPr>
              <p:nvPr/>
            </p:nvSpPr>
            <p:spPr bwMode="auto">
              <a:xfrm>
                <a:off x="3129" y="2395"/>
                <a:ext cx="22" cy="54"/>
              </a:xfrm>
              <a:custGeom>
                <a:avLst/>
                <a:gdLst/>
                <a:ahLst/>
                <a:cxnLst>
                  <a:cxn ang="0">
                    <a:pos x="13" y="0"/>
                  </a:cxn>
                  <a:cxn ang="0">
                    <a:pos x="9" y="4"/>
                  </a:cxn>
                  <a:cxn ang="0">
                    <a:pos x="0" y="50"/>
                  </a:cxn>
                  <a:cxn ang="0">
                    <a:pos x="13" y="54"/>
                  </a:cxn>
                  <a:cxn ang="0">
                    <a:pos x="22" y="5"/>
                  </a:cxn>
                  <a:cxn ang="0">
                    <a:pos x="20" y="9"/>
                  </a:cxn>
                  <a:cxn ang="0">
                    <a:pos x="13" y="0"/>
                  </a:cxn>
                </a:cxnLst>
                <a:rect l="0" t="0" r="r" b="b"/>
                <a:pathLst>
                  <a:path w="22" h="54">
                    <a:moveTo>
                      <a:pt x="13" y="0"/>
                    </a:moveTo>
                    <a:lnTo>
                      <a:pt x="9" y="4"/>
                    </a:lnTo>
                    <a:lnTo>
                      <a:pt x="0" y="50"/>
                    </a:lnTo>
                    <a:lnTo>
                      <a:pt x="13" y="54"/>
                    </a:lnTo>
                    <a:lnTo>
                      <a:pt x="22" y="5"/>
                    </a:lnTo>
                    <a:lnTo>
                      <a:pt x="20" y="9"/>
                    </a:lnTo>
                    <a:lnTo>
                      <a:pt x="13" y="0"/>
                    </a:lnTo>
                    <a:close/>
                  </a:path>
                </a:pathLst>
              </a:custGeom>
              <a:grpFill/>
              <a:ln w="9525">
                <a:solidFill>
                  <a:schemeClr val="tx1"/>
                </a:solidFill>
                <a:round/>
                <a:headEnd/>
                <a:tailEnd/>
              </a:ln>
            </p:spPr>
            <p:txBody>
              <a:bodyPr/>
              <a:lstStyle/>
              <a:p>
                <a:pPr>
                  <a:defRPr/>
                </a:pPr>
                <a:endParaRPr lang="en-US"/>
              </a:p>
            </p:txBody>
          </p:sp>
          <p:sp>
            <p:nvSpPr>
              <p:cNvPr id="18149" name="Freeform 741"/>
              <p:cNvSpPr>
                <a:spLocks/>
              </p:cNvSpPr>
              <p:nvPr/>
            </p:nvSpPr>
            <p:spPr bwMode="auto">
              <a:xfrm>
                <a:off x="3142" y="2381"/>
                <a:ext cx="23" cy="23"/>
              </a:xfrm>
              <a:custGeom>
                <a:avLst/>
                <a:gdLst/>
                <a:ahLst/>
                <a:cxnLst>
                  <a:cxn ang="0">
                    <a:pos x="18" y="0"/>
                  </a:cxn>
                  <a:cxn ang="0">
                    <a:pos x="16" y="1"/>
                  </a:cxn>
                  <a:cxn ang="0">
                    <a:pos x="0" y="14"/>
                  </a:cxn>
                  <a:cxn ang="0">
                    <a:pos x="7" y="23"/>
                  </a:cxn>
                  <a:cxn ang="0">
                    <a:pos x="23" y="12"/>
                  </a:cxn>
                  <a:cxn ang="0">
                    <a:pos x="22" y="12"/>
                  </a:cxn>
                  <a:cxn ang="0">
                    <a:pos x="18" y="0"/>
                  </a:cxn>
                </a:cxnLst>
                <a:rect l="0" t="0" r="r" b="b"/>
                <a:pathLst>
                  <a:path w="23" h="23">
                    <a:moveTo>
                      <a:pt x="18" y="0"/>
                    </a:moveTo>
                    <a:lnTo>
                      <a:pt x="16" y="1"/>
                    </a:lnTo>
                    <a:lnTo>
                      <a:pt x="0" y="14"/>
                    </a:lnTo>
                    <a:lnTo>
                      <a:pt x="7" y="23"/>
                    </a:lnTo>
                    <a:lnTo>
                      <a:pt x="23" y="12"/>
                    </a:lnTo>
                    <a:lnTo>
                      <a:pt x="22" y="12"/>
                    </a:lnTo>
                    <a:lnTo>
                      <a:pt x="18" y="0"/>
                    </a:lnTo>
                    <a:close/>
                  </a:path>
                </a:pathLst>
              </a:custGeom>
              <a:grpFill/>
              <a:ln w="9525">
                <a:solidFill>
                  <a:schemeClr val="tx1"/>
                </a:solidFill>
                <a:round/>
                <a:headEnd/>
                <a:tailEnd/>
              </a:ln>
            </p:spPr>
            <p:txBody>
              <a:bodyPr/>
              <a:lstStyle/>
              <a:p>
                <a:pPr>
                  <a:defRPr/>
                </a:pPr>
                <a:endParaRPr lang="en-US"/>
              </a:p>
            </p:txBody>
          </p:sp>
          <p:sp>
            <p:nvSpPr>
              <p:cNvPr id="18150" name="Freeform 742"/>
              <p:cNvSpPr>
                <a:spLocks/>
              </p:cNvSpPr>
              <p:nvPr/>
            </p:nvSpPr>
            <p:spPr bwMode="auto">
              <a:xfrm>
                <a:off x="3160" y="2366"/>
                <a:ext cx="59" cy="27"/>
              </a:xfrm>
              <a:custGeom>
                <a:avLst/>
                <a:gdLst/>
                <a:ahLst/>
                <a:cxnLst>
                  <a:cxn ang="0">
                    <a:pos x="47" y="6"/>
                  </a:cxn>
                  <a:cxn ang="0">
                    <a:pos x="50" y="0"/>
                  </a:cxn>
                  <a:cxn ang="0">
                    <a:pos x="0" y="15"/>
                  </a:cxn>
                  <a:cxn ang="0">
                    <a:pos x="4" y="27"/>
                  </a:cxn>
                  <a:cxn ang="0">
                    <a:pos x="54" y="11"/>
                  </a:cxn>
                  <a:cxn ang="0">
                    <a:pos x="59" y="6"/>
                  </a:cxn>
                  <a:cxn ang="0">
                    <a:pos x="54" y="11"/>
                  </a:cxn>
                  <a:cxn ang="0">
                    <a:pos x="59" y="11"/>
                  </a:cxn>
                  <a:cxn ang="0">
                    <a:pos x="59" y="6"/>
                  </a:cxn>
                  <a:cxn ang="0">
                    <a:pos x="47" y="6"/>
                  </a:cxn>
                </a:cxnLst>
                <a:rect l="0" t="0" r="r" b="b"/>
                <a:pathLst>
                  <a:path w="59" h="27">
                    <a:moveTo>
                      <a:pt x="47" y="6"/>
                    </a:moveTo>
                    <a:lnTo>
                      <a:pt x="50" y="0"/>
                    </a:lnTo>
                    <a:lnTo>
                      <a:pt x="0" y="15"/>
                    </a:lnTo>
                    <a:lnTo>
                      <a:pt x="4" y="27"/>
                    </a:lnTo>
                    <a:lnTo>
                      <a:pt x="54" y="11"/>
                    </a:lnTo>
                    <a:lnTo>
                      <a:pt x="59" y="6"/>
                    </a:lnTo>
                    <a:lnTo>
                      <a:pt x="54" y="11"/>
                    </a:lnTo>
                    <a:lnTo>
                      <a:pt x="59" y="11"/>
                    </a:lnTo>
                    <a:lnTo>
                      <a:pt x="59" y="6"/>
                    </a:lnTo>
                    <a:lnTo>
                      <a:pt x="47" y="6"/>
                    </a:lnTo>
                    <a:close/>
                  </a:path>
                </a:pathLst>
              </a:custGeom>
              <a:grpFill/>
              <a:ln w="9525">
                <a:solidFill>
                  <a:schemeClr val="tx1"/>
                </a:solidFill>
                <a:round/>
                <a:headEnd/>
                <a:tailEnd/>
              </a:ln>
            </p:spPr>
            <p:txBody>
              <a:bodyPr/>
              <a:lstStyle/>
              <a:p>
                <a:pPr>
                  <a:defRPr/>
                </a:pPr>
                <a:endParaRPr lang="en-US"/>
              </a:p>
            </p:txBody>
          </p:sp>
          <p:sp>
            <p:nvSpPr>
              <p:cNvPr id="18151" name="Freeform 743"/>
              <p:cNvSpPr>
                <a:spLocks/>
              </p:cNvSpPr>
              <p:nvPr/>
            </p:nvSpPr>
            <p:spPr bwMode="auto">
              <a:xfrm>
                <a:off x="3207" y="2310"/>
                <a:ext cx="16" cy="62"/>
              </a:xfrm>
              <a:custGeom>
                <a:avLst/>
                <a:gdLst/>
                <a:ahLst/>
                <a:cxnLst>
                  <a:cxn ang="0">
                    <a:pos x="3" y="0"/>
                  </a:cxn>
                  <a:cxn ang="0">
                    <a:pos x="3" y="4"/>
                  </a:cxn>
                  <a:cxn ang="0">
                    <a:pos x="0" y="62"/>
                  </a:cxn>
                  <a:cxn ang="0">
                    <a:pos x="12" y="62"/>
                  </a:cxn>
                  <a:cxn ang="0">
                    <a:pos x="16" y="6"/>
                  </a:cxn>
                  <a:cxn ang="0">
                    <a:pos x="14" y="9"/>
                  </a:cxn>
                  <a:cxn ang="0">
                    <a:pos x="3" y="0"/>
                  </a:cxn>
                </a:cxnLst>
                <a:rect l="0" t="0" r="r" b="b"/>
                <a:pathLst>
                  <a:path w="16" h="62">
                    <a:moveTo>
                      <a:pt x="3" y="0"/>
                    </a:moveTo>
                    <a:lnTo>
                      <a:pt x="3" y="4"/>
                    </a:lnTo>
                    <a:lnTo>
                      <a:pt x="0" y="62"/>
                    </a:lnTo>
                    <a:lnTo>
                      <a:pt x="12" y="62"/>
                    </a:lnTo>
                    <a:lnTo>
                      <a:pt x="16" y="6"/>
                    </a:lnTo>
                    <a:lnTo>
                      <a:pt x="14" y="9"/>
                    </a:lnTo>
                    <a:lnTo>
                      <a:pt x="3" y="0"/>
                    </a:lnTo>
                    <a:close/>
                  </a:path>
                </a:pathLst>
              </a:custGeom>
              <a:grpFill/>
              <a:ln w="9525">
                <a:solidFill>
                  <a:schemeClr val="tx1"/>
                </a:solidFill>
                <a:round/>
                <a:headEnd/>
                <a:tailEnd/>
              </a:ln>
            </p:spPr>
            <p:txBody>
              <a:bodyPr/>
              <a:lstStyle/>
              <a:p>
                <a:pPr>
                  <a:defRPr/>
                </a:pPr>
                <a:endParaRPr lang="en-US"/>
              </a:p>
            </p:txBody>
          </p:sp>
          <p:sp>
            <p:nvSpPr>
              <p:cNvPr id="18152" name="Freeform 744"/>
              <p:cNvSpPr>
                <a:spLocks/>
              </p:cNvSpPr>
              <p:nvPr/>
            </p:nvSpPr>
            <p:spPr bwMode="auto">
              <a:xfrm>
                <a:off x="3210" y="2260"/>
                <a:ext cx="56" cy="59"/>
              </a:xfrm>
              <a:custGeom>
                <a:avLst/>
                <a:gdLst/>
                <a:ahLst/>
                <a:cxnLst>
                  <a:cxn ang="0">
                    <a:pos x="45" y="2"/>
                  </a:cxn>
                  <a:cxn ang="0">
                    <a:pos x="45" y="0"/>
                  </a:cxn>
                  <a:cxn ang="0">
                    <a:pos x="0" y="50"/>
                  </a:cxn>
                  <a:cxn ang="0">
                    <a:pos x="11" y="59"/>
                  </a:cxn>
                  <a:cxn ang="0">
                    <a:pos x="56" y="9"/>
                  </a:cxn>
                  <a:cxn ang="0">
                    <a:pos x="56" y="5"/>
                  </a:cxn>
                  <a:cxn ang="0">
                    <a:pos x="45" y="2"/>
                  </a:cxn>
                </a:cxnLst>
                <a:rect l="0" t="0" r="r" b="b"/>
                <a:pathLst>
                  <a:path w="56" h="59">
                    <a:moveTo>
                      <a:pt x="45" y="2"/>
                    </a:moveTo>
                    <a:lnTo>
                      <a:pt x="45" y="0"/>
                    </a:lnTo>
                    <a:lnTo>
                      <a:pt x="0" y="50"/>
                    </a:lnTo>
                    <a:lnTo>
                      <a:pt x="11" y="59"/>
                    </a:lnTo>
                    <a:lnTo>
                      <a:pt x="56" y="9"/>
                    </a:lnTo>
                    <a:lnTo>
                      <a:pt x="56" y="5"/>
                    </a:lnTo>
                    <a:lnTo>
                      <a:pt x="45" y="2"/>
                    </a:lnTo>
                    <a:close/>
                  </a:path>
                </a:pathLst>
              </a:custGeom>
              <a:grpFill/>
              <a:ln w="9525">
                <a:solidFill>
                  <a:schemeClr val="tx1"/>
                </a:solidFill>
                <a:round/>
                <a:headEnd/>
                <a:tailEnd/>
              </a:ln>
            </p:spPr>
            <p:txBody>
              <a:bodyPr/>
              <a:lstStyle/>
              <a:p>
                <a:pPr>
                  <a:defRPr/>
                </a:pPr>
                <a:endParaRPr lang="en-US"/>
              </a:p>
            </p:txBody>
          </p:sp>
          <p:sp>
            <p:nvSpPr>
              <p:cNvPr id="18153" name="Freeform 745"/>
              <p:cNvSpPr>
                <a:spLocks/>
              </p:cNvSpPr>
              <p:nvPr/>
            </p:nvSpPr>
            <p:spPr bwMode="auto">
              <a:xfrm>
                <a:off x="3255" y="2235"/>
                <a:ext cx="20" cy="30"/>
              </a:xfrm>
              <a:custGeom>
                <a:avLst/>
                <a:gdLst/>
                <a:ahLst/>
                <a:cxnLst>
                  <a:cxn ang="0">
                    <a:pos x="11" y="0"/>
                  </a:cxn>
                  <a:cxn ang="0">
                    <a:pos x="8" y="3"/>
                  </a:cxn>
                  <a:cxn ang="0">
                    <a:pos x="0" y="27"/>
                  </a:cxn>
                  <a:cxn ang="0">
                    <a:pos x="11" y="30"/>
                  </a:cxn>
                  <a:cxn ang="0">
                    <a:pos x="20" y="7"/>
                  </a:cxn>
                  <a:cxn ang="0">
                    <a:pos x="19" y="10"/>
                  </a:cxn>
                  <a:cxn ang="0">
                    <a:pos x="11" y="0"/>
                  </a:cxn>
                </a:cxnLst>
                <a:rect l="0" t="0" r="r" b="b"/>
                <a:pathLst>
                  <a:path w="20" h="30">
                    <a:moveTo>
                      <a:pt x="11" y="0"/>
                    </a:moveTo>
                    <a:lnTo>
                      <a:pt x="8" y="3"/>
                    </a:lnTo>
                    <a:lnTo>
                      <a:pt x="0" y="27"/>
                    </a:lnTo>
                    <a:lnTo>
                      <a:pt x="11" y="30"/>
                    </a:lnTo>
                    <a:lnTo>
                      <a:pt x="20" y="7"/>
                    </a:lnTo>
                    <a:lnTo>
                      <a:pt x="19" y="10"/>
                    </a:lnTo>
                    <a:lnTo>
                      <a:pt x="11" y="0"/>
                    </a:lnTo>
                    <a:close/>
                  </a:path>
                </a:pathLst>
              </a:custGeom>
              <a:grpFill/>
              <a:ln w="9525">
                <a:solidFill>
                  <a:schemeClr val="tx1"/>
                </a:solidFill>
                <a:round/>
                <a:headEnd/>
                <a:tailEnd/>
              </a:ln>
            </p:spPr>
            <p:txBody>
              <a:bodyPr/>
              <a:lstStyle/>
              <a:p>
                <a:pPr>
                  <a:defRPr/>
                </a:pPr>
                <a:endParaRPr lang="en-US"/>
              </a:p>
            </p:txBody>
          </p:sp>
          <p:sp>
            <p:nvSpPr>
              <p:cNvPr id="18154" name="Freeform 746"/>
              <p:cNvSpPr>
                <a:spLocks/>
              </p:cNvSpPr>
              <p:nvPr/>
            </p:nvSpPr>
            <p:spPr bwMode="auto">
              <a:xfrm>
                <a:off x="3266" y="2193"/>
                <a:ext cx="65" cy="52"/>
              </a:xfrm>
              <a:custGeom>
                <a:avLst/>
                <a:gdLst/>
                <a:ahLst/>
                <a:cxnLst>
                  <a:cxn ang="0">
                    <a:pos x="62" y="0"/>
                  </a:cxn>
                  <a:cxn ang="0">
                    <a:pos x="58" y="2"/>
                  </a:cxn>
                  <a:cxn ang="0">
                    <a:pos x="0" y="42"/>
                  </a:cxn>
                  <a:cxn ang="0">
                    <a:pos x="8" y="52"/>
                  </a:cxn>
                  <a:cxn ang="0">
                    <a:pos x="65" y="13"/>
                  </a:cxn>
                  <a:cxn ang="0">
                    <a:pos x="62" y="13"/>
                  </a:cxn>
                  <a:cxn ang="0">
                    <a:pos x="62" y="0"/>
                  </a:cxn>
                </a:cxnLst>
                <a:rect l="0" t="0" r="r" b="b"/>
                <a:pathLst>
                  <a:path w="65" h="52">
                    <a:moveTo>
                      <a:pt x="62" y="0"/>
                    </a:moveTo>
                    <a:lnTo>
                      <a:pt x="58" y="2"/>
                    </a:lnTo>
                    <a:lnTo>
                      <a:pt x="0" y="42"/>
                    </a:lnTo>
                    <a:lnTo>
                      <a:pt x="8" y="52"/>
                    </a:lnTo>
                    <a:lnTo>
                      <a:pt x="65" y="13"/>
                    </a:lnTo>
                    <a:lnTo>
                      <a:pt x="62" y="13"/>
                    </a:lnTo>
                    <a:lnTo>
                      <a:pt x="62" y="0"/>
                    </a:lnTo>
                    <a:close/>
                  </a:path>
                </a:pathLst>
              </a:custGeom>
              <a:grpFill/>
              <a:ln w="9525">
                <a:solidFill>
                  <a:schemeClr val="tx1"/>
                </a:solidFill>
                <a:round/>
                <a:headEnd/>
                <a:tailEnd/>
              </a:ln>
            </p:spPr>
            <p:txBody>
              <a:bodyPr/>
              <a:lstStyle/>
              <a:p>
                <a:pPr>
                  <a:defRPr/>
                </a:pPr>
                <a:endParaRPr lang="en-US"/>
              </a:p>
            </p:txBody>
          </p:sp>
          <p:sp>
            <p:nvSpPr>
              <p:cNvPr id="18155" name="Freeform 747"/>
              <p:cNvSpPr>
                <a:spLocks/>
              </p:cNvSpPr>
              <p:nvPr/>
            </p:nvSpPr>
            <p:spPr bwMode="auto">
              <a:xfrm>
                <a:off x="3328" y="2191"/>
                <a:ext cx="55" cy="15"/>
              </a:xfrm>
              <a:custGeom>
                <a:avLst/>
                <a:gdLst/>
                <a:ahLst/>
                <a:cxnLst>
                  <a:cxn ang="0">
                    <a:pos x="55" y="0"/>
                  </a:cxn>
                  <a:cxn ang="0">
                    <a:pos x="55" y="0"/>
                  </a:cxn>
                  <a:cxn ang="0">
                    <a:pos x="0" y="2"/>
                  </a:cxn>
                  <a:cxn ang="0">
                    <a:pos x="0" y="15"/>
                  </a:cxn>
                  <a:cxn ang="0">
                    <a:pos x="55" y="15"/>
                  </a:cxn>
                  <a:cxn ang="0">
                    <a:pos x="55" y="15"/>
                  </a:cxn>
                  <a:cxn ang="0">
                    <a:pos x="55" y="0"/>
                  </a:cxn>
                </a:cxnLst>
                <a:rect l="0" t="0" r="r" b="b"/>
                <a:pathLst>
                  <a:path w="55" h="15">
                    <a:moveTo>
                      <a:pt x="55" y="0"/>
                    </a:moveTo>
                    <a:lnTo>
                      <a:pt x="55" y="0"/>
                    </a:lnTo>
                    <a:lnTo>
                      <a:pt x="0" y="2"/>
                    </a:lnTo>
                    <a:lnTo>
                      <a:pt x="0" y="15"/>
                    </a:lnTo>
                    <a:lnTo>
                      <a:pt x="55" y="15"/>
                    </a:lnTo>
                    <a:lnTo>
                      <a:pt x="55" y="15"/>
                    </a:lnTo>
                    <a:lnTo>
                      <a:pt x="55" y="0"/>
                    </a:lnTo>
                    <a:close/>
                  </a:path>
                </a:pathLst>
              </a:custGeom>
              <a:grpFill/>
              <a:ln w="9525">
                <a:solidFill>
                  <a:schemeClr val="tx1"/>
                </a:solidFill>
                <a:round/>
                <a:headEnd/>
                <a:tailEnd/>
              </a:ln>
            </p:spPr>
            <p:txBody>
              <a:bodyPr/>
              <a:lstStyle/>
              <a:p>
                <a:pPr>
                  <a:defRPr/>
                </a:pPr>
                <a:endParaRPr lang="en-US"/>
              </a:p>
            </p:txBody>
          </p:sp>
          <p:sp>
            <p:nvSpPr>
              <p:cNvPr id="18156" name="Freeform 748"/>
              <p:cNvSpPr>
                <a:spLocks/>
              </p:cNvSpPr>
              <p:nvPr/>
            </p:nvSpPr>
            <p:spPr bwMode="auto">
              <a:xfrm>
                <a:off x="3383" y="2191"/>
                <a:ext cx="45" cy="15"/>
              </a:xfrm>
              <a:custGeom>
                <a:avLst/>
                <a:gdLst/>
                <a:ahLst/>
                <a:cxnLst>
                  <a:cxn ang="0">
                    <a:pos x="45" y="4"/>
                  </a:cxn>
                  <a:cxn ang="0">
                    <a:pos x="42" y="0"/>
                  </a:cxn>
                  <a:cxn ang="0">
                    <a:pos x="0" y="0"/>
                  </a:cxn>
                  <a:cxn ang="0">
                    <a:pos x="0" y="15"/>
                  </a:cxn>
                  <a:cxn ang="0">
                    <a:pos x="42" y="15"/>
                  </a:cxn>
                  <a:cxn ang="0">
                    <a:pos x="36" y="13"/>
                  </a:cxn>
                  <a:cxn ang="0">
                    <a:pos x="45" y="4"/>
                  </a:cxn>
                  <a:cxn ang="0">
                    <a:pos x="44" y="0"/>
                  </a:cxn>
                  <a:cxn ang="0">
                    <a:pos x="42" y="0"/>
                  </a:cxn>
                  <a:cxn ang="0">
                    <a:pos x="45" y="4"/>
                  </a:cxn>
                </a:cxnLst>
                <a:rect l="0" t="0" r="r" b="b"/>
                <a:pathLst>
                  <a:path w="45" h="15">
                    <a:moveTo>
                      <a:pt x="45" y="4"/>
                    </a:moveTo>
                    <a:lnTo>
                      <a:pt x="42" y="0"/>
                    </a:lnTo>
                    <a:lnTo>
                      <a:pt x="0" y="0"/>
                    </a:lnTo>
                    <a:lnTo>
                      <a:pt x="0" y="15"/>
                    </a:lnTo>
                    <a:lnTo>
                      <a:pt x="42" y="15"/>
                    </a:lnTo>
                    <a:lnTo>
                      <a:pt x="36" y="13"/>
                    </a:lnTo>
                    <a:lnTo>
                      <a:pt x="45" y="4"/>
                    </a:lnTo>
                    <a:lnTo>
                      <a:pt x="44" y="0"/>
                    </a:lnTo>
                    <a:lnTo>
                      <a:pt x="42" y="0"/>
                    </a:lnTo>
                    <a:lnTo>
                      <a:pt x="45" y="4"/>
                    </a:lnTo>
                    <a:close/>
                  </a:path>
                </a:pathLst>
              </a:custGeom>
              <a:solidFill>
                <a:schemeClr val="tx1"/>
              </a:solidFill>
              <a:ln w="9525">
                <a:solidFill>
                  <a:schemeClr val="tx1"/>
                </a:solidFill>
                <a:round/>
                <a:headEnd/>
                <a:tailEnd/>
              </a:ln>
            </p:spPr>
            <p:txBody>
              <a:bodyPr/>
              <a:lstStyle/>
              <a:p>
                <a:pPr>
                  <a:defRPr/>
                </a:pPr>
                <a:endParaRPr lang="en-US"/>
              </a:p>
            </p:txBody>
          </p:sp>
          <p:sp>
            <p:nvSpPr>
              <p:cNvPr id="18157" name="Freeform 749"/>
              <p:cNvSpPr>
                <a:spLocks/>
              </p:cNvSpPr>
              <p:nvPr/>
            </p:nvSpPr>
            <p:spPr bwMode="auto">
              <a:xfrm>
                <a:off x="3419" y="2195"/>
                <a:ext cx="24" cy="23"/>
              </a:xfrm>
              <a:custGeom>
                <a:avLst/>
                <a:gdLst/>
                <a:ahLst/>
                <a:cxnLst>
                  <a:cxn ang="0">
                    <a:pos x="24" y="13"/>
                  </a:cxn>
                  <a:cxn ang="0">
                    <a:pos x="24" y="14"/>
                  </a:cxn>
                  <a:cxn ang="0">
                    <a:pos x="9" y="0"/>
                  </a:cxn>
                  <a:cxn ang="0">
                    <a:pos x="0" y="9"/>
                  </a:cxn>
                  <a:cxn ang="0">
                    <a:pos x="15" y="23"/>
                  </a:cxn>
                  <a:cxn ang="0">
                    <a:pos x="17" y="23"/>
                  </a:cxn>
                  <a:cxn ang="0">
                    <a:pos x="24" y="13"/>
                  </a:cxn>
                </a:cxnLst>
                <a:rect l="0" t="0" r="r" b="b"/>
                <a:pathLst>
                  <a:path w="24" h="23">
                    <a:moveTo>
                      <a:pt x="24" y="13"/>
                    </a:moveTo>
                    <a:lnTo>
                      <a:pt x="24" y="14"/>
                    </a:lnTo>
                    <a:lnTo>
                      <a:pt x="9" y="0"/>
                    </a:lnTo>
                    <a:lnTo>
                      <a:pt x="0" y="9"/>
                    </a:lnTo>
                    <a:lnTo>
                      <a:pt x="15" y="23"/>
                    </a:lnTo>
                    <a:lnTo>
                      <a:pt x="17" y="23"/>
                    </a:lnTo>
                    <a:lnTo>
                      <a:pt x="24" y="13"/>
                    </a:lnTo>
                    <a:close/>
                  </a:path>
                </a:pathLst>
              </a:custGeom>
              <a:solidFill>
                <a:schemeClr val="tx1"/>
              </a:solidFill>
              <a:ln w="9525">
                <a:solidFill>
                  <a:schemeClr val="tx1"/>
                </a:solidFill>
                <a:round/>
                <a:headEnd/>
                <a:tailEnd/>
              </a:ln>
            </p:spPr>
            <p:txBody>
              <a:bodyPr/>
              <a:lstStyle/>
              <a:p>
                <a:pPr>
                  <a:defRPr/>
                </a:pPr>
                <a:endParaRPr lang="en-US"/>
              </a:p>
            </p:txBody>
          </p:sp>
          <p:sp>
            <p:nvSpPr>
              <p:cNvPr id="18158" name="Freeform 750"/>
              <p:cNvSpPr>
                <a:spLocks/>
              </p:cNvSpPr>
              <p:nvPr/>
            </p:nvSpPr>
            <p:spPr bwMode="auto">
              <a:xfrm>
                <a:off x="3436" y="2208"/>
                <a:ext cx="25" cy="25"/>
              </a:xfrm>
              <a:custGeom>
                <a:avLst/>
                <a:gdLst/>
                <a:ahLst/>
                <a:cxnLst>
                  <a:cxn ang="0">
                    <a:pos x="21" y="10"/>
                  </a:cxn>
                  <a:cxn ang="0">
                    <a:pos x="25" y="12"/>
                  </a:cxn>
                  <a:cxn ang="0">
                    <a:pos x="7" y="0"/>
                  </a:cxn>
                  <a:cxn ang="0">
                    <a:pos x="0" y="10"/>
                  </a:cxn>
                  <a:cxn ang="0">
                    <a:pos x="18" y="23"/>
                  </a:cxn>
                  <a:cxn ang="0">
                    <a:pos x="21" y="25"/>
                  </a:cxn>
                  <a:cxn ang="0">
                    <a:pos x="21" y="10"/>
                  </a:cxn>
                </a:cxnLst>
                <a:rect l="0" t="0" r="r" b="b"/>
                <a:pathLst>
                  <a:path w="25" h="25">
                    <a:moveTo>
                      <a:pt x="21" y="10"/>
                    </a:moveTo>
                    <a:lnTo>
                      <a:pt x="25" y="12"/>
                    </a:lnTo>
                    <a:lnTo>
                      <a:pt x="7" y="0"/>
                    </a:lnTo>
                    <a:lnTo>
                      <a:pt x="0" y="10"/>
                    </a:lnTo>
                    <a:lnTo>
                      <a:pt x="18" y="23"/>
                    </a:lnTo>
                    <a:lnTo>
                      <a:pt x="21" y="25"/>
                    </a:lnTo>
                    <a:lnTo>
                      <a:pt x="21" y="10"/>
                    </a:lnTo>
                    <a:close/>
                  </a:path>
                </a:pathLst>
              </a:custGeom>
              <a:solidFill>
                <a:schemeClr val="tx1"/>
              </a:solidFill>
              <a:ln w="9525">
                <a:solidFill>
                  <a:schemeClr val="tx1"/>
                </a:solidFill>
                <a:round/>
                <a:headEnd/>
                <a:tailEnd/>
              </a:ln>
            </p:spPr>
            <p:txBody>
              <a:bodyPr/>
              <a:lstStyle/>
              <a:p>
                <a:pPr>
                  <a:defRPr/>
                </a:pPr>
                <a:endParaRPr lang="en-US"/>
              </a:p>
            </p:txBody>
          </p:sp>
          <p:sp>
            <p:nvSpPr>
              <p:cNvPr id="18159" name="Freeform 751"/>
              <p:cNvSpPr>
                <a:spLocks/>
              </p:cNvSpPr>
              <p:nvPr/>
            </p:nvSpPr>
            <p:spPr bwMode="auto">
              <a:xfrm>
                <a:off x="3457" y="2218"/>
                <a:ext cx="94" cy="15"/>
              </a:xfrm>
              <a:custGeom>
                <a:avLst/>
                <a:gdLst/>
                <a:ahLst/>
                <a:cxnLst>
                  <a:cxn ang="0">
                    <a:pos x="85" y="2"/>
                  </a:cxn>
                  <a:cxn ang="0">
                    <a:pos x="90" y="0"/>
                  </a:cxn>
                  <a:cxn ang="0">
                    <a:pos x="0" y="0"/>
                  </a:cxn>
                  <a:cxn ang="0">
                    <a:pos x="0" y="15"/>
                  </a:cxn>
                  <a:cxn ang="0">
                    <a:pos x="90" y="15"/>
                  </a:cxn>
                  <a:cxn ang="0">
                    <a:pos x="94" y="13"/>
                  </a:cxn>
                  <a:cxn ang="0">
                    <a:pos x="85" y="2"/>
                  </a:cxn>
                </a:cxnLst>
                <a:rect l="0" t="0" r="r" b="b"/>
                <a:pathLst>
                  <a:path w="94" h="15">
                    <a:moveTo>
                      <a:pt x="85" y="2"/>
                    </a:moveTo>
                    <a:lnTo>
                      <a:pt x="90" y="0"/>
                    </a:lnTo>
                    <a:lnTo>
                      <a:pt x="0" y="0"/>
                    </a:lnTo>
                    <a:lnTo>
                      <a:pt x="0" y="15"/>
                    </a:lnTo>
                    <a:lnTo>
                      <a:pt x="90" y="15"/>
                    </a:lnTo>
                    <a:lnTo>
                      <a:pt x="94" y="13"/>
                    </a:lnTo>
                    <a:lnTo>
                      <a:pt x="85" y="2"/>
                    </a:lnTo>
                    <a:close/>
                  </a:path>
                </a:pathLst>
              </a:custGeom>
              <a:solidFill>
                <a:schemeClr val="tx1"/>
              </a:solidFill>
              <a:ln w="9525">
                <a:solidFill>
                  <a:schemeClr val="tx1"/>
                </a:solidFill>
                <a:round/>
                <a:headEnd/>
                <a:tailEnd/>
              </a:ln>
            </p:spPr>
            <p:txBody>
              <a:bodyPr/>
              <a:lstStyle/>
              <a:p>
                <a:pPr>
                  <a:defRPr/>
                </a:pPr>
                <a:endParaRPr lang="en-US"/>
              </a:p>
            </p:txBody>
          </p:sp>
          <p:sp>
            <p:nvSpPr>
              <p:cNvPr id="18160" name="Freeform 752"/>
              <p:cNvSpPr>
                <a:spLocks/>
              </p:cNvSpPr>
              <p:nvPr/>
            </p:nvSpPr>
            <p:spPr bwMode="auto">
              <a:xfrm>
                <a:off x="3542" y="2191"/>
                <a:ext cx="41" cy="40"/>
              </a:xfrm>
              <a:custGeom>
                <a:avLst/>
                <a:gdLst/>
                <a:ahLst/>
                <a:cxnLst>
                  <a:cxn ang="0">
                    <a:pos x="38" y="0"/>
                  </a:cxn>
                  <a:cxn ang="0">
                    <a:pos x="34" y="2"/>
                  </a:cxn>
                  <a:cxn ang="0">
                    <a:pos x="0" y="29"/>
                  </a:cxn>
                  <a:cxn ang="0">
                    <a:pos x="9" y="40"/>
                  </a:cxn>
                  <a:cxn ang="0">
                    <a:pos x="41" y="13"/>
                  </a:cxn>
                  <a:cxn ang="0">
                    <a:pos x="38" y="15"/>
                  </a:cxn>
                  <a:cxn ang="0">
                    <a:pos x="38" y="0"/>
                  </a:cxn>
                </a:cxnLst>
                <a:rect l="0" t="0" r="r" b="b"/>
                <a:pathLst>
                  <a:path w="41" h="40">
                    <a:moveTo>
                      <a:pt x="38" y="0"/>
                    </a:moveTo>
                    <a:lnTo>
                      <a:pt x="34" y="2"/>
                    </a:lnTo>
                    <a:lnTo>
                      <a:pt x="0" y="29"/>
                    </a:lnTo>
                    <a:lnTo>
                      <a:pt x="9" y="40"/>
                    </a:lnTo>
                    <a:lnTo>
                      <a:pt x="41" y="13"/>
                    </a:lnTo>
                    <a:lnTo>
                      <a:pt x="38" y="15"/>
                    </a:lnTo>
                    <a:lnTo>
                      <a:pt x="38" y="0"/>
                    </a:lnTo>
                    <a:close/>
                  </a:path>
                </a:pathLst>
              </a:custGeom>
              <a:solidFill>
                <a:schemeClr val="tx1"/>
              </a:solidFill>
              <a:ln w="9525">
                <a:solidFill>
                  <a:schemeClr val="tx1"/>
                </a:solidFill>
                <a:round/>
                <a:headEnd/>
                <a:tailEnd/>
              </a:ln>
            </p:spPr>
            <p:txBody>
              <a:bodyPr/>
              <a:lstStyle/>
              <a:p>
                <a:pPr>
                  <a:defRPr/>
                </a:pPr>
                <a:endParaRPr lang="en-US"/>
              </a:p>
            </p:txBody>
          </p:sp>
          <p:sp>
            <p:nvSpPr>
              <p:cNvPr id="18161" name="Freeform 753"/>
              <p:cNvSpPr>
                <a:spLocks/>
              </p:cNvSpPr>
              <p:nvPr/>
            </p:nvSpPr>
            <p:spPr bwMode="auto">
              <a:xfrm>
                <a:off x="3580" y="2191"/>
                <a:ext cx="61" cy="15"/>
              </a:xfrm>
              <a:custGeom>
                <a:avLst/>
                <a:gdLst/>
                <a:ahLst/>
                <a:cxnLst>
                  <a:cxn ang="0">
                    <a:pos x="61" y="2"/>
                  </a:cxn>
                  <a:cxn ang="0">
                    <a:pos x="59" y="2"/>
                  </a:cxn>
                  <a:cxn ang="0">
                    <a:pos x="0" y="0"/>
                  </a:cxn>
                  <a:cxn ang="0">
                    <a:pos x="0" y="15"/>
                  </a:cxn>
                  <a:cxn ang="0">
                    <a:pos x="59" y="15"/>
                  </a:cxn>
                  <a:cxn ang="0">
                    <a:pos x="56" y="15"/>
                  </a:cxn>
                  <a:cxn ang="0">
                    <a:pos x="61" y="2"/>
                  </a:cxn>
                </a:cxnLst>
                <a:rect l="0" t="0" r="r" b="b"/>
                <a:pathLst>
                  <a:path w="61" h="15">
                    <a:moveTo>
                      <a:pt x="61" y="2"/>
                    </a:moveTo>
                    <a:lnTo>
                      <a:pt x="59" y="2"/>
                    </a:lnTo>
                    <a:lnTo>
                      <a:pt x="0" y="0"/>
                    </a:lnTo>
                    <a:lnTo>
                      <a:pt x="0" y="15"/>
                    </a:lnTo>
                    <a:lnTo>
                      <a:pt x="59" y="15"/>
                    </a:lnTo>
                    <a:lnTo>
                      <a:pt x="56" y="15"/>
                    </a:lnTo>
                    <a:lnTo>
                      <a:pt x="61" y="2"/>
                    </a:lnTo>
                    <a:close/>
                  </a:path>
                </a:pathLst>
              </a:custGeom>
              <a:solidFill>
                <a:schemeClr val="tx1"/>
              </a:solidFill>
              <a:ln w="9525">
                <a:solidFill>
                  <a:schemeClr val="tx1"/>
                </a:solidFill>
                <a:round/>
                <a:headEnd/>
                <a:tailEnd/>
              </a:ln>
            </p:spPr>
            <p:txBody>
              <a:bodyPr/>
              <a:lstStyle/>
              <a:p>
                <a:pPr>
                  <a:defRPr/>
                </a:pPr>
                <a:endParaRPr lang="en-US"/>
              </a:p>
            </p:txBody>
          </p:sp>
          <p:sp>
            <p:nvSpPr>
              <p:cNvPr id="18162" name="Freeform 754"/>
              <p:cNvSpPr>
                <a:spLocks/>
              </p:cNvSpPr>
              <p:nvPr/>
            </p:nvSpPr>
            <p:spPr bwMode="auto">
              <a:xfrm>
                <a:off x="3636" y="2193"/>
                <a:ext cx="27" cy="24"/>
              </a:xfrm>
              <a:custGeom>
                <a:avLst/>
                <a:gdLst/>
                <a:ahLst/>
                <a:cxnLst>
                  <a:cxn ang="0">
                    <a:pos x="27" y="13"/>
                  </a:cxn>
                  <a:cxn ang="0">
                    <a:pos x="25" y="11"/>
                  </a:cxn>
                  <a:cxn ang="0">
                    <a:pos x="5" y="0"/>
                  </a:cxn>
                  <a:cxn ang="0">
                    <a:pos x="0" y="13"/>
                  </a:cxn>
                  <a:cxn ang="0">
                    <a:pos x="19" y="24"/>
                  </a:cxn>
                  <a:cxn ang="0">
                    <a:pos x="18" y="22"/>
                  </a:cxn>
                  <a:cxn ang="0">
                    <a:pos x="27" y="13"/>
                  </a:cxn>
                </a:cxnLst>
                <a:rect l="0" t="0" r="r" b="b"/>
                <a:pathLst>
                  <a:path w="27" h="24">
                    <a:moveTo>
                      <a:pt x="27" y="13"/>
                    </a:moveTo>
                    <a:lnTo>
                      <a:pt x="25" y="11"/>
                    </a:lnTo>
                    <a:lnTo>
                      <a:pt x="5" y="0"/>
                    </a:lnTo>
                    <a:lnTo>
                      <a:pt x="0" y="13"/>
                    </a:lnTo>
                    <a:lnTo>
                      <a:pt x="19" y="24"/>
                    </a:lnTo>
                    <a:lnTo>
                      <a:pt x="18" y="22"/>
                    </a:lnTo>
                    <a:lnTo>
                      <a:pt x="27" y="13"/>
                    </a:lnTo>
                    <a:close/>
                  </a:path>
                </a:pathLst>
              </a:custGeom>
              <a:solidFill>
                <a:schemeClr val="tx1"/>
              </a:solidFill>
              <a:ln w="9525">
                <a:solidFill>
                  <a:schemeClr val="tx1"/>
                </a:solidFill>
                <a:round/>
                <a:headEnd/>
                <a:tailEnd/>
              </a:ln>
            </p:spPr>
            <p:txBody>
              <a:bodyPr/>
              <a:lstStyle/>
              <a:p>
                <a:pPr>
                  <a:defRPr/>
                </a:pPr>
                <a:endParaRPr lang="en-US"/>
              </a:p>
            </p:txBody>
          </p:sp>
          <p:sp>
            <p:nvSpPr>
              <p:cNvPr id="18163" name="Freeform 755"/>
              <p:cNvSpPr>
                <a:spLocks/>
              </p:cNvSpPr>
              <p:nvPr/>
            </p:nvSpPr>
            <p:spPr bwMode="auto">
              <a:xfrm>
                <a:off x="3654" y="2206"/>
                <a:ext cx="34" cy="41"/>
              </a:xfrm>
              <a:custGeom>
                <a:avLst/>
                <a:gdLst/>
                <a:ahLst/>
                <a:cxnLst>
                  <a:cxn ang="0">
                    <a:pos x="30" y="29"/>
                  </a:cxn>
                  <a:cxn ang="0">
                    <a:pos x="34" y="30"/>
                  </a:cxn>
                  <a:cxn ang="0">
                    <a:pos x="9" y="0"/>
                  </a:cxn>
                  <a:cxn ang="0">
                    <a:pos x="0" y="9"/>
                  </a:cxn>
                  <a:cxn ang="0">
                    <a:pos x="23" y="39"/>
                  </a:cxn>
                  <a:cxn ang="0">
                    <a:pos x="27" y="41"/>
                  </a:cxn>
                  <a:cxn ang="0">
                    <a:pos x="30" y="29"/>
                  </a:cxn>
                </a:cxnLst>
                <a:rect l="0" t="0" r="r" b="b"/>
                <a:pathLst>
                  <a:path w="34" h="41">
                    <a:moveTo>
                      <a:pt x="30" y="29"/>
                    </a:moveTo>
                    <a:lnTo>
                      <a:pt x="34" y="30"/>
                    </a:lnTo>
                    <a:lnTo>
                      <a:pt x="9" y="0"/>
                    </a:lnTo>
                    <a:lnTo>
                      <a:pt x="0" y="9"/>
                    </a:lnTo>
                    <a:lnTo>
                      <a:pt x="23" y="39"/>
                    </a:lnTo>
                    <a:lnTo>
                      <a:pt x="27" y="41"/>
                    </a:lnTo>
                    <a:lnTo>
                      <a:pt x="30" y="29"/>
                    </a:lnTo>
                    <a:close/>
                  </a:path>
                </a:pathLst>
              </a:custGeom>
              <a:solidFill>
                <a:schemeClr val="tx1"/>
              </a:solidFill>
              <a:ln w="9525">
                <a:solidFill>
                  <a:schemeClr val="tx1"/>
                </a:solidFill>
                <a:round/>
                <a:headEnd/>
                <a:tailEnd/>
              </a:ln>
            </p:spPr>
            <p:txBody>
              <a:bodyPr/>
              <a:lstStyle/>
              <a:p>
                <a:pPr>
                  <a:defRPr/>
                </a:pPr>
                <a:endParaRPr lang="en-US"/>
              </a:p>
            </p:txBody>
          </p:sp>
          <p:sp>
            <p:nvSpPr>
              <p:cNvPr id="18164" name="Freeform 756"/>
              <p:cNvSpPr>
                <a:spLocks/>
              </p:cNvSpPr>
              <p:nvPr/>
            </p:nvSpPr>
            <p:spPr bwMode="auto">
              <a:xfrm>
                <a:off x="3681" y="2235"/>
                <a:ext cx="28" cy="21"/>
              </a:xfrm>
              <a:custGeom>
                <a:avLst/>
                <a:gdLst/>
                <a:ahLst/>
                <a:cxnLst>
                  <a:cxn ang="0">
                    <a:pos x="28" y="10"/>
                  </a:cxn>
                  <a:cxn ang="0">
                    <a:pos x="27" y="10"/>
                  </a:cxn>
                  <a:cxn ang="0">
                    <a:pos x="3" y="0"/>
                  </a:cxn>
                  <a:cxn ang="0">
                    <a:pos x="0" y="12"/>
                  </a:cxn>
                  <a:cxn ang="0">
                    <a:pos x="23" y="21"/>
                  </a:cxn>
                  <a:cxn ang="0">
                    <a:pos x="21" y="21"/>
                  </a:cxn>
                  <a:cxn ang="0">
                    <a:pos x="28" y="10"/>
                  </a:cxn>
                </a:cxnLst>
                <a:rect l="0" t="0" r="r" b="b"/>
                <a:pathLst>
                  <a:path w="28" h="21">
                    <a:moveTo>
                      <a:pt x="28" y="10"/>
                    </a:moveTo>
                    <a:lnTo>
                      <a:pt x="27" y="10"/>
                    </a:lnTo>
                    <a:lnTo>
                      <a:pt x="3" y="0"/>
                    </a:lnTo>
                    <a:lnTo>
                      <a:pt x="0" y="12"/>
                    </a:lnTo>
                    <a:lnTo>
                      <a:pt x="23" y="21"/>
                    </a:lnTo>
                    <a:lnTo>
                      <a:pt x="21" y="21"/>
                    </a:lnTo>
                    <a:lnTo>
                      <a:pt x="28" y="10"/>
                    </a:lnTo>
                    <a:close/>
                  </a:path>
                </a:pathLst>
              </a:custGeom>
              <a:solidFill>
                <a:schemeClr val="tx1"/>
              </a:solidFill>
              <a:ln w="9525">
                <a:solidFill>
                  <a:schemeClr val="tx1"/>
                </a:solidFill>
                <a:round/>
                <a:headEnd/>
                <a:tailEnd/>
              </a:ln>
            </p:spPr>
            <p:txBody>
              <a:bodyPr/>
              <a:lstStyle/>
              <a:p>
                <a:pPr>
                  <a:defRPr/>
                </a:pPr>
                <a:endParaRPr lang="en-US"/>
              </a:p>
            </p:txBody>
          </p:sp>
          <p:sp>
            <p:nvSpPr>
              <p:cNvPr id="18165" name="Freeform 757"/>
              <p:cNvSpPr>
                <a:spLocks/>
              </p:cNvSpPr>
              <p:nvPr/>
            </p:nvSpPr>
            <p:spPr bwMode="auto">
              <a:xfrm>
                <a:off x="3702" y="2245"/>
                <a:ext cx="56" cy="53"/>
              </a:xfrm>
              <a:custGeom>
                <a:avLst/>
                <a:gdLst/>
                <a:ahLst/>
                <a:cxnLst>
                  <a:cxn ang="0">
                    <a:pos x="53" y="40"/>
                  </a:cxn>
                  <a:cxn ang="0">
                    <a:pos x="56" y="42"/>
                  </a:cxn>
                  <a:cxn ang="0">
                    <a:pos x="7" y="0"/>
                  </a:cxn>
                  <a:cxn ang="0">
                    <a:pos x="0" y="11"/>
                  </a:cxn>
                  <a:cxn ang="0">
                    <a:pos x="47" y="53"/>
                  </a:cxn>
                  <a:cxn ang="0">
                    <a:pos x="51" y="53"/>
                  </a:cxn>
                  <a:cxn ang="0">
                    <a:pos x="53" y="40"/>
                  </a:cxn>
                </a:cxnLst>
                <a:rect l="0" t="0" r="r" b="b"/>
                <a:pathLst>
                  <a:path w="56" h="53">
                    <a:moveTo>
                      <a:pt x="53" y="40"/>
                    </a:moveTo>
                    <a:lnTo>
                      <a:pt x="56" y="42"/>
                    </a:lnTo>
                    <a:lnTo>
                      <a:pt x="7" y="0"/>
                    </a:lnTo>
                    <a:lnTo>
                      <a:pt x="0" y="11"/>
                    </a:lnTo>
                    <a:lnTo>
                      <a:pt x="47" y="53"/>
                    </a:lnTo>
                    <a:lnTo>
                      <a:pt x="51" y="53"/>
                    </a:lnTo>
                    <a:lnTo>
                      <a:pt x="53" y="40"/>
                    </a:lnTo>
                    <a:close/>
                  </a:path>
                </a:pathLst>
              </a:custGeom>
              <a:solidFill>
                <a:schemeClr val="tx1"/>
              </a:solidFill>
              <a:ln w="9525">
                <a:solidFill>
                  <a:schemeClr val="tx1"/>
                </a:solidFill>
                <a:round/>
                <a:headEnd/>
                <a:tailEnd/>
              </a:ln>
            </p:spPr>
            <p:txBody>
              <a:bodyPr/>
              <a:lstStyle/>
              <a:p>
                <a:pPr>
                  <a:defRPr/>
                </a:pPr>
                <a:endParaRPr lang="en-US"/>
              </a:p>
            </p:txBody>
          </p:sp>
          <p:sp>
            <p:nvSpPr>
              <p:cNvPr id="18166" name="Freeform 758"/>
              <p:cNvSpPr>
                <a:spLocks/>
              </p:cNvSpPr>
              <p:nvPr/>
            </p:nvSpPr>
            <p:spPr bwMode="auto">
              <a:xfrm>
                <a:off x="3753" y="2285"/>
                <a:ext cx="41" cy="23"/>
              </a:xfrm>
              <a:custGeom>
                <a:avLst/>
                <a:gdLst/>
                <a:ahLst/>
                <a:cxnLst>
                  <a:cxn ang="0">
                    <a:pos x="41" y="11"/>
                  </a:cxn>
                  <a:cxn ang="0">
                    <a:pos x="39" y="11"/>
                  </a:cxn>
                  <a:cxn ang="0">
                    <a:pos x="2" y="0"/>
                  </a:cxn>
                  <a:cxn ang="0">
                    <a:pos x="0" y="13"/>
                  </a:cxn>
                  <a:cxn ang="0">
                    <a:pos x="36" y="23"/>
                  </a:cxn>
                  <a:cxn ang="0">
                    <a:pos x="34" y="22"/>
                  </a:cxn>
                  <a:cxn ang="0">
                    <a:pos x="41" y="11"/>
                  </a:cxn>
                </a:cxnLst>
                <a:rect l="0" t="0" r="r" b="b"/>
                <a:pathLst>
                  <a:path w="41" h="23">
                    <a:moveTo>
                      <a:pt x="41" y="11"/>
                    </a:moveTo>
                    <a:lnTo>
                      <a:pt x="39" y="11"/>
                    </a:lnTo>
                    <a:lnTo>
                      <a:pt x="2" y="0"/>
                    </a:lnTo>
                    <a:lnTo>
                      <a:pt x="0" y="13"/>
                    </a:lnTo>
                    <a:lnTo>
                      <a:pt x="36" y="23"/>
                    </a:lnTo>
                    <a:lnTo>
                      <a:pt x="34" y="22"/>
                    </a:lnTo>
                    <a:lnTo>
                      <a:pt x="41" y="11"/>
                    </a:lnTo>
                    <a:close/>
                  </a:path>
                </a:pathLst>
              </a:custGeom>
              <a:solidFill>
                <a:schemeClr val="tx1"/>
              </a:solidFill>
              <a:ln w="9525">
                <a:solidFill>
                  <a:schemeClr val="tx1"/>
                </a:solidFill>
                <a:round/>
                <a:headEnd/>
                <a:tailEnd/>
              </a:ln>
            </p:spPr>
            <p:txBody>
              <a:bodyPr/>
              <a:lstStyle/>
              <a:p>
                <a:pPr>
                  <a:defRPr/>
                </a:pPr>
                <a:endParaRPr lang="en-US"/>
              </a:p>
            </p:txBody>
          </p:sp>
          <p:sp>
            <p:nvSpPr>
              <p:cNvPr id="18167" name="Freeform 759"/>
              <p:cNvSpPr>
                <a:spLocks/>
              </p:cNvSpPr>
              <p:nvPr/>
            </p:nvSpPr>
            <p:spPr bwMode="auto">
              <a:xfrm>
                <a:off x="3787" y="2296"/>
                <a:ext cx="32" cy="29"/>
              </a:xfrm>
              <a:custGeom>
                <a:avLst/>
                <a:gdLst/>
                <a:ahLst/>
                <a:cxnLst>
                  <a:cxn ang="0">
                    <a:pos x="32" y="20"/>
                  </a:cxn>
                  <a:cxn ang="0">
                    <a:pos x="32" y="20"/>
                  </a:cxn>
                  <a:cxn ang="0">
                    <a:pos x="7" y="0"/>
                  </a:cxn>
                  <a:cxn ang="0">
                    <a:pos x="0" y="11"/>
                  </a:cxn>
                  <a:cxn ang="0">
                    <a:pos x="25" y="29"/>
                  </a:cxn>
                  <a:cxn ang="0">
                    <a:pos x="25" y="29"/>
                  </a:cxn>
                  <a:cxn ang="0">
                    <a:pos x="32" y="20"/>
                  </a:cxn>
                </a:cxnLst>
                <a:rect l="0" t="0" r="r" b="b"/>
                <a:pathLst>
                  <a:path w="32" h="29">
                    <a:moveTo>
                      <a:pt x="32" y="20"/>
                    </a:moveTo>
                    <a:lnTo>
                      <a:pt x="32" y="20"/>
                    </a:lnTo>
                    <a:lnTo>
                      <a:pt x="7" y="0"/>
                    </a:lnTo>
                    <a:lnTo>
                      <a:pt x="0" y="11"/>
                    </a:lnTo>
                    <a:lnTo>
                      <a:pt x="25" y="29"/>
                    </a:lnTo>
                    <a:lnTo>
                      <a:pt x="25" y="29"/>
                    </a:lnTo>
                    <a:lnTo>
                      <a:pt x="32" y="20"/>
                    </a:lnTo>
                    <a:close/>
                  </a:path>
                </a:pathLst>
              </a:custGeom>
              <a:solidFill>
                <a:schemeClr val="tx1"/>
              </a:solidFill>
              <a:ln w="9525">
                <a:solidFill>
                  <a:schemeClr val="tx1"/>
                </a:solidFill>
                <a:round/>
                <a:headEnd/>
                <a:tailEnd/>
              </a:ln>
            </p:spPr>
            <p:txBody>
              <a:bodyPr/>
              <a:lstStyle/>
              <a:p>
                <a:pPr>
                  <a:defRPr/>
                </a:pPr>
                <a:endParaRPr lang="en-US"/>
              </a:p>
            </p:txBody>
          </p:sp>
          <p:sp>
            <p:nvSpPr>
              <p:cNvPr id="18168" name="Freeform 760"/>
              <p:cNvSpPr>
                <a:spLocks/>
              </p:cNvSpPr>
              <p:nvPr/>
            </p:nvSpPr>
            <p:spPr bwMode="auto">
              <a:xfrm>
                <a:off x="3812" y="2316"/>
                <a:ext cx="27" cy="23"/>
              </a:xfrm>
              <a:custGeom>
                <a:avLst/>
                <a:gdLst/>
                <a:ahLst/>
                <a:cxnLst>
                  <a:cxn ang="0">
                    <a:pos x="27" y="12"/>
                  </a:cxn>
                  <a:cxn ang="0">
                    <a:pos x="27" y="12"/>
                  </a:cxn>
                  <a:cxn ang="0">
                    <a:pos x="7" y="0"/>
                  </a:cxn>
                  <a:cxn ang="0">
                    <a:pos x="0" y="9"/>
                  </a:cxn>
                  <a:cxn ang="0">
                    <a:pos x="18" y="23"/>
                  </a:cxn>
                  <a:cxn ang="0">
                    <a:pos x="18" y="21"/>
                  </a:cxn>
                  <a:cxn ang="0">
                    <a:pos x="27" y="12"/>
                  </a:cxn>
                </a:cxnLst>
                <a:rect l="0" t="0" r="r" b="b"/>
                <a:pathLst>
                  <a:path w="27" h="23">
                    <a:moveTo>
                      <a:pt x="27" y="12"/>
                    </a:moveTo>
                    <a:lnTo>
                      <a:pt x="27" y="12"/>
                    </a:lnTo>
                    <a:lnTo>
                      <a:pt x="7" y="0"/>
                    </a:lnTo>
                    <a:lnTo>
                      <a:pt x="0" y="9"/>
                    </a:lnTo>
                    <a:lnTo>
                      <a:pt x="18" y="23"/>
                    </a:lnTo>
                    <a:lnTo>
                      <a:pt x="18" y="21"/>
                    </a:lnTo>
                    <a:lnTo>
                      <a:pt x="27" y="12"/>
                    </a:lnTo>
                    <a:close/>
                  </a:path>
                </a:pathLst>
              </a:custGeom>
              <a:solidFill>
                <a:schemeClr val="tx1"/>
              </a:solidFill>
              <a:ln w="9525">
                <a:solidFill>
                  <a:schemeClr val="tx1"/>
                </a:solidFill>
                <a:round/>
                <a:headEnd/>
                <a:tailEnd/>
              </a:ln>
            </p:spPr>
            <p:txBody>
              <a:bodyPr/>
              <a:lstStyle/>
              <a:p>
                <a:pPr>
                  <a:defRPr/>
                </a:pPr>
                <a:endParaRPr lang="en-US"/>
              </a:p>
            </p:txBody>
          </p:sp>
          <p:sp>
            <p:nvSpPr>
              <p:cNvPr id="18169" name="Freeform 761"/>
              <p:cNvSpPr>
                <a:spLocks/>
              </p:cNvSpPr>
              <p:nvPr/>
            </p:nvSpPr>
            <p:spPr bwMode="auto">
              <a:xfrm>
                <a:off x="3830" y="2328"/>
                <a:ext cx="33" cy="31"/>
              </a:xfrm>
              <a:custGeom>
                <a:avLst/>
                <a:gdLst/>
                <a:ahLst/>
                <a:cxnLst>
                  <a:cxn ang="0">
                    <a:pos x="33" y="22"/>
                  </a:cxn>
                  <a:cxn ang="0">
                    <a:pos x="31" y="22"/>
                  </a:cxn>
                  <a:cxn ang="0">
                    <a:pos x="9" y="0"/>
                  </a:cxn>
                  <a:cxn ang="0">
                    <a:pos x="0" y="9"/>
                  </a:cxn>
                  <a:cxn ang="0">
                    <a:pos x="22" y="31"/>
                  </a:cxn>
                  <a:cxn ang="0">
                    <a:pos x="20" y="29"/>
                  </a:cxn>
                  <a:cxn ang="0">
                    <a:pos x="33" y="22"/>
                  </a:cxn>
                </a:cxnLst>
                <a:rect l="0" t="0" r="r" b="b"/>
                <a:pathLst>
                  <a:path w="33" h="31">
                    <a:moveTo>
                      <a:pt x="33" y="22"/>
                    </a:moveTo>
                    <a:lnTo>
                      <a:pt x="31" y="22"/>
                    </a:lnTo>
                    <a:lnTo>
                      <a:pt x="9" y="0"/>
                    </a:lnTo>
                    <a:lnTo>
                      <a:pt x="0" y="9"/>
                    </a:lnTo>
                    <a:lnTo>
                      <a:pt x="22" y="31"/>
                    </a:lnTo>
                    <a:lnTo>
                      <a:pt x="20" y="29"/>
                    </a:lnTo>
                    <a:lnTo>
                      <a:pt x="33" y="22"/>
                    </a:lnTo>
                    <a:close/>
                  </a:path>
                </a:pathLst>
              </a:custGeom>
              <a:solidFill>
                <a:schemeClr val="tx1"/>
              </a:solidFill>
              <a:ln w="9525">
                <a:solidFill>
                  <a:schemeClr val="tx1"/>
                </a:solidFill>
                <a:round/>
                <a:headEnd/>
                <a:tailEnd/>
              </a:ln>
            </p:spPr>
            <p:txBody>
              <a:bodyPr/>
              <a:lstStyle/>
              <a:p>
                <a:pPr>
                  <a:defRPr/>
                </a:pPr>
                <a:endParaRPr lang="en-US"/>
              </a:p>
            </p:txBody>
          </p:sp>
          <p:sp>
            <p:nvSpPr>
              <p:cNvPr id="18170" name="Freeform 762"/>
              <p:cNvSpPr>
                <a:spLocks/>
              </p:cNvSpPr>
              <p:nvPr/>
            </p:nvSpPr>
            <p:spPr bwMode="auto">
              <a:xfrm>
                <a:off x="3850" y="2350"/>
                <a:ext cx="25" cy="32"/>
              </a:xfrm>
              <a:custGeom>
                <a:avLst/>
                <a:gdLst/>
                <a:ahLst/>
                <a:cxnLst>
                  <a:cxn ang="0">
                    <a:pos x="25" y="27"/>
                  </a:cxn>
                  <a:cxn ang="0">
                    <a:pos x="25" y="25"/>
                  </a:cxn>
                  <a:cxn ang="0">
                    <a:pos x="13" y="0"/>
                  </a:cxn>
                  <a:cxn ang="0">
                    <a:pos x="0" y="7"/>
                  </a:cxn>
                  <a:cxn ang="0">
                    <a:pos x="14" y="32"/>
                  </a:cxn>
                  <a:cxn ang="0">
                    <a:pos x="14" y="31"/>
                  </a:cxn>
                  <a:cxn ang="0">
                    <a:pos x="25" y="27"/>
                  </a:cxn>
                </a:cxnLst>
                <a:rect l="0" t="0" r="r" b="b"/>
                <a:pathLst>
                  <a:path w="25" h="32">
                    <a:moveTo>
                      <a:pt x="25" y="27"/>
                    </a:moveTo>
                    <a:lnTo>
                      <a:pt x="25" y="25"/>
                    </a:lnTo>
                    <a:lnTo>
                      <a:pt x="13" y="0"/>
                    </a:lnTo>
                    <a:lnTo>
                      <a:pt x="0" y="7"/>
                    </a:lnTo>
                    <a:lnTo>
                      <a:pt x="14" y="32"/>
                    </a:lnTo>
                    <a:lnTo>
                      <a:pt x="14" y="31"/>
                    </a:lnTo>
                    <a:lnTo>
                      <a:pt x="25" y="27"/>
                    </a:lnTo>
                    <a:close/>
                  </a:path>
                </a:pathLst>
              </a:custGeom>
              <a:solidFill>
                <a:schemeClr val="tx1"/>
              </a:solidFill>
              <a:ln w="9525">
                <a:solidFill>
                  <a:schemeClr val="tx1"/>
                </a:solidFill>
                <a:round/>
                <a:headEnd/>
                <a:tailEnd/>
              </a:ln>
            </p:spPr>
            <p:txBody>
              <a:bodyPr/>
              <a:lstStyle/>
              <a:p>
                <a:pPr>
                  <a:defRPr/>
                </a:pPr>
                <a:endParaRPr lang="en-US"/>
              </a:p>
            </p:txBody>
          </p:sp>
          <p:sp>
            <p:nvSpPr>
              <p:cNvPr id="18171" name="Freeform 763"/>
              <p:cNvSpPr>
                <a:spLocks/>
              </p:cNvSpPr>
              <p:nvPr/>
            </p:nvSpPr>
            <p:spPr bwMode="auto">
              <a:xfrm>
                <a:off x="3864" y="2377"/>
                <a:ext cx="44" cy="103"/>
              </a:xfrm>
              <a:custGeom>
                <a:avLst/>
                <a:gdLst/>
                <a:ahLst/>
                <a:cxnLst>
                  <a:cxn ang="0">
                    <a:pos x="42" y="92"/>
                  </a:cxn>
                  <a:cxn ang="0">
                    <a:pos x="44" y="95"/>
                  </a:cxn>
                  <a:cxn ang="0">
                    <a:pos x="11" y="0"/>
                  </a:cxn>
                  <a:cxn ang="0">
                    <a:pos x="0" y="4"/>
                  </a:cxn>
                  <a:cxn ang="0">
                    <a:pos x="31" y="99"/>
                  </a:cxn>
                  <a:cxn ang="0">
                    <a:pos x="35" y="103"/>
                  </a:cxn>
                  <a:cxn ang="0">
                    <a:pos x="42" y="92"/>
                  </a:cxn>
                </a:cxnLst>
                <a:rect l="0" t="0" r="r" b="b"/>
                <a:pathLst>
                  <a:path w="44" h="103">
                    <a:moveTo>
                      <a:pt x="42" y="92"/>
                    </a:moveTo>
                    <a:lnTo>
                      <a:pt x="44" y="95"/>
                    </a:lnTo>
                    <a:lnTo>
                      <a:pt x="11" y="0"/>
                    </a:lnTo>
                    <a:lnTo>
                      <a:pt x="0" y="4"/>
                    </a:lnTo>
                    <a:lnTo>
                      <a:pt x="31" y="99"/>
                    </a:lnTo>
                    <a:lnTo>
                      <a:pt x="35" y="103"/>
                    </a:lnTo>
                    <a:lnTo>
                      <a:pt x="42" y="92"/>
                    </a:lnTo>
                    <a:close/>
                  </a:path>
                </a:pathLst>
              </a:custGeom>
              <a:solidFill>
                <a:schemeClr val="tx1"/>
              </a:solidFill>
              <a:ln w="9525">
                <a:solidFill>
                  <a:schemeClr val="tx1"/>
                </a:solidFill>
                <a:round/>
                <a:headEnd/>
                <a:tailEnd/>
              </a:ln>
            </p:spPr>
            <p:txBody>
              <a:bodyPr/>
              <a:lstStyle/>
              <a:p>
                <a:pPr>
                  <a:defRPr/>
                </a:pPr>
                <a:endParaRPr lang="en-US"/>
              </a:p>
            </p:txBody>
          </p:sp>
          <p:sp>
            <p:nvSpPr>
              <p:cNvPr id="18172" name="Freeform 764"/>
              <p:cNvSpPr>
                <a:spLocks/>
              </p:cNvSpPr>
              <p:nvPr/>
            </p:nvSpPr>
            <p:spPr bwMode="auto">
              <a:xfrm>
                <a:off x="3899" y="2469"/>
                <a:ext cx="30" cy="30"/>
              </a:xfrm>
              <a:custGeom>
                <a:avLst/>
                <a:gdLst/>
                <a:ahLst/>
                <a:cxnLst>
                  <a:cxn ang="0">
                    <a:pos x="27" y="18"/>
                  </a:cxn>
                  <a:cxn ang="0">
                    <a:pos x="30" y="18"/>
                  </a:cxn>
                  <a:cxn ang="0">
                    <a:pos x="7" y="0"/>
                  </a:cxn>
                  <a:cxn ang="0">
                    <a:pos x="0" y="11"/>
                  </a:cxn>
                  <a:cxn ang="0">
                    <a:pos x="23" y="29"/>
                  </a:cxn>
                  <a:cxn ang="0">
                    <a:pos x="27" y="30"/>
                  </a:cxn>
                  <a:cxn ang="0">
                    <a:pos x="27" y="18"/>
                  </a:cxn>
                </a:cxnLst>
                <a:rect l="0" t="0" r="r" b="b"/>
                <a:pathLst>
                  <a:path w="30" h="30">
                    <a:moveTo>
                      <a:pt x="27" y="18"/>
                    </a:moveTo>
                    <a:lnTo>
                      <a:pt x="30" y="18"/>
                    </a:lnTo>
                    <a:lnTo>
                      <a:pt x="7" y="0"/>
                    </a:lnTo>
                    <a:lnTo>
                      <a:pt x="0" y="11"/>
                    </a:lnTo>
                    <a:lnTo>
                      <a:pt x="23" y="29"/>
                    </a:lnTo>
                    <a:lnTo>
                      <a:pt x="27" y="30"/>
                    </a:lnTo>
                    <a:lnTo>
                      <a:pt x="27" y="18"/>
                    </a:lnTo>
                    <a:close/>
                  </a:path>
                </a:pathLst>
              </a:custGeom>
              <a:solidFill>
                <a:schemeClr val="tx1"/>
              </a:solidFill>
              <a:ln w="9525">
                <a:solidFill>
                  <a:schemeClr val="tx1"/>
                </a:solidFill>
                <a:round/>
                <a:headEnd/>
                <a:tailEnd/>
              </a:ln>
            </p:spPr>
            <p:txBody>
              <a:bodyPr/>
              <a:lstStyle/>
              <a:p>
                <a:pPr>
                  <a:defRPr/>
                </a:pPr>
                <a:endParaRPr lang="en-US"/>
              </a:p>
            </p:txBody>
          </p:sp>
          <p:sp>
            <p:nvSpPr>
              <p:cNvPr id="18173" name="Freeform 765"/>
              <p:cNvSpPr>
                <a:spLocks/>
              </p:cNvSpPr>
              <p:nvPr/>
            </p:nvSpPr>
            <p:spPr bwMode="auto">
              <a:xfrm>
                <a:off x="3926" y="2487"/>
                <a:ext cx="66" cy="14"/>
              </a:xfrm>
              <a:custGeom>
                <a:avLst/>
                <a:gdLst/>
                <a:ahLst/>
                <a:cxnLst>
                  <a:cxn ang="0">
                    <a:pos x="56" y="3"/>
                  </a:cxn>
                  <a:cxn ang="0">
                    <a:pos x="61" y="0"/>
                  </a:cxn>
                  <a:cxn ang="0">
                    <a:pos x="0" y="0"/>
                  </a:cxn>
                  <a:cxn ang="0">
                    <a:pos x="0" y="12"/>
                  </a:cxn>
                  <a:cxn ang="0">
                    <a:pos x="61" y="14"/>
                  </a:cxn>
                  <a:cxn ang="0">
                    <a:pos x="66" y="11"/>
                  </a:cxn>
                  <a:cxn ang="0">
                    <a:pos x="61" y="14"/>
                  </a:cxn>
                  <a:cxn ang="0">
                    <a:pos x="65" y="14"/>
                  </a:cxn>
                  <a:cxn ang="0">
                    <a:pos x="66" y="11"/>
                  </a:cxn>
                  <a:cxn ang="0">
                    <a:pos x="56" y="3"/>
                  </a:cxn>
                </a:cxnLst>
                <a:rect l="0" t="0" r="r" b="b"/>
                <a:pathLst>
                  <a:path w="66" h="14">
                    <a:moveTo>
                      <a:pt x="56" y="3"/>
                    </a:moveTo>
                    <a:lnTo>
                      <a:pt x="61" y="0"/>
                    </a:lnTo>
                    <a:lnTo>
                      <a:pt x="0" y="0"/>
                    </a:lnTo>
                    <a:lnTo>
                      <a:pt x="0" y="12"/>
                    </a:lnTo>
                    <a:lnTo>
                      <a:pt x="61" y="14"/>
                    </a:lnTo>
                    <a:lnTo>
                      <a:pt x="66" y="11"/>
                    </a:lnTo>
                    <a:lnTo>
                      <a:pt x="61" y="14"/>
                    </a:lnTo>
                    <a:lnTo>
                      <a:pt x="65" y="14"/>
                    </a:lnTo>
                    <a:lnTo>
                      <a:pt x="66" y="11"/>
                    </a:lnTo>
                    <a:lnTo>
                      <a:pt x="56" y="3"/>
                    </a:lnTo>
                    <a:close/>
                  </a:path>
                </a:pathLst>
              </a:custGeom>
              <a:solidFill>
                <a:schemeClr val="tx1"/>
              </a:solidFill>
              <a:ln w="9525">
                <a:solidFill>
                  <a:schemeClr val="tx1"/>
                </a:solidFill>
                <a:round/>
                <a:headEnd/>
                <a:tailEnd/>
              </a:ln>
            </p:spPr>
            <p:txBody>
              <a:bodyPr/>
              <a:lstStyle/>
              <a:p>
                <a:pPr>
                  <a:defRPr/>
                </a:pPr>
                <a:endParaRPr lang="en-US"/>
              </a:p>
            </p:txBody>
          </p:sp>
          <p:sp>
            <p:nvSpPr>
              <p:cNvPr id="18174" name="Freeform 766"/>
              <p:cNvSpPr>
                <a:spLocks/>
              </p:cNvSpPr>
              <p:nvPr/>
            </p:nvSpPr>
            <p:spPr bwMode="auto">
              <a:xfrm>
                <a:off x="3982" y="2472"/>
                <a:ext cx="25" cy="26"/>
              </a:xfrm>
              <a:custGeom>
                <a:avLst/>
                <a:gdLst/>
                <a:ahLst/>
                <a:cxnLst>
                  <a:cxn ang="0">
                    <a:pos x="12" y="6"/>
                  </a:cxn>
                  <a:cxn ang="0">
                    <a:pos x="12" y="0"/>
                  </a:cxn>
                  <a:cxn ang="0">
                    <a:pos x="0" y="18"/>
                  </a:cxn>
                  <a:cxn ang="0">
                    <a:pos x="10" y="26"/>
                  </a:cxn>
                  <a:cxn ang="0">
                    <a:pos x="23" y="8"/>
                  </a:cxn>
                  <a:cxn ang="0">
                    <a:pos x="23" y="2"/>
                  </a:cxn>
                  <a:cxn ang="0">
                    <a:pos x="23" y="8"/>
                  </a:cxn>
                  <a:cxn ang="0">
                    <a:pos x="25" y="6"/>
                  </a:cxn>
                  <a:cxn ang="0">
                    <a:pos x="23" y="2"/>
                  </a:cxn>
                  <a:cxn ang="0">
                    <a:pos x="12" y="6"/>
                  </a:cxn>
                </a:cxnLst>
                <a:rect l="0" t="0" r="r" b="b"/>
                <a:pathLst>
                  <a:path w="25" h="26">
                    <a:moveTo>
                      <a:pt x="12" y="6"/>
                    </a:moveTo>
                    <a:lnTo>
                      <a:pt x="12" y="0"/>
                    </a:lnTo>
                    <a:lnTo>
                      <a:pt x="0" y="18"/>
                    </a:lnTo>
                    <a:lnTo>
                      <a:pt x="10" y="26"/>
                    </a:lnTo>
                    <a:lnTo>
                      <a:pt x="23" y="8"/>
                    </a:lnTo>
                    <a:lnTo>
                      <a:pt x="23" y="2"/>
                    </a:lnTo>
                    <a:lnTo>
                      <a:pt x="23" y="8"/>
                    </a:lnTo>
                    <a:lnTo>
                      <a:pt x="25" y="6"/>
                    </a:lnTo>
                    <a:lnTo>
                      <a:pt x="23" y="2"/>
                    </a:lnTo>
                    <a:lnTo>
                      <a:pt x="12" y="6"/>
                    </a:lnTo>
                    <a:close/>
                  </a:path>
                </a:pathLst>
              </a:custGeom>
              <a:solidFill>
                <a:schemeClr val="tx1"/>
              </a:solidFill>
              <a:ln w="9525">
                <a:solidFill>
                  <a:schemeClr val="tx1"/>
                </a:solidFill>
                <a:round/>
                <a:headEnd/>
                <a:tailEnd/>
              </a:ln>
            </p:spPr>
            <p:txBody>
              <a:bodyPr/>
              <a:lstStyle/>
              <a:p>
                <a:pPr>
                  <a:defRPr/>
                </a:pPr>
                <a:endParaRPr lang="en-US"/>
              </a:p>
            </p:txBody>
          </p:sp>
          <p:sp>
            <p:nvSpPr>
              <p:cNvPr id="18175" name="Freeform 767"/>
              <p:cNvSpPr>
                <a:spLocks/>
              </p:cNvSpPr>
              <p:nvPr/>
            </p:nvSpPr>
            <p:spPr bwMode="auto">
              <a:xfrm>
                <a:off x="3983" y="2442"/>
                <a:ext cx="22" cy="36"/>
              </a:xfrm>
              <a:custGeom>
                <a:avLst/>
                <a:gdLst/>
                <a:ahLst/>
                <a:cxnLst>
                  <a:cxn ang="0">
                    <a:pos x="2" y="7"/>
                  </a:cxn>
                  <a:cxn ang="0">
                    <a:pos x="0" y="5"/>
                  </a:cxn>
                  <a:cxn ang="0">
                    <a:pos x="11" y="36"/>
                  </a:cxn>
                  <a:cxn ang="0">
                    <a:pos x="22" y="32"/>
                  </a:cxn>
                  <a:cxn ang="0">
                    <a:pos x="13" y="2"/>
                  </a:cxn>
                  <a:cxn ang="0">
                    <a:pos x="13" y="0"/>
                  </a:cxn>
                  <a:cxn ang="0">
                    <a:pos x="2" y="7"/>
                  </a:cxn>
                </a:cxnLst>
                <a:rect l="0" t="0" r="r" b="b"/>
                <a:pathLst>
                  <a:path w="22" h="36">
                    <a:moveTo>
                      <a:pt x="2" y="7"/>
                    </a:moveTo>
                    <a:lnTo>
                      <a:pt x="0" y="5"/>
                    </a:lnTo>
                    <a:lnTo>
                      <a:pt x="11" y="36"/>
                    </a:lnTo>
                    <a:lnTo>
                      <a:pt x="22" y="32"/>
                    </a:lnTo>
                    <a:lnTo>
                      <a:pt x="13" y="2"/>
                    </a:lnTo>
                    <a:lnTo>
                      <a:pt x="13" y="0"/>
                    </a:lnTo>
                    <a:lnTo>
                      <a:pt x="2" y="7"/>
                    </a:lnTo>
                    <a:close/>
                  </a:path>
                </a:pathLst>
              </a:custGeom>
              <a:solidFill>
                <a:schemeClr val="tx1"/>
              </a:solidFill>
              <a:ln w="9525">
                <a:solidFill>
                  <a:schemeClr val="tx1"/>
                </a:solidFill>
                <a:round/>
                <a:headEnd/>
                <a:tailEnd/>
              </a:ln>
            </p:spPr>
            <p:txBody>
              <a:bodyPr/>
              <a:lstStyle/>
              <a:p>
                <a:pPr>
                  <a:defRPr/>
                </a:pPr>
                <a:endParaRPr lang="en-US"/>
              </a:p>
            </p:txBody>
          </p:sp>
          <p:sp>
            <p:nvSpPr>
              <p:cNvPr id="18176" name="Freeform 768"/>
              <p:cNvSpPr>
                <a:spLocks/>
              </p:cNvSpPr>
              <p:nvPr/>
            </p:nvSpPr>
            <p:spPr bwMode="auto">
              <a:xfrm>
                <a:off x="3965" y="2413"/>
                <a:ext cx="31" cy="36"/>
              </a:xfrm>
              <a:custGeom>
                <a:avLst/>
                <a:gdLst/>
                <a:ahLst/>
                <a:cxnLst>
                  <a:cxn ang="0">
                    <a:pos x="0" y="4"/>
                  </a:cxn>
                  <a:cxn ang="0">
                    <a:pos x="0" y="9"/>
                  </a:cxn>
                  <a:cxn ang="0">
                    <a:pos x="20" y="36"/>
                  </a:cxn>
                  <a:cxn ang="0">
                    <a:pos x="31" y="29"/>
                  </a:cxn>
                  <a:cxn ang="0">
                    <a:pos x="11" y="0"/>
                  </a:cxn>
                  <a:cxn ang="0">
                    <a:pos x="13" y="4"/>
                  </a:cxn>
                  <a:cxn ang="0">
                    <a:pos x="0" y="4"/>
                  </a:cxn>
                </a:cxnLst>
                <a:rect l="0" t="0" r="r" b="b"/>
                <a:pathLst>
                  <a:path w="31" h="36">
                    <a:moveTo>
                      <a:pt x="0" y="4"/>
                    </a:moveTo>
                    <a:lnTo>
                      <a:pt x="0" y="9"/>
                    </a:lnTo>
                    <a:lnTo>
                      <a:pt x="20" y="36"/>
                    </a:lnTo>
                    <a:lnTo>
                      <a:pt x="31" y="29"/>
                    </a:lnTo>
                    <a:lnTo>
                      <a:pt x="11" y="0"/>
                    </a:lnTo>
                    <a:lnTo>
                      <a:pt x="13" y="4"/>
                    </a:lnTo>
                    <a:lnTo>
                      <a:pt x="0" y="4"/>
                    </a:lnTo>
                    <a:close/>
                  </a:path>
                </a:pathLst>
              </a:custGeom>
              <a:solidFill>
                <a:schemeClr val="tx1"/>
              </a:solidFill>
              <a:ln w="9525">
                <a:solidFill>
                  <a:schemeClr val="tx1"/>
                </a:solidFill>
                <a:round/>
                <a:headEnd/>
                <a:tailEnd/>
              </a:ln>
            </p:spPr>
            <p:txBody>
              <a:bodyPr/>
              <a:lstStyle/>
              <a:p>
                <a:pPr>
                  <a:defRPr/>
                </a:pPr>
                <a:endParaRPr lang="en-US"/>
              </a:p>
            </p:txBody>
          </p:sp>
          <p:sp>
            <p:nvSpPr>
              <p:cNvPr id="18177" name="Freeform 769"/>
              <p:cNvSpPr>
                <a:spLocks/>
              </p:cNvSpPr>
              <p:nvPr/>
            </p:nvSpPr>
            <p:spPr bwMode="auto">
              <a:xfrm>
                <a:off x="3965" y="2362"/>
                <a:ext cx="13" cy="55"/>
              </a:xfrm>
              <a:custGeom>
                <a:avLst/>
                <a:gdLst/>
                <a:ahLst/>
                <a:cxnLst>
                  <a:cxn ang="0">
                    <a:pos x="2" y="0"/>
                  </a:cxn>
                  <a:cxn ang="0">
                    <a:pos x="0" y="6"/>
                  </a:cxn>
                  <a:cxn ang="0">
                    <a:pos x="0" y="55"/>
                  </a:cxn>
                  <a:cxn ang="0">
                    <a:pos x="13" y="55"/>
                  </a:cxn>
                  <a:cxn ang="0">
                    <a:pos x="13" y="6"/>
                  </a:cxn>
                  <a:cxn ang="0">
                    <a:pos x="11" y="11"/>
                  </a:cxn>
                  <a:cxn ang="0">
                    <a:pos x="2" y="0"/>
                  </a:cxn>
                  <a:cxn ang="0">
                    <a:pos x="0" y="4"/>
                  </a:cxn>
                  <a:cxn ang="0">
                    <a:pos x="0" y="6"/>
                  </a:cxn>
                  <a:cxn ang="0">
                    <a:pos x="2" y="0"/>
                  </a:cxn>
                </a:cxnLst>
                <a:rect l="0" t="0" r="r" b="b"/>
                <a:pathLst>
                  <a:path w="13" h="55">
                    <a:moveTo>
                      <a:pt x="2" y="0"/>
                    </a:moveTo>
                    <a:lnTo>
                      <a:pt x="0" y="6"/>
                    </a:lnTo>
                    <a:lnTo>
                      <a:pt x="0" y="55"/>
                    </a:lnTo>
                    <a:lnTo>
                      <a:pt x="13" y="55"/>
                    </a:lnTo>
                    <a:lnTo>
                      <a:pt x="13" y="6"/>
                    </a:lnTo>
                    <a:lnTo>
                      <a:pt x="11" y="11"/>
                    </a:lnTo>
                    <a:lnTo>
                      <a:pt x="2" y="0"/>
                    </a:lnTo>
                    <a:lnTo>
                      <a:pt x="0" y="4"/>
                    </a:lnTo>
                    <a:lnTo>
                      <a:pt x="0" y="6"/>
                    </a:lnTo>
                    <a:lnTo>
                      <a:pt x="2" y="0"/>
                    </a:lnTo>
                    <a:close/>
                  </a:path>
                </a:pathLst>
              </a:custGeom>
              <a:solidFill>
                <a:schemeClr val="tx1"/>
              </a:solidFill>
              <a:ln w="9525">
                <a:solidFill>
                  <a:schemeClr val="tx1"/>
                </a:solidFill>
                <a:round/>
                <a:headEnd/>
                <a:tailEnd/>
              </a:ln>
            </p:spPr>
            <p:txBody>
              <a:bodyPr/>
              <a:lstStyle/>
              <a:p>
                <a:pPr>
                  <a:defRPr/>
                </a:pPr>
                <a:endParaRPr lang="en-US"/>
              </a:p>
            </p:txBody>
          </p:sp>
          <p:sp>
            <p:nvSpPr>
              <p:cNvPr id="18178" name="Freeform 770"/>
              <p:cNvSpPr>
                <a:spLocks/>
              </p:cNvSpPr>
              <p:nvPr/>
            </p:nvSpPr>
            <p:spPr bwMode="auto">
              <a:xfrm>
                <a:off x="3967" y="2310"/>
                <a:ext cx="69" cy="63"/>
              </a:xfrm>
              <a:custGeom>
                <a:avLst/>
                <a:gdLst/>
                <a:ahLst/>
                <a:cxnLst>
                  <a:cxn ang="0">
                    <a:pos x="69" y="6"/>
                  </a:cxn>
                  <a:cxn ang="0">
                    <a:pos x="60" y="4"/>
                  </a:cxn>
                  <a:cxn ang="0">
                    <a:pos x="0" y="52"/>
                  </a:cxn>
                  <a:cxn ang="0">
                    <a:pos x="9" y="63"/>
                  </a:cxn>
                  <a:cxn ang="0">
                    <a:pos x="69" y="15"/>
                  </a:cxn>
                  <a:cxn ang="0">
                    <a:pos x="60" y="13"/>
                  </a:cxn>
                  <a:cxn ang="0">
                    <a:pos x="69" y="6"/>
                  </a:cxn>
                  <a:cxn ang="0">
                    <a:pos x="65" y="0"/>
                  </a:cxn>
                  <a:cxn ang="0">
                    <a:pos x="60" y="4"/>
                  </a:cxn>
                  <a:cxn ang="0">
                    <a:pos x="69" y="6"/>
                  </a:cxn>
                </a:cxnLst>
                <a:rect l="0" t="0" r="r" b="b"/>
                <a:pathLst>
                  <a:path w="69" h="63">
                    <a:moveTo>
                      <a:pt x="69" y="6"/>
                    </a:moveTo>
                    <a:lnTo>
                      <a:pt x="60" y="4"/>
                    </a:lnTo>
                    <a:lnTo>
                      <a:pt x="0" y="52"/>
                    </a:lnTo>
                    <a:lnTo>
                      <a:pt x="9" y="63"/>
                    </a:lnTo>
                    <a:lnTo>
                      <a:pt x="69" y="15"/>
                    </a:lnTo>
                    <a:lnTo>
                      <a:pt x="60" y="13"/>
                    </a:lnTo>
                    <a:lnTo>
                      <a:pt x="69" y="6"/>
                    </a:lnTo>
                    <a:lnTo>
                      <a:pt x="65" y="0"/>
                    </a:lnTo>
                    <a:lnTo>
                      <a:pt x="60" y="4"/>
                    </a:lnTo>
                    <a:lnTo>
                      <a:pt x="69" y="6"/>
                    </a:lnTo>
                    <a:close/>
                  </a:path>
                </a:pathLst>
              </a:custGeom>
              <a:solidFill>
                <a:schemeClr val="tx1"/>
              </a:solidFill>
              <a:ln w="9525">
                <a:solidFill>
                  <a:schemeClr val="tx1"/>
                </a:solidFill>
                <a:round/>
                <a:headEnd/>
                <a:tailEnd/>
              </a:ln>
            </p:spPr>
            <p:txBody>
              <a:bodyPr/>
              <a:lstStyle/>
              <a:p>
                <a:pPr>
                  <a:defRPr/>
                </a:pPr>
                <a:endParaRPr lang="en-US"/>
              </a:p>
            </p:txBody>
          </p:sp>
          <p:sp>
            <p:nvSpPr>
              <p:cNvPr id="18179" name="Freeform 771"/>
              <p:cNvSpPr>
                <a:spLocks/>
              </p:cNvSpPr>
              <p:nvPr/>
            </p:nvSpPr>
            <p:spPr bwMode="auto">
              <a:xfrm>
                <a:off x="4027" y="2316"/>
                <a:ext cx="32" cy="36"/>
              </a:xfrm>
              <a:custGeom>
                <a:avLst/>
                <a:gdLst/>
                <a:ahLst/>
                <a:cxnLst>
                  <a:cxn ang="0">
                    <a:pos x="32" y="30"/>
                  </a:cxn>
                  <a:cxn ang="0">
                    <a:pos x="30" y="27"/>
                  </a:cxn>
                  <a:cxn ang="0">
                    <a:pos x="9" y="0"/>
                  </a:cxn>
                  <a:cxn ang="0">
                    <a:pos x="0" y="7"/>
                  </a:cxn>
                  <a:cxn ang="0">
                    <a:pos x="19" y="36"/>
                  </a:cxn>
                  <a:cxn ang="0">
                    <a:pos x="18" y="32"/>
                  </a:cxn>
                  <a:cxn ang="0">
                    <a:pos x="32" y="30"/>
                  </a:cxn>
                </a:cxnLst>
                <a:rect l="0" t="0" r="r" b="b"/>
                <a:pathLst>
                  <a:path w="32" h="36">
                    <a:moveTo>
                      <a:pt x="32" y="30"/>
                    </a:moveTo>
                    <a:lnTo>
                      <a:pt x="30" y="27"/>
                    </a:lnTo>
                    <a:lnTo>
                      <a:pt x="9" y="0"/>
                    </a:lnTo>
                    <a:lnTo>
                      <a:pt x="0" y="7"/>
                    </a:lnTo>
                    <a:lnTo>
                      <a:pt x="19" y="36"/>
                    </a:lnTo>
                    <a:lnTo>
                      <a:pt x="18" y="32"/>
                    </a:lnTo>
                    <a:lnTo>
                      <a:pt x="32" y="30"/>
                    </a:lnTo>
                    <a:close/>
                  </a:path>
                </a:pathLst>
              </a:custGeom>
              <a:solidFill>
                <a:schemeClr val="tx1"/>
              </a:solidFill>
              <a:ln w="9525">
                <a:solidFill>
                  <a:schemeClr val="tx1"/>
                </a:solidFill>
                <a:round/>
                <a:headEnd/>
                <a:tailEnd/>
              </a:ln>
            </p:spPr>
            <p:txBody>
              <a:bodyPr/>
              <a:lstStyle/>
              <a:p>
                <a:pPr>
                  <a:defRPr/>
                </a:pPr>
                <a:endParaRPr lang="en-US"/>
              </a:p>
            </p:txBody>
          </p:sp>
          <p:sp>
            <p:nvSpPr>
              <p:cNvPr id="18180" name="Freeform 772"/>
              <p:cNvSpPr>
                <a:spLocks/>
              </p:cNvSpPr>
              <p:nvPr/>
            </p:nvSpPr>
            <p:spPr bwMode="auto">
              <a:xfrm>
                <a:off x="4045" y="2346"/>
                <a:ext cx="14" cy="31"/>
              </a:xfrm>
              <a:custGeom>
                <a:avLst/>
                <a:gdLst/>
                <a:ahLst/>
                <a:cxnLst>
                  <a:cxn ang="0">
                    <a:pos x="14" y="31"/>
                  </a:cxn>
                  <a:cxn ang="0">
                    <a:pos x="14" y="29"/>
                  </a:cxn>
                  <a:cxn ang="0">
                    <a:pos x="14" y="0"/>
                  </a:cxn>
                  <a:cxn ang="0">
                    <a:pos x="0" y="2"/>
                  </a:cxn>
                  <a:cxn ang="0">
                    <a:pos x="1" y="31"/>
                  </a:cxn>
                  <a:cxn ang="0">
                    <a:pos x="1" y="29"/>
                  </a:cxn>
                  <a:cxn ang="0">
                    <a:pos x="14" y="31"/>
                  </a:cxn>
                </a:cxnLst>
                <a:rect l="0" t="0" r="r" b="b"/>
                <a:pathLst>
                  <a:path w="14" h="31">
                    <a:moveTo>
                      <a:pt x="14" y="31"/>
                    </a:moveTo>
                    <a:lnTo>
                      <a:pt x="14" y="29"/>
                    </a:lnTo>
                    <a:lnTo>
                      <a:pt x="14" y="0"/>
                    </a:lnTo>
                    <a:lnTo>
                      <a:pt x="0" y="2"/>
                    </a:lnTo>
                    <a:lnTo>
                      <a:pt x="1" y="31"/>
                    </a:lnTo>
                    <a:lnTo>
                      <a:pt x="1" y="29"/>
                    </a:lnTo>
                    <a:lnTo>
                      <a:pt x="14" y="31"/>
                    </a:lnTo>
                    <a:close/>
                  </a:path>
                </a:pathLst>
              </a:custGeom>
              <a:solidFill>
                <a:schemeClr val="tx1"/>
              </a:solidFill>
              <a:ln w="9525">
                <a:solidFill>
                  <a:schemeClr val="tx1"/>
                </a:solidFill>
                <a:round/>
                <a:headEnd/>
                <a:tailEnd/>
              </a:ln>
            </p:spPr>
            <p:txBody>
              <a:bodyPr/>
              <a:lstStyle/>
              <a:p>
                <a:pPr>
                  <a:defRPr/>
                </a:pPr>
                <a:endParaRPr lang="en-US"/>
              </a:p>
            </p:txBody>
          </p:sp>
          <p:sp>
            <p:nvSpPr>
              <p:cNvPr id="18181" name="Freeform 773"/>
              <p:cNvSpPr>
                <a:spLocks/>
              </p:cNvSpPr>
              <p:nvPr/>
            </p:nvSpPr>
            <p:spPr bwMode="auto">
              <a:xfrm>
                <a:off x="4045" y="2375"/>
                <a:ext cx="14" cy="33"/>
              </a:xfrm>
              <a:custGeom>
                <a:avLst/>
                <a:gdLst/>
                <a:ahLst/>
                <a:cxnLst>
                  <a:cxn ang="0">
                    <a:pos x="12" y="29"/>
                  </a:cxn>
                  <a:cxn ang="0">
                    <a:pos x="12" y="33"/>
                  </a:cxn>
                  <a:cxn ang="0">
                    <a:pos x="14" y="2"/>
                  </a:cxn>
                  <a:cxn ang="0">
                    <a:pos x="1" y="0"/>
                  </a:cxn>
                  <a:cxn ang="0">
                    <a:pos x="0" y="31"/>
                  </a:cxn>
                  <a:cxn ang="0">
                    <a:pos x="0" y="33"/>
                  </a:cxn>
                  <a:cxn ang="0">
                    <a:pos x="12" y="29"/>
                  </a:cxn>
                </a:cxnLst>
                <a:rect l="0" t="0" r="r" b="b"/>
                <a:pathLst>
                  <a:path w="14" h="33">
                    <a:moveTo>
                      <a:pt x="12" y="29"/>
                    </a:moveTo>
                    <a:lnTo>
                      <a:pt x="12" y="33"/>
                    </a:lnTo>
                    <a:lnTo>
                      <a:pt x="14" y="2"/>
                    </a:lnTo>
                    <a:lnTo>
                      <a:pt x="1" y="0"/>
                    </a:lnTo>
                    <a:lnTo>
                      <a:pt x="0" y="31"/>
                    </a:lnTo>
                    <a:lnTo>
                      <a:pt x="0" y="33"/>
                    </a:lnTo>
                    <a:lnTo>
                      <a:pt x="12" y="29"/>
                    </a:lnTo>
                    <a:close/>
                  </a:path>
                </a:pathLst>
              </a:custGeom>
              <a:solidFill>
                <a:schemeClr val="tx1"/>
              </a:solidFill>
              <a:ln w="9525">
                <a:solidFill>
                  <a:schemeClr val="tx1"/>
                </a:solidFill>
                <a:round/>
                <a:headEnd/>
                <a:tailEnd/>
              </a:ln>
            </p:spPr>
            <p:txBody>
              <a:bodyPr/>
              <a:lstStyle/>
              <a:p>
                <a:pPr>
                  <a:defRPr/>
                </a:pPr>
                <a:endParaRPr lang="en-US"/>
              </a:p>
            </p:txBody>
          </p:sp>
          <p:sp>
            <p:nvSpPr>
              <p:cNvPr id="18182" name="Freeform 774"/>
              <p:cNvSpPr>
                <a:spLocks/>
              </p:cNvSpPr>
              <p:nvPr/>
            </p:nvSpPr>
            <p:spPr bwMode="auto">
              <a:xfrm>
                <a:off x="4045" y="2404"/>
                <a:ext cx="23" cy="50"/>
              </a:xfrm>
              <a:custGeom>
                <a:avLst/>
                <a:gdLst/>
                <a:ahLst/>
                <a:cxnLst>
                  <a:cxn ang="0">
                    <a:pos x="18" y="38"/>
                  </a:cxn>
                  <a:cxn ang="0">
                    <a:pos x="23" y="41"/>
                  </a:cxn>
                  <a:cxn ang="0">
                    <a:pos x="12" y="0"/>
                  </a:cxn>
                  <a:cxn ang="0">
                    <a:pos x="0" y="4"/>
                  </a:cxn>
                  <a:cxn ang="0">
                    <a:pos x="10" y="45"/>
                  </a:cxn>
                  <a:cxn ang="0">
                    <a:pos x="18" y="50"/>
                  </a:cxn>
                  <a:cxn ang="0">
                    <a:pos x="10" y="45"/>
                  </a:cxn>
                  <a:cxn ang="0">
                    <a:pos x="12" y="50"/>
                  </a:cxn>
                  <a:cxn ang="0">
                    <a:pos x="18" y="50"/>
                  </a:cxn>
                  <a:cxn ang="0">
                    <a:pos x="18" y="38"/>
                  </a:cxn>
                </a:cxnLst>
                <a:rect l="0" t="0" r="r" b="b"/>
                <a:pathLst>
                  <a:path w="23" h="50">
                    <a:moveTo>
                      <a:pt x="18" y="38"/>
                    </a:moveTo>
                    <a:lnTo>
                      <a:pt x="23" y="41"/>
                    </a:lnTo>
                    <a:lnTo>
                      <a:pt x="12" y="0"/>
                    </a:lnTo>
                    <a:lnTo>
                      <a:pt x="0" y="4"/>
                    </a:lnTo>
                    <a:lnTo>
                      <a:pt x="10" y="45"/>
                    </a:lnTo>
                    <a:lnTo>
                      <a:pt x="18" y="50"/>
                    </a:lnTo>
                    <a:lnTo>
                      <a:pt x="10" y="45"/>
                    </a:lnTo>
                    <a:lnTo>
                      <a:pt x="12" y="50"/>
                    </a:lnTo>
                    <a:lnTo>
                      <a:pt x="18" y="50"/>
                    </a:lnTo>
                    <a:lnTo>
                      <a:pt x="18" y="38"/>
                    </a:lnTo>
                    <a:close/>
                  </a:path>
                </a:pathLst>
              </a:custGeom>
              <a:solidFill>
                <a:schemeClr val="tx1"/>
              </a:solidFill>
              <a:ln w="9525">
                <a:solidFill>
                  <a:schemeClr val="tx1"/>
                </a:solidFill>
                <a:round/>
                <a:headEnd/>
                <a:tailEnd/>
              </a:ln>
            </p:spPr>
            <p:txBody>
              <a:bodyPr/>
              <a:lstStyle/>
              <a:p>
                <a:pPr>
                  <a:defRPr/>
                </a:pPr>
                <a:endParaRPr lang="en-US"/>
              </a:p>
            </p:txBody>
          </p:sp>
          <p:sp>
            <p:nvSpPr>
              <p:cNvPr id="18183" name="Freeform 775"/>
              <p:cNvSpPr>
                <a:spLocks/>
              </p:cNvSpPr>
              <p:nvPr/>
            </p:nvSpPr>
            <p:spPr bwMode="auto">
              <a:xfrm>
                <a:off x="4063" y="2442"/>
                <a:ext cx="57" cy="12"/>
              </a:xfrm>
              <a:custGeom>
                <a:avLst/>
                <a:gdLst/>
                <a:ahLst/>
                <a:cxnLst>
                  <a:cxn ang="0">
                    <a:pos x="57" y="2"/>
                  </a:cxn>
                  <a:cxn ang="0">
                    <a:pos x="54" y="0"/>
                  </a:cxn>
                  <a:cxn ang="0">
                    <a:pos x="0" y="0"/>
                  </a:cxn>
                  <a:cxn ang="0">
                    <a:pos x="0" y="12"/>
                  </a:cxn>
                  <a:cxn ang="0">
                    <a:pos x="54" y="12"/>
                  </a:cxn>
                  <a:cxn ang="0">
                    <a:pos x="50" y="11"/>
                  </a:cxn>
                  <a:cxn ang="0">
                    <a:pos x="57" y="2"/>
                  </a:cxn>
                </a:cxnLst>
                <a:rect l="0" t="0" r="r" b="b"/>
                <a:pathLst>
                  <a:path w="57" h="12">
                    <a:moveTo>
                      <a:pt x="57" y="2"/>
                    </a:moveTo>
                    <a:lnTo>
                      <a:pt x="54" y="0"/>
                    </a:lnTo>
                    <a:lnTo>
                      <a:pt x="0" y="0"/>
                    </a:lnTo>
                    <a:lnTo>
                      <a:pt x="0" y="12"/>
                    </a:lnTo>
                    <a:lnTo>
                      <a:pt x="54" y="12"/>
                    </a:lnTo>
                    <a:lnTo>
                      <a:pt x="50" y="11"/>
                    </a:lnTo>
                    <a:lnTo>
                      <a:pt x="57" y="2"/>
                    </a:lnTo>
                    <a:close/>
                  </a:path>
                </a:pathLst>
              </a:custGeom>
              <a:solidFill>
                <a:schemeClr val="tx1"/>
              </a:solidFill>
              <a:ln w="9525">
                <a:solidFill>
                  <a:schemeClr val="tx1"/>
                </a:solidFill>
                <a:round/>
                <a:headEnd/>
                <a:tailEnd/>
              </a:ln>
            </p:spPr>
            <p:txBody>
              <a:bodyPr/>
              <a:lstStyle/>
              <a:p>
                <a:pPr>
                  <a:defRPr/>
                </a:pPr>
                <a:endParaRPr lang="en-US"/>
              </a:p>
            </p:txBody>
          </p:sp>
          <p:sp>
            <p:nvSpPr>
              <p:cNvPr id="18184" name="Freeform 776"/>
              <p:cNvSpPr>
                <a:spLocks/>
              </p:cNvSpPr>
              <p:nvPr/>
            </p:nvSpPr>
            <p:spPr bwMode="auto">
              <a:xfrm>
                <a:off x="4113" y="2444"/>
                <a:ext cx="34" cy="34"/>
              </a:xfrm>
              <a:custGeom>
                <a:avLst/>
                <a:gdLst/>
                <a:ahLst/>
                <a:cxnLst>
                  <a:cxn ang="0">
                    <a:pos x="31" y="19"/>
                  </a:cxn>
                  <a:cxn ang="0">
                    <a:pos x="34" y="21"/>
                  </a:cxn>
                  <a:cxn ang="0">
                    <a:pos x="7" y="0"/>
                  </a:cxn>
                  <a:cxn ang="0">
                    <a:pos x="0" y="9"/>
                  </a:cxn>
                  <a:cxn ang="0">
                    <a:pos x="27" y="32"/>
                  </a:cxn>
                  <a:cxn ang="0">
                    <a:pos x="31" y="34"/>
                  </a:cxn>
                  <a:cxn ang="0">
                    <a:pos x="31" y="19"/>
                  </a:cxn>
                </a:cxnLst>
                <a:rect l="0" t="0" r="r" b="b"/>
                <a:pathLst>
                  <a:path w="34" h="34">
                    <a:moveTo>
                      <a:pt x="31" y="19"/>
                    </a:moveTo>
                    <a:lnTo>
                      <a:pt x="34" y="21"/>
                    </a:lnTo>
                    <a:lnTo>
                      <a:pt x="7" y="0"/>
                    </a:lnTo>
                    <a:lnTo>
                      <a:pt x="0" y="9"/>
                    </a:lnTo>
                    <a:lnTo>
                      <a:pt x="27" y="32"/>
                    </a:lnTo>
                    <a:lnTo>
                      <a:pt x="31" y="34"/>
                    </a:lnTo>
                    <a:lnTo>
                      <a:pt x="31" y="19"/>
                    </a:lnTo>
                    <a:close/>
                  </a:path>
                </a:pathLst>
              </a:custGeom>
              <a:solidFill>
                <a:schemeClr val="tx1"/>
              </a:solidFill>
              <a:ln w="9525">
                <a:solidFill>
                  <a:schemeClr val="tx1"/>
                </a:solidFill>
                <a:round/>
                <a:headEnd/>
                <a:tailEnd/>
              </a:ln>
            </p:spPr>
            <p:txBody>
              <a:bodyPr/>
              <a:lstStyle/>
              <a:p>
                <a:pPr>
                  <a:defRPr/>
                </a:pPr>
                <a:endParaRPr lang="en-US"/>
              </a:p>
            </p:txBody>
          </p:sp>
          <p:sp>
            <p:nvSpPr>
              <p:cNvPr id="18185" name="Freeform 777"/>
              <p:cNvSpPr>
                <a:spLocks/>
              </p:cNvSpPr>
              <p:nvPr/>
            </p:nvSpPr>
            <p:spPr bwMode="auto">
              <a:xfrm>
                <a:off x="4144" y="2463"/>
                <a:ext cx="36" cy="17"/>
              </a:xfrm>
              <a:custGeom>
                <a:avLst/>
                <a:gdLst/>
                <a:ahLst/>
                <a:cxnLst>
                  <a:cxn ang="0">
                    <a:pos x="36" y="6"/>
                  </a:cxn>
                  <a:cxn ang="0">
                    <a:pos x="32" y="4"/>
                  </a:cxn>
                  <a:cxn ang="0">
                    <a:pos x="0" y="0"/>
                  </a:cxn>
                  <a:cxn ang="0">
                    <a:pos x="0" y="15"/>
                  </a:cxn>
                  <a:cxn ang="0">
                    <a:pos x="30" y="17"/>
                  </a:cxn>
                  <a:cxn ang="0">
                    <a:pos x="25" y="13"/>
                  </a:cxn>
                  <a:cxn ang="0">
                    <a:pos x="36" y="6"/>
                  </a:cxn>
                  <a:cxn ang="0">
                    <a:pos x="34" y="4"/>
                  </a:cxn>
                  <a:cxn ang="0">
                    <a:pos x="32" y="4"/>
                  </a:cxn>
                  <a:cxn ang="0">
                    <a:pos x="36" y="6"/>
                  </a:cxn>
                </a:cxnLst>
                <a:rect l="0" t="0" r="r" b="b"/>
                <a:pathLst>
                  <a:path w="36" h="17">
                    <a:moveTo>
                      <a:pt x="36" y="6"/>
                    </a:moveTo>
                    <a:lnTo>
                      <a:pt x="32" y="4"/>
                    </a:lnTo>
                    <a:lnTo>
                      <a:pt x="0" y="0"/>
                    </a:lnTo>
                    <a:lnTo>
                      <a:pt x="0" y="15"/>
                    </a:lnTo>
                    <a:lnTo>
                      <a:pt x="30" y="17"/>
                    </a:lnTo>
                    <a:lnTo>
                      <a:pt x="25" y="13"/>
                    </a:lnTo>
                    <a:lnTo>
                      <a:pt x="36" y="6"/>
                    </a:lnTo>
                    <a:lnTo>
                      <a:pt x="34" y="4"/>
                    </a:lnTo>
                    <a:lnTo>
                      <a:pt x="32" y="4"/>
                    </a:lnTo>
                    <a:lnTo>
                      <a:pt x="36" y="6"/>
                    </a:lnTo>
                    <a:close/>
                  </a:path>
                </a:pathLst>
              </a:custGeom>
              <a:solidFill>
                <a:schemeClr val="tx1"/>
              </a:solidFill>
              <a:ln w="9525">
                <a:solidFill>
                  <a:schemeClr val="tx1"/>
                </a:solidFill>
                <a:round/>
                <a:headEnd/>
                <a:tailEnd/>
              </a:ln>
            </p:spPr>
            <p:txBody>
              <a:bodyPr/>
              <a:lstStyle/>
              <a:p>
                <a:pPr>
                  <a:defRPr/>
                </a:pPr>
                <a:endParaRPr lang="en-US"/>
              </a:p>
            </p:txBody>
          </p:sp>
          <p:sp>
            <p:nvSpPr>
              <p:cNvPr id="18186" name="Freeform 778"/>
              <p:cNvSpPr>
                <a:spLocks/>
              </p:cNvSpPr>
              <p:nvPr/>
            </p:nvSpPr>
            <p:spPr bwMode="auto">
              <a:xfrm>
                <a:off x="4169" y="2469"/>
                <a:ext cx="25" cy="25"/>
              </a:xfrm>
              <a:custGeom>
                <a:avLst/>
                <a:gdLst/>
                <a:ahLst/>
                <a:cxnLst>
                  <a:cxn ang="0">
                    <a:pos x="25" y="21"/>
                  </a:cxn>
                  <a:cxn ang="0">
                    <a:pos x="23" y="18"/>
                  </a:cxn>
                  <a:cxn ang="0">
                    <a:pos x="11" y="0"/>
                  </a:cxn>
                  <a:cxn ang="0">
                    <a:pos x="0" y="7"/>
                  </a:cxn>
                  <a:cxn ang="0">
                    <a:pos x="13" y="25"/>
                  </a:cxn>
                  <a:cxn ang="0">
                    <a:pos x="13" y="21"/>
                  </a:cxn>
                  <a:cxn ang="0">
                    <a:pos x="25" y="21"/>
                  </a:cxn>
                </a:cxnLst>
                <a:rect l="0" t="0" r="r" b="b"/>
                <a:pathLst>
                  <a:path w="25" h="25">
                    <a:moveTo>
                      <a:pt x="25" y="21"/>
                    </a:moveTo>
                    <a:lnTo>
                      <a:pt x="23" y="18"/>
                    </a:lnTo>
                    <a:lnTo>
                      <a:pt x="11" y="0"/>
                    </a:lnTo>
                    <a:lnTo>
                      <a:pt x="0" y="7"/>
                    </a:lnTo>
                    <a:lnTo>
                      <a:pt x="13" y="25"/>
                    </a:lnTo>
                    <a:lnTo>
                      <a:pt x="13" y="21"/>
                    </a:lnTo>
                    <a:lnTo>
                      <a:pt x="25" y="21"/>
                    </a:lnTo>
                    <a:close/>
                  </a:path>
                </a:pathLst>
              </a:custGeom>
              <a:solidFill>
                <a:schemeClr val="tx1"/>
              </a:solidFill>
              <a:ln w="9525">
                <a:solidFill>
                  <a:schemeClr val="tx1"/>
                </a:solidFill>
                <a:round/>
                <a:headEnd/>
                <a:tailEnd/>
              </a:ln>
            </p:spPr>
            <p:txBody>
              <a:bodyPr/>
              <a:lstStyle/>
              <a:p>
                <a:pPr>
                  <a:defRPr/>
                </a:pPr>
                <a:endParaRPr lang="en-US"/>
              </a:p>
            </p:txBody>
          </p:sp>
          <p:sp>
            <p:nvSpPr>
              <p:cNvPr id="18187" name="Freeform 779"/>
              <p:cNvSpPr>
                <a:spLocks/>
              </p:cNvSpPr>
              <p:nvPr/>
            </p:nvSpPr>
            <p:spPr bwMode="auto">
              <a:xfrm>
                <a:off x="4180" y="2490"/>
                <a:ext cx="14" cy="112"/>
              </a:xfrm>
              <a:custGeom>
                <a:avLst/>
                <a:gdLst/>
                <a:ahLst/>
                <a:cxnLst>
                  <a:cxn ang="0">
                    <a:pos x="12" y="112"/>
                  </a:cxn>
                  <a:cxn ang="0">
                    <a:pos x="12" y="112"/>
                  </a:cxn>
                  <a:cxn ang="0">
                    <a:pos x="14" y="0"/>
                  </a:cxn>
                  <a:cxn ang="0">
                    <a:pos x="2" y="0"/>
                  </a:cxn>
                  <a:cxn ang="0">
                    <a:pos x="0" y="112"/>
                  </a:cxn>
                  <a:cxn ang="0">
                    <a:pos x="0" y="112"/>
                  </a:cxn>
                  <a:cxn ang="0">
                    <a:pos x="12" y="112"/>
                  </a:cxn>
                </a:cxnLst>
                <a:rect l="0" t="0" r="r" b="b"/>
                <a:pathLst>
                  <a:path w="14" h="112">
                    <a:moveTo>
                      <a:pt x="12" y="112"/>
                    </a:moveTo>
                    <a:lnTo>
                      <a:pt x="12" y="112"/>
                    </a:lnTo>
                    <a:lnTo>
                      <a:pt x="14" y="0"/>
                    </a:lnTo>
                    <a:lnTo>
                      <a:pt x="2" y="0"/>
                    </a:lnTo>
                    <a:lnTo>
                      <a:pt x="0" y="112"/>
                    </a:lnTo>
                    <a:lnTo>
                      <a:pt x="0" y="112"/>
                    </a:lnTo>
                    <a:lnTo>
                      <a:pt x="12" y="112"/>
                    </a:lnTo>
                    <a:close/>
                  </a:path>
                </a:pathLst>
              </a:custGeom>
              <a:solidFill>
                <a:schemeClr val="tx1"/>
              </a:solidFill>
              <a:ln w="9525">
                <a:solidFill>
                  <a:schemeClr val="tx1"/>
                </a:solidFill>
                <a:round/>
                <a:headEnd/>
                <a:tailEnd/>
              </a:ln>
            </p:spPr>
            <p:txBody>
              <a:bodyPr/>
              <a:lstStyle/>
              <a:p>
                <a:pPr>
                  <a:defRPr/>
                </a:pPr>
                <a:endParaRPr lang="en-US"/>
              </a:p>
            </p:txBody>
          </p:sp>
          <p:sp>
            <p:nvSpPr>
              <p:cNvPr id="18188" name="Freeform 780"/>
              <p:cNvSpPr>
                <a:spLocks/>
              </p:cNvSpPr>
              <p:nvPr/>
            </p:nvSpPr>
            <p:spPr bwMode="auto">
              <a:xfrm>
                <a:off x="4180" y="2602"/>
                <a:ext cx="12" cy="38"/>
              </a:xfrm>
              <a:custGeom>
                <a:avLst/>
                <a:gdLst/>
                <a:ahLst/>
                <a:cxnLst>
                  <a:cxn ang="0">
                    <a:pos x="11" y="38"/>
                  </a:cxn>
                  <a:cxn ang="0">
                    <a:pos x="12" y="32"/>
                  </a:cxn>
                  <a:cxn ang="0">
                    <a:pos x="12" y="0"/>
                  </a:cxn>
                  <a:cxn ang="0">
                    <a:pos x="0" y="0"/>
                  </a:cxn>
                  <a:cxn ang="0">
                    <a:pos x="0" y="32"/>
                  </a:cxn>
                  <a:cxn ang="0">
                    <a:pos x="2" y="29"/>
                  </a:cxn>
                  <a:cxn ang="0">
                    <a:pos x="11" y="38"/>
                  </a:cxn>
                </a:cxnLst>
                <a:rect l="0" t="0" r="r" b="b"/>
                <a:pathLst>
                  <a:path w="12" h="38">
                    <a:moveTo>
                      <a:pt x="11" y="38"/>
                    </a:moveTo>
                    <a:lnTo>
                      <a:pt x="12" y="32"/>
                    </a:lnTo>
                    <a:lnTo>
                      <a:pt x="12" y="0"/>
                    </a:lnTo>
                    <a:lnTo>
                      <a:pt x="0" y="0"/>
                    </a:lnTo>
                    <a:lnTo>
                      <a:pt x="0" y="32"/>
                    </a:lnTo>
                    <a:lnTo>
                      <a:pt x="2" y="29"/>
                    </a:lnTo>
                    <a:lnTo>
                      <a:pt x="11" y="38"/>
                    </a:lnTo>
                    <a:close/>
                  </a:path>
                </a:pathLst>
              </a:custGeom>
              <a:solidFill>
                <a:schemeClr val="tx1"/>
              </a:solidFill>
              <a:ln w="9525">
                <a:solidFill>
                  <a:schemeClr val="tx1"/>
                </a:solidFill>
                <a:round/>
                <a:headEnd/>
                <a:tailEnd/>
              </a:ln>
            </p:spPr>
            <p:txBody>
              <a:bodyPr/>
              <a:lstStyle/>
              <a:p>
                <a:pPr>
                  <a:defRPr/>
                </a:pPr>
                <a:endParaRPr lang="en-US"/>
              </a:p>
            </p:txBody>
          </p:sp>
          <p:sp>
            <p:nvSpPr>
              <p:cNvPr id="18189" name="Freeform 781"/>
              <p:cNvSpPr>
                <a:spLocks/>
              </p:cNvSpPr>
              <p:nvPr/>
            </p:nvSpPr>
            <p:spPr bwMode="auto">
              <a:xfrm>
                <a:off x="4133" y="2631"/>
                <a:ext cx="58" cy="61"/>
              </a:xfrm>
              <a:custGeom>
                <a:avLst/>
                <a:gdLst/>
                <a:ahLst/>
                <a:cxnLst>
                  <a:cxn ang="0">
                    <a:pos x="12" y="58"/>
                  </a:cxn>
                  <a:cxn ang="0">
                    <a:pos x="11" y="61"/>
                  </a:cxn>
                  <a:cxn ang="0">
                    <a:pos x="58" y="9"/>
                  </a:cxn>
                  <a:cxn ang="0">
                    <a:pos x="49" y="0"/>
                  </a:cxn>
                  <a:cxn ang="0">
                    <a:pos x="0" y="52"/>
                  </a:cxn>
                  <a:cxn ang="0">
                    <a:pos x="0" y="56"/>
                  </a:cxn>
                  <a:cxn ang="0">
                    <a:pos x="12" y="58"/>
                  </a:cxn>
                </a:cxnLst>
                <a:rect l="0" t="0" r="r" b="b"/>
                <a:pathLst>
                  <a:path w="58" h="61">
                    <a:moveTo>
                      <a:pt x="12" y="58"/>
                    </a:moveTo>
                    <a:lnTo>
                      <a:pt x="11" y="61"/>
                    </a:lnTo>
                    <a:lnTo>
                      <a:pt x="58" y="9"/>
                    </a:lnTo>
                    <a:lnTo>
                      <a:pt x="49" y="0"/>
                    </a:lnTo>
                    <a:lnTo>
                      <a:pt x="0" y="52"/>
                    </a:lnTo>
                    <a:lnTo>
                      <a:pt x="0" y="56"/>
                    </a:lnTo>
                    <a:lnTo>
                      <a:pt x="12" y="58"/>
                    </a:lnTo>
                    <a:close/>
                  </a:path>
                </a:pathLst>
              </a:custGeom>
              <a:solidFill>
                <a:schemeClr val="tx1"/>
              </a:solidFill>
              <a:ln w="9525">
                <a:solidFill>
                  <a:schemeClr val="tx1"/>
                </a:solidFill>
                <a:round/>
                <a:headEnd/>
                <a:tailEnd/>
              </a:ln>
            </p:spPr>
            <p:txBody>
              <a:bodyPr/>
              <a:lstStyle/>
              <a:p>
                <a:pPr>
                  <a:defRPr/>
                </a:pPr>
                <a:endParaRPr lang="en-US"/>
              </a:p>
            </p:txBody>
          </p:sp>
          <p:sp>
            <p:nvSpPr>
              <p:cNvPr id="18190" name="Freeform 782"/>
              <p:cNvSpPr>
                <a:spLocks/>
              </p:cNvSpPr>
              <p:nvPr/>
            </p:nvSpPr>
            <p:spPr bwMode="auto">
              <a:xfrm>
                <a:off x="4122" y="2687"/>
                <a:ext cx="23" cy="65"/>
              </a:xfrm>
              <a:custGeom>
                <a:avLst/>
                <a:gdLst/>
                <a:ahLst/>
                <a:cxnLst>
                  <a:cxn ang="0">
                    <a:pos x="11" y="65"/>
                  </a:cxn>
                  <a:cxn ang="0">
                    <a:pos x="13" y="61"/>
                  </a:cxn>
                  <a:cxn ang="0">
                    <a:pos x="23" y="2"/>
                  </a:cxn>
                  <a:cxn ang="0">
                    <a:pos x="11" y="0"/>
                  </a:cxn>
                  <a:cxn ang="0">
                    <a:pos x="0" y="59"/>
                  </a:cxn>
                  <a:cxn ang="0">
                    <a:pos x="2" y="56"/>
                  </a:cxn>
                  <a:cxn ang="0">
                    <a:pos x="11" y="65"/>
                  </a:cxn>
                </a:cxnLst>
                <a:rect l="0" t="0" r="r" b="b"/>
                <a:pathLst>
                  <a:path w="23" h="65">
                    <a:moveTo>
                      <a:pt x="11" y="65"/>
                    </a:moveTo>
                    <a:lnTo>
                      <a:pt x="13" y="61"/>
                    </a:lnTo>
                    <a:lnTo>
                      <a:pt x="23" y="2"/>
                    </a:lnTo>
                    <a:lnTo>
                      <a:pt x="11" y="0"/>
                    </a:lnTo>
                    <a:lnTo>
                      <a:pt x="0" y="59"/>
                    </a:lnTo>
                    <a:lnTo>
                      <a:pt x="2" y="56"/>
                    </a:lnTo>
                    <a:lnTo>
                      <a:pt x="11" y="65"/>
                    </a:lnTo>
                    <a:close/>
                  </a:path>
                </a:pathLst>
              </a:custGeom>
              <a:solidFill>
                <a:schemeClr val="tx1"/>
              </a:solidFill>
              <a:ln w="9525">
                <a:solidFill>
                  <a:schemeClr val="tx1"/>
                </a:solidFill>
                <a:round/>
                <a:headEnd/>
                <a:tailEnd/>
              </a:ln>
            </p:spPr>
            <p:txBody>
              <a:bodyPr/>
              <a:lstStyle/>
              <a:p>
                <a:pPr>
                  <a:defRPr/>
                </a:pPr>
                <a:endParaRPr lang="en-US"/>
              </a:p>
            </p:txBody>
          </p:sp>
          <p:sp>
            <p:nvSpPr>
              <p:cNvPr id="18191" name="Freeform 783"/>
              <p:cNvSpPr>
                <a:spLocks/>
              </p:cNvSpPr>
              <p:nvPr/>
            </p:nvSpPr>
            <p:spPr bwMode="auto">
              <a:xfrm>
                <a:off x="4104" y="2743"/>
                <a:ext cx="29" cy="27"/>
              </a:xfrm>
              <a:custGeom>
                <a:avLst/>
                <a:gdLst/>
                <a:ahLst/>
                <a:cxnLst>
                  <a:cxn ang="0">
                    <a:pos x="9" y="27"/>
                  </a:cxn>
                  <a:cxn ang="0">
                    <a:pos x="9" y="27"/>
                  </a:cxn>
                  <a:cxn ang="0">
                    <a:pos x="29" y="9"/>
                  </a:cxn>
                  <a:cxn ang="0">
                    <a:pos x="20" y="0"/>
                  </a:cxn>
                  <a:cxn ang="0">
                    <a:pos x="0" y="18"/>
                  </a:cxn>
                  <a:cxn ang="0">
                    <a:pos x="0" y="18"/>
                  </a:cxn>
                  <a:cxn ang="0">
                    <a:pos x="9" y="27"/>
                  </a:cxn>
                </a:cxnLst>
                <a:rect l="0" t="0" r="r" b="b"/>
                <a:pathLst>
                  <a:path w="29" h="27">
                    <a:moveTo>
                      <a:pt x="9" y="27"/>
                    </a:moveTo>
                    <a:lnTo>
                      <a:pt x="9" y="27"/>
                    </a:lnTo>
                    <a:lnTo>
                      <a:pt x="29" y="9"/>
                    </a:lnTo>
                    <a:lnTo>
                      <a:pt x="20" y="0"/>
                    </a:lnTo>
                    <a:lnTo>
                      <a:pt x="0" y="18"/>
                    </a:lnTo>
                    <a:lnTo>
                      <a:pt x="0" y="18"/>
                    </a:lnTo>
                    <a:lnTo>
                      <a:pt x="9" y="27"/>
                    </a:lnTo>
                    <a:close/>
                  </a:path>
                </a:pathLst>
              </a:custGeom>
              <a:solidFill>
                <a:schemeClr val="tx1"/>
              </a:solidFill>
              <a:ln w="9525">
                <a:solidFill>
                  <a:schemeClr val="tx1"/>
                </a:solidFill>
                <a:round/>
                <a:headEnd/>
                <a:tailEnd/>
              </a:ln>
            </p:spPr>
            <p:txBody>
              <a:bodyPr/>
              <a:lstStyle/>
              <a:p>
                <a:pPr>
                  <a:defRPr/>
                </a:pPr>
                <a:endParaRPr lang="en-US"/>
              </a:p>
            </p:txBody>
          </p:sp>
          <p:sp>
            <p:nvSpPr>
              <p:cNvPr id="18192" name="Freeform 784"/>
              <p:cNvSpPr>
                <a:spLocks/>
              </p:cNvSpPr>
              <p:nvPr/>
            </p:nvSpPr>
            <p:spPr bwMode="auto">
              <a:xfrm>
                <a:off x="4082" y="2761"/>
                <a:ext cx="31" cy="28"/>
              </a:xfrm>
              <a:custGeom>
                <a:avLst/>
                <a:gdLst/>
                <a:ahLst/>
                <a:cxnLst>
                  <a:cxn ang="0">
                    <a:pos x="11" y="28"/>
                  </a:cxn>
                  <a:cxn ang="0">
                    <a:pos x="9" y="28"/>
                  </a:cxn>
                  <a:cxn ang="0">
                    <a:pos x="31" y="9"/>
                  </a:cxn>
                  <a:cxn ang="0">
                    <a:pos x="22" y="0"/>
                  </a:cxn>
                  <a:cxn ang="0">
                    <a:pos x="0" y="19"/>
                  </a:cxn>
                  <a:cxn ang="0">
                    <a:pos x="0" y="19"/>
                  </a:cxn>
                  <a:cxn ang="0">
                    <a:pos x="11" y="28"/>
                  </a:cxn>
                </a:cxnLst>
                <a:rect l="0" t="0" r="r" b="b"/>
                <a:pathLst>
                  <a:path w="31" h="28">
                    <a:moveTo>
                      <a:pt x="11" y="28"/>
                    </a:moveTo>
                    <a:lnTo>
                      <a:pt x="9" y="28"/>
                    </a:lnTo>
                    <a:lnTo>
                      <a:pt x="31" y="9"/>
                    </a:lnTo>
                    <a:lnTo>
                      <a:pt x="22" y="0"/>
                    </a:lnTo>
                    <a:lnTo>
                      <a:pt x="0" y="19"/>
                    </a:lnTo>
                    <a:lnTo>
                      <a:pt x="0" y="19"/>
                    </a:lnTo>
                    <a:lnTo>
                      <a:pt x="11" y="28"/>
                    </a:lnTo>
                    <a:close/>
                  </a:path>
                </a:pathLst>
              </a:custGeom>
              <a:solidFill>
                <a:schemeClr val="tx1"/>
              </a:solidFill>
              <a:ln w="9525">
                <a:solidFill>
                  <a:schemeClr val="tx1"/>
                </a:solidFill>
                <a:round/>
                <a:headEnd/>
                <a:tailEnd/>
              </a:ln>
            </p:spPr>
            <p:txBody>
              <a:bodyPr/>
              <a:lstStyle/>
              <a:p>
                <a:pPr>
                  <a:defRPr/>
                </a:pPr>
                <a:endParaRPr lang="en-US"/>
              </a:p>
            </p:txBody>
          </p:sp>
          <p:sp>
            <p:nvSpPr>
              <p:cNvPr id="18193" name="Freeform 785"/>
              <p:cNvSpPr>
                <a:spLocks/>
              </p:cNvSpPr>
              <p:nvPr/>
            </p:nvSpPr>
            <p:spPr bwMode="auto">
              <a:xfrm>
                <a:off x="4045" y="2780"/>
                <a:ext cx="48" cy="58"/>
              </a:xfrm>
              <a:custGeom>
                <a:avLst/>
                <a:gdLst/>
                <a:ahLst/>
                <a:cxnLst>
                  <a:cxn ang="0">
                    <a:pos x="9" y="58"/>
                  </a:cxn>
                  <a:cxn ang="0">
                    <a:pos x="9" y="58"/>
                  </a:cxn>
                  <a:cxn ang="0">
                    <a:pos x="48" y="9"/>
                  </a:cxn>
                  <a:cxn ang="0">
                    <a:pos x="37" y="0"/>
                  </a:cxn>
                  <a:cxn ang="0">
                    <a:pos x="0" y="49"/>
                  </a:cxn>
                  <a:cxn ang="0">
                    <a:pos x="0" y="49"/>
                  </a:cxn>
                  <a:cxn ang="0">
                    <a:pos x="9" y="58"/>
                  </a:cxn>
                </a:cxnLst>
                <a:rect l="0" t="0" r="r" b="b"/>
                <a:pathLst>
                  <a:path w="48" h="58">
                    <a:moveTo>
                      <a:pt x="9" y="58"/>
                    </a:moveTo>
                    <a:lnTo>
                      <a:pt x="9" y="58"/>
                    </a:lnTo>
                    <a:lnTo>
                      <a:pt x="48" y="9"/>
                    </a:lnTo>
                    <a:lnTo>
                      <a:pt x="37" y="0"/>
                    </a:lnTo>
                    <a:lnTo>
                      <a:pt x="0" y="49"/>
                    </a:lnTo>
                    <a:lnTo>
                      <a:pt x="0" y="49"/>
                    </a:lnTo>
                    <a:lnTo>
                      <a:pt x="9" y="58"/>
                    </a:lnTo>
                    <a:close/>
                  </a:path>
                </a:pathLst>
              </a:custGeom>
              <a:solidFill>
                <a:schemeClr val="tx1"/>
              </a:solidFill>
              <a:ln w="9525">
                <a:solidFill>
                  <a:schemeClr val="tx1"/>
                </a:solidFill>
                <a:round/>
                <a:headEnd/>
                <a:tailEnd/>
              </a:ln>
            </p:spPr>
            <p:txBody>
              <a:bodyPr/>
              <a:lstStyle/>
              <a:p>
                <a:pPr>
                  <a:defRPr/>
                </a:pPr>
                <a:endParaRPr lang="en-US"/>
              </a:p>
            </p:txBody>
          </p:sp>
          <p:sp>
            <p:nvSpPr>
              <p:cNvPr id="18194" name="Freeform 786"/>
              <p:cNvSpPr>
                <a:spLocks/>
              </p:cNvSpPr>
              <p:nvPr/>
            </p:nvSpPr>
            <p:spPr bwMode="auto">
              <a:xfrm>
                <a:off x="4000" y="2829"/>
                <a:ext cx="54" cy="54"/>
              </a:xfrm>
              <a:custGeom>
                <a:avLst/>
                <a:gdLst/>
                <a:ahLst/>
                <a:cxnLst>
                  <a:cxn ang="0">
                    <a:pos x="14" y="49"/>
                  </a:cxn>
                  <a:cxn ang="0">
                    <a:pos x="12" y="54"/>
                  </a:cxn>
                  <a:cxn ang="0">
                    <a:pos x="54" y="9"/>
                  </a:cxn>
                  <a:cxn ang="0">
                    <a:pos x="45" y="0"/>
                  </a:cxn>
                  <a:cxn ang="0">
                    <a:pos x="1" y="45"/>
                  </a:cxn>
                  <a:cxn ang="0">
                    <a:pos x="0" y="49"/>
                  </a:cxn>
                  <a:cxn ang="0">
                    <a:pos x="14" y="49"/>
                  </a:cxn>
                </a:cxnLst>
                <a:rect l="0" t="0" r="r" b="b"/>
                <a:pathLst>
                  <a:path w="54" h="54">
                    <a:moveTo>
                      <a:pt x="14" y="49"/>
                    </a:moveTo>
                    <a:lnTo>
                      <a:pt x="12" y="54"/>
                    </a:lnTo>
                    <a:lnTo>
                      <a:pt x="54" y="9"/>
                    </a:lnTo>
                    <a:lnTo>
                      <a:pt x="45" y="0"/>
                    </a:lnTo>
                    <a:lnTo>
                      <a:pt x="1" y="45"/>
                    </a:lnTo>
                    <a:lnTo>
                      <a:pt x="0" y="49"/>
                    </a:lnTo>
                    <a:lnTo>
                      <a:pt x="14" y="49"/>
                    </a:lnTo>
                    <a:close/>
                  </a:path>
                </a:pathLst>
              </a:custGeom>
              <a:solidFill>
                <a:schemeClr val="tx1"/>
              </a:solidFill>
              <a:ln w="9525">
                <a:solidFill>
                  <a:schemeClr val="tx1"/>
                </a:solidFill>
                <a:round/>
                <a:headEnd/>
                <a:tailEnd/>
              </a:ln>
            </p:spPr>
            <p:txBody>
              <a:bodyPr/>
              <a:lstStyle/>
              <a:p>
                <a:pPr>
                  <a:defRPr/>
                </a:pPr>
                <a:endParaRPr lang="en-US"/>
              </a:p>
            </p:txBody>
          </p:sp>
          <p:sp>
            <p:nvSpPr>
              <p:cNvPr id="18195" name="Freeform 787"/>
              <p:cNvSpPr>
                <a:spLocks/>
              </p:cNvSpPr>
              <p:nvPr/>
            </p:nvSpPr>
            <p:spPr bwMode="auto">
              <a:xfrm>
                <a:off x="4000" y="2878"/>
                <a:ext cx="14" cy="113"/>
              </a:xfrm>
              <a:custGeom>
                <a:avLst/>
                <a:gdLst/>
                <a:ahLst/>
                <a:cxnLst>
                  <a:cxn ang="0">
                    <a:pos x="9" y="101"/>
                  </a:cxn>
                  <a:cxn ang="0">
                    <a:pos x="14" y="106"/>
                  </a:cxn>
                  <a:cxn ang="0">
                    <a:pos x="14" y="0"/>
                  </a:cxn>
                  <a:cxn ang="0">
                    <a:pos x="0" y="0"/>
                  </a:cxn>
                  <a:cxn ang="0">
                    <a:pos x="1" y="106"/>
                  </a:cxn>
                  <a:cxn ang="0">
                    <a:pos x="7" y="113"/>
                  </a:cxn>
                  <a:cxn ang="0">
                    <a:pos x="1" y="106"/>
                  </a:cxn>
                  <a:cxn ang="0">
                    <a:pos x="1" y="111"/>
                  </a:cxn>
                  <a:cxn ang="0">
                    <a:pos x="7" y="113"/>
                  </a:cxn>
                  <a:cxn ang="0">
                    <a:pos x="9" y="101"/>
                  </a:cxn>
                </a:cxnLst>
                <a:rect l="0" t="0" r="r" b="b"/>
                <a:pathLst>
                  <a:path w="14" h="113">
                    <a:moveTo>
                      <a:pt x="9" y="101"/>
                    </a:moveTo>
                    <a:lnTo>
                      <a:pt x="14" y="106"/>
                    </a:lnTo>
                    <a:lnTo>
                      <a:pt x="14" y="0"/>
                    </a:lnTo>
                    <a:lnTo>
                      <a:pt x="0" y="0"/>
                    </a:lnTo>
                    <a:lnTo>
                      <a:pt x="1" y="106"/>
                    </a:lnTo>
                    <a:lnTo>
                      <a:pt x="7" y="113"/>
                    </a:lnTo>
                    <a:lnTo>
                      <a:pt x="1" y="106"/>
                    </a:lnTo>
                    <a:lnTo>
                      <a:pt x="1" y="111"/>
                    </a:lnTo>
                    <a:lnTo>
                      <a:pt x="7" y="113"/>
                    </a:lnTo>
                    <a:lnTo>
                      <a:pt x="9" y="101"/>
                    </a:lnTo>
                    <a:close/>
                  </a:path>
                </a:pathLst>
              </a:custGeom>
              <a:solidFill>
                <a:schemeClr val="tx1"/>
              </a:solidFill>
              <a:ln w="9525">
                <a:solidFill>
                  <a:schemeClr val="tx1"/>
                </a:solidFill>
                <a:round/>
                <a:headEnd/>
                <a:tailEnd/>
              </a:ln>
            </p:spPr>
            <p:txBody>
              <a:bodyPr/>
              <a:lstStyle/>
              <a:p>
                <a:pPr>
                  <a:defRPr/>
                </a:pPr>
                <a:endParaRPr lang="en-US"/>
              </a:p>
            </p:txBody>
          </p:sp>
          <p:sp>
            <p:nvSpPr>
              <p:cNvPr id="18196" name="Freeform 788"/>
              <p:cNvSpPr>
                <a:spLocks/>
              </p:cNvSpPr>
              <p:nvPr/>
            </p:nvSpPr>
            <p:spPr bwMode="auto">
              <a:xfrm>
                <a:off x="4007" y="2979"/>
                <a:ext cx="59" cy="21"/>
              </a:xfrm>
              <a:custGeom>
                <a:avLst/>
                <a:gdLst/>
                <a:ahLst/>
                <a:cxnLst>
                  <a:cxn ang="0">
                    <a:pos x="59" y="10"/>
                  </a:cxn>
                  <a:cxn ang="0">
                    <a:pos x="56" y="9"/>
                  </a:cxn>
                  <a:cxn ang="0">
                    <a:pos x="2" y="0"/>
                  </a:cxn>
                  <a:cxn ang="0">
                    <a:pos x="0" y="12"/>
                  </a:cxn>
                  <a:cxn ang="0">
                    <a:pos x="54" y="21"/>
                  </a:cxn>
                  <a:cxn ang="0">
                    <a:pos x="50" y="19"/>
                  </a:cxn>
                  <a:cxn ang="0">
                    <a:pos x="59" y="10"/>
                  </a:cxn>
                </a:cxnLst>
                <a:rect l="0" t="0" r="r" b="b"/>
                <a:pathLst>
                  <a:path w="59" h="21">
                    <a:moveTo>
                      <a:pt x="59" y="10"/>
                    </a:moveTo>
                    <a:lnTo>
                      <a:pt x="56" y="9"/>
                    </a:lnTo>
                    <a:lnTo>
                      <a:pt x="2" y="0"/>
                    </a:lnTo>
                    <a:lnTo>
                      <a:pt x="0" y="12"/>
                    </a:lnTo>
                    <a:lnTo>
                      <a:pt x="54" y="21"/>
                    </a:lnTo>
                    <a:lnTo>
                      <a:pt x="50" y="19"/>
                    </a:lnTo>
                    <a:lnTo>
                      <a:pt x="59" y="10"/>
                    </a:lnTo>
                    <a:close/>
                  </a:path>
                </a:pathLst>
              </a:custGeom>
              <a:solidFill>
                <a:schemeClr val="tx1"/>
              </a:solidFill>
              <a:ln w="9525">
                <a:solidFill>
                  <a:schemeClr val="tx1"/>
                </a:solidFill>
                <a:round/>
                <a:headEnd/>
                <a:tailEnd/>
              </a:ln>
            </p:spPr>
            <p:txBody>
              <a:bodyPr/>
              <a:lstStyle/>
              <a:p>
                <a:pPr>
                  <a:defRPr/>
                </a:pPr>
                <a:endParaRPr lang="en-US"/>
              </a:p>
            </p:txBody>
          </p:sp>
          <p:sp>
            <p:nvSpPr>
              <p:cNvPr id="18197" name="Freeform 789"/>
              <p:cNvSpPr>
                <a:spLocks/>
              </p:cNvSpPr>
              <p:nvPr/>
            </p:nvSpPr>
            <p:spPr bwMode="auto">
              <a:xfrm>
                <a:off x="4057" y="2989"/>
                <a:ext cx="54" cy="56"/>
              </a:xfrm>
              <a:custGeom>
                <a:avLst/>
                <a:gdLst/>
                <a:ahLst/>
                <a:cxnLst>
                  <a:cxn ang="0">
                    <a:pos x="52" y="54"/>
                  </a:cxn>
                  <a:cxn ang="0">
                    <a:pos x="52" y="47"/>
                  </a:cxn>
                  <a:cxn ang="0">
                    <a:pos x="9" y="0"/>
                  </a:cxn>
                  <a:cxn ang="0">
                    <a:pos x="0" y="9"/>
                  </a:cxn>
                  <a:cxn ang="0">
                    <a:pos x="42" y="56"/>
                  </a:cxn>
                  <a:cxn ang="0">
                    <a:pos x="42" y="49"/>
                  </a:cxn>
                  <a:cxn ang="0">
                    <a:pos x="52" y="54"/>
                  </a:cxn>
                  <a:cxn ang="0">
                    <a:pos x="54" y="51"/>
                  </a:cxn>
                  <a:cxn ang="0">
                    <a:pos x="52" y="47"/>
                  </a:cxn>
                  <a:cxn ang="0">
                    <a:pos x="52" y="54"/>
                  </a:cxn>
                </a:cxnLst>
                <a:rect l="0" t="0" r="r" b="b"/>
                <a:pathLst>
                  <a:path w="54" h="56">
                    <a:moveTo>
                      <a:pt x="52" y="54"/>
                    </a:moveTo>
                    <a:lnTo>
                      <a:pt x="52" y="47"/>
                    </a:lnTo>
                    <a:lnTo>
                      <a:pt x="9" y="0"/>
                    </a:lnTo>
                    <a:lnTo>
                      <a:pt x="0" y="9"/>
                    </a:lnTo>
                    <a:lnTo>
                      <a:pt x="42" y="56"/>
                    </a:lnTo>
                    <a:lnTo>
                      <a:pt x="42" y="49"/>
                    </a:lnTo>
                    <a:lnTo>
                      <a:pt x="52" y="54"/>
                    </a:lnTo>
                    <a:lnTo>
                      <a:pt x="54" y="51"/>
                    </a:lnTo>
                    <a:lnTo>
                      <a:pt x="52" y="47"/>
                    </a:lnTo>
                    <a:lnTo>
                      <a:pt x="52" y="54"/>
                    </a:lnTo>
                    <a:close/>
                  </a:path>
                </a:pathLst>
              </a:custGeom>
              <a:solidFill>
                <a:schemeClr val="tx1"/>
              </a:solidFill>
              <a:ln w="9525">
                <a:solidFill>
                  <a:schemeClr val="tx1"/>
                </a:solidFill>
                <a:round/>
                <a:headEnd/>
                <a:tailEnd/>
              </a:ln>
            </p:spPr>
            <p:txBody>
              <a:bodyPr/>
              <a:lstStyle/>
              <a:p>
                <a:pPr>
                  <a:defRPr/>
                </a:pPr>
                <a:endParaRPr lang="en-US"/>
              </a:p>
            </p:txBody>
          </p:sp>
          <p:sp>
            <p:nvSpPr>
              <p:cNvPr id="18198" name="Freeform 790"/>
              <p:cNvSpPr>
                <a:spLocks/>
              </p:cNvSpPr>
              <p:nvPr/>
            </p:nvSpPr>
            <p:spPr bwMode="auto">
              <a:xfrm>
                <a:off x="4090" y="3038"/>
                <a:ext cx="19" cy="29"/>
              </a:xfrm>
              <a:custGeom>
                <a:avLst/>
                <a:gdLst/>
                <a:ahLst/>
                <a:cxnLst>
                  <a:cxn ang="0">
                    <a:pos x="9" y="29"/>
                  </a:cxn>
                  <a:cxn ang="0">
                    <a:pos x="12" y="25"/>
                  </a:cxn>
                  <a:cxn ang="0">
                    <a:pos x="19" y="5"/>
                  </a:cxn>
                  <a:cxn ang="0">
                    <a:pos x="9" y="0"/>
                  </a:cxn>
                  <a:cxn ang="0">
                    <a:pos x="0" y="22"/>
                  </a:cxn>
                  <a:cxn ang="0">
                    <a:pos x="3" y="18"/>
                  </a:cxn>
                  <a:cxn ang="0">
                    <a:pos x="9" y="29"/>
                  </a:cxn>
                </a:cxnLst>
                <a:rect l="0" t="0" r="r" b="b"/>
                <a:pathLst>
                  <a:path w="19" h="29">
                    <a:moveTo>
                      <a:pt x="9" y="29"/>
                    </a:moveTo>
                    <a:lnTo>
                      <a:pt x="12" y="25"/>
                    </a:lnTo>
                    <a:lnTo>
                      <a:pt x="19" y="5"/>
                    </a:lnTo>
                    <a:lnTo>
                      <a:pt x="9" y="0"/>
                    </a:lnTo>
                    <a:lnTo>
                      <a:pt x="0" y="22"/>
                    </a:lnTo>
                    <a:lnTo>
                      <a:pt x="3" y="18"/>
                    </a:lnTo>
                    <a:lnTo>
                      <a:pt x="9" y="29"/>
                    </a:lnTo>
                    <a:close/>
                  </a:path>
                </a:pathLst>
              </a:custGeom>
              <a:solidFill>
                <a:schemeClr val="tx1"/>
              </a:solidFill>
              <a:ln w="9525">
                <a:solidFill>
                  <a:schemeClr val="tx1"/>
                </a:solidFill>
                <a:round/>
                <a:headEnd/>
                <a:tailEnd/>
              </a:ln>
            </p:spPr>
            <p:txBody>
              <a:bodyPr/>
              <a:lstStyle/>
              <a:p>
                <a:pPr>
                  <a:defRPr/>
                </a:pPr>
                <a:endParaRPr lang="en-US"/>
              </a:p>
            </p:txBody>
          </p:sp>
          <p:sp>
            <p:nvSpPr>
              <p:cNvPr id="18199" name="Freeform 791"/>
              <p:cNvSpPr>
                <a:spLocks/>
              </p:cNvSpPr>
              <p:nvPr/>
            </p:nvSpPr>
            <p:spPr bwMode="auto">
              <a:xfrm>
                <a:off x="4070" y="3056"/>
                <a:ext cx="29" cy="18"/>
              </a:xfrm>
              <a:custGeom>
                <a:avLst/>
                <a:gdLst/>
                <a:ahLst/>
                <a:cxnLst>
                  <a:cxn ang="0">
                    <a:pos x="14" y="11"/>
                  </a:cxn>
                  <a:cxn ang="0">
                    <a:pos x="9" y="18"/>
                  </a:cxn>
                  <a:cxn ang="0">
                    <a:pos x="29" y="11"/>
                  </a:cxn>
                  <a:cxn ang="0">
                    <a:pos x="23" y="0"/>
                  </a:cxn>
                  <a:cxn ang="0">
                    <a:pos x="5" y="7"/>
                  </a:cxn>
                  <a:cxn ang="0">
                    <a:pos x="2" y="14"/>
                  </a:cxn>
                  <a:cxn ang="0">
                    <a:pos x="5" y="7"/>
                  </a:cxn>
                  <a:cxn ang="0">
                    <a:pos x="0" y="9"/>
                  </a:cxn>
                  <a:cxn ang="0">
                    <a:pos x="2" y="14"/>
                  </a:cxn>
                  <a:cxn ang="0">
                    <a:pos x="14" y="11"/>
                  </a:cxn>
                </a:cxnLst>
                <a:rect l="0" t="0" r="r" b="b"/>
                <a:pathLst>
                  <a:path w="29" h="18">
                    <a:moveTo>
                      <a:pt x="14" y="11"/>
                    </a:moveTo>
                    <a:lnTo>
                      <a:pt x="9" y="18"/>
                    </a:lnTo>
                    <a:lnTo>
                      <a:pt x="29" y="11"/>
                    </a:lnTo>
                    <a:lnTo>
                      <a:pt x="23" y="0"/>
                    </a:lnTo>
                    <a:lnTo>
                      <a:pt x="5" y="7"/>
                    </a:lnTo>
                    <a:lnTo>
                      <a:pt x="2" y="14"/>
                    </a:lnTo>
                    <a:lnTo>
                      <a:pt x="5" y="7"/>
                    </a:lnTo>
                    <a:lnTo>
                      <a:pt x="0" y="9"/>
                    </a:lnTo>
                    <a:lnTo>
                      <a:pt x="2" y="14"/>
                    </a:lnTo>
                    <a:lnTo>
                      <a:pt x="14" y="11"/>
                    </a:lnTo>
                    <a:close/>
                  </a:path>
                </a:pathLst>
              </a:custGeom>
              <a:solidFill>
                <a:schemeClr val="tx1"/>
              </a:solidFill>
              <a:ln w="9525">
                <a:solidFill>
                  <a:schemeClr val="tx1"/>
                </a:solidFill>
                <a:round/>
                <a:headEnd/>
                <a:tailEnd/>
              </a:ln>
            </p:spPr>
            <p:txBody>
              <a:bodyPr/>
              <a:lstStyle/>
              <a:p>
                <a:pPr>
                  <a:defRPr/>
                </a:pPr>
                <a:endParaRPr lang="en-US"/>
              </a:p>
            </p:txBody>
          </p:sp>
          <p:sp>
            <p:nvSpPr>
              <p:cNvPr id="18200" name="Freeform 792"/>
              <p:cNvSpPr>
                <a:spLocks/>
              </p:cNvSpPr>
              <p:nvPr/>
            </p:nvSpPr>
            <p:spPr bwMode="auto">
              <a:xfrm>
                <a:off x="4072" y="3067"/>
                <a:ext cx="16" cy="21"/>
              </a:xfrm>
              <a:custGeom>
                <a:avLst/>
                <a:gdLst/>
                <a:ahLst/>
                <a:cxnLst>
                  <a:cxn ang="0">
                    <a:pos x="14" y="18"/>
                  </a:cxn>
                  <a:cxn ang="0">
                    <a:pos x="16" y="18"/>
                  </a:cxn>
                  <a:cxn ang="0">
                    <a:pos x="12" y="0"/>
                  </a:cxn>
                  <a:cxn ang="0">
                    <a:pos x="0" y="3"/>
                  </a:cxn>
                  <a:cxn ang="0">
                    <a:pos x="3" y="21"/>
                  </a:cxn>
                  <a:cxn ang="0">
                    <a:pos x="3" y="21"/>
                  </a:cxn>
                  <a:cxn ang="0">
                    <a:pos x="14" y="18"/>
                  </a:cxn>
                </a:cxnLst>
                <a:rect l="0" t="0" r="r" b="b"/>
                <a:pathLst>
                  <a:path w="16" h="21">
                    <a:moveTo>
                      <a:pt x="14" y="18"/>
                    </a:moveTo>
                    <a:lnTo>
                      <a:pt x="16" y="18"/>
                    </a:lnTo>
                    <a:lnTo>
                      <a:pt x="12" y="0"/>
                    </a:lnTo>
                    <a:lnTo>
                      <a:pt x="0" y="3"/>
                    </a:lnTo>
                    <a:lnTo>
                      <a:pt x="3" y="21"/>
                    </a:lnTo>
                    <a:lnTo>
                      <a:pt x="3" y="21"/>
                    </a:lnTo>
                    <a:lnTo>
                      <a:pt x="14" y="18"/>
                    </a:lnTo>
                    <a:close/>
                  </a:path>
                </a:pathLst>
              </a:custGeom>
              <a:solidFill>
                <a:schemeClr val="tx1"/>
              </a:solidFill>
              <a:ln w="9525">
                <a:solidFill>
                  <a:schemeClr val="tx1"/>
                </a:solidFill>
                <a:round/>
                <a:headEnd/>
                <a:tailEnd/>
              </a:ln>
            </p:spPr>
            <p:txBody>
              <a:bodyPr/>
              <a:lstStyle/>
              <a:p>
                <a:pPr>
                  <a:defRPr/>
                </a:pPr>
                <a:endParaRPr lang="en-US"/>
              </a:p>
            </p:txBody>
          </p:sp>
          <p:sp>
            <p:nvSpPr>
              <p:cNvPr id="18201" name="Freeform 793"/>
              <p:cNvSpPr>
                <a:spLocks/>
              </p:cNvSpPr>
              <p:nvPr/>
            </p:nvSpPr>
            <p:spPr bwMode="auto">
              <a:xfrm>
                <a:off x="4075" y="3085"/>
                <a:ext cx="24" cy="32"/>
              </a:xfrm>
              <a:custGeom>
                <a:avLst/>
                <a:gdLst/>
                <a:ahLst/>
                <a:cxnLst>
                  <a:cxn ang="0">
                    <a:pos x="24" y="29"/>
                  </a:cxn>
                  <a:cxn ang="0">
                    <a:pos x="22" y="27"/>
                  </a:cxn>
                  <a:cxn ang="0">
                    <a:pos x="11" y="0"/>
                  </a:cxn>
                  <a:cxn ang="0">
                    <a:pos x="0" y="3"/>
                  </a:cxn>
                  <a:cxn ang="0">
                    <a:pos x="11" y="32"/>
                  </a:cxn>
                  <a:cxn ang="0">
                    <a:pos x="11" y="30"/>
                  </a:cxn>
                  <a:cxn ang="0">
                    <a:pos x="24" y="29"/>
                  </a:cxn>
                </a:cxnLst>
                <a:rect l="0" t="0" r="r" b="b"/>
                <a:pathLst>
                  <a:path w="24" h="32">
                    <a:moveTo>
                      <a:pt x="24" y="29"/>
                    </a:moveTo>
                    <a:lnTo>
                      <a:pt x="22" y="27"/>
                    </a:lnTo>
                    <a:lnTo>
                      <a:pt x="11" y="0"/>
                    </a:lnTo>
                    <a:lnTo>
                      <a:pt x="0" y="3"/>
                    </a:lnTo>
                    <a:lnTo>
                      <a:pt x="11" y="32"/>
                    </a:lnTo>
                    <a:lnTo>
                      <a:pt x="11" y="30"/>
                    </a:lnTo>
                    <a:lnTo>
                      <a:pt x="24" y="29"/>
                    </a:lnTo>
                    <a:close/>
                  </a:path>
                </a:pathLst>
              </a:custGeom>
              <a:solidFill>
                <a:schemeClr val="tx1"/>
              </a:solidFill>
              <a:ln w="9525">
                <a:solidFill>
                  <a:schemeClr val="tx1"/>
                </a:solidFill>
                <a:round/>
                <a:headEnd/>
                <a:tailEnd/>
              </a:ln>
            </p:spPr>
            <p:txBody>
              <a:bodyPr/>
              <a:lstStyle/>
              <a:p>
                <a:pPr>
                  <a:defRPr/>
                </a:pPr>
                <a:endParaRPr lang="en-US"/>
              </a:p>
            </p:txBody>
          </p:sp>
          <p:sp>
            <p:nvSpPr>
              <p:cNvPr id="18202" name="Freeform 794"/>
              <p:cNvSpPr>
                <a:spLocks/>
              </p:cNvSpPr>
              <p:nvPr/>
            </p:nvSpPr>
            <p:spPr bwMode="auto">
              <a:xfrm>
                <a:off x="4086" y="3114"/>
                <a:ext cx="16" cy="30"/>
              </a:xfrm>
              <a:custGeom>
                <a:avLst/>
                <a:gdLst/>
                <a:ahLst/>
                <a:cxnLst>
                  <a:cxn ang="0">
                    <a:pos x="16" y="30"/>
                  </a:cxn>
                  <a:cxn ang="0">
                    <a:pos x="16" y="28"/>
                  </a:cxn>
                  <a:cxn ang="0">
                    <a:pos x="13" y="0"/>
                  </a:cxn>
                  <a:cxn ang="0">
                    <a:pos x="0" y="1"/>
                  </a:cxn>
                  <a:cxn ang="0">
                    <a:pos x="4" y="30"/>
                  </a:cxn>
                  <a:cxn ang="0">
                    <a:pos x="4" y="28"/>
                  </a:cxn>
                  <a:cxn ang="0">
                    <a:pos x="16" y="30"/>
                  </a:cxn>
                </a:cxnLst>
                <a:rect l="0" t="0" r="r" b="b"/>
                <a:pathLst>
                  <a:path w="16" h="30">
                    <a:moveTo>
                      <a:pt x="16" y="30"/>
                    </a:moveTo>
                    <a:lnTo>
                      <a:pt x="16" y="28"/>
                    </a:lnTo>
                    <a:lnTo>
                      <a:pt x="13" y="0"/>
                    </a:lnTo>
                    <a:lnTo>
                      <a:pt x="0" y="1"/>
                    </a:lnTo>
                    <a:lnTo>
                      <a:pt x="4" y="30"/>
                    </a:lnTo>
                    <a:lnTo>
                      <a:pt x="4" y="28"/>
                    </a:lnTo>
                    <a:lnTo>
                      <a:pt x="16" y="30"/>
                    </a:lnTo>
                    <a:close/>
                  </a:path>
                </a:pathLst>
              </a:custGeom>
              <a:solidFill>
                <a:schemeClr val="tx1"/>
              </a:solidFill>
              <a:ln w="9525">
                <a:solidFill>
                  <a:schemeClr val="tx1"/>
                </a:solidFill>
                <a:round/>
                <a:headEnd/>
                <a:tailEnd/>
              </a:ln>
            </p:spPr>
            <p:txBody>
              <a:bodyPr/>
              <a:lstStyle/>
              <a:p>
                <a:pPr>
                  <a:defRPr/>
                </a:pPr>
                <a:endParaRPr lang="en-US"/>
              </a:p>
            </p:txBody>
          </p:sp>
          <p:sp>
            <p:nvSpPr>
              <p:cNvPr id="18203" name="Freeform 795"/>
              <p:cNvSpPr>
                <a:spLocks/>
              </p:cNvSpPr>
              <p:nvPr/>
            </p:nvSpPr>
            <p:spPr bwMode="auto">
              <a:xfrm>
                <a:off x="4084" y="3142"/>
                <a:ext cx="18" cy="53"/>
              </a:xfrm>
              <a:custGeom>
                <a:avLst/>
                <a:gdLst/>
                <a:ahLst/>
                <a:cxnLst>
                  <a:cxn ang="0">
                    <a:pos x="9" y="53"/>
                  </a:cxn>
                  <a:cxn ang="0">
                    <a:pos x="13" y="47"/>
                  </a:cxn>
                  <a:cxn ang="0">
                    <a:pos x="18" y="2"/>
                  </a:cxn>
                  <a:cxn ang="0">
                    <a:pos x="6" y="0"/>
                  </a:cxn>
                  <a:cxn ang="0">
                    <a:pos x="0" y="46"/>
                  </a:cxn>
                  <a:cxn ang="0">
                    <a:pos x="4" y="40"/>
                  </a:cxn>
                  <a:cxn ang="0">
                    <a:pos x="9" y="53"/>
                  </a:cxn>
                  <a:cxn ang="0">
                    <a:pos x="11" y="51"/>
                  </a:cxn>
                  <a:cxn ang="0">
                    <a:pos x="13" y="47"/>
                  </a:cxn>
                  <a:cxn ang="0">
                    <a:pos x="9" y="53"/>
                  </a:cxn>
                </a:cxnLst>
                <a:rect l="0" t="0" r="r" b="b"/>
                <a:pathLst>
                  <a:path w="18" h="53">
                    <a:moveTo>
                      <a:pt x="9" y="53"/>
                    </a:moveTo>
                    <a:lnTo>
                      <a:pt x="13" y="47"/>
                    </a:lnTo>
                    <a:lnTo>
                      <a:pt x="18" y="2"/>
                    </a:lnTo>
                    <a:lnTo>
                      <a:pt x="6" y="0"/>
                    </a:lnTo>
                    <a:lnTo>
                      <a:pt x="0" y="46"/>
                    </a:lnTo>
                    <a:lnTo>
                      <a:pt x="4" y="40"/>
                    </a:lnTo>
                    <a:lnTo>
                      <a:pt x="9" y="53"/>
                    </a:lnTo>
                    <a:lnTo>
                      <a:pt x="11" y="51"/>
                    </a:lnTo>
                    <a:lnTo>
                      <a:pt x="13" y="47"/>
                    </a:lnTo>
                    <a:lnTo>
                      <a:pt x="9" y="53"/>
                    </a:lnTo>
                    <a:close/>
                  </a:path>
                </a:pathLst>
              </a:custGeom>
              <a:solidFill>
                <a:schemeClr val="tx1"/>
              </a:solidFill>
              <a:ln w="9525">
                <a:solidFill>
                  <a:schemeClr val="tx1"/>
                </a:solidFill>
                <a:round/>
                <a:headEnd/>
                <a:tailEnd/>
              </a:ln>
            </p:spPr>
            <p:txBody>
              <a:bodyPr/>
              <a:lstStyle/>
              <a:p>
                <a:pPr>
                  <a:defRPr/>
                </a:pPr>
                <a:endParaRPr lang="en-US"/>
              </a:p>
            </p:txBody>
          </p:sp>
          <p:sp>
            <p:nvSpPr>
              <p:cNvPr id="18204" name="Freeform 796"/>
              <p:cNvSpPr>
                <a:spLocks/>
              </p:cNvSpPr>
              <p:nvPr/>
            </p:nvSpPr>
            <p:spPr bwMode="auto">
              <a:xfrm>
                <a:off x="4034" y="3182"/>
                <a:ext cx="59" cy="36"/>
              </a:xfrm>
              <a:custGeom>
                <a:avLst/>
                <a:gdLst/>
                <a:ahLst/>
                <a:cxnLst>
                  <a:cxn ang="0">
                    <a:pos x="5" y="36"/>
                  </a:cxn>
                  <a:cxn ang="0">
                    <a:pos x="5" y="36"/>
                  </a:cxn>
                  <a:cxn ang="0">
                    <a:pos x="59" y="13"/>
                  </a:cxn>
                  <a:cxn ang="0">
                    <a:pos x="54" y="0"/>
                  </a:cxn>
                  <a:cxn ang="0">
                    <a:pos x="0" y="24"/>
                  </a:cxn>
                  <a:cxn ang="0">
                    <a:pos x="0" y="24"/>
                  </a:cxn>
                  <a:cxn ang="0">
                    <a:pos x="5" y="36"/>
                  </a:cxn>
                </a:cxnLst>
                <a:rect l="0" t="0" r="r" b="b"/>
                <a:pathLst>
                  <a:path w="59" h="36">
                    <a:moveTo>
                      <a:pt x="5" y="36"/>
                    </a:moveTo>
                    <a:lnTo>
                      <a:pt x="5" y="36"/>
                    </a:lnTo>
                    <a:lnTo>
                      <a:pt x="59" y="13"/>
                    </a:lnTo>
                    <a:lnTo>
                      <a:pt x="54" y="0"/>
                    </a:lnTo>
                    <a:lnTo>
                      <a:pt x="0" y="24"/>
                    </a:lnTo>
                    <a:lnTo>
                      <a:pt x="0" y="24"/>
                    </a:lnTo>
                    <a:lnTo>
                      <a:pt x="5" y="36"/>
                    </a:lnTo>
                    <a:close/>
                  </a:path>
                </a:pathLst>
              </a:custGeom>
              <a:solidFill>
                <a:schemeClr val="tx1"/>
              </a:solidFill>
              <a:ln w="9525">
                <a:solidFill>
                  <a:schemeClr val="tx1"/>
                </a:solidFill>
                <a:round/>
                <a:headEnd/>
                <a:tailEnd/>
              </a:ln>
            </p:spPr>
            <p:txBody>
              <a:bodyPr/>
              <a:lstStyle/>
              <a:p>
                <a:pPr>
                  <a:defRPr/>
                </a:pPr>
                <a:endParaRPr lang="en-US"/>
              </a:p>
            </p:txBody>
          </p:sp>
          <p:sp>
            <p:nvSpPr>
              <p:cNvPr id="18205" name="Freeform 797"/>
              <p:cNvSpPr>
                <a:spLocks/>
              </p:cNvSpPr>
              <p:nvPr/>
            </p:nvSpPr>
            <p:spPr bwMode="auto">
              <a:xfrm>
                <a:off x="3992" y="3206"/>
                <a:ext cx="47" cy="32"/>
              </a:xfrm>
              <a:custGeom>
                <a:avLst/>
                <a:gdLst/>
                <a:ahLst/>
                <a:cxnLst>
                  <a:cxn ang="0">
                    <a:pos x="2" y="32"/>
                  </a:cxn>
                  <a:cxn ang="0">
                    <a:pos x="8" y="30"/>
                  </a:cxn>
                  <a:cxn ang="0">
                    <a:pos x="47" y="12"/>
                  </a:cxn>
                  <a:cxn ang="0">
                    <a:pos x="42" y="0"/>
                  </a:cxn>
                  <a:cxn ang="0">
                    <a:pos x="0" y="19"/>
                  </a:cxn>
                  <a:cxn ang="0">
                    <a:pos x="8" y="19"/>
                  </a:cxn>
                  <a:cxn ang="0">
                    <a:pos x="2" y="32"/>
                  </a:cxn>
                  <a:cxn ang="0">
                    <a:pos x="4" y="32"/>
                  </a:cxn>
                  <a:cxn ang="0">
                    <a:pos x="8" y="30"/>
                  </a:cxn>
                  <a:cxn ang="0">
                    <a:pos x="2" y="32"/>
                  </a:cxn>
                </a:cxnLst>
                <a:rect l="0" t="0" r="r" b="b"/>
                <a:pathLst>
                  <a:path w="47" h="32">
                    <a:moveTo>
                      <a:pt x="2" y="32"/>
                    </a:moveTo>
                    <a:lnTo>
                      <a:pt x="8" y="30"/>
                    </a:lnTo>
                    <a:lnTo>
                      <a:pt x="47" y="12"/>
                    </a:lnTo>
                    <a:lnTo>
                      <a:pt x="42" y="0"/>
                    </a:lnTo>
                    <a:lnTo>
                      <a:pt x="0" y="19"/>
                    </a:lnTo>
                    <a:lnTo>
                      <a:pt x="8" y="19"/>
                    </a:lnTo>
                    <a:lnTo>
                      <a:pt x="2" y="32"/>
                    </a:lnTo>
                    <a:lnTo>
                      <a:pt x="4" y="32"/>
                    </a:lnTo>
                    <a:lnTo>
                      <a:pt x="8" y="30"/>
                    </a:lnTo>
                    <a:lnTo>
                      <a:pt x="2" y="32"/>
                    </a:lnTo>
                    <a:close/>
                  </a:path>
                </a:pathLst>
              </a:custGeom>
              <a:solidFill>
                <a:schemeClr val="tx1"/>
              </a:solidFill>
              <a:ln w="9525">
                <a:solidFill>
                  <a:schemeClr val="tx1"/>
                </a:solidFill>
                <a:round/>
                <a:headEnd/>
                <a:tailEnd/>
              </a:ln>
            </p:spPr>
            <p:txBody>
              <a:bodyPr/>
              <a:lstStyle/>
              <a:p>
                <a:pPr>
                  <a:defRPr/>
                </a:pPr>
                <a:endParaRPr lang="en-US"/>
              </a:p>
            </p:txBody>
          </p:sp>
          <p:sp>
            <p:nvSpPr>
              <p:cNvPr id="18206" name="Freeform 798"/>
              <p:cNvSpPr>
                <a:spLocks/>
              </p:cNvSpPr>
              <p:nvPr/>
            </p:nvSpPr>
            <p:spPr bwMode="auto">
              <a:xfrm>
                <a:off x="3973" y="3215"/>
                <a:ext cx="27" cy="23"/>
              </a:xfrm>
              <a:custGeom>
                <a:avLst/>
                <a:gdLst/>
                <a:ahLst/>
                <a:cxnLst>
                  <a:cxn ang="0">
                    <a:pos x="9" y="12"/>
                  </a:cxn>
                  <a:cxn ang="0">
                    <a:pos x="1" y="14"/>
                  </a:cxn>
                  <a:cxn ang="0">
                    <a:pos x="21" y="23"/>
                  </a:cxn>
                  <a:cxn ang="0">
                    <a:pos x="27" y="10"/>
                  </a:cxn>
                  <a:cxn ang="0">
                    <a:pos x="7" y="1"/>
                  </a:cxn>
                  <a:cxn ang="0">
                    <a:pos x="0" y="3"/>
                  </a:cxn>
                  <a:cxn ang="0">
                    <a:pos x="7" y="1"/>
                  </a:cxn>
                  <a:cxn ang="0">
                    <a:pos x="3" y="0"/>
                  </a:cxn>
                  <a:cxn ang="0">
                    <a:pos x="0" y="3"/>
                  </a:cxn>
                  <a:cxn ang="0">
                    <a:pos x="9" y="12"/>
                  </a:cxn>
                </a:cxnLst>
                <a:rect l="0" t="0" r="r" b="b"/>
                <a:pathLst>
                  <a:path w="27" h="23">
                    <a:moveTo>
                      <a:pt x="9" y="12"/>
                    </a:moveTo>
                    <a:lnTo>
                      <a:pt x="1" y="14"/>
                    </a:lnTo>
                    <a:lnTo>
                      <a:pt x="21" y="23"/>
                    </a:lnTo>
                    <a:lnTo>
                      <a:pt x="27" y="10"/>
                    </a:lnTo>
                    <a:lnTo>
                      <a:pt x="7" y="1"/>
                    </a:lnTo>
                    <a:lnTo>
                      <a:pt x="0" y="3"/>
                    </a:lnTo>
                    <a:lnTo>
                      <a:pt x="7" y="1"/>
                    </a:lnTo>
                    <a:lnTo>
                      <a:pt x="3" y="0"/>
                    </a:lnTo>
                    <a:lnTo>
                      <a:pt x="0" y="3"/>
                    </a:lnTo>
                    <a:lnTo>
                      <a:pt x="9" y="12"/>
                    </a:lnTo>
                    <a:close/>
                  </a:path>
                </a:pathLst>
              </a:custGeom>
              <a:solidFill>
                <a:schemeClr val="tx1"/>
              </a:solidFill>
              <a:ln w="9525">
                <a:solidFill>
                  <a:schemeClr val="tx1"/>
                </a:solidFill>
                <a:round/>
                <a:headEnd/>
                <a:tailEnd/>
              </a:ln>
            </p:spPr>
            <p:txBody>
              <a:bodyPr/>
              <a:lstStyle/>
              <a:p>
                <a:pPr>
                  <a:defRPr/>
                </a:pPr>
                <a:endParaRPr lang="en-US"/>
              </a:p>
            </p:txBody>
          </p:sp>
          <p:sp>
            <p:nvSpPr>
              <p:cNvPr id="18207" name="Freeform 799"/>
              <p:cNvSpPr>
                <a:spLocks/>
              </p:cNvSpPr>
              <p:nvPr/>
            </p:nvSpPr>
            <p:spPr bwMode="auto">
              <a:xfrm>
                <a:off x="3955" y="3218"/>
                <a:ext cx="27" cy="24"/>
              </a:xfrm>
              <a:custGeom>
                <a:avLst/>
                <a:gdLst/>
                <a:ahLst/>
                <a:cxnLst>
                  <a:cxn ang="0">
                    <a:pos x="12" y="20"/>
                  </a:cxn>
                  <a:cxn ang="0">
                    <a:pos x="10" y="24"/>
                  </a:cxn>
                  <a:cxn ang="0">
                    <a:pos x="27" y="9"/>
                  </a:cxn>
                  <a:cxn ang="0">
                    <a:pos x="18" y="0"/>
                  </a:cxn>
                  <a:cxn ang="0">
                    <a:pos x="1" y="15"/>
                  </a:cxn>
                  <a:cxn ang="0">
                    <a:pos x="0" y="18"/>
                  </a:cxn>
                  <a:cxn ang="0">
                    <a:pos x="12" y="20"/>
                  </a:cxn>
                </a:cxnLst>
                <a:rect l="0" t="0" r="r" b="b"/>
                <a:pathLst>
                  <a:path w="27" h="24">
                    <a:moveTo>
                      <a:pt x="12" y="20"/>
                    </a:moveTo>
                    <a:lnTo>
                      <a:pt x="10" y="24"/>
                    </a:lnTo>
                    <a:lnTo>
                      <a:pt x="27" y="9"/>
                    </a:lnTo>
                    <a:lnTo>
                      <a:pt x="18" y="0"/>
                    </a:lnTo>
                    <a:lnTo>
                      <a:pt x="1" y="15"/>
                    </a:lnTo>
                    <a:lnTo>
                      <a:pt x="0" y="18"/>
                    </a:lnTo>
                    <a:lnTo>
                      <a:pt x="12" y="20"/>
                    </a:lnTo>
                    <a:close/>
                  </a:path>
                </a:pathLst>
              </a:custGeom>
              <a:solidFill>
                <a:schemeClr val="tx1"/>
              </a:solidFill>
              <a:ln w="9525">
                <a:solidFill>
                  <a:schemeClr val="tx1"/>
                </a:solidFill>
                <a:round/>
                <a:headEnd/>
                <a:tailEnd/>
              </a:ln>
            </p:spPr>
            <p:txBody>
              <a:bodyPr/>
              <a:lstStyle/>
              <a:p>
                <a:pPr>
                  <a:defRPr/>
                </a:pPr>
                <a:endParaRPr lang="en-US"/>
              </a:p>
            </p:txBody>
          </p:sp>
          <p:sp>
            <p:nvSpPr>
              <p:cNvPr id="18208" name="Freeform 800"/>
              <p:cNvSpPr>
                <a:spLocks/>
              </p:cNvSpPr>
              <p:nvPr/>
            </p:nvSpPr>
            <p:spPr bwMode="auto">
              <a:xfrm>
                <a:off x="3953" y="3236"/>
                <a:ext cx="14" cy="16"/>
              </a:xfrm>
              <a:custGeom>
                <a:avLst/>
                <a:gdLst/>
                <a:ahLst/>
                <a:cxnLst>
                  <a:cxn ang="0">
                    <a:pos x="12" y="11"/>
                  </a:cxn>
                  <a:cxn ang="0">
                    <a:pos x="12" y="15"/>
                  </a:cxn>
                  <a:cxn ang="0">
                    <a:pos x="14" y="2"/>
                  </a:cxn>
                  <a:cxn ang="0">
                    <a:pos x="2" y="0"/>
                  </a:cxn>
                  <a:cxn ang="0">
                    <a:pos x="0" y="13"/>
                  </a:cxn>
                  <a:cxn ang="0">
                    <a:pos x="2" y="16"/>
                  </a:cxn>
                  <a:cxn ang="0">
                    <a:pos x="12" y="11"/>
                  </a:cxn>
                </a:cxnLst>
                <a:rect l="0" t="0" r="r" b="b"/>
                <a:pathLst>
                  <a:path w="14" h="16">
                    <a:moveTo>
                      <a:pt x="12" y="11"/>
                    </a:moveTo>
                    <a:lnTo>
                      <a:pt x="12" y="15"/>
                    </a:lnTo>
                    <a:lnTo>
                      <a:pt x="14" y="2"/>
                    </a:lnTo>
                    <a:lnTo>
                      <a:pt x="2" y="0"/>
                    </a:lnTo>
                    <a:lnTo>
                      <a:pt x="0" y="13"/>
                    </a:lnTo>
                    <a:lnTo>
                      <a:pt x="2" y="16"/>
                    </a:lnTo>
                    <a:lnTo>
                      <a:pt x="12" y="11"/>
                    </a:lnTo>
                    <a:close/>
                  </a:path>
                </a:pathLst>
              </a:custGeom>
              <a:solidFill>
                <a:schemeClr val="tx1"/>
              </a:solidFill>
              <a:ln w="9525">
                <a:solidFill>
                  <a:schemeClr val="tx1"/>
                </a:solidFill>
                <a:round/>
                <a:headEnd/>
                <a:tailEnd/>
              </a:ln>
            </p:spPr>
            <p:txBody>
              <a:bodyPr/>
              <a:lstStyle/>
              <a:p>
                <a:pPr>
                  <a:defRPr/>
                </a:pPr>
                <a:endParaRPr lang="en-US"/>
              </a:p>
            </p:txBody>
          </p:sp>
          <p:sp>
            <p:nvSpPr>
              <p:cNvPr id="18209" name="Freeform 801"/>
              <p:cNvSpPr>
                <a:spLocks/>
              </p:cNvSpPr>
              <p:nvPr/>
            </p:nvSpPr>
            <p:spPr bwMode="auto">
              <a:xfrm>
                <a:off x="3955" y="3247"/>
                <a:ext cx="18" cy="22"/>
              </a:xfrm>
              <a:custGeom>
                <a:avLst/>
                <a:gdLst/>
                <a:ahLst/>
                <a:cxnLst>
                  <a:cxn ang="0">
                    <a:pos x="18" y="20"/>
                  </a:cxn>
                  <a:cxn ang="0">
                    <a:pos x="18" y="16"/>
                  </a:cxn>
                  <a:cxn ang="0">
                    <a:pos x="10" y="0"/>
                  </a:cxn>
                  <a:cxn ang="0">
                    <a:pos x="0" y="5"/>
                  </a:cxn>
                  <a:cxn ang="0">
                    <a:pos x="5" y="22"/>
                  </a:cxn>
                  <a:cxn ang="0">
                    <a:pos x="5" y="20"/>
                  </a:cxn>
                  <a:cxn ang="0">
                    <a:pos x="18" y="20"/>
                  </a:cxn>
                </a:cxnLst>
                <a:rect l="0" t="0" r="r" b="b"/>
                <a:pathLst>
                  <a:path w="18" h="22">
                    <a:moveTo>
                      <a:pt x="18" y="20"/>
                    </a:moveTo>
                    <a:lnTo>
                      <a:pt x="18" y="16"/>
                    </a:lnTo>
                    <a:lnTo>
                      <a:pt x="10" y="0"/>
                    </a:lnTo>
                    <a:lnTo>
                      <a:pt x="0" y="5"/>
                    </a:lnTo>
                    <a:lnTo>
                      <a:pt x="5" y="22"/>
                    </a:lnTo>
                    <a:lnTo>
                      <a:pt x="5" y="20"/>
                    </a:lnTo>
                    <a:lnTo>
                      <a:pt x="18" y="20"/>
                    </a:lnTo>
                    <a:close/>
                  </a:path>
                </a:pathLst>
              </a:custGeom>
              <a:solidFill>
                <a:schemeClr val="tx1"/>
              </a:solidFill>
              <a:ln w="9525">
                <a:solidFill>
                  <a:schemeClr val="tx1"/>
                </a:solidFill>
                <a:round/>
                <a:headEnd/>
                <a:tailEnd/>
              </a:ln>
            </p:spPr>
            <p:txBody>
              <a:bodyPr/>
              <a:lstStyle/>
              <a:p>
                <a:pPr>
                  <a:defRPr/>
                </a:pPr>
                <a:endParaRPr lang="en-US"/>
              </a:p>
            </p:txBody>
          </p:sp>
          <p:sp>
            <p:nvSpPr>
              <p:cNvPr id="18210" name="Freeform 802"/>
              <p:cNvSpPr>
                <a:spLocks/>
              </p:cNvSpPr>
              <p:nvPr/>
            </p:nvSpPr>
            <p:spPr bwMode="auto">
              <a:xfrm>
                <a:off x="3960" y="3267"/>
                <a:ext cx="13" cy="23"/>
              </a:xfrm>
              <a:custGeom>
                <a:avLst/>
                <a:gdLst/>
                <a:ahLst/>
                <a:cxnLst>
                  <a:cxn ang="0">
                    <a:pos x="13" y="23"/>
                  </a:cxn>
                  <a:cxn ang="0">
                    <a:pos x="13" y="23"/>
                  </a:cxn>
                  <a:cxn ang="0">
                    <a:pos x="13" y="0"/>
                  </a:cxn>
                  <a:cxn ang="0">
                    <a:pos x="0" y="0"/>
                  </a:cxn>
                  <a:cxn ang="0">
                    <a:pos x="0" y="23"/>
                  </a:cxn>
                  <a:cxn ang="0">
                    <a:pos x="0" y="23"/>
                  </a:cxn>
                  <a:cxn ang="0">
                    <a:pos x="13" y="23"/>
                  </a:cxn>
                </a:cxnLst>
                <a:rect l="0" t="0" r="r" b="b"/>
                <a:pathLst>
                  <a:path w="13" h="23">
                    <a:moveTo>
                      <a:pt x="13" y="23"/>
                    </a:moveTo>
                    <a:lnTo>
                      <a:pt x="13" y="23"/>
                    </a:lnTo>
                    <a:lnTo>
                      <a:pt x="13" y="0"/>
                    </a:lnTo>
                    <a:lnTo>
                      <a:pt x="0" y="0"/>
                    </a:lnTo>
                    <a:lnTo>
                      <a:pt x="0" y="23"/>
                    </a:lnTo>
                    <a:lnTo>
                      <a:pt x="0" y="23"/>
                    </a:lnTo>
                    <a:lnTo>
                      <a:pt x="13" y="23"/>
                    </a:lnTo>
                    <a:close/>
                  </a:path>
                </a:pathLst>
              </a:custGeom>
              <a:solidFill>
                <a:schemeClr val="tx1"/>
              </a:solidFill>
              <a:ln w="9525">
                <a:solidFill>
                  <a:schemeClr val="tx1"/>
                </a:solidFill>
                <a:round/>
                <a:headEnd/>
                <a:tailEnd/>
              </a:ln>
            </p:spPr>
            <p:txBody>
              <a:bodyPr/>
              <a:lstStyle/>
              <a:p>
                <a:pPr>
                  <a:defRPr/>
                </a:pPr>
                <a:endParaRPr lang="en-US"/>
              </a:p>
            </p:txBody>
          </p:sp>
          <p:sp>
            <p:nvSpPr>
              <p:cNvPr id="18211" name="Freeform 803"/>
              <p:cNvSpPr>
                <a:spLocks/>
              </p:cNvSpPr>
              <p:nvPr/>
            </p:nvSpPr>
            <p:spPr bwMode="auto">
              <a:xfrm>
                <a:off x="3960" y="3290"/>
                <a:ext cx="13" cy="29"/>
              </a:xfrm>
              <a:custGeom>
                <a:avLst/>
                <a:gdLst/>
                <a:ahLst/>
                <a:cxnLst>
                  <a:cxn ang="0">
                    <a:pos x="13" y="22"/>
                  </a:cxn>
                  <a:cxn ang="0">
                    <a:pos x="13" y="25"/>
                  </a:cxn>
                  <a:cxn ang="0">
                    <a:pos x="13" y="0"/>
                  </a:cxn>
                  <a:cxn ang="0">
                    <a:pos x="0" y="0"/>
                  </a:cxn>
                  <a:cxn ang="0">
                    <a:pos x="0" y="25"/>
                  </a:cxn>
                  <a:cxn ang="0">
                    <a:pos x="2" y="29"/>
                  </a:cxn>
                  <a:cxn ang="0">
                    <a:pos x="13" y="22"/>
                  </a:cxn>
                </a:cxnLst>
                <a:rect l="0" t="0" r="r" b="b"/>
                <a:pathLst>
                  <a:path w="13" h="29">
                    <a:moveTo>
                      <a:pt x="13" y="22"/>
                    </a:moveTo>
                    <a:lnTo>
                      <a:pt x="13" y="25"/>
                    </a:lnTo>
                    <a:lnTo>
                      <a:pt x="13" y="0"/>
                    </a:lnTo>
                    <a:lnTo>
                      <a:pt x="0" y="0"/>
                    </a:lnTo>
                    <a:lnTo>
                      <a:pt x="0" y="25"/>
                    </a:lnTo>
                    <a:lnTo>
                      <a:pt x="2" y="29"/>
                    </a:lnTo>
                    <a:lnTo>
                      <a:pt x="13" y="22"/>
                    </a:lnTo>
                    <a:close/>
                  </a:path>
                </a:pathLst>
              </a:custGeom>
              <a:solidFill>
                <a:schemeClr val="tx1"/>
              </a:solidFill>
              <a:ln w="9525">
                <a:solidFill>
                  <a:schemeClr val="tx1"/>
                </a:solidFill>
                <a:round/>
                <a:headEnd/>
                <a:tailEnd/>
              </a:ln>
            </p:spPr>
            <p:txBody>
              <a:bodyPr/>
              <a:lstStyle/>
              <a:p>
                <a:pPr>
                  <a:defRPr/>
                </a:pPr>
                <a:endParaRPr lang="en-US"/>
              </a:p>
            </p:txBody>
          </p:sp>
          <p:sp>
            <p:nvSpPr>
              <p:cNvPr id="18212" name="Freeform 804"/>
              <p:cNvSpPr>
                <a:spLocks/>
              </p:cNvSpPr>
              <p:nvPr/>
            </p:nvSpPr>
            <p:spPr bwMode="auto">
              <a:xfrm>
                <a:off x="3962" y="3312"/>
                <a:ext cx="30" cy="32"/>
              </a:xfrm>
              <a:custGeom>
                <a:avLst/>
                <a:gdLst/>
                <a:ahLst/>
                <a:cxnLst>
                  <a:cxn ang="0">
                    <a:pos x="30" y="29"/>
                  </a:cxn>
                  <a:cxn ang="0">
                    <a:pos x="29" y="23"/>
                  </a:cxn>
                  <a:cxn ang="0">
                    <a:pos x="11" y="0"/>
                  </a:cxn>
                  <a:cxn ang="0">
                    <a:pos x="0" y="7"/>
                  </a:cxn>
                  <a:cxn ang="0">
                    <a:pos x="20" y="32"/>
                  </a:cxn>
                  <a:cxn ang="0">
                    <a:pos x="18" y="27"/>
                  </a:cxn>
                  <a:cxn ang="0">
                    <a:pos x="30" y="29"/>
                  </a:cxn>
                </a:cxnLst>
                <a:rect l="0" t="0" r="r" b="b"/>
                <a:pathLst>
                  <a:path w="30" h="32">
                    <a:moveTo>
                      <a:pt x="30" y="29"/>
                    </a:moveTo>
                    <a:lnTo>
                      <a:pt x="29" y="23"/>
                    </a:lnTo>
                    <a:lnTo>
                      <a:pt x="11" y="0"/>
                    </a:lnTo>
                    <a:lnTo>
                      <a:pt x="0" y="7"/>
                    </a:lnTo>
                    <a:lnTo>
                      <a:pt x="20" y="32"/>
                    </a:lnTo>
                    <a:lnTo>
                      <a:pt x="18" y="27"/>
                    </a:lnTo>
                    <a:lnTo>
                      <a:pt x="30" y="29"/>
                    </a:lnTo>
                    <a:close/>
                  </a:path>
                </a:pathLst>
              </a:custGeom>
              <a:solidFill>
                <a:schemeClr val="tx1"/>
              </a:solidFill>
              <a:ln w="9525">
                <a:solidFill>
                  <a:schemeClr val="tx1"/>
                </a:solidFill>
                <a:round/>
                <a:headEnd/>
                <a:tailEnd/>
              </a:ln>
            </p:spPr>
            <p:txBody>
              <a:bodyPr/>
              <a:lstStyle/>
              <a:p>
                <a:pPr>
                  <a:defRPr/>
                </a:pPr>
                <a:endParaRPr lang="en-US"/>
              </a:p>
            </p:txBody>
          </p:sp>
          <p:sp>
            <p:nvSpPr>
              <p:cNvPr id="18127" name="Freeform 719"/>
              <p:cNvSpPr>
                <a:spLocks/>
              </p:cNvSpPr>
              <p:nvPr/>
            </p:nvSpPr>
            <p:spPr bwMode="auto">
              <a:xfrm>
                <a:off x="2591" y="2825"/>
                <a:ext cx="47" cy="17"/>
              </a:xfrm>
              <a:custGeom>
                <a:avLst/>
                <a:gdLst/>
                <a:ahLst/>
                <a:cxnLst>
                  <a:cxn ang="0">
                    <a:pos x="2" y="8"/>
                  </a:cxn>
                  <a:cxn ang="0">
                    <a:pos x="9" y="17"/>
                  </a:cxn>
                  <a:cxn ang="0">
                    <a:pos x="47" y="13"/>
                  </a:cxn>
                  <a:cxn ang="0">
                    <a:pos x="47" y="0"/>
                  </a:cxn>
                  <a:cxn ang="0">
                    <a:pos x="7" y="4"/>
                  </a:cxn>
                  <a:cxn ang="0">
                    <a:pos x="14" y="11"/>
                  </a:cxn>
                  <a:cxn ang="0">
                    <a:pos x="2" y="8"/>
                  </a:cxn>
                  <a:cxn ang="0">
                    <a:pos x="0" y="17"/>
                  </a:cxn>
                  <a:cxn ang="0">
                    <a:pos x="9" y="17"/>
                  </a:cxn>
                  <a:cxn ang="0">
                    <a:pos x="2" y="8"/>
                  </a:cxn>
                </a:cxnLst>
                <a:rect l="0" t="0" r="r" b="b"/>
                <a:pathLst>
                  <a:path w="47" h="17">
                    <a:moveTo>
                      <a:pt x="2" y="8"/>
                    </a:moveTo>
                    <a:lnTo>
                      <a:pt x="9" y="17"/>
                    </a:lnTo>
                    <a:lnTo>
                      <a:pt x="47" y="13"/>
                    </a:lnTo>
                    <a:lnTo>
                      <a:pt x="47" y="0"/>
                    </a:lnTo>
                    <a:lnTo>
                      <a:pt x="7" y="4"/>
                    </a:lnTo>
                    <a:lnTo>
                      <a:pt x="14" y="11"/>
                    </a:lnTo>
                    <a:lnTo>
                      <a:pt x="2" y="8"/>
                    </a:lnTo>
                    <a:lnTo>
                      <a:pt x="0" y="17"/>
                    </a:lnTo>
                    <a:lnTo>
                      <a:pt x="9" y="17"/>
                    </a:lnTo>
                    <a:lnTo>
                      <a:pt x="2" y="8"/>
                    </a:lnTo>
                    <a:close/>
                  </a:path>
                </a:pathLst>
              </a:custGeom>
              <a:solidFill>
                <a:schemeClr val="tx1"/>
              </a:solidFill>
              <a:ln w="9525">
                <a:solidFill>
                  <a:schemeClr val="tx1"/>
                </a:solidFill>
                <a:round/>
                <a:headEnd/>
                <a:tailEnd/>
              </a:ln>
            </p:spPr>
            <p:txBody>
              <a:bodyPr/>
              <a:lstStyle/>
              <a:p>
                <a:pPr>
                  <a:defRPr/>
                </a:pPr>
                <a:endParaRPr lang="en-US"/>
              </a:p>
            </p:txBody>
          </p:sp>
        </p:grpSp>
        <p:grpSp>
          <p:nvGrpSpPr>
            <p:cNvPr id="2272" name="Group 805"/>
            <p:cNvGrpSpPr>
              <a:grpSpLocks/>
            </p:cNvGrpSpPr>
            <p:nvPr/>
          </p:nvGrpSpPr>
          <p:grpSpPr bwMode="auto">
            <a:xfrm>
              <a:off x="1365236" y="1045492"/>
              <a:ext cx="5361955" cy="4712054"/>
              <a:chOff x="933" y="693"/>
              <a:chExt cx="3059" cy="2767"/>
            </a:xfrm>
          </p:grpSpPr>
          <p:sp>
            <p:nvSpPr>
              <p:cNvPr id="2605" name="Freeform 806"/>
              <p:cNvSpPr>
                <a:spLocks/>
              </p:cNvSpPr>
              <p:nvPr/>
            </p:nvSpPr>
            <p:spPr bwMode="auto">
              <a:xfrm>
                <a:off x="3976" y="3339"/>
                <a:ext cx="16" cy="65"/>
              </a:xfrm>
              <a:custGeom>
                <a:avLst/>
                <a:gdLst>
                  <a:gd name="T0" fmla="*/ 6 w 16"/>
                  <a:gd name="T1" fmla="*/ 63 h 65"/>
                  <a:gd name="T2" fmla="*/ 13 w 16"/>
                  <a:gd name="T3" fmla="*/ 57 h 65"/>
                  <a:gd name="T4" fmla="*/ 16 w 16"/>
                  <a:gd name="T5" fmla="*/ 2 h 65"/>
                  <a:gd name="T6" fmla="*/ 4 w 16"/>
                  <a:gd name="T7" fmla="*/ 0 h 65"/>
                  <a:gd name="T8" fmla="*/ 0 w 16"/>
                  <a:gd name="T9" fmla="*/ 57 h 65"/>
                  <a:gd name="T10" fmla="*/ 7 w 16"/>
                  <a:gd name="T11" fmla="*/ 50 h 65"/>
                  <a:gd name="T12" fmla="*/ 6 w 16"/>
                  <a:gd name="T13" fmla="*/ 63 h 65"/>
                  <a:gd name="T14" fmla="*/ 13 w 16"/>
                  <a:gd name="T15" fmla="*/ 65 h 65"/>
                  <a:gd name="T16" fmla="*/ 13 w 16"/>
                  <a:gd name="T17" fmla="*/ 57 h 65"/>
                  <a:gd name="T18" fmla="*/ 6 w 16"/>
                  <a:gd name="T19" fmla="*/ 63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5"/>
                  <a:gd name="T32" fmla="*/ 16 w 16"/>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5">
                    <a:moveTo>
                      <a:pt x="6" y="63"/>
                    </a:moveTo>
                    <a:lnTo>
                      <a:pt x="13" y="57"/>
                    </a:lnTo>
                    <a:lnTo>
                      <a:pt x="16" y="2"/>
                    </a:lnTo>
                    <a:lnTo>
                      <a:pt x="4" y="0"/>
                    </a:lnTo>
                    <a:lnTo>
                      <a:pt x="0" y="57"/>
                    </a:lnTo>
                    <a:lnTo>
                      <a:pt x="7" y="50"/>
                    </a:lnTo>
                    <a:lnTo>
                      <a:pt x="6" y="63"/>
                    </a:lnTo>
                    <a:lnTo>
                      <a:pt x="13" y="65"/>
                    </a:lnTo>
                    <a:lnTo>
                      <a:pt x="13" y="57"/>
                    </a:lnTo>
                    <a:lnTo>
                      <a:pt x="6"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 name="Freeform 807"/>
              <p:cNvSpPr>
                <a:spLocks/>
              </p:cNvSpPr>
              <p:nvPr/>
            </p:nvSpPr>
            <p:spPr bwMode="auto">
              <a:xfrm>
                <a:off x="3942" y="3384"/>
                <a:ext cx="41" cy="18"/>
              </a:xfrm>
              <a:custGeom>
                <a:avLst/>
                <a:gdLst>
                  <a:gd name="T0" fmla="*/ 5 w 41"/>
                  <a:gd name="T1" fmla="*/ 12 h 18"/>
                  <a:gd name="T2" fmla="*/ 2 w 41"/>
                  <a:gd name="T3" fmla="*/ 12 h 18"/>
                  <a:gd name="T4" fmla="*/ 40 w 41"/>
                  <a:gd name="T5" fmla="*/ 18 h 18"/>
                  <a:gd name="T6" fmla="*/ 41 w 41"/>
                  <a:gd name="T7" fmla="*/ 5 h 18"/>
                  <a:gd name="T8" fmla="*/ 4 w 41"/>
                  <a:gd name="T9" fmla="*/ 0 h 18"/>
                  <a:gd name="T10" fmla="*/ 0 w 41"/>
                  <a:gd name="T11" fmla="*/ 0 h 18"/>
                  <a:gd name="T12" fmla="*/ 5 w 41"/>
                  <a:gd name="T13" fmla="*/ 12 h 18"/>
                  <a:gd name="T14" fmla="*/ 0 60000 65536"/>
                  <a:gd name="T15" fmla="*/ 0 60000 65536"/>
                  <a:gd name="T16" fmla="*/ 0 60000 65536"/>
                  <a:gd name="T17" fmla="*/ 0 60000 65536"/>
                  <a:gd name="T18" fmla="*/ 0 60000 65536"/>
                  <a:gd name="T19" fmla="*/ 0 60000 65536"/>
                  <a:gd name="T20" fmla="*/ 0 60000 65536"/>
                  <a:gd name="T21" fmla="*/ 0 w 41"/>
                  <a:gd name="T22" fmla="*/ 0 h 18"/>
                  <a:gd name="T23" fmla="*/ 41 w 4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8">
                    <a:moveTo>
                      <a:pt x="5" y="12"/>
                    </a:moveTo>
                    <a:lnTo>
                      <a:pt x="2" y="12"/>
                    </a:lnTo>
                    <a:lnTo>
                      <a:pt x="40" y="18"/>
                    </a:lnTo>
                    <a:lnTo>
                      <a:pt x="41" y="5"/>
                    </a:lnTo>
                    <a:lnTo>
                      <a:pt x="4" y="0"/>
                    </a:lnTo>
                    <a:lnTo>
                      <a:pt x="0" y="0"/>
                    </a:lnTo>
                    <a:lnTo>
                      <a:pt x="5"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 name="Freeform 808"/>
              <p:cNvSpPr>
                <a:spLocks/>
              </p:cNvSpPr>
              <p:nvPr/>
            </p:nvSpPr>
            <p:spPr bwMode="auto">
              <a:xfrm>
                <a:off x="3897" y="3384"/>
                <a:ext cx="50" cy="30"/>
              </a:xfrm>
              <a:custGeom>
                <a:avLst/>
                <a:gdLst>
                  <a:gd name="T0" fmla="*/ 7 w 50"/>
                  <a:gd name="T1" fmla="*/ 29 h 30"/>
                  <a:gd name="T2" fmla="*/ 5 w 50"/>
                  <a:gd name="T3" fmla="*/ 30 h 30"/>
                  <a:gd name="T4" fmla="*/ 50 w 50"/>
                  <a:gd name="T5" fmla="*/ 12 h 30"/>
                  <a:gd name="T6" fmla="*/ 45 w 50"/>
                  <a:gd name="T7" fmla="*/ 0 h 30"/>
                  <a:gd name="T8" fmla="*/ 2 w 50"/>
                  <a:gd name="T9" fmla="*/ 18 h 30"/>
                  <a:gd name="T10" fmla="*/ 0 w 50"/>
                  <a:gd name="T11" fmla="*/ 18 h 30"/>
                  <a:gd name="T12" fmla="*/ 7 w 50"/>
                  <a:gd name="T13" fmla="*/ 29 h 30"/>
                  <a:gd name="T14" fmla="*/ 0 60000 65536"/>
                  <a:gd name="T15" fmla="*/ 0 60000 65536"/>
                  <a:gd name="T16" fmla="*/ 0 60000 65536"/>
                  <a:gd name="T17" fmla="*/ 0 60000 65536"/>
                  <a:gd name="T18" fmla="*/ 0 60000 65536"/>
                  <a:gd name="T19" fmla="*/ 0 60000 65536"/>
                  <a:gd name="T20" fmla="*/ 0 60000 65536"/>
                  <a:gd name="T21" fmla="*/ 0 w 50"/>
                  <a:gd name="T22" fmla="*/ 0 h 30"/>
                  <a:gd name="T23" fmla="*/ 50 w 5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30">
                    <a:moveTo>
                      <a:pt x="7" y="29"/>
                    </a:moveTo>
                    <a:lnTo>
                      <a:pt x="5" y="30"/>
                    </a:lnTo>
                    <a:lnTo>
                      <a:pt x="50" y="12"/>
                    </a:lnTo>
                    <a:lnTo>
                      <a:pt x="45" y="0"/>
                    </a:lnTo>
                    <a:lnTo>
                      <a:pt x="2" y="18"/>
                    </a:lnTo>
                    <a:lnTo>
                      <a:pt x="0" y="18"/>
                    </a:lnTo>
                    <a:lnTo>
                      <a:pt x="7"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 name="Freeform 809"/>
              <p:cNvSpPr>
                <a:spLocks/>
              </p:cNvSpPr>
              <p:nvPr/>
            </p:nvSpPr>
            <p:spPr bwMode="auto">
              <a:xfrm>
                <a:off x="3843" y="3402"/>
                <a:ext cx="61" cy="58"/>
              </a:xfrm>
              <a:custGeom>
                <a:avLst/>
                <a:gdLst>
                  <a:gd name="T0" fmla="*/ 0 w 61"/>
                  <a:gd name="T1" fmla="*/ 52 h 58"/>
                  <a:gd name="T2" fmla="*/ 7 w 61"/>
                  <a:gd name="T3" fmla="*/ 54 h 58"/>
                  <a:gd name="T4" fmla="*/ 61 w 61"/>
                  <a:gd name="T5" fmla="*/ 11 h 58"/>
                  <a:gd name="T6" fmla="*/ 54 w 61"/>
                  <a:gd name="T7" fmla="*/ 0 h 58"/>
                  <a:gd name="T8" fmla="*/ 0 w 61"/>
                  <a:gd name="T9" fmla="*/ 43 h 58"/>
                  <a:gd name="T10" fmla="*/ 9 w 61"/>
                  <a:gd name="T11" fmla="*/ 43 h 58"/>
                  <a:gd name="T12" fmla="*/ 0 w 61"/>
                  <a:gd name="T13" fmla="*/ 52 h 58"/>
                  <a:gd name="T14" fmla="*/ 3 w 61"/>
                  <a:gd name="T15" fmla="*/ 58 h 58"/>
                  <a:gd name="T16" fmla="*/ 7 w 61"/>
                  <a:gd name="T17" fmla="*/ 54 h 58"/>
                  <a:gd name="T18" fmla="*/ 0 w 61"/>
                  <a:gd name="T19" fmla="*/ 52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58"/>
                  <a:gd name="T32" fmla="*/ 61 w 61"/>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58">
                    <a:moveTo>
                      <a:pt x="0" y="52"/>
                    </a:moveTo>
                    <a:lnTo>
                      <a:pt x="7" y="54"/>
                    </a:lnTo>
                    <a:lnTo>
                      <a:pt x="61" y="11"/>
                    </a:lnTo>
                    <a:lnTo>
                      <a:pt x="54" y="0"/>
                    </a:lnTo>
                    <a:lnTo>
                      <a:pt x="0" y="43"/>
                    </a:lnTo>
                    <a:lnTo>
                      <a:pt x="9" y="43"/>
                    </a:lnTo>
                    <a:lnTo>
                      <a:pt x="0" y="52"/>
                    </a:lnTo>
                    <a:lnTo>
                      <a:pt x="3" y="58"/>
                    </a:lnTo>
                    <a:lnTo>
                      <a:pt x="7" y="54"/>
                    </a:lnTo>
                    <a:lnTo>
                      <a:pt x="0"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 name="Freeform 810"/>
              <p:cNvSpPr>
                <a:spLocks/>
              </p:cNvSpPr>
              <p:nvPr/>
            </p:nvSpPr>
            <p:spPr bwMode="auto">
              <a:xfrm>
                <a:off x="3814" y="3416"/>
                <a:ext cx="38" cy="38"/>
              </a:xfrm>
              <a:custGeom>
                <a:avLst/>
                <a:gdLst>
                  <a:gd name="T0" fmla="*/ 2 w 38"/>
                  <a:gd name="T1" fmla="*/ 13 h 38"/>
                  <a:gd name="T2" fmla="*/ 0 w 38"/>
                  <a:gd name="T3" fmla="*/ 11 h 38"/>
                  <a:gd name="T4" fmla="*/ 29 w 38"/>
                  <a:gd name="T5" fmla="*/ 38 h 38"/>
                  <a:gd name="T6" fmla="*/ 38 w 38"/>
                  <a:gd name="T7" fmla="*/ 29 h 38"/>
                  <a:gd name="T8" fmla="*/ 9 w 38"/>
                  <a:gd name="T9" fmla="*/ 2 h 38"/>
                  <a:gd name="T10" fmla="*/ 5 w 38"/>
                  <a:gd name="T11" fmla="*/ 0 h 38"/>
                  <a:gd name="T12" fmla="*/ 2 w 38"/>
                  <a:gd name="T13" fmla="*/ 13 h 38"/>
                  <a:gd name="T14" fmla="*/ 0 60000 65536"/>
                  <a:gd name="T15" fmla="*/ 0 60000 65536"/>
                  <a:gd name="T16" fmla="*/ 0 60000 65536"/>
                  <a:gd name="T17" fmla="*/ 0 60000 65536"/>
                  <a:gd name="T18" fmla="*/ 0 60000 65536"/>
                  <a:gd name="T19" fmla="*/ 0 60000 65536"/>
                  <a:gd name="T20" fmla="*/ 0 60000 65536"/>
                  <a:gd name="T21" fmla="*/ 0 w 38"/>
                  <a:gd name="T22" fmla="*/ 0 h 38"/>
                  <a:gd name="T23" fmla="*/ 38 w 38"/>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8">
                    <a:moveTo>
                      <a:pt x="2" y="13"/>
                    </a:moveTo>
                    <a:lnTo>
                      <a:pt x="0" y="11"/>
                    </a:lnTo>
                    <a:lnTo>
                      <a:pt x="29" y="38"/>
                    </a:lnTo>
                    <a:lnTo>
                      <a:pt x="38" y="29"/>
                    </a:lnTo>
                    <a:lnTo>
                      <a:pt x="9" y="2"/>
                    </a:lnTo>
                    <a:lnTo>
                      <a:pt x="5" y="0"/>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 name="Freeform 811"/>
              <p:cNvSpPr>
                <a:spLocks/>
              </p:cNvSpPr>
              <p:nvPr/>
            </p:nvSpPr>
            <p:spPr bwMode="auto">
              <a:xfrm>
                <a:off x="3782" y="3405"/>
                <a:ext cx="37" cy="24"/>
              </a:xfrm>
              <a:custGeom>
                <a:avLst/>
                <a:gdLst>
                  <a:gd name="T0" fmla="*/ 0 w 37"/>
                  <a:gd name="T1" fmla="*/ 13 h 24"/>
                  <a:gd name="T2" fmla="*/ 0 w 37"/>
                  <a:gd name="T3" fmla="*/ 13 h 24"/>
                  <a:gd name="T4" fmla="*/ 34 w 37"/>
                  <a:gd name="T5" fmla="*/ 24 h 24"/>
                  <a:gd name="T6" fmla="*/ 37 w 37"/>
                  <a:gd name="T7" fmla="*/ 11 h 24"/>
                  <a:gd name="T8" fmla="*/ 3 w 37"/>
                  <a:gd name="T9" fmla="*/ 0 h 24"/>
                  <a:gd name="T10" fmla="*/ 5 w 37"/>
                  <a:gd name="T11" fmla="*/ 2 h 24"/>
                  <a:gd name="T12" fmla="*/ 0 w 37"/>
                  <a:gd name="T13" fmla="*/ 13 h 24"/>
                  <a:gd name="T14" fmla="*/ 0 60000 65536"/>
                  <a:gd name="T15" fmla="*/ 0 60000 65536"/>
                  <a:gd name="T16" fmla="*/ 0 60000 65536"/>
                  <a:gd name="T17" fmla="*/ 0 60000 65536"/>
                  <a:gd name="T18" fmla="*/ 0 60000 65536"/>
                  <a:gd name="T19" fmla="*/ 0 60000 65536"/>
                  <a:gd name="T20" fmla="*/ 0 60000 65536"/>
                  <a:gd name="T21" fmla="*/ 0 w 37"/>
                  <a:gd name="T22" fmla="*/ 0 h 24"/>
                  <a:gd name="T23" fmla="*/ 37 w 3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4">
                    <a:moveTo>
                      <a:pt x="0" y="13"/>
                    </a:moveTo>
                    <a:lnTo>
                      <a:pt x="0" y="13"/>
                    </a:lnTo>
                    <a:lnTo>
                      <a:pt x="34" y="24"/>
                    </a:lnTo>
                    <a:lnTo>
                      <a:pt x="37" y="11"/>
                    </a:lnTo>
                    <a:lnTo>
                      <a:pt x="3" y="0"/>
                    </a:lnTo>
                    <a:lnTo>
                      <a:pt x="5"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 name="Freeform 812"/>
              <p:cNvSpPr>
                <a:spLocks/>
              </p:cNvSpPr>
              <p:nvPr/>
            </p:nvSpPr>
            <p:spPr bwMode="auto">
              <a:xfrm>
                <a:off x="3747" y="3393"/>
                <a:ext cx="40" cy="25"/>
              </a:xfrm>
              <a:custGeom>
                <a:avLst/>
                <a:gdLst>
                  <a:gd name="T0" fmla="*/ 0 w 40"/>
                  <a:gd name="T1" fmla="*/ 5 h 25"/>
                  <a:gd name="T2" fmla="*/ 4 w 40"/>
                  <a:gd name="T3" fmla="*/ 11 h 25"/>
                  <a:gd name="T4" fmla="*/ 35 w 40"/>
                  <a:gd name="T5" fmla="*/ 25 h 25"/>
                  <a:gd name="T6" fmla="*/ 40 w 40"/>
                  <a:gd name="T7" fmla="*/ 14 h 25"/>
                  <a:gd name="T8" fmla="*/ 9 w 40"/>
                  <a:gd name="T9" fmla="*/ 0 h 25"/>
                  <a:gd name="T10" fmla="*/ 13 w 40"/>
                  <a:gd name="T11" fmla="*/ 5 h 25"/>
                  <a:gd name="T12" fmla="*/ 0 w 40"/>
                  <a:gd name="T13" fmla="*/ 5 h 25"/>
                  <a:gd name="T14" fmla="*/ 0 w 40"/>
                  <a:gd name="T15" fmla="*/ 9 h 25"/>
                  <a:gd name="T16" fmla="*/ 4 w 40"/>
                  <a:gd name="T17" fmla="*/ 11 h 25"/>
                  <a:gd name="T18" fmla="*/ 0 w 40"/>
                  <a:gd name="T19" fmla="*/ 5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5"/>
                  <a:gd name="T32" fmla="*/ 40 w 40"/>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5">
                    <a:moveTo>
                      <a:pt x="0" y="5"/>
                    </a:moveTo>
                    <a:lnTo>
                      <a:pt x="4" y="11"/>
                    </a:lnTo>
                    <a:lnTo>
                      <a:pt x="35" y="25"/>
                    </a:lnTo>
                    <a:lnTo>
                      <a:pt x="40" y="14"/>
                    </a:lnTo>
                    <a:lnTo>
                      <a:pt x="9" y="0"/>
                    </a:lnTo>
                    <a:lnTo>
                      <a:pt x="13" y="5"/>
                    </a:lnTo>
                    <a:lnTo>
                      <a:pt x="0" y="5"/>
                    </a:lnTo>
                    <a:lnTo>
                      <a:pt x="0" y="9"/>
                    </a:lnTo>
                    <a:lnTo>
                      <a:pt x="4" y="11"/>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 name="Freeform 813"/>
              <p:cNvSpPr>
                <a:spLocks/>
              </p:cNvSpPr>
              <p:nvPr/>
            </p:nvSpPr>
            <p:spPr bwMode="auto">
              <a:xfrm>
                <a:off x="3746" y="3355"/>
                <a:ext cx="14" cy="43"/>
              </a:xfrm>
              <a:custGeom>
                <a:avLst/>
                <a:gdLst>
                  <a:gd name="T0" fmla="*/ 0 w 14"/>
                  <a:gd name="T1" fmla="*/ 0 h 43"/>
                  <a:gd name="T2" fmla="*/ 0 w 14"/>
                  <a:gd name="T3" fmla="*/ 0 h 43"/>
                  <a:gd name="T4" fmla="*/ 1 w 14"/>
                  <a:gd name="T5" fmla="*/ 43 h 43"/>
                  <a:gd name="T6" fmla="*/ 14 w 14"/>
                  <a:gd name="T7" fmla="*/ 43 h 43"/>
                  <a:gd name="T8" fmla="*/ 12 w 14"/>
                  <a:gd name="T9" fmla="*/ 0 h 43"/>
                  <a:gd name="T10" fmla="*/ 12 w 14"/>
                  <a:gd name="T11" fmla="*/ 0 h 43"/>
                  <a:gd name="T12" fmla="*/ 0 w 14"/>
                  <a:gd name="T13" fmla="*/ 0 h 43"/>
                  <a:gd name="T14" fmla="*/ 0 60000 65536"/>
                  <a:gd name="T15" fmla="*/ 0 60000 65536"/>
                  <a:gd name="T16" fmla="*/ 0 60000 65536"/>
                  <a:gd name="T17" fmla="*/ 0 60000 65536"/>
                  <a:gd name="T18" fmla="*/ 0 60000 65536"/>
                  <a:gd name="T19" fmla="*/ 0 60000 65536"/>
                  <a:gd name="T20" fmla="*/ 0 60000 65536"/>
                  <a:gd name="T21" fmla="*/ 0 w 14"/>
                  <a:gd name="T22" fmla="*/ 0 h 43"/>
                  <a:gd name="T23" fmla="*/ 14 w 14"/>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3">
                    <a:moveTo>
                      <a:pt x="0" y="0"/>
                    </a:moveTo>
                    <a:lnTo>
                      <a:pt x="0" y="0"/>
                    </a:lnTo>
                    <a:lnTo>
                      <a:pt x="1" y="43"/>
                    </a:lnTo>
                    <a:lnTo>
                      <a:pt x="14" y="43"/>
                    </a:lnTo>
                    <a:lnTo>
                      <a:pt x="12"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 name="Freeform 814"/>
              <p:cNvSpPr>
                <a:spLocks/>
              </p:cNvSpPr>
              <p:nvPr/>
            </p:nvSpPr>
            <p:spPr bwMode="auto">
              <a:xfrm>
                <a:off x="3746" y="3276"/>
                <a:ext cx="12" cy="79"/>
              </a:xfrm>
              <a:custGeom>
                <a:avLst/>
                <a:gdLst>
                  <a:gd name="T0" fmla="*/ 1 w 12"/>
                  <a:gd name="T1" fmla="*/ 11 h 79"/>
                  <a:gd name="T2" fmla="*/ 0 w 12"/>
                  <a:gd name="T3" fmla="*/ 5 h 79"/>
                  <a:gd name="T4" fmla="*/ 0 w 12"/>
                  <a:gd name="T5" fmla="*/ 79 h 79"/>
                  <a:gd name="T6" fmla="*/ 12 w 12"/>
                  <a:gd name="T7" fmla="*/ 79 h 79"/>
                  <a:gd name="T8" fmla="*/ 12 w 12"/>
                  <a:gd name="T9" fmla="*/ 5 h 79"/>
                  <a:gd name="T10" fmla="*/ 9 w 12"/>
                  <a:gd name="T11" fmla="*/ 0 h 79"/>
                  <a:gd name="T12" fmla="*/ 12 w 12"/>
                  <a:gd name="T13" fmla="*/ 5 h 79"/>
                  <a:gd name="T14" fmla="*/ 12 w 12"/>
                  <a:gd name="T15" fmla="*/ 2 h 79"/>
                  <a:gd name="T16" fmla="*/ 9 w 12"/>
                  <a:gd name="T17" fmla="*/ 0 h 79"/>
                  <a:gd name="T18" fmla="*/ 1 w 12"/>
                  <a:gd name="T19" fmla="*/ 11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9"/>
                  <a:gd name="T32" fmla="*/ 12 w 12"/>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9">
                    <a:moveTo>
                      <a:pt x="1" y="11"/>
                    </a:moveTo>
                    <a:lnTo>
                      <a:pt x="0" y="5"/>
                    </a:lnTo>
                    <a:lnTo>
                      <a:pt x="0" y="79"/>
                    </a:lnTo>
                    <a:lnTo>
                      <a:pt x="12" y="79"/>
                    </a:lnTo>
                    <a:lnTo>
                      <a:pt x="12" y="5"/>
                    </a:lnTo>
                    <a:lnTo>
                      <a:pt x="9" y="0"/>
                    </a:lnTo>
                    <a:lnTo>
                      <a:pt x="12" y="5"/>
                    </a:lnTo>
                    <a:lnTo>
                      <a:pt x="12" y="2"/>
                    </a:lnTo>
                    <a:lnTo>
                      <a:pt x="9" y="0"/>
                    </a:lnTo>
                    <a:lnTo>
                      <a:pt x="1"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 name="Freeform 815"/>
              <p:cNvSpPr>
                <a:spLocks/>
              </p:cNvSpPr>
              <p:nvPr/>
            </p:nvSpPr>
            <p:spPr bwMode="auto">
              <a:xfrm>
                <a:off x="3726" y="3258"/>
                <a:ext cx="29" cy="29"/>
              </a:xfrm>
              <a:custGeom>
                <a:avLst/>
                <a:gdLst>
                  <a:gd name="T0" fmla="*/ 2 w 29"/>
                  <a:gd name="T1" fmla="*/ 12 h 29"/>
                  <a:gd name="T2" fmla="*/ 0 w 29"/>
                  <a:gd name="T3" fmla="*/ 11 h 29"/>
                  <a:gd name="T4" fmla="*/ 21 w 29"/>
                  <a:gd name="T5" fmla="*/ 29 h 29"/>
                  <a:gd name="T6" fmla="*/ 29 w 29"/>
                  <a:gd name="T7" fmla="*/ 18 h 29"/>
                  <a:gd name="T8" fmla="*/ 7 w 29"/>
                  <a:gd name="T9" fmla="*/ 0 h 29"/>
                  <a:gd name="T10" fmla="*/ 5 w 29"/>
                  <a:gd name="T11" fmla="*/ 0 h 29"/>
                  <a:gd name="T12" fmla="*/ 2 w 29"/>
                  <a:gd name="T13" fmla="*/ 12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2" y="12"/>
                    </a:moveTo>
                    <a:lnTo>
                      <a:pt x="0" y="11"/>
                    </a:lnTo>
                    <a:lnTo>
                      <a:pt x="21" y="29"/>
                    </a:lnTo>
                    <a:lnTo>
                      <a:pt x="29" y="18"/>
                    </a:lnTo>
                    <a:lnTo>
                      <a:pt x="7" y="0"/>
                    </a:lnTo>
                    <a:lnTo>
                      <a:pt x="5" y="0"/>
                    </a:lnTo>
                    <a:lnTo>
                      <a:pt x="2"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 name="Freeform 816"/>
              <p:cNvSpPr>
                <a:spLocks/>
              </p:cNvSpPr>
              <p:nvPr/>
            </p:nvSpPr>
            <p:spPr bwMode="auto">
              <a:xfrm>
                <a:off x="3699" y="3251"/>
                <a:ext cx="32" cy="19"/>
              </a:xfrm>
              <a:custGeom>
                <a:avLst/>
                <a:gdLst>
                  <a:gd name="T0" fmla="*/ 0 w 32"/>
                  <a:gd name="T1" fmla="*/ 10 h 19"/>
                  <a:gd name="T2" fmla="*/ 3 w 32"/>
                  <a:gd name="T3" fmla="*/ 12 h 19"/>
                  <a:gd name="T4" fmla="*/ 29 w 32"/>
                  <a:gd name="T5" fmla="*/ 19 h 19"/>
                  <a:gd name="T6" fmla="*/ 32 w 32"/>
                  <a:gd name="T7" fmla="*/ 7 h 19"/>
                  <a:gd name="T8" fmla="*/ 7 w 32"/>
                  <a:gd name="T9" fmla="*/ 0 h 19"/>
                  <a:gd name="T10" fmla="*/ 9 w 32"/>
                  <a:gd name="T11" fmla="*/ 1 h 19"/>
                  <a:gd name="T12" fmla="*/ 0 w 32"/>
                  <a:gd name="T13" fmla="*/ 10 h 19"/>
                  <a:gd name="T14" fmla="*/ 0 60000 65536"/>
                  <a:gd name="T15" fmla="*/ 0 60000 65536"/>
                  <a:gd name="T16" fmla="*/ 0 60000 65536"/>
                  <a:gd name="T17" fmla="*/ 0 60000 65536"/>
                  <a:gd name="T18" fmla="*/ 0 60000 65536"/>
                  <a:gd name="T19" fmla="*/ 0 60000 65536"/>
                  <a:gd name="T20" fmla="*/ 0 60000 65536"/>
                  <a:gd name="T21" fmla="*/ 0 w 32"/>
                  <a:gd name="T22" fmla="*/ 0 h 19"/>
                  <a:gd name="T23" fmla="*/ 32 w 3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9">
                    <a:moveTo>
                      <a:pt x="0" y="10"/>
                    </a:moveTo>
                    <a:lnTo>
                      <a:pt x="3" y="12"/>
                    </a:lnTo>
                    <a:lnTo>
                      <a:pt x="29" y="19"/>
                    </a:lnTo>
                    <a:lnTo>
                      <a:pt x="32" y="7"/>
                    </a:lnTo>
                    <a:lnTo>
                      <a:pt x="7" y="0"/>
                    </a:lnTo>
                    <a:lnTo>
                      <a:pt x="9" y="1"/>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 name="Freeform 817"/>
              <p:cNvSpPr>
                <a:spLocks/>
              </p:cNvSpPr>
              <p:nvPr/>
            </p:nvSpPr>
            <p:spPr bwMode="auto">
              <a:xfrm>
                <a:off x="3682" y="3231"/>
                <a:ext cx="26" cy="30"/>
              </a:xfrm>
              <a:custGeom>
                <a:avLst/>
                <a:gdLst>
                  <a:gd name="T0" fmla="*/ 8 w 26"/>
                  <a:gd name="T1" fmla="*/ 12 h 30"/>
                  <a:gd name="T2" fmla="*/ 0 w 26"/>
                  <a:gd name="T3" fmla="*/ 12 h 30"/>
                  <a:gd name="T4" fmla="*/ 17 w 26"/>
                  <a:gd name="T5" fmla="*/ 30 h 30"/>
                  <a:gd name="T6" fmla="*/ 26 w 26"/>
                  <a:gd name="T7" fmla="*/ 21 h 30"/>
                  <a:gd name="T8" fmla="*/ 9 w 26"/>
                  <a:gd name="T9" fmla="*/ 3 h 30"/>
                  <a:gd name="T10" fmla="*/ 2 w 26"/>
                  <a:gd name="T11" fmla="*/ 2 h 30"/>
                  <a:gd name="T12" fmla="*/ 9 w 26"/>
                  <a:gd name="T13" fmla="*/ 3 h 30"/>
                  <a:gd name="T14" fmla="*/ 6 w 26"/>
                  <a:gd name="T15" fmla="*/ 0 h 30"/>
                  <a:gd name="T16" fmla="*/ 2 w 26"/>
                  <a:gd name="T17" fmla="*/ 2 h 30"/>
                  <a:gd name="T18" fmla="*/ 8 w 26"/>
                  <a:gd name="T19" fmla="*/ 1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30"/>
                  <a:gd name="T32" fmla="*/ 26 w 2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30">
                    <a:moveTo>
                      <a:pt x="8" y="12"/>
                    </a:moveTo>
                    <a:lnTo>
                      <a:pt x="0" y="12"/>
                    </a:lnTo>
                    <a:lnTo>
                      <a:pt x="17" y="30"/>
                    </a:lnTo>
                    <a:lnTo>
                      <a:pt x="26" y="21"/>
                    </a:lnTo>
                    <a:lnTo>
                      <a:pt x="9" y="3"/>
                    </a:lnTo>
                    <a:lnTo>
                      <a:pt x="2" y="2"/>
                    </a:lnTo>
                    <a:lnTo>
                      <a:pt x="9" y="3"/>
                    </a:lnTo>
                    <a:lnTo>
                      <a:pt x="6" y="0"/>
                    </a:lnTo>
                    <a:lnTo>
                      <a:pt x="2" y="2"/>
                    </a:lnTo>
                    <a:lnTo>
                      <a:pt x="8"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7" name="Freeform 818"/>
              <p:cNvSpPr>
                <a:spLocks/>
              </p:cNvSpPr>
              <p:nvPr/>
            </p:nvSpPr>
            <p:spPr bwMode="auto">
              <a:xfrm>
                <a:off x="3582" y="3233"/>
                <a:ext cx="108" cy="70"/>
              </a:xfrm>
              <a:custGeom>
                <a:avLst/>
                <a:gdLst>
                  <a:gd name="T0" fmla="*/ 3 w 108"/>
                  <a:gd name="T1" fmla="*/ 70 h 70"/>
                  <a:gd name="T2" fmla="*/ 5 w 108"/>
                  <a:gd name="T3" fmla="*/ 70 h 70"/>
                  <a:gd name="T4" fmla="*/ 108 w 108"/>
                  <a:gd name="T5" fmla="*/ 10 h 70"/>
                  <a:gd name="T6" fmla="*/ 102 w 108"/>
                  <a:gd name="T7" fmla="*/ 0 h 70"/>
                  <a:gd name="T8" fmla="*/ 0 w 108"/>
                  <a:gd name="T9" fmla="*/ 59 h 70"/>
                  <a:gd name="T10" fmla="*/ 3 w 108"/>
                  <a:gd name="T11" fmla="*/ 57 h 70"/>
                  <a:gd name="T12" fmla="*/ 3 w 108"/>
                  <a:gd name="T13" fmla="*/ 70 h 70"/>
                  <a:gd name="T14" fmla="*/ 0 60000 65536"/>
                  <a:gd name="T15" fmla="*/ 0 60000 65536"/>
                  <a:gd name="T16" fmla="*/ 0 60000 65536"/>
                  <a:gd name="T17" fmla="*/ 0 60000 65536"/>
                  <a:gd name="T18" fmla="*/ 0 60000 65536"/>
                  <a:gd name="T19" fmla="*/ 0 60000 65536"/>
                  <a:gd name="T20" fmla="*/ 0 60000 65536"/>
                  <a:gd name="T21" fmla="*/ 0 w 108"/>
                  <a:gd name="T22" fmla="*/ 0 h 70"/>
                  <a:gd name="T23" fmla="*/ 108 w 108"/>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70">
                    <a:moveTo>
                      <a:pt x="3" y="70"/>
                    </a:moveTo>
                    <a:lnTo>
                      <a:pt x="5" y="70"/>
                    </a:lnTo>
                    <a:lnTo>
                      <a:pt x="108" y="10"/>
                    </a:lnTo>
                    <a:lnTo>
                      <a:pt x="102" y="0"/>
                    </a:lnTo>
                    <a:lnTo>
                      <a:pt x="0" y="59"/>
                    </a:lnTo>
                    <a:lnTo>
                      <a:pt x="3" y="57"/>
                    </a:lnTo>
                    <a:lnTo>
                      <a:pt x="3"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8" name="Freeform 819"/>
              <p:cNvSpPr>
                <a:spLocks/>
              </p:cNvSpPr>
              <p:nvPr/>
            </p:nvSpPr>
            <p:spPr bwMode="auto">
              <a:xfrm>
                <a:off x="3555" y="3290"/>
                <a:ext cx="30" cy="13"/>
              </a:xfrm>
              <a:custGeom>
                <a:avLst/>
                <a:gdLst>
                  <a:gd name="T0" fmla="*/ 7 w 30"/>
                  <a:gd name="T1" fmla="*/ 13 h 13"/>
                  <a:gd name="T2" fmla="*/ 3 w 30"/>
                  <a:gd name="T3" fmla="*/ 13 h 13"/>
                  <a:gd name="T4" fmla="*/ 30 w 30"/>
                  <a:gd name="T5" fmla="*/ 13 h 13"/>
                  <a:gd name="T6" fmla="*/ 30 w 30"/>
                  <a:gd name="T7" fmla="*/ 0 h 13"/>
                  <a:gd name="T8" fmla="*/ 3 w 30"/>
                  <a:gd name="T9" fmla="*/ 0 h 13"/>
                  <a:gd name="T10" fmla="*/ 0 w 30"/>
                  <a:gd name="T11" fmla="*/ 2 h 13"/>
                  <a:gd name="T12" fmla="*/ 7 w 30"/>
                  <a:gd name="T13" fmla="*/ 13 h 13"/>
                  <a:gd name="T14" fmla="*/ 0 60000 65536"/>
                  <a:gd name="T15" fmla="*/ 0 60000 65536"/>
                  <a:gd name="T16" fmla="*/ 0 60000 65536"/>
                  <a:gd name="T17" fmla="*/ 0 60000 65536"/>
                  <a:gd name="T18" fmla="*/ 0 60000 65536"/>
                  <a:gd name="T19" fmla="*/ 0 60000 65536"/>
                  <a:gd name="T20" fmla="*/ 0 60000 65536"/>
                  <a:gd name="T21" fmla="*/ 0 w 30"/>
                  <a:gd name="T22" fmla="*/ 0 h 13"/>
                  <a:gd name="T23" fmla="*/ 30 w 3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3">
                    <a:moveTo>
                      <a:pt x="7" y="13"/>
                    </a:moveTo>
                    <a:lnTo>
                      <a:pt x="3" y="13"/>
                    </a:lnTo>
                    <a:lnTo>
                      <a:pt x="30" y="13"/>
                    </a:lnTo>
                    <a:lnTo>
                      <a:pt x="30" y="0"/>
                    </a:lnTo>
                    <a:lnTo>
                      <a:pt x="3" y="0"/>
                    </a:lnTo>
                    <a:lnTo>
                      <a:pt x="0" y="2"/>
                    </a:lnTo>
                    <a:lnTo>
                      <a:pt x="7"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9" name="Freeform 820"/>
              <p:cNvSpPr>
                <a:spLocks/>
              </p:cNvSpPr>
              <p:nvPr/>
            </p:nvSpPr>
            <p:spPr bwMode="auto">
              <a:xfrm>
                <a:off x="3535" y="3292"/>
                <a:ext cx="27" cy="27"/>
              </a:xfrm>
              <a:custGeom>
                <a:avLst/>
                <a:gdLst>
                  <a:gd name="T0" fmla="*/ 7 w 27"/>
                  <a:gd name="T1" fmla="*/ 27 h 27"/>
                  <a:gd name="T2" fmla="*/ 9 w 27"/>
                  <a:gd name="T3" fmla="*/ 25 h 27"/>
                  <a:gd name="T4" fmla="*/ 27 w 27"/>
                  <a:gd name="T5" fmla="*/ 11 h 27"/>
                  <a:gd name="T6" fmla="*/ 20 w 27"/>
                  <a:gd name="T7" fmla="*/ 0 h 27"/>
                  <a:gd name="T8" fmla="*/ 0 w 27"/>
                  <a:gd name="T9" fmla="*/ 14 h 27"/>
                  <a:gd name="T10" fmla="*/ 2 w 27"/>
                  <a:gd name="T11" fmla="*/ 14 h 27"/>
                  <a:gd name="T12" fmla="*/ 7 w 27"/>
                  <a:gd name="T13" fmla="*/ 27 h 27"/>
                  <a:gd name="T14" fmla="*/ 0 60000 65536"/>
                  <a:gd name="T15" fmla="*/ 0 60000 65536"/>
                  <a:gd name="T16" fmla="*/ 0 60000 65536"/>
                  <a:gd name="T17" fmla="*/ 0 60000 65536"/>
                  <a:gd name="T18" fmla="*/ 0 60000 65536"/>
                  <a:gd name="T19" fmla="*/ 0 60000 65536"/>
                  <a:gd name="T20" fmla="*/ 0 60000 65536"/>
                  <a:gd name="T21" fmla="*/ 0 w 27"/>
                  <a:gd name="T22" fmla="*/ 0 h 27"/>
                  <a:gd name="T23" fmla="*/ 27 w 2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7">
                    <a:moveTo>
                      <a:pt x="7" y="27"/>
                    </a:moveTo>
                    <a:lnTo>
                      <a:pt x="9" y="25"/>
                    </a:lnTo>
                    <a:lnTo>
                      <a:pt x="27" y="11"/>
                    </a:lnTo>
                    <a:lnTo>
                      <a:pt x="20" y="0"/>
                    </a:lnTo>
                    <a:lnTo>
                      <a:pt x="0" y="14"/>
                    </a:lnTo>
                    <a:lnTo>
                      <a:pt x="2" y="14"/>
                    </a:lnTo>
                    <a:lnTo>
                      <a:pt x="7"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0" name="Freeform 821"/>
              <p:cNvSpPr>
                <a:spLocks/>
              </p:cNvSpPr>
              <p:nvPr/>
            </p:nvSpPr>
            <p:spPr bwMode="auto">
              <a:xfrm>
                <a:off x="3502" y="3306"/>
                <a:ext cx="40" cy="27"/>
              </a:xfrm>
              <a:custGeom>
                <a:avLst/>
                <a:gdLst>
                  <a:gd name="T0" fmla="*/ 0 w 40"/>
                  <a:gd name="T1" fmla="*/ 27 h 27"/>
                  <a:gd name="T2" fmla="*/ 4 w 40"/>
                  <a:gd name="T3" fmla="*/ 27 h 27"/>
                  <a:gd name="T4" fmla="*/ 40 w 40"/>
                  <a:gd name="T5" fmla="*/ 13 h 27"/>
                  <a:gd name="T6" fmla="*/ 35 w 40"/>
                  <a:gd name="T7" fmla="*/ 0 h 27"/>
                  <a:gd name="T8" fmla="*/ 0 w 40"/>
                  <a:gd name="T9" fmla="*/ 15 h 27"/>
                  <a:gd name="T10" fmla="*/ 4 w 40"/>
                  <a:gd name="T11" fmla="*/ 15 h 27"/>
                  <a:gd name="T12" fmla="*/ 0 w 40"/>
                  <a:gd name="T13" fmla="*/ 27 h 27"/>
                  <a:gd name="T14" fmla="*/ 0 60000 65536"/>
                  <a:gd name="T15" fmla="*/ 0 60000 65536"/>
                  <a:gd name="T16" fmla="*/ 0 60000 65536"/>
                  <a:gd name="T17" fmla="*/ 0 60000 65536"/>
                  <a:gd name="T18" fmla="*/ 0 60000 65536"/>
                  <a:gd name="T19" fmla="*/ 0 60000 65536"/>
                  <a:gd name="T20" fmla="*/ 0 60000 65536"/>
                  <a:gd name="T21" fmla="*/ 0 w 40"/>
                  <a:gd name="T22" fmla="*/ 0 h 27"/>
                  <a:gd name="T23" fmla="*/ 40 w 4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
                    <a:moveTo>
                      <a:pt x="0" y="27"/>
                    </a:moveTo>
                    <a:lnTo>
                      <a:pt x="4" y="27"/>
                    </a:lnTo>
                    <a:lnTo>
                      <a:pt x="40" y="13"/>
                    </a:lnTo>
                    <a:lnTo>
                      <a:pt x="35" y="0"/>
                    </a:lnTo>
                    <a:lnTo>
                      <a:pt x="0" y="15"/>
                    </a:lnTo>
                    <a:lnTo>
                      <a:pt x="4" y="15"/>
                    </a:lnTo>
                    <a:lnTo>
                      <a:pt x="0"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1" name="Freeform 822"/>
              <p:cNvSpPr>
                <a:spLocks/>
              </p:cNvSpPr>
              <p:nvPr/>
            </p:nvSpPr>
            <p:spPr bwMode="auto">
              <a:xfrm>
                <a:off x="3466" y="3314"/>
                <a:ext cx="40" cy="19"/>
              </a:xfrm>
              <a:custGeom>
                <a:avLst/>
                <a:gdLst>
                  <a:gd name="T0" fmla="*/ 0 w 40"/>
                  <a:gd name="T1" fmla="*/ 12 h 19"/>
                  <a:gd name="T2" fmla="*/ 0 w 40"/>
                  <a:gd name="T3" fmla="*/ 12 h 19"/>
                  <a:gd name="T4" fmla="*/ 36 w 40"/>
                  <a:gd name="T5" fmla="*/ 19 h 19"/>
                  <a:gd name="T6" fmla="*/ 40 w 40"/>
                  <a:gd name="T7" fmla="*/ 7 h 19"/>
                  <a:gd name="T8" fmla="*/ 4 w 40"/>
                  <a:gd name="T9" fmla="*/ 0 h 19"/>
                  <a:gd name="T10" fmla="*/ 2 w 40"/>
                  <a:gd name="T11" fmla="*/ 0 h 19"/>
                  <a:gd name="T12" fmla="*/ 0 w 40"/>
                  <a:gd name="T13" fmla="*/ 12 h 19"/>
                  <a:gd name="T14" fmla="*/ 0 60000 65536"/>
                  <a:gd name="T15" fmla="*/ 0 60000 65536"/>
                  <a:gd name="T16" fmla="*/ 0 60000 65536"/>
                  <a:gd name="T17" fmla="*/ 0 60000 65536"/>
                  <a:gd name="T18" fmla="*/ 0 60000 65536"/>
                  <a:gd name="T19" fmla="*/ 0 60000 65536"/>
                  <a:gd name="T20" fmla="*/ 0 60000 65536"/>
                  <a:gd name="T21" fmla="*/ 0 w 40"/>
                  <a:gd name="T22" fmla="*/ 0 h 19"/>
                  <a:gd name="T23" fmla="*/ 40 w 4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9">
                    <a:moveTo>
                      <a:pt x="0" y="12"/>
                    </a:moveTo>
                    <a:lnTo>
                      <a:pt x="0" y="12"/>
                    </a:lnTo>
                    <a:lnTo>
                      <a:pt x="36" y="19"/>
                    </a:lnTo>
                    <a:lnTo>
                      <a:pt x="40" y="7"/>
                    </a:lnTo>
                    <a:lnTo>
                      <a:pt x="4" y="0"/>
                    </a:lnTo>
                    <a:lnTo>
                      <a:pt x="2" y="0"/>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2" name="Freeform 823"/>
              <p:cNvSpPr>
                <a:spLocks/>
              </p:cNvSpPr>
              <p:nvPr/>
            </p:nvSpPr>
            <p:spPr bwMode="auto">
              <a:xfrm>
                <a:off x="3423" y="3308"/>
                <a:ext cx="45" cy="18"/>
              </a:xfrm>
              <a:custGeom>
                <a:avLst/>
                <a:gdLst>
                  <a:gd name="T0" fmla="*/ 0 w 45"/>
                  <a:gd name="T1" fmla="*/ 9 h 18"/>
                  <a:gd name="T2" fmla="*/ 5 w 45"/>
                  <a:gd name="T3" fmla="*/ 13 h 18"/>
                  <a:gd name="T4" fmla="*/ 43 w 45"/>
                  <a:gd name="T5" fmla="*/ 18 h 18"/>
                  <a:gd name="T6" fmla="*/ 45 w 45"/>
                  <a:gd name="T7" fmla="*/ 6 h 18"/>
                  <a:gd name="T8" fmla="*/ 7 w 45"/>
                  <a:gd name="T9" fmla="*/ 0 h 18"/>
                  <a:gd name="T10" fmla="*/ 11 w 45"/>
                  <a:gd name="T11" fmla="*/ 2 h 18"/>
                  <a:gd name="T12" fmla="*/ 0 w 45"/>
                  <a:gd name="T13" fmla="*/ 9 h 18"/>
                  <a:gd name="T14" fmla="*/ 2 w 45"/>
                  <a:gd name="T15" fmla="*/ 11 h 18"/>
                  <a:gd name="T16" fmla="*/ 5 w 45"/>
                  <a:gd name="T17" fmla="*/ 13 h 18"/>
                  <a:gd name="T18" fmla="*/ 0 w 45"/>
                  <a:gd name="T19" fmla="*/ 9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8"/>
                  <a:gd name="T32" fmla="*/ 45 w 45"/>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8">
                    <a:moveTo>
                      <a:pt x="0" y="9"/>
                    </a:moveTo>
                    <a:lnTo>
                      <a:pt x="5" y="13"/>
                    </a:lnTo>
                    <a:lnTo>
                      <a:pt x="43" y="18"/>
                    </a:lnTo>
                    <a:lnTo>
                      <a:pt x="45" y="6"/>
                    </a:lnTo>
                    <a:lnTo>
                      <a:pt x="7" y="0"/>
                    </a:lnTo>
                    <a:lnTo>
                      <a:pt x="11" y="2"/>
                    </a:lnTo>
                    <a:lnTo>
                      <a:pt x="0" y="9"/>
                    </a:lnTo>
                    <a:lnTo>
                      <a:pt x="2" y="11"/>
                    </a:lnTo>
                    <a:lnTo>
                      <a:pt x="5" y="13"/>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3" name="Freeform 824"/>
              <p:cNvSpPr>
                <a:spLocks/>
              </p:cNvSpPr>
              <p:nvPr/>
            </p:nvSpPr>
            <p:spPr bwMode="auto">
              <a:xfrm>
                <a:off x="3410" y="3290"/>
                <a:ext cx="24" cy="27"/>
              </a:xfrm>
              <a:custGeom>
                <a:avLst/>
                <a:gdLst>
                  <a:gd name="T0" fmla="*/ 0 w 24"/>
                  <a:gd name="T1" fmla="*/ 4 h 27"/>
                  <a:gd name="T2" fmla="*/ 0 w 24"/>
                  <a:gd name="T3" fmla="*/ 7 h 27"/>
                  <a:gd name="T4" fmla="*/ 13 w 24"/>
                  <a:gd name="T5" fmla="*/ 27 h 27"/>
                  <a:gd name="T6" fmla="*/ 24 w 24"/>
                  <a:gd name="T7" fmla="*/ 20 h 27"/>
                  <a:gd name="T8" fmla="*/ 11 w 24"/>
                  <a:gd name="T9" fmla="*/ 0 h 27"/>
                  <a:gd name="T10" fmla="*/ 13 w 24"/>
                  <a:gd name="T11" fmla="*/ 4 h 27"/>
                  <a:gd name="T12" fmla="*/ 0 w 24"/>
                  <a:gd name="T13" fmla="*/ 4 h 27"/>
                  <a:gd name="T14" fmla="*/ 0 60000 65536"/>
                  <a:gd name="T15" fmla="*/ 0 60000 65536"/>
                  <a:gd name="T16" fmla="*/ 0 60000 65536"/>
                  <a:gd name="T17" fmla="*/ 0 60000 65536"/>
                  <a:gd name="T18" fmla="*/ 0 60000 65536"/>
                  <a:gd name="T19" fmla="*/ 0 60000 65536"/>
                  <a:gd name="T20" fmla="*/ 0 60000 65536"/>
                  <a:gd name="T21" fmla="*/ 0 w 24"/>
                  <a:gd name="T22" fmla="*/ 0 h 27"/>
                  <a:gd name="T23" fmla="*/ 24 w 24"/>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7">
                    <a:moveTo>
                      <a:pt x="0" y="4"/>
                    </a:moveTo>
                    <a:lnTo>
                      <a:pt x="0" y="7"/>
                    </a:lnTo>
                    <a:lnTo>
                      <a:pt x="13" y="27"/>
                    </a:lnTo>
                    <a:lnTo>
                      <a:pt x="24" y="20"/>
                    </a:lnTo>
                    <a:lnTo>
                      <a:pt x="11" y="0"/>
                    </a:lnTo>
                    <a:lnTo>
                      <a:pt x="13" y="4"/>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4" name="Freeform 825"/>
              <p:cNvSpPr>
                <a:spLocks/>
              </p:cNvSpPr>
              <p:nvPr/>
            </p:nvSpPr>
            <p:spPr bwMode="auto">
              <a:xfrm>
                <a:off x="3409" y="3236"/>
                <a:ext cx="14" cy="58"/>
              </a:xfrm>
              <a:custGeom>
                <a:avLst/>
                <a:gdLst>
                  <a:gd name="T0" fmla="*/ 5 w 14"/>
                  <a:gd name="T1" fmla="*/ 13 h 58"/>
                  <a:gd name="T2" fmla="*/ 0 w 14"/>
                  <a:gd name="T3" fmla="*/ 7 h 58"/>
                  <a:gd name="T4" fmla="*/ 1 w 14"/>
                  <a:gd name="T5" fmla="*/ 58 h 58"/>
                  <a:gd name="T6" fmla="*/ 14 w 14"/>
                  <a:gd name="T7" fmla="*/ 58 h 58"/>
                  <a:gd name="T8" fmla="*/ 12 w 14"/>
                  <a:gd name="T9" fmla="*/ 7 h 58"/>
                  <a:gd name="T10" fmla="*/ 7 w 14"/>
                  <a:gd name="T11" fmla="*/ 0 h 58"/>
                  <a:gd name="T12" fmla="*/ 12 w 14"/>
                  <a:gd name="T13" fmla="*/ 7 h 58"/>
                  <a:gd name="T14" fmla="*/ 12 w 14"/>
                  <a:gd name="T15" fmla="*/ 2 h 58"/>
                  <a:gd name="T16" fmla="*/ 7 w 14"/>
                  <a:gd name="T17" fmla="*/ 0 h 58"/>
                  <a:gd name="T18" fmla="*/ 5 w 14"/>
                  <a:gd name="T19" fmla="*/ 13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58"/>
                  <a:gd name="T32" fmla="*/ 14 w 14"/>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58">
                    <a:moveTo>
                      <a:pt x="5" y="13"/>
                    </a:moveTo>
                    <a:lnTo>
                      <a:pt x="0" y="7"/>
                    </a:lnTo>
                    <a:lnTo>
                      <a:pt x="1" y="58"/>
                    </a:lnTo>
                    <a:lnTo>
                      <a:pt x="14" y="58"/>
                    </a:lnTo>
                    <a:lnTo>
                      <a:pt x="12" y="7"/>
                    </a:lnTo>
                    <a:lnTo>
                      <a:pt x="7" y="0"/>
                    </a:lnTo>
                    <a:lnTo>
                      <a:pt x="12" y="7"/>
                    </a:lnTo>
                    <a:lnTo>
                      <a:pt x="12" y="2"/>
                    </a:lnTo>
                    <a:lnTo>
                      <a:pt x="7"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5" name="Freeform 826"/>
              <p:cNvSpPr>
                <a:spLocks/>
              </p:cNvSpPr>
              <p:nvPr/>
            </p:nvSpPr>
            <p:spPr bwMode="auto">
              <a:xfrm>
                <a:off x="3362" y="3229"/>
                <a:ext cx="54" cy="20"/>
              </a:xfrm>
              <a:custGeom>
                <a:avLst/>
                <a:gdLst>
                  <a:gd name="T0" fmla="*/ 7 w 54"/>
                  <a:gd name="T1" fmla="*/ 13 h 20"/>
                  <a:gd name="T2" fmla="*/ 2 w 54"/>
                  <a:gd name="T3" fmla="*/ 13 h 20"/>
                  <a:gd name="T4" fmla="*/ 52 w 54"/>
                  <a:gd name="T5" fmla="*/ 20 h 20"/>
                  <a:gd name="T6" fmla="*/ 54 w 54"/>
                  <a:gd name="T7" fmla="*/ 7 h 20"/>
                  <a:gd name="T8" fmla="*/ 3 w 54"/>
                  <a:gd name="T9" fmla="*/ 0 h 20"/>
                  <a:gd name="T10" fmla="*/ 0 w 54"/>
                  <a:gd name="T11" fmla="*/ 0 h 20"/>
                  <a:gd name="T12" fmla="*/ 7 w 54"/>
                  <a:gd name="T13" fmla="*/ 13 h 20"/>
                  <a:gd name="T14" fmla="*/ 0 60000 65536"/>
                  <a:gd name="T15" fmla="*/ 0 60000 65536"/>
                  <a:gd name="T16" fmla="*/ 0 60000 65536"/>
                  <a:gd name="T17" fmla="*/ 0 60000 65536"/>
                  <a:gd name="T18" fmla="*/ 0 60000 65536"/>
                  <a:gd name="T19" fmla="*/ 0 60000 65536"/>
                  <a:gd name="T20" fmla="*/ 0 60000 65536"/>
                  <a:gd name="T21" fmla="*/ 0 w 54"/>
                  <a:gd name="T22" fmla="*/ 0 h 20"/>
                  <a:gd name="T23" fmla="*/ 54 w 5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20">
                    <a:moveTo>
                      <a:pt x="7" y="13"/>
                    </a:moveTo>
                    <a:lnTo>
                      <a:pt x="2" y="13"/>
                    </a:lnTo>
                    <a:lnTo>
                      <a:pt x="52" y="20"/>
                    </a:lnTo>
                    <a:lnTo>
                      <a:pt x="54" y="7"/>
                    </a:lnTo>
                    <a:lnTo>
                      <a:pt x="3" y="0"/>
                    </a:lnTo>
                    <a:lnTo>
                      <a:pt x="0" y="0"/>
                    </a:lnTo>
                    <a:lnTo>
                      <a:pt x="7"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6" name="Freeform 827"/>
              <p:cNvSpPr>
                <a:spLocks/>
              </p:cNvSpPr>
              <p:nvPr/>
            </p:nvSpPr>
            <p:spPr bwMode="auto">
              <a:xfrm>
                <a:off x="2393" y="2809"/>
                <a:ext cx="52" cy="16"/>
              </a:xfrm>
              <a:custGeom>
                <a:avLst/>
                <a:gdLst>
                  <a:gd name="T0" fmla="*/ 52 w 52"/>
                  <a:gd name="T1" fmla="*/ 4 h 16"/>
                  <a:gd name="T2" fmla="*/ 50 w 52"/>
                  <a:gd name="T3" fmla="*/ 2 h 16"/>
                  <a:gd name="T4" fmla="*/ 0 w 52"/>
                  <a:gd name="T5" fmla="*/ 0 h 16"/>
                  <a:gd name="T6" fmla="*/ 0 w 52"/>
                  <a:gd name="T7" fmla="*/ 13 h 16"/>
                  <a:gd name="T8" fmla="*/ 48 w 52"/>
                  <a:gd name="T9" fmla="*/ 16 h 16"/>
                  <a:gd name="T10" fmla="*/ 46 w 52"/>
                  <a:gd name="T11" fmla="*/ 15 h 16"/>
                  <a:gd name="T12" fmla="*/ 52 w 52"/>
                  <a:gd name="T13" fmla="*/ 4 h 16"/>
                  <a:gd name="T14" fmla="*/ 0 60000 65536"/>
                  <a:gd name="T15" fmla="*/ 0 60000 65536"/>
                  <a:gd name="T16" fmla="*/ 0 60000 65536"/>
                  <a:gd name="T17" fmla="*/ 0 60000 65536"/>
                  <a:gd name="T18" fmla="*/ 0 60000 65536"/>
                  <a:gd name="T19" fmla="*/ 0 60000 65536"/>
                  <a:gd name="T20" fmla="*/ 0 60000 65536"/>
                  <a:gd name="T21" fmla="*/ 0 w 52"/>
                  <a:gd name="T22" fmla="*/ 0 h 16"/>
                  <a:gd name="T23" fmla="*/ 52 w 5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6">
                    <a:moveTo>
                      <a:pt x="52" y="4"/>
                    </a:moveTo>
                    <a:lnTo>
                      <a:pt x="50" y="2"/>
                    </a:lnTo>
                    <a:lnTo>
                      <a:pt x="0" y="0"/>
                    </a:lnTo>
                    <a:lnTo>
                      <a:pt x="0" y="13"/>
                    </a:lnTo>
                    <a:lnTo>
                      <a:pt x="48" y="16"/>
                    </a:lnTo>
                    <a:lnTo>
                      <a:pt x="46" y="15"/>
                    </a:lnTo>
                    <a:lnTo>
                      <a:pt x="52"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7" name="Freeform 828"/>
              <p:cNvSpPr>
                <a:spLocks/>
              </p:cNvSpPr>
              <p:nvPr/>
            </p:nvSpPr>
            <p:spPr bwMode="auto">
              <a:xfrm>
                <a:off x="2439" y="2813"/>
                <a:ext cx="69" cy="43"/>
              </a:xfrm>
              <a:custGeom>
                <a:avLst/>
                <a:gdLst>
                  <a:gd name="T0" fmla="*/ 69 w 69"/>
                  <a:gd name="T1" fmla="*/ 32 h 43"/>
                  <a:gd name="T2" fmla="*/ 67 w 69"/>
                  <a:gd name="T3" fmla="*/ 32 h 43"/>
                  <a:gd name="T4" fmla="*/ 6 w 69"/>
                  <a:gd name="T5" fmla="*/ 0 h 43"/>
                  <a:gd name="T6" fmla="*/ 0 w 69"/>
                  <a:gd name="T7" fmla="*/ 11 h 43"/>
                  <a:gd name="T8" fmla="*/ 62 w 69"/>
                  <a:gd name="T9" fmla="*/ 43 h 43"/>
                  <a:gd name="T10" fmla="*/ 62 w 69"/>
                  <a:gd name="T11" fmla="*/ 43 h 43"/>
                  <a:gd name="T12" fmla="*/ 69 w 69"/>
                  <a:gd name="T13" fmla="*/ 32 h 43"/>
                  <a:gd name="T14" fmla="*/ 0 60000 65536"/>
                  <a:gd name="T15" fmla="*/ 0 60000 65536"/>
                  <a:gd name="T16" fmla="*/ 0 60000 65536"/>
                  <a:gd name="T17" fmla="*/ 0 60000 65536"/>
                  <a:gd name="T18" fmla="*/ 0 60000 65536"/>
                  <a:gd name="T19" fmla="*/ 0 60000 65536"/>
                  <a:gd name="T20" fmla="*/ 0 60000 65536"/>
                  <a:gd name="T21" fmla="*/ 0 w 69"/>
                  <a:gd name="T22" fmla="*/ 0 h 43"/>
                  <a:gd name="T23" fmla="*/ 69 w 69"/>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3">
                    <a:moveTo>
                      <a:pt x="69" y="32"/>
                    </a:moveTo>
                    <a:lnTo>
                      <a:pt x="67" y="32"/>
                    </a:lnTo>
                    <a:lnTo>
                      <a:pt x="6" y="0"/>
                    </a:lnTo>
                    <a:lnTo>
                      <a:pt x="0" y="11"/>
                    </a:lnTo>
                    <a:lnTo>
                      <a:pt x="62" y="43"/>
                    </a:lnTo>
                    <a:lnTo>
                      <a:pt x="69"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8" name="Freeform 829"/>
              <p:cNvSpPr>
                <a:spLocks/>
              </p:cNvSpPr>
              <p:nvPr/>
            </p:nvSpPr>
            <p:spPr bwMode="auto">
              <a:xfrm>
                <a:off x="2501" y="2845"/>
                <a:ext cx="72" cy="56"/>
              </a:xfrm>
              <a:custGeom>
                <a:avLst/>
                <a:gdLst>
                  <a:gd name="T0" fmla="*/ 68 w 72"/>
                  <a:gd name="T1" fmla="*/ 42 h 56"/>
                  <a:gd name="T2" fmla="*/ 72 w 72"/>
                  <a:gd name="T3" fmla="*/ 43 h 56"/>
                  <a:gd name="T4" fmla="*/ 7 w 72"/>
                  <a:gd name="T5" fmla="*/ 0 h 56"/>
                  <a:gd name="T6" fmla="*/ 0 w 72"/>
                  <a:gd name="T7" fmla="*/ 11 h 56"/>
                  <a:gd name="T8" fmla="*/ 64 w 72"/>
                  <a:gd name="T9" fmla="*/ 54 h 56"/>
                  <a:gd name="T10" fmla="*/ 68 w 72"/>
                  <a:gd name="T11" fmla="*/ 56 h 56"/>
                  <a:gd name="T12" fmla="*/ 68 w 72"/>
                  <a:gd name="T13" fmla="*/ 42 h 56"/>
                  <a:gd name="T14" fmla="*/ 0 60000 65536"/>
                  <a:gd name="T15" fmla="*/ 0 60000 65536"/>
                  <a:gd name="T16" fmla="*/ 0 60000 65536"/>
                  <a:gd name="T17" fmla="*/ 0 60000 65536"/>
                  <a:gd name="T18" fmla="*/ 0 60000 65536"/>
                  <a:gd name="T19" fmla="*/ 0 60000 65536"/>
                  <a:gd name="T20" fmla="*/ 0 60000 65536"/>
                  <a:gd name="T21" fmla="*/ 0 w 72"/>
                  <a:gd name="T22" fmla="*/ 0 h 56"/>
                  <a:gd name="T23" fmla="*/ 72 w 72"/>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56">
                    <a:moveTo>
                      <a:pt x="68" y="42"/>
                    </a:moveTo>
                    <a:lnTo>
                      <a:pt x="72" y="43"/>
                    </a:lnTo>
                    <a:lnTo>
                      <a:pt x="7" y="0"/>
                    </a:lnTo>
                    <a:lnTo>
                      <a:pt x="0" y="11"/>
                    </a:lnTo>
                    <a:lnTo>
                      <a:pt x="64" y="54"/>
                    </a:lnTo>
                    <a:lnTo>
                      <a:pt x="68" y="56"/>
                    </a:lnTo>
                    <a:lnTo>
                      <a:pt x="68"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9" name="Freeform 830"/>
              <p:cNvSpPr>
                <a:spLocks/>
              </p:cNvSpPr>
              <p:nvPr/>
            </p:nvSpPr>
            <p:spPr bwMode="auto">
              <a:xfrm>
                <a:off x="2569" y="2885"/>
                <a:ext cx="27" cy="16"/>
              </a:xfrm>
              <a:custGeom>
                <a:avLst/>
                <a:gdLst>
                  <a:gd name="T0" fmla="*/ 14 w 27"/>
                  <a:gd name="T1" fmla="*/ 7 h 16"/>
                  <a:gd name="T2" fmla="*/ 20 w 27"/>
                  <a:gd name="T3" fmla="*/ 0 h 16"/>
                  <a:gd name="T4" fmla="*/ 0 w 27"/>
                  <a:gd name="T5" fmla="*/ 2 h 16"/>
                  <a:gd name="T6" fmla="*/ 0 w 27"/>
                  <a:gd name="T7" fmla="*/ 16 h 16"/>
                  <a:gd name="T8" fmla="*/ 20 w 27"/>
                  <a:gd name="T9" fmla="*/ 14 h 16"/>
                  <a:gd name="T10" fmla="*/ 27 w 27"/>
                  <a:gd name="T11" fmla="*/ 7 h 16"/>
                  <a:gd name="T12" fmla="*/ 20 w 27"/>
                  <a:gd name="T13" fmla="*/ 14 h 16"/>
                  <a:gd name="T14" fmla="*/ 27 w 27"/>
                  <a:gd name="T15" fmla="*/ 12 h 16"/>
                  <a:gd name="T16" fmla="*/ 27 w 27"/>
                  <a:gd name="T17" fmla="*/ 7 h 16"/>
                  <a:gd name="T18" fmla="*/ 14 w 27"/>
                  <a:gd name="T19" fmla="*/ 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14" y="7"/>
                    </a:moveTo>
                    <a:lnTo>
                      <a:pt x="20" y="0"/>
                    </a:lnTo>
                    <a:lnTo>
                      <a:pt x="0" y="2"/>
                    </a:lnTo>
                    <a:lnTo>
                      <a:pt x="0" y="16"/>
                    </a:lnTo>
                    <a:lnTo>
                      <a:pt x="20" y="14"/>
                    </a:lnTo>
                    <a:lnTo>
                      <a:pt x="27" y="7"/>
                    </a:lnTo>
                    <a:lnTo>
                      <a:pt x="20" y="14"/>
                    </a:lnTo>
                    <a:lnTo>
                      <a:pt x="27" y="12"/>
                    </a:lnTo>
                    <a:lnTo>
                      <a:pt x="27" y="7"/>
                    </a:lnTo>
                    <a:lnTo>
                      <a:pt x="14"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0" name="Freeform 831"/>
              <p:cNvSpPr>
                <a:spLocks/>
              </p:cNvSpPr>
              <p:nvPr/>
            </p:nvSpPr>
            <p:spPr bwMode="auto">
              <a:xfrm>
                <a:off x="2583" y="2869"/>
                <a:ext cx="13" cy="23"/>
              </a:xfrm>
              <a:custGeom>
                <a:avLst/>
                <a:gdLst>
                  <a:gd name="T0" fmla="*/ 2 w 13"/>
                  <a:gd name="T1" fmla="*/ 7 h 23"/>
                  <a:gd name="T2" fmla="*/ 0 w 13"/>
                  <a:gd name="T3" fmla="*/ 3 h 23"/>
                  <a:gd name="T4" fmla="*/ 0 w 13"/>
                  <a:gd name="T5" fmla="*/ 23 h 23"/>
                  <a:gd name="T6" fmla="*/ 13 w 13"/>
                  <a:gd name="T7" fmla="*/ 23 h 23"/>
                  <a:gd name="T8" fmla="*/ 13 w 13"/>
                  <a:gd name="T9" fmla="*/ 3 h 23"/>
                  <a:gd name="T10" fmla="*/ 13 w 13"/>
                  <a:gd name="T11" fmla="*/ 0 h 23"/>
                  <a:gd name="T12" fmla="*/ 2 w 13"/>
                  <a:gd name="T13" fmla="*/ 7 h 23"/>
                  <a:gd name="T14" fmla="*/ 0 60000 65536"/>
                  <a:gd name="T15" fmla="*/ 0 60000 65536"/>
                  <a:gd name="T16" fmla="*/ 0 60000 65536"/>
                  <a:gd name="T17" fmla="*/ 0 60000 65536"/>
                  <a:gd name="T18" fmla="*/ 0 60000 65536"/>
                  <a:gd name="T19" fmla="*/ 0 60000 65536"/>
                  <a:gd name="T20" fmla="*/ 0 60000 65536"/>
                  <a:gd name="T21" fmla="*/ 0 w 13"/>
                  <a:gd name="T22" fmla="*/ 0 h 23"/>
                  <a:gd name="T23" fmla="*/ 13 w 1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3">
                    <a:moveTo>
                      <a:pt x="2" y="7"/>
                    </a:moveTo>
                    <a:lnTo>
                      <a:pt x="0" y="3"/>
                    </a:lnTo>
                    <a:lnTo>
                      <a:pt x="0" y="23"/>
                    </a:lnTo>
                    <a:lnTo>
                      <a:pt x="13" y="23"/>
                    </a:lnTo>
                    <a:lnTo>
                      <a:pt x="13" y="3"/>
                    </a:lnTo>
                    <a:lnTo>
                      <a:pt x="13" y="0"/>
                    </a:lnTo>
                    <a:lnTo>
                      <a:pt x="2"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1" name="Freeform 832"/>
              <p:cNvSpPr>
                <a:spLocks/>
              </p:cNvSpPr>
              <p:nvPr/>
            </p:nvSpPr>
            <p:spPr bwMode="auto">
              <a:xfrm>
                <a:off x="2569" y="2851"/>
                <a:ext cx="27" cy="25"/>
              </a:xfrm>
              <a:custGeom>
                <a:avLst/>
                <a:gdLst>
                  <a:gd name="T0" fmla="*/ 0 w 27"/>
                  <a:gd name="T1" fmla="*/ 3 h 25"/>
                  <a:gd name="T2" fmla="*/ 2 w 27"/>
                  <a:gd name="T3" fmla="*/ 9 h 25"/>
                  <a:gd name="T4" fmla="*/ 16 w 27"/>
                  <a:gd name="T5" fmla="*/ 25 h 25"/>
                  <a:gd name="T6" fmla="*/ 27 w 27"/>
                  <a:gd name="T7" fmla="*/ 18 h 25"/>
                  <a:gd name="T8" fmla="*/ 11 w 27"/>
                  <a:gd name="T9" fmla="*/ 0 h 25"/>
                  <a:gd name="T10" fmla="*/ 13 w 27"/>
                  <a:gd name="T11" fmla="*/ 5 h 25"/>
                  <a:gd name="T12" fmla="*/ 0 w 27"/>
                  <a:gd name="T13" fmla="*/ 3 h 25"/>
                  <a:gd name="T14" fmla="*/ 0 w 27"/>
                  <a:gd name="T15" fmla="*/ 7 h 25"/>
                  <a:gd name="T16" fmla="*/ 2 w 27"/>
                  <a:gd name="T17" fmla="*/ 9 h 25"/>
                  <a:gd name="T18" fmla="*/ 0 w 27"/>
                  <a:gd name="T19" fmla="*/ 3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5"/>
                  <a:gd name="T32" fmla="*/ 27 w 27"/>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5">
                    <a:moveTo>
                      <a:pt x="0" y="3"/>
                    </a:moveTo>
                    <a:lnTo>
                      <a:pt x="2" y="9"/>
                    </a:lnTo>
                    <a:lnTo>
                      <a:pt x="16" y="25"/>
                    </a:lnTo>
                    <a:lnTo>
                      <a:pt x="27" y="18"/>
                    </a:lnTo>
                    <a:lnTo>
                      <a:pt x="11" y="0"/>
                    </a:lnTo>
                    <a:lnTo>
                      <a:pt x="13" y="5"/>
                    </a:lnTo>
                    <a:lnTo>
                      <a:pt x="0" y="3"/>
                    </a:lnTo>
                    <a:lnTo>
                      <a:pt x="0" y="7"/>
                    </a:lnTo>
                    <a:lnTo>
                      <a:pt x="2" y="9"/>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2" name="Freeform 833"/>
              <p:cNvSpPr>
                <a:spLocks/>
              </p:cNvSpPr>
              <p:nvPr/>
            </p:nvSpPr>
            <p:spPr bwMode="auto">
              <a:xfrm>
                <a:off x="2569" y="2833"/>
                <a:ext cx="16" cy="23"/>
              </a:xfrm>
              <a:custGeom>
                <a:avLst/>
                <a:gdLst>
                  <a:gd name="T0" fmla="*/ 7 w 16"/>
                  <a:gd name="T1" fmla="*/ 0 h 23"/>
                  <a:gd name="T2" fmla="*/ 2 w 16"/>
                  <a:gd name="T3" fmla="*/ 5 h 23"/>
                  <a:gd name="T4" fmla="*/ 0 w 16"/>
                  <a:gd name="T5" fmla="*/ 21 h 23"/>
                  <a:gd name="T6" fmla="*/ 13 w 16"/>
                  <a:gd name="T7" fmla="*/ 23 h 23"/>
                  <a:gd name="T8" fmla="*/ 16 w 16"/>
                  <a:gd name="T9" fmla="*/ 7 h 23"/>
                  <a:gd name="T10" fmla="*/ 11 w 16"/>
                  <a:gd name="T11" fmla="*/ 12 h 23"/>
                  <a:gd name="T12" fmla="*/ 7 w 16"/>
                  <a:gd name="T13" fmla="*/ 0 h 23"/>
                  <a:gd name="T14" fmla="*/ 4 w 16"/>
                  <a:gd name="T15" fmla="*/ 1 h 23"/>
                  <a:gd name="T16" fmla="*/ 2 w 16"/>
                  <a:gd name="T17" fmla="*/ 5 h 23"/>
                  <a:gd name="T18" fmla="*/ 7 w 16"/>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23"/>
                  <a:gd name="T32" fmla="*/ 16 w 1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23">
                    <a:moveTo>
                      <a:pt x="7" y="0"/>
                    </a:moveTo>
                    <a:lnTo>
                      <a:pt x="2" y="5"/>
                    </a:lnTo>
                    <a:lnTo>
                      <a:pt x="0" y="21"/>
                    </a:lnTo>
                    <a:lnTo>
                      <a:pt x="13" y="23"/>
                    </a:lnTo>
                    <a:lnTo>
                      <a:pt x="16" y="7"/>
                    </a:lnTo>
                    <a:lnTo>
                      <a:pt x="11" y="12"/>
                    </a:lnTo>
                    <a:lnTo>
                      <a:pt x="7" y="0"/>
                    </a:lnTo>
                    <a:lnTo>
                      <a:pt x="4" y="1"/>
                    </a:lnTo>
                    <a:lnTo>
                      <a:pt x="2" y="5"/>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3" name="Freeform 834"/>
              <p:cNvSpPr>
                <a:spLocks/>
              </p:cNvSpPr>
              <p:nvPr/>
            </p:nvSpPr>
            <p:spPr bwMode="auto">
              <a:xfrm>
                <a:off x="2576" y="2829"/>
                <a:ext cx="29" cy="16"/>
              </a:xfrm>
              <a:custGeom>
                <a:avLst/>
                <a:gdLst>
                  <a:gd name="T0" fmla="*/ 17 w 29"/>
                  <a:gd name="T1" fmla="*/ 5 h 16"/>
                  <a:gd name="T2" fmla="*/ 22 w 29"/>
                  <a:gd name="T3" fmla="*/ 0 h 16"/>
                  <a:gd name="T4" fmla="*/ 0 w 29"/>
                  <a:gd name="T5" fmla="*/ 4 h 16"/>
                  <a:gd name="T6" fmla="*/ 4 w 29"/>
                  <a:gd name="T7" fmla="*/ 16 h 16"/>
                  <a:gd name="T8" fmla="*/ 24 w 29"/>
                  <a:gd name="T9" fmla="*/ 13 h 16"/>
                  <a:gd name="T10" fmla="*/ 29 w 29"/>
                  <a:gd name="T11" fmla="*/ 9 h 16"/>
                  <a:gd name="T12" fmla="*/ 24 w 29"/>
                  <a:gd name="T13" fmla="*/ 13 h 16"/>
                  <a:gd name="T14" fmla="*/ 27 w 29"/>
                  <a:gd name="T15" fmla="*/ 13 h 16"/>
                  <a:gd name="T16" fmla="*/ 29 w 29"/>
                  <a:gd name="T17" fmla="*/ 9 h 16"/>
                  <a:gd name="T18" fmla="*/ 17 w 29"/>
                  <a:gd name="T19" fmla="*/ 5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6"/>
                  <a:gd name="T32" fmla="*/ 29 w 29"/>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6">
                    <a:moveTo>
                      <a:pt x="17" y="5"/>
                    </a:moveTo>
                    <a:lnTo>
                      <a:pt x="22" y="0"/>
                    </a:lnTo>
                    <a:lnTo>
                      <a:pt x="0" y="4"/>
                    </a:lnTo>
                    <a:lnTo>
                      <a:pt x="4" y="16"/>
                    </a:lnTo>
                    <a:lnTo>
                      <a:pt x="24" y="13"/>
                    </a:lnTo>
                    <a:lnTo>
                      <a:pt x="29" y="9"/>
                    </a:lnTo>
                    <a:lnTo>
                      <a:pt x="24" y="13"/>
                    </a:lnTo>
                    <a:lnTo>
                      <a:pt x="27" y="13"/>
                    </a:lnTo>
                    <a:lnTo>
                      <a:pt x="29" y="9"/>
                    </a:lnTo>
                    <a:lnTo>
                      <a:pt x="17"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4" name="Freeform 835"/>
              <p:cNvSpPr>
                <a:spLocks/>
              </p:cNvSpPr>
              <p:nvPr/>
            </p:nvSpPr>
            <p:spPr bwMode="auto">
              <a:xfrm>
                <a:off x="2593" y="2800"/>
                <a:ext cx="21" cy="38"/>
              </a:xfrm>
              <a:custGeom>
                <a:avLst/>
                <a:gdLst>
                  <a:gd name="T0" fmla="*/ 9 w 21"/>
                  <a:gd name="T1" fmla="*/ 0 h 38"/>
                  <a:gd name="T2" fmla="*/ 9 w 21"/>
                  <a:gd name="T3" fmla="*/ 2 h 38"/>
                  <a:gd name="T4" fmla="*/ 0 w 21"/>
                  <a:gd name="T5" fmla="*/ 34 h 38"/>
                  <a:gd name="T6" fmla="*/ 12 w 21"/>
                  <a:gd name="T7" fmla="*/ 38 h 38"/>
                  <a:gd name="T8" fmla="*/ 21 w 21"/>
                  <a:gd name="T9" fmla="*/ 6 h 38"/>
                  <a:gd name="T10" fmla="*/ 21 w 21"/>
                  <a:gd name="T11" fmla="*/ 7 h 38"/>
                  <a:gd name="T12" fmla="*/ 9 w 21"/>
                  <a:gd name="T13" fmla="*/ 0 h 38"/>
                  <a:gd name="T14" fmla="*/ 0 60000 65536"/>
                  <a:gd name="T15" fmla="*/ 0 60000 65536"/>
                  <a:gd name="T16" fmla="*/ 0 60000 65536"/>
                  <a:gd name="T17" fmla="*/ 0 60000 65536"/>
                  <a:gd name="T18" fmla="*/ 0 60000 65536"/>
                  <a:gd name="T19" fmla="*/ 0 60000 65536"/>
                  <a:gd name="T20" fmla="*/ 0 60000 65536"/>
                  <a:gd name="T21" fmla="*/ 0 w 21"/>
                  <a:gd name="T22" fmla="*/ 0 h 38"/>
                  <a:gd name="T23" fmla="*/ 21 w 2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8">
                    <a:moveTo>
                      <a:pt x="9" y="0"/>
                    </a:moveTo>
                    <a:lnTo>
                      <a:pt x="9" y="2"/>
                    </a:lnTo>
                    <a:lnTo>
                      <a:pt x="0" y="34"/>
                    </a:lnTo>
                    <a:lnTo>
                      <a:pt x="12" y="38"/>
                    </a:lnTo>
                    <a:lnTo>
                      <a:pt x="21" y="6"/>
                    </a:lnTo>
                    <a:lnTo>
                      <a:pt x="21" y="7"/>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5" name="Freeform 836"/>
              <p:cNvSpPr>
                <a:spLocks/>
              </p:cNvSpPr>
              <p:nvPr/>
            </p:nvSpPr>
            <p:spPr bwMode="auto">
              <a:xfrm>
                <a:off x="2602" y="2775"/>
                <a:ext cx="25" cy="32"/>
              </a:xfrm>
              <a:custGeom>
                <a:avLst/>
                <a:gdLst>
                  <a:gd name="T0" fmla="*/ 18 w 25"/>
                  <a:gd name="T1" fmla="*/ 0 h 32"/>
                  <a:gd name="T2" fmla="*/ 12 w 25"/>
                  <a:gd name="T3" fmla="*/ 4 h 32"/>
                  <a:gd name="T4" fmla="*/ 0 w 25"/>
                  <a:gd name="T5" fmla="*/ 25 h 32"/>
                  <a:gd name="T6" fmla="*/ 12 w 25"/>
                  <a:gd name="T7" fmla="*/ 32 h 32"/>
                  <a:gd name="T8" fmla="*/ 25 w 25"/>
                  <a:gd name="T9" fmla="*/ 9 h 32"/>
                  <a:gd name="T10" fmla="*/ 19 w 25"/>
                  <a:gd name="T11" fmla="*/ 13 h 32"/>
                  <a:gd name="T12" fmla="*/ 18 w 25"/>
                  <a:gd name="T13" fmla="*/ 0 h 32"/>
                  <a:gd name="T14" fmla="*/ 14 w 25"/>
                  <a:gd name="T15" fmla="*/ 0 h 32"/>
                  <a:gd name="T16" fmla="*/ 12 w 25"/>
                  <a:gd name="T17" fmla="*/ 4 h 32"/>
                  <a:gd name="T18" fmla="*/ 18 w 25"/>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32"/>
                  <a:gd name="T32" fmla="*/ 25 w 25"/>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32">
                    <a:moveTo>
                      <a:pt x="18" y="0"/>
                    </a:moveTo>
                    <a:lnTo>
                      <a:pt x="12" y="4"/>
                    </a:lnTo>
                    <a:lnTo>
                      <a:pt x="0" y="25"/>
                    </a:lnTo>
                    <a:lnTo>
                      <a:pt x="12" y="32"/>
                    </a:lnTo>
                    <a:lnTo>
                      <a:pt x="25" y="9"/>
                    </a:lnTo>
                    <a:lnTo>
                      <a:pt x="19" y="13"/>
                    </a:lnTo>
                    <a:lnTo>
                      <a:pt x="18" y="0"/>
                    </a:lnTo>
                    <a:lnTo>
                      <a:pt x="14" y="0"/>
                    </a:lnTo>
                    <a:lnTo>
                      <a:pt x="12" y="4"/>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6" name="Freeform 837"/>
              <p:cNvSpPr>
                <a:spLocks/>
              </p:cNvSpPr>
              <p:nvPr/>
            </p:nvSpPr>
            <p:spPr bwMode="auto">
              <a:xfrm>
                <a:off x="2620" y="2768"/>
                <a:ext cx="59" cy="20"/>
              </a:xfrm>
              <a:custGeom>
                <a:avLst/>
                <a:gdLst>
                  <a:gd name="T0" fmla="*/ 55 w 59"/>
                  <a:gd name="T1" fmla="*/ 2 h 20"/>
                  <a:gd name="T2" fmla="*/ 57 w 59"/>
                  <a:gd name="T3" fmla="*/ 0 h 20"/>
                  <a:gd name="T4" fmla="*/ 0 w 59"/>
                  <a:gd name="T5" fmla="*/ 7 h 20"/>
                  <a:gd name="T6" fmla="*/ 1 w 59"/>
                  <a:gd name="T7" fmla="*/ 20 h 20"/>
                  <a:gd name="T8" fmla="*/ 57 w 59"/>
                  <a:gd name="T9" fmla="*/ 14 h 20"/>
                  <a:gd name="T10" fmla="*/ 59 w 59"/>
                  <a:gd name="T11" fmla="*/ 12 h 20"/>
                  <a:gd name="T12" fmla="*/ 55 w 59"/>
                  <a:gd name="T13" fmla="*/ 2 h 20"/>
                  <a:gd name="T14" fmla="*/ 0 60000 65536"/>
                  <a:gd name="T15" fmla="*/ 0 60000 65536"/>
                  <a:gd name="T16" fmla="*/ 0 60000 65536"/>
                  <a:gd name="T17" fmla="*/ 0 60000 65536"/>
                  <a:gd name="T18" fmla="*/ 0 60000 65536"/>
                  <a:gd name="T19" fmla="*/ 0 60000 65536"/>
                  <a:gd name="T20" fmla="*/ 0 60000 65536"/>
                  <a:gd name="T21" fmla="*/ 0 w 59"/>
                  <a:gd name="T22" fmla="*/ 0 h 20"/>
                  <a:gd name="T23" fmla="*/ 59 w 5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0">
                    <a:moveTo>
                      <a:pt x="55" y="2"/>
                    </a:moveTo>
                    <a:lnTo>
                      <a:pt x="57" y="0"/>
                    </a:lnTo>
                    <a:lnTo>
                      <a:pt x="0" y="7"/>
                    </a:lnTo>
                    <a:lnTo>
                      <a:pt x="1" y="20"/>
                    </a:lnTo>
                    <a:lnTo>
                      <a:pt x="57" y="14"/>
                    </a:lnTo>
                    <a:lnTo>
                      <a:pt x="59" y="12"/>
                    </a:lnTo>
                    <a:lnTo>
                      <a:pt x="5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7" name="Freeform 838"/>
              <p:cNvSpPr>
                <a:spLocks/>
              </p:cNvSpPr>
              <p:nvPr/>
            </p:nvSpPr>
            <p:spPr bwMode="auto">
              <a:xfrm>
                <a:off x="2675" y="2757"/>
                <a:ext cx="36" cy="23"/>
              </a:xfrm>
              <a:custGeom>
                <a:avLst/>
                <a:gdLst>
                  <a:gd name="T0" fmla="*/ 27 w 36"/>
                  <a:gd name="T1" fmla="*/ 2 h 23"/>
                  <a:gd name="T2" fmla="*/ 31 w 36"/>
                  <a:gd name="T3" fmla="*/ 0 h 23"/>
                  <a:gd name="T4" fmla="*/ 0 w 36"/>
                  <a:gd name="T5" fmla="*/ 13 h 23"/>
                  <a:gd name="T6" fmla="*/ 4 w 36"/>
                  <a:gd name="T7" fmla="*/ 23 h 23"/>
                  <a:gd name="T8" fmla="*/ 35 w 36"/>
                  <a:gd name="T9" fmla="*/ 13 h 23"/>
                  <a:gd name="T10" fmla="*/ 36 w 36"/>
                  <a:gd name="T11" fmla="*/ 11 h 23"/>
                  <a:gd name="T12" fmla="*/ 27 w 36"/>
                  <a:gd name="T13" fmla="*/ 2 h 23"/>
                  <a:gd name="T14" fmla="*/ 0 60000 65536"/>
                  <a:gd name="T15" fmla="*/ 0 60000 65536"/>
                  <a:gd name="T16" fmla="*/ 0 60000 65536"/>
                  <a:gd name="T17" fmla="*/ 0 60000 65536"/>
                  <a:gd name="T18" fmla="*/ 0 60000 65536"/>
                  <a:gd name="T19" fmla="*/ 0 60000 65536"/>
                  <a:gd name="T20" fmla="*/ 0 60000 65536"/>
                  <a:gd name="T21" fmla="*/ 0 w 36"/>
                  <a:gd name="T22" fmla="*/ 0 h 23"/>
                  <a:gd name="T23" fmla="*/ 36 w 3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3">
                    <a:moveTo>
                      <a:pt x="27" y="2"/>
                    </a:moveTo>
                    <a:lnTo>
                      <a:pt x="31" y="0"/>
                    </a:lnTo>
                    <a:lnTo>
                      <a:pt x="0" y="13"/>
                    </a:lnTo>
                    <a:lnTo>
                      <a:pt x="4" y="23"/>
                    </a:lnTo>
                    <a:lnTo>
                      <a:pt x="35" y="13"/>
                    </a:lnTo>
                    <a:lnTo>
                      <a:pt x="36" y="11"/>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8" name="Freeform 839"/>
              <p:cNvSpPr>
                <a:spLocks/>
              </p:cNvSpPr>
              <p:nvPr/>
            </p:nvSpPr>
            <p:spPr bwMode="auto">
              <a:xfrm>
                <a:off x="2702" y="2719"/>
                <a:ext cx="53" cy="49"/>
              </a:xfrm>
              <a:custGeom>
                <a:avLst/>
                <a:gdLst>
                  <a:gd name="T0" fmla="*/ 44 w 53"/>
                  <a:gd name="T1" fmla="*/ 0 h 49"/>
                  <a:gd name="T2" fmla="*/ 44 w 53"/>
                  <a:gd name="T3" fmla="*/ 0 h 49"/>
                  <a:gd name="T4" fmla="*/ 0 w 53"/>
                  <a:gd name="T5" fmla="*/ 40 h 49"/>
                  <a:gd name="T6" fmla="*/ 9 w 53"/>
                  <a:gd name="T7" fmla="*/ 49 h 49"/>
                  <a:gd name="T8" fmla="*/ 53 w 53"/>
                  <a:gd name="T9" fmla="*/ 11 h 49"/>
                  <a:gd name="T10" fmla="*/ 53 w 53"/>
                  <a:gd name="T11" fmla="*/ 11 h 49"/>
                  <a:gd name="T12" fmla="*/ 44 w 53"/>
                  <a:gd name="T13" fmla="*/ 0 h 49"/>
                  <a:gd name="T14" fmla="*/ 0 60000 65536"/>
                  <a:gd name="T15" fmla="*/ 0 60000 65536"/>
                  <a:gd name="T16" fmla="*/ 0 60000 65536"/>
                  <a:gd name="T17" fmla="*/ 0 60000 65536"/>
                  <a:gd name="T18" fmla="*/ 0 60000 65536"/>
                  <a:gd name="T19" fmla="*/ 0 60000 65536"/>
                  <a:gd name="T20" fmla="*/ 0 60000 65536"/>
                  <a:gd name="T21" fmla="*/ 0 w 53"/>
                  <a:gd name="T22" fmla="*/ 0 h 49"/>
                  <a:gd name="T23" fmla="*/ 53 w 53"/>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49">
                    <a:moveTo>
                      <a:pt x="44" y="0"/>
                    </a:moveTo>
                    <a:lnTo>
                      <a:pt x="44" y="0"/>
                    </a:lnTo>
                    <a:lnTo>
                      <a:pt x="0" y="40"/>
                    </a:lnTo>
                    <a:lnTo>
                      <a:pt x="9" y="49"/>
                    </a:lnTo>
                    <a:lnTo>
                      <a:pt x="53" y="1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9" name="Freeform 840"/>
              <p:cNvSpPr>
                <a:spLocks/>
              </p:cNvSpPr>
              <p:nvPr/>
            </p:nvSpPr>
            <p:spPr bwMode="auto">
              <a:xfrm>
                <a:off x="2746" y="2690"/>
                <a:ext cx="43" cy="40"/>
              </a:xfrm>
              <a:custGeom>
                <a:avLst/>
                <a:gdLst>
                  <a:gd name="T0" fmla="*/ 36 w 43"/>
                  <a:gd name="T1" fmla="*/ 0 h 40"/>
                  <a:gd name="T2" fmla="*/ 34 w 43"/>
                  <a:gd name="T3" fmla="*/ 0 h 40"/>
                  <a:gd name="T4" fmla="*/ 0 w 43"/>
                  <a:gd name="T5" fmla="*/ 29 h 40"/>
                  <a:gd name="T6" fmla="*/ 9 w 43"/>
                  <a:gd name="T7" fmla="*/ 40 h 40"/>
                  <a:gd name="T8" fmla="*/ 43 w 43"/>
                  <a:gd name="T9" fmla="*/ 11 h 40"/>
                  <a:gd name="T10" fmla="*/ 41 w 43"/>
                  <a:gd name="T11" fmla="*/ 11 h 40"/>
                  <a:gd name="T12" fmla="*/ 36 w 43"/>
                  <a:gd name="T13" fmla="*/ 0 h 40"/>
                  <a:gd name="T14" fmla="*/ 0 60000 65536"/>
                  <a:gd name="T15" fmla="*/ 0 60000 65536"/>
                  <a:gd name="T16" fmla="*/ 0 60000 65536"/>
                  <a:gd name="T17" fmla="*/ 0 60000 65536"/>
                  <a:gd name="T18" fmla="*/ 0 60000 65536"/>
                  <a:gd name="T19" fmla="*/ 0 60000 65536"/>
                  <a:gd name="T20" fmla="*/ 0 60000 65536"/>
                  <a:gd name="T21" fmla="*/ 0 w 43"/>
                  <a:gd name="T22" fmla="*/ 0 h 40"/>
                  <a:gd name="T23" fmla="*/ 43 w 43"/>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0">
                    <a:moveTo>
                      <a:pt x="36" y="0"/>
                    </a:moveTo>
                    <a:lnTo>
                      <a:pt x="34" y="0"/>
                    </a:lnTo>
                    <a:lnTo>
                      <a:pt x="0" y="29"/>
                    </a:lnTo>
                    <a:lnTo>
                      <a:pt x="9" y="40"/>
                    </a:lnTo>
                    <a:lnTo>
                      <a:pt x="43" y="11"/>
                    </a:lnTo>
                    <a:lnTo>
                      <a:pt x="41" y="11"/>
                    </a:lnTo>
                    <a:lnTo>
                      <a:pt x="3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0" name="Freeform 841"/>
              <p:cNvSpPr>
                <a:spLocks/>
              </p:cNvSpPr>
              <p:nvPr/>
            </p:nvSpPr>
            <p:spPr bwMode="auto">
              <a:xfrm>
                <a:off x="2782" y="2669"/>
                <a:ext cx="52" cy="32"/>
              </a:xfrm>
              <a:custGeom>
                <a:avLst/>
                <a:gdLst>
                  <a:gd name="T0" fmla="*/ 48 w 52"/>
                  <a:gd name="T1" fmla="*/ 0 h 32"/>
                  <a:gd name="T2" fmla="*/ 47 w 52"/>
                  <a:gd name="T3" fmla="*/ 2 h 32"/>
                  <a:gd name="T4" fmla="*/ 0 w 52"/>
                  <a:gd name="T5" fmla="*/ 21 h 32"/>
                  <a:gd name="T6" fmla="*/ 5 w 52"/>
                  <a:gd name="T7" fmla="*/ 32 h 32"/>
                  <a:gd name="T8" fmla="*/ 52 w 52"/>
                  <a:gd name="T9" fmla="*/ 12 h 32"/>
                  <a:gd name="T10" fmla="*/ 50 w 52"/>
                  <a:gd name="T11" fmla="*/ 12 h 32"/>
                  <a:gd name="T12" fmla="*/ 48 w 52"/>
                  <a:gd name="T13" fmla="*/ 0 h 32"/>
                  <a:gd name="T14" fmla="*/ 0 60000 65536"/>
                  <a:gd name="T15" fmla="*/ 0 60000 65536"/>
                  <a:gd name="T16" fmla="*/ 0 60000 65536"/>
                  <a:gd name="T17" fmla="*/ 0 60000 65536"/>
                  <a:gd name="T18" fmla="*/ 0 60000 65536"/>
                  <a:gd name="T19" fmla="*/ 0 60000 65536"/>
                  <a:gd name="T20" fmla="*/ 0 60000 65536"/>
                  <a:gd name="T21" fmla="*/ 0 w 52"/>
                  <a:gd name="T22" fmla="*/ 0 h 32"/>
                  <a:gd name="T23" fmla="*/ 52 w 5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2">
                    <a:moveTo>
                      <a:pt x="48" y="0"/>
                    </a:moveTo>
                    <a:lnTo>
                      <a:pt x="47" y="2"/>
                    </a:lnTo>
                    <a:lnTo>
                      <a:pt x="0" y="21"/>
                    </a:lnTo>
                    <a:lnTo>
                      <a:pt x="5" y="32"/>
                    </a:lnTo>
                    <a:lnTo>
                      <a:pt x="52" y="12"/>
                    </a:lnTo>
                    <a:lnTo>
                      <a:pt x="50" y="12"/>
                    </a:lnTo>
                    <a:lnTo>
                      <a:pt x="4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1" name="Freeform 842"/>
              <p:cNvSpPr>
                <a:spLocks/>
              </p:cNvSpPr>
              <p:nvPr/>
            </p:nvSpPr>
            <p:spPr bwMode="auto">
              <a:xfrm>
                <a:off x="2830" y="2654"/>
                <a:ext cx="69" cy="27"/>
              </a:xfrm>
              <a:custGeom>
                <a:avLst/>
                <a:gdLst>
                  <a:gd name="T0" fmla="*/ 54 w 69"/>
                  <a:gd name="T1" fmla="*/ 8 h 27"/>
                  <a:gd name="T2" fmla="*/ 60 w 69"/>
                  <a:gd name="T3" fmla="*/ 0 h 27"/>
                  <a:gd name="T4" fmla="*/ 0 w 69"/>
                  <a:gd name="T5" fmla="*/ 15 h 27"/>
                  <a:gd name="T6" fmla="*/ 2 w 69"/>
                  <a:gd name="T7" fmla="*/ 27 h 27"/>
                  <a:gd name="T8" fmla="*/ 63 w 69"/>
                  <a:gd name="T9" fmla="*/ 13 h 27"/>
                  <a:gd name="T10" fmla="*/ 69 w 69"/>
                  <a:gd name="T11" fmla="*/ 8 h 27"/>
                  <a:gd name="T12" fmla="*/ 63 w 69"/>
                  <a:gd name="T13" fmla="*/ 13 h 27"/>
                  <a:gd name="T14" fmla="*/ 67 w 69"/>
                  <a:gd name="T15" fmla="*/ 13 h 27"/>
                  <a:gd name="T16" fmla="*/ 69 w 69"/>
                  <a:gd name="T17" fmla="*/ 8 h 27"/>
                  <a:gd name="T18" fmla="*/ 54 w 69"/>
                  <a:gd name="T19" fmla="*/ 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27"/>
                  <a:gd name="T32" fmla="*/ 69 w 69"/>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27">
                    <a:moveTo>
                      <a:pt x="54" y="8"/>
                    </a:moveTo>
                    <a:lnTo>
                      <a:pt x="60" y="0"/>
                    </a:lnTo>
                    <a:lnTo>
                      <a:pt x="0" y="15"/>
                    </a:lnTo>
                    <a:lnTo>
                      <a:pt x="2" y="27"/>
                    </a:lnTo>
                    <a:lnTo>
                      <a:pt x="63" y="13"/>
                    </a:lnTo>
                    <a:lnTo>
                      <a:pt x="69" y="8"/>
                    </a:lnTo>
                    <a:lnTo>
                      <a:pt x="63" y="13"/>
                    </a:lnTo>
                    <a:lnTo>
                      <a:pt x="67" y="13"/>
                    </a:lnTo>
                    <a:lnTo>
                      <a:pt x="69" y="8"/>
                    </a:lnTo>
                    <a:lnTo>
                      <a:pt x="54"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2" name="Freeform 843"/>
              <p:cNvSpPr>
                <a:spLocks/>
              </p:cNvSpPr>
              <p:nvPr/>
            </p:nvSpPr>
            <p:spPr bwMode="auto">
              <a:xfrm>
                <a:off x="2884" y="2616"/>
                <a:ext cx="17" cy="46"/>
              </a:xfrm>
              <a:custGeom>
                <a:avLst/>
                <a:gdLst>
                  <a:gd name="T0" fmla="*/ 4 w 17"/>
                  <a:gd name="T1" fmla="*/ 0 h 46"/>
                  <a:gd name="T2" fmla="*/ 2 w 17"/>
                  <a:gd name="T3" fmla="*/ 4 h 46"/>
                  <a:gd name="T4" fmla="*/ 0 w 17"/>
                  <a:gd name="T5" fmla="*/ 46 h 46"/>
                  <a:gd name="T6" fmla="*/ 15 w 17"/>
                  <a:gd name="T7" fmla="*/ 46 h 46"/>
                  <a:gd name="T8" fmla="*/ 17 w 17"/>
                  <a:gd name="T9" fmla="*/ 4 h 46"/>
                  <a:gd name="T10" fmla="*/ 15 w 17"/>
                  <a:gd name="T11" fmla="*/ 8 h 46"/>
                  <a:gd name="T12" fmla="*/ 4 w 17"/>
                  <a:gd name="T13" fmla="*/ 0 h 46"/>
                  <a:gd name="T14" fmla="*/ 0 60000 65536"/>
                  <a:gd name="T15" fmla="*/ 0 60000 65536"/>
                  <a:gd name="T16" fmla="*/ 0 60000 65536"/>
                  <a:gd name="T17" fmla="*/ 0 60000 65536"/>
                  <a:gd name="T18" fmla="*/ 0 60000 65536"/>
                  <a:gd name="T19" fmla="*/ 0 60000 65536"/>
                  <a:gd name="T20" fmla="*/ 0 60000 65536"/>
                  <a:gd name="T21" fmla="*/ 0 w 17"/>
                  <a:gd name="T22" fmla="*/ 0 h 46"/>
                  <a:gd name="T23" fmla="*/ 17 w 1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6">
                    <a:moveTo>
                      <a:pt x="4" y="0"/>
                    </a:moveTo>
                    <a:lnTo>
                      <a:pt x="2" y="4"/>
                    </a:lnTo>
                    <a:lnTo>
                      <a:pt x="0" y="46"/>
                    </a:lnTo>
                    <a:lnTo>
                      <a:pt x="15" y="46"/>
                    </a:lnTo>
                    <a:lnTo>
                      <a:pt x="17" y="4"/>
                    </a:lnTo>
                    <a:lnTo>
                      <a:pt x="15" y="8"/>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3" name="Freeform 844"/>
              <p:cNvSpPr>
                <a:spLocks/>
              </p:cNvSpPr>
              <p:nvPr/>
            </p:nvSpPr>
            <p:spPr bwMode="auto">
              <a:xfrm>
                <a:off x="2888" y="2580"/>
                <a:ext cx="36" cy="44"/>
              </a:xfrm>
              <a:custGeom>
                <a:avLst/>
                <a:gdLst>
                  <a:gd name="T0" fmla="*/ 31 w 36"/>
                  <a:gd name="T1" fmla="*/ 0 h 44"/>
                  <a:gd name="T2" fmla="*/ 27 w 36"/>
                  <a:gd name="T3" fmla="*/ 2 h 44"/>
                  <a:gd name="T4" fmla="*/ 0 w 36"/>
                  <a:gd name="T5" fmla="*/ 36 h 44"/>
                  <a:gd name="T6" fmla="*/ 11 w 36"/>
                  <a:gd name="T7" fmla="*/ 44 h 44"/>
                  <a:gd name="T8" fmla="*/ 36 w 36"/>
                  <a:gd name="T9" fmla="*/ 11 h 44"/>
                  <a:gd name="T10" fmla="*/ 32 w 36"/>
                  <a:gd name="T11" fmla="*/ 13 h 44"/>
                  <a:gd name="T12" fmla="*/ 31 w 36"/>
                  <a:gd name="T13" fmla="*/ 0 h 44"/>
                  <a:gd name="T14" fmla="*/ 0 60000 65536"/>
                  <a:gd name="T15" fmla="*/ 0 60000 65536"/>
                  <a:gd name="T16" fmla="*/ 0 60000 65536"/>
                  <a:gd name="T17" fmla="*/ 0 60000 65536"/>
                  <a:gd name="T18" fmla="*/ 0 60000 65536"/>
                  <a:gd name="T19" fmla="*/ 0 60000 65536"/>
                  <a:gd name="T20" fmla="*/ 0 60000 65536"/>
                  <a:gd name="T21" fmla="*/ 0 w 36"/>
                  <a:gd name="T22" fmla="*/ 0 h 44"/>
                  <a:gd name="T23" fmla="*/ 36 w 36"/>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4">
                    <a:moveTo>
                      <a:pt x="31" y="0"/>
                    </a:moveTo>
                    <a:lnTo>
                      <a:pt x="27" y="2"/>
                    </a:lnTo>
                    <a:lnTo>
                      <a:pt x="0" y="36"/>
                    </a:lnTo>
                    <a:lnTo>
                      <a:pt x="11" y="44"/>
                    </a:lnTo>
                    <a:lnTo>
                      <a:pt x="36" y="11"/>
                    </a:lnTo>
                    <a:lnTo>
                      <a:pt x="32" y="13"/>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4" name="Freeform 845"/>
              <p:cNvSpPr>
                <a:spLocks/>
              </p:cNvSpPr>
              <p:nvPr/>
            </p:nvSpPr>
            <p:spPr bwMode="auto">
              <a:xfrm>
                <a:off x="2919" y="2570"/>
                <a:ext cx="57" cy="23"/>
              </a:xfrm>
              <a:custGeom>
                <a:avLst/>
                <a:gdLst>
                  <a:gd name="T0" fmla="*/ 45 w 57"/>
                  <a:gd name="T1" fmla="*/ 3 h 23"/>
                  <a:gd name="T2" fmla="*/ 50 w 57"/>
                  <a:gd name="T3" fmla="*/ 0 h 23"/>
                  <a:gd name="T4" fmla="*/ 0 w 57"/>
                  <a:gd name="T5" fmla="*/ 10 h 23"/>
                  <a:gd name="T6" fmla="*/ 1 w 57"/>
                  <a:gd name="T7" fmla="*/ 23 h 23"/>
                  <a:gd name="T8" fmla="*/ 54 w 57"/>
                  <a:gd name="T9" fmla="*/ 12 h 23"/>
                  <a:gd name="T10" fmla="*/ 57 w 57"/>
                  <a:gd name="T11" fmla="*/ 7 h 23"/>
                  <a:gd name="T12" fmla="*/ 54 w 57"/>
                  <a:gd name="T13" fmla="*/ 12 h 23"/>
                  <a:gd name="T14" fmla="*/ 57 w 57"/>
                  <a:gd name="T15" fmla="*/ 10 h 23"/>
                  <a:gd name="T16" fmla="*/ 57 w 57"/>
                  <a:gd name="T17" fmla="*/ 7 h 23"/>
                  <a:gd name="T18" fmla="*/ 45 w 57"/>
                  <a:gd name="T19" fmla="*/ 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3"/>
                  <a:gd name="T32" fmla="*/ 57 w 57"/>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3">
                    <a:moveTo>
                      <a:pt x="45" y="3"/>
                    </a:moveTo>
                    <a:lnTo>
                      <a:pt x="50" y="0"/>
                    </a:lnTo>
                    <a:lnTo>
                      <a:pt x="0" y="10"/>
                    </a:lnTo>
                    <a:lnTo>
                      <a:pt x="1" y="23"/>
                    </a:lnTo>
                    <a:lnTo>
                      <a:pt x="54" y="12"/>
                    </a:lnTo>
                    <a:lnTo>
                      <a:pt x="57" y="7"/>
                    </a:lnTo>
                    <a:lnTo>
                      <a:pt x="54" y="12"/>
                    </a:lnTo>
                    <a:lnTo>
                      <a:pt x="57" y="10"/>
                    </a:lnTo>
                    <a:lnTo>
                      <a:pt x="57" y="7"/>
                    </a:lnTo>
                    <a:lnTo>
                      <a:pt x="45"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5" name="Freeform 846"/>
              <p:cNvSpPr>
                <a:spLocks/>
              </p:cNvSpPr>
              <p:nvPr/>
            </p:nvSpPr>
            <p:spPr bwMode="auto">
              <a:xfrm>
                <a:off x="2964" y="2550"/>
                <a:ext cx="19" cy="27"/>
              </a:xfrm>
              <a:custGeom>
                <a:avLst/>
                <a:gdLst>
                  <a:gd name="T0" fmla="*/ 10 w 19"/>
                  <a:gd name="T1" fmla="*/ 0 h 27"/>
                  <a:gd name="T2" fmla="*/ 7 w 19"/>
                  <a:gd name="T3" fmla="*/ 3 h 27"/>
                  <a:gd name="T4" fmla="*/ 0 w 19"/>
                  <a:gd name="T5" fmla="*/ 23 h 27"/>
                  <a:gd name="T6" fmla="*/ 12 w 19"/>
                  <a:gd name="T7" fmla="*/ 27 h 27"/>
                  <a:gd name="T8" fmla="*/ 19 w 19"/>
                  <a:gd name="T9" fmla="*/ 7 h 27"/>
                  <a:gd name="T10" fmla="*/ 14 w 19"/>
                  <a:gd name="T11" fmla="*/ 11 h 27"/>
                  <a:gd name="T12" fmla="*/ 10 w 19"/>
                  <a:gd name="T13" fmla="*/ 0 h 27"/>
                  <a:gd name="T14" fmla="*/ 7 w 19"/>
                  <a:gd name="T15" fmla="*/ 0 h 27"/>
                  <a:gd name="T16" fmla="*/ 7 w 19"/>
                  <a:gd name="T17" fmla="*/ 3 h 27"/>
                  <a:gd name="T18" fmla="*/ 10 w 19"/>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7"/>
                  <a:gd name="T32" fmla="*/ 19 w 19"/>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7">
                    <a:moveTo>
                      <a:pt x="10" y="0"/>
                    </a:moveTo>
                    <a:lnTo>
                      <a:pt x="7" y="3"/>
                    </a:lnTo>
                    <a:lnTo>
                      <a:pt x="0" y="23"/>
                    </a:lnTo>
                    <a:lnTo>
                      <a:pt x="12" y="27"/>
                    </a:lnTo>
                    <a:lnTo>
                      <a:pt x="19" y="7"/>
                    </a:lnTo>
                    <a:lnTo>
                      <a:pt x="14" y="11"/>
                    </a:lnTo>
                    <a:lnTo>
                      <a:pt x="10" y="0"/>
                    </a:lnTo>
                    <a:lnTo>
                      <a:pt x="7" y="0"/>
                    </a:lnTo>
                    <a:lnTo>
                      <a:pt x="7" y="3"/>
                    </a:lnTo>
                    <a:lnTo>
                      <a:pt x="1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6" name="Freeform 847"/>
              <p:cNvSpPr>
                <a:spLocks/>
              </p:cNvSpPr>
              <p:nvPr/>
            </p:nvSpPr>
            <p:spPr bwMode="auto">
              <a:xfrm>
                <a:off x="2974" y="2541"/>
                <a:ext cx="29" cy="20"/>
              </a:xfrm>
              <a:custGeom>
                <a:avLst/>
                <a:gdLst>
                  <a:gd name="T0" fmla="*/ 29 w 29"/>
                  <a:gd name="T1" fmla="*/ 0 h 20"/>
                  <a:gd name="T2" fmla="*/ 26 w 29"/>
                  <a:gd name="T3" fmla="*/ 0 h 20"/>
                  <a:gd name="T4" fmla="*/ 0 w 29"/>
                  <a:gd name="T5" fmla="*/ 9 h 20"/>
                  <a:gd name="T6" fmla="*/ 4 w 29"/>
                  <a:gd name="T7" fmla="*/ 20 h 20"/>
                  <a:gd name="T8" fmla="*/ 29 w 29"/>
                  <a:gd name="T9" fmla="*/ 12 h 20"/>
                  <a:gd name="T10" fmla="*/ 27 w 29"/>
                  <a:gd name="T11" fmla="*/ 12 h 20"/>
                  <a:gd name="T12" fmla="*/ 29 w 29"/>
                  <a:gd name="T13" fmla="*/ 0 h 20"/>
                  <a:gd name="T14" fmla="*/ 0 60000 65536"/>
                  <a:gd name="T15" fmla="*/ 0 60000 65536"/>
                  <a:gd name="T16" fmla="*/ 0 60000 65536"/>
                  <a:gd name="T17" fmla="*/ 0 60000 65536"/>
                  <a:gd name="T18" fmla="*/ 0 60000 65536"/>
                  <a:gd name="T19" fmla="*/ 0 60000 65536"/>
                  <a:gd name="T20" fmla="*/ 0 60000 65536"/>
                  <a:gd name="T21" fmla="*/ 0 w 29"/>
                  <a:gd name="T22" fmla="*/ 0 h 20"/>
                  <a:gd name="T23" fmla="*/ 29 w 2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0">
                    <a:moveTo>
                      <a:pt x="29" y="0"/>
                    </a:moveTo>
                    <a:lnTo>
                      <a:pt x="26" y="0"/>
                    </a:lnTo>
                    <a:lnTo>
                      <a:pt x="0" y="9"/>
                    </a:lnTo>
                    <a:lnTo>
                      <a:pt x="4" y="20"/>
                    </a:lnTo>
                    <a:lnTo>
                      <a:pt x="29" y="12"/>
                    </a:lnTo>
                    <a:lnTo>
                      <a:pt x="27" y="12"/>
                    </a:lnTo>
                    <a:lnTo>
                      <a:pt x="2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7" name="Freeform 848"/>
              <p:cNvSpPr>
                <a:spLocks/>
              </p:cNvSpPr>
              <p:nvPr/>
            </p:nvSpPr>
            <p:spPr bwMode="auto">
              <a:xfrm>
                <a:off x="3001" y="2541"/>
                <a:ext cx="27" cy="16"/>
              </a:xfrm>
              <a:custGeom>
                <a:avLst/>
                <a:gdLst>
                  <a:gd name="T0" fmla="*/ 27 w 27"/>
                  <a:gd name="T1" fmla="*/ 7 h 16"/>
                  <a:gd name="T2" fmla="*/ 24 w 27"/>
                  <a:gd name="T3" fmla="*/ 3 h 16"/>
                  <a:gd name="T4" fmla="*/ 2 w 27"/>
                  <a:gd name="T5" fmla="*/ 0 h 16"/>
                  <a:gd name="T6" fmla="*/ 0 w 27"/>
                  <a:gd name="T7" fmla="*/ 12 h 16"/>
                  <a:gd name="T8" fmla="*/ 20 w 27"/>
                  <a:gd name="T9" fmla="*/ 16 h 16"/>
                  <a:gd name="T10" fmla="*/ 17 w 27"/>
                  <a:gd name="T11" fmla="*/ 12 h 16"/>
                  <a:gd name="T12" fmla="*/ 27 w 27"/>
                  <a:gd name="T13" fmla="*/ 7 h 16"/>
                  <a:gd name="T14" fmla="*/ 26 w 27"/>
                  <a:gd name="T15" fmla="*/ 3 h 16"/>
                  <a:gd name="T16" fmla="*/ 24 w 27"/>
                  <a:gd name="T17" fmla="*/ 3 h 16"/>
                  <a:gd name="T18" fmla="*/ 27 w 27"/>
                  <a:gd name="T19" fmla="*/ 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27" y="7"/>
                    </a:moveTo>
                    <a:lnTo>
                      <a:pt x="24" y="3"/>
                    </a:lnTo>
                    <a:lnTo>
                      <a:pt x="2" y="0"/>
                    </a:lnTo>
                    <a:lnTo>
                      <a:pt x="0" y="12"/>
                    </a:lnTo>
                    <a:lnTo>
                      <a:pt x="20" y="16"/>
                    </a:lnTo>
                    <a:lnTo>
                      <a:pt x="17" y="12"/>
                    </a:lnTo>
                    <a:lnTo>
                      <a:pt x="27" y="7"/>
                    </a:lnTo>
                    <a:lnTo>
                      <a:pt x="26" y="3"/>
                    </a:lnTo>
                    <a:lnTo>
                      <a:pt x="24" y="3"/>
                    </a:lnTo>
                    <a:lnTo>
                      <a:pt x="27"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8" name="Freeform 849"/>
              <p:cNvSpPr>
                <a:spLocks/>
              </p:cNvSpPr>
              <p:nvPr/>
            </p:nvSpPr>
            <p:spPr bwMode="auto">
              <a:xfrm>
                <a:off x="3018" y="2548"/>
                <a:ext cx="30" cy="52"/>
              </a:xfrm>
              <a:custGeom>
                <a:avLst/>
                <a:gdLst>
                  <a:gd name="T0" fmla="*/ 25 w 30"/>
                  <a:gd name="T1" fmla="*/ 38 h 52"/>
                  <a:gd name="T2" fmla="*/ 30 w 30"/>
                  <a:gd name="T3" fmla="*/ 41 h 52"/>
                  <a:gd name="T4" fmla="*/ 10 w 30"/>
                  <a:gd name="T5" fmla="*/ 0 h 52"/>
                  <a:gd name="T6" fmla="*/ 0 w 30"/>
                  <a:gd name="T7" fmla="*/ 5 h 52"/>
                  <a:gd name="T8" fmla="*/ 18 w 30"/>
                  <a:gd name="T9" fmla="*/ 47 h 52"/>
                  <a:gd name="T10" fmla="*/ 25 w 30"/>
                  <a:gd name="T11" fmla="*/ 52 h 52"/>
                  <a:gd name="T12" fmla="*/ 18 w 30"/>
                  <a:gd name="T13" fmla="*/ 47 h 52"/>
                  <a:gd name="T14" fmla="*/ 19 w 30"/>
                  <a:gd name="T15" fmla="*/ 52 h 52"/>
                  <a:gd name="T16" fmla="*/ 25 w 30"/>
                  <a:gd name="T17" fmla="*/ 52 h 52"/>
                  <a:gd name="T18" fmla="*/ 25 w 30"/>
                  <a:gd name="T19" fmla="*/ 38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2"/>
                  <a:gd name="T32" fmla="*/ 30 w 3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2">
                    <a:moveTo>
                      <a:pt x="25" y="38"/>
                    </a:moveTo>
                    <a:lnTo>
                      <a:pt x="30" y="41"/>
                    </a:lnTo>
                    <a:lnTo>
                      <a:pt x="10" y="0"/>
                    </a:lnTo>
                    <a:lnTo>
                      <a:pt x="0" y="5"/>
                    </a:lnTo>
                    <a:lnTo>
                      <a:pt x="18" y="47"/>
                    </a:lnTo>
                    <a:lnTo>
                      <a:pt x="25" y="52"/>
                    </a:lnTo>
                    <a:lnTo>
                      <a:pt x="18" y="47"/>
                    </a:lnTo>
                    <a:lnTo>
                      <a:pt x="19" y="52"/>
                    </a:lnTo>
                    <a:lnTo>
                      <a:pt x="25" y="52"/>
                    </a:lnTo>
                    <a:lnTo>
                      <a:pt x="25"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9" name="Freeform 850"/>
              <p:cNvSpPr>
                <a:spLocks/>
              </p:cNvSpPr>
              <p:nvPr/>
            </p:nvSpPr>
            <p:spPr bwMode="auto">
              <a:xfrm>
                <a:off x="3043" y="2586"/>
                <a:ext cx="70" cy="14"/>
              </a:xfrm>
              <a:custGeom>
                <a:avLst/>
                <a:gdLst>
                  <a:gd name="T0" fmla="*/ 58 w 70"/>
                  <a:gd name="T1" fmla="*/ 7 h 14"/>
                  <a:gd name="T2" fmla="*/ 63 w 70"/>
                  <a:gd name="T3" fmla="*/ 0 h 14"/>
                  <a:gd name="T4" fmla="*/ 0 w 70"/>
                  <a:gd name="T5" fmla="*/ 0 h 14"/>
                  <a:gd name="T6" fmla="*/ 0 w 70"/>
                  <a:gd name="T7" fmla="*/ 14 h 14"/>
                  <a:gd name="T8" fmla="*/ 63 w 70"/>
                  <a:gd name="T9" fmla="*/ 12 h 14"/>
                  <a:gd name="T10" fmla="*/ 70 w 70"/>
                  <a:gd name="T11" fmla="*/ 5 h 14"/>
                  <a:gd name="T12" fmla="*/ 63 w 70"/>
                  <a:gd name="T13" fmla="*/ 12 h 14"/>
                  <a:gd name="T14" fmla="*/ 70 w 70"/>
                  <a:gd name="T15" fmla="*/ 12 h 14"/>
                  <a:gd name="T16" fmla="*/ 70 w 70"/>
                  <a:gd name="T17" fmla="*/ 5 h 14"/>
                  <a:gd name="T18" fmla="*/ 58 w 70"/>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14"/>
                  <a:gd name="T32" fmla="*/ 70 w 7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14">
                    <a:moveTo>
                      <a:pt x="58" y="7"/>
                    </a:moveTo>
                    <a:lnTo>
                      <a:pt x="63" y="0"/>
                    </a:lnTo>
                    <a:lnTo>
                      <a:pt x="0" y="0"/>
                    </a:lnTo>
                    <a:lnTo>
                      <a:pt x="0" y="14"/>
                    </a:lnTo>
                    <a:lnTo>
                      <a:pt x="63" y="12"/>
                    </a:lnTo>
                    <a:lnTo>
                      <a:pt x="70" y="5"/>
                    </a:lnTo>
                    <a:lnTo>
                      <a:pt x="63" y="12"/>
                    </a:lnTo>
                    <a:lnTo>
                      <a:pt x="70" y="12"/>
                    </a:lnTo>
                    <a:lnTo>
                      <a:pt x="70" y="5"/>
                    </a:lnTo>
                    <a:lnTo>
                      <a:pt x="58"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0" name="Freeform 851"/>
              <p:cNvSpPr>
                <a:spLocks/>
              </p:cNvSpPr>
              <p:nvPr/>
            </p:nvSpPr>
            <p:spPr bwMode="auto">
              <a:xfrm>
                <a:off x="3093" y="2553"/>
                <a:ext cx="20" cy="40"/>
              </a:xfrm>
              <a:custGeom>
                <a:avLst/>
                <a:gdLst>
                  <a:gd name="T0" fmla="*/ 2 w 20"/>
                  <a:gd name="T1" fmla="*/ 8 h 40"/>
                  <a:gd name="T2" fmla="*/ 0 w 20"/>
                  <a:gd name="T3" fmla="*/ 6 h 40"/>
                  <a:gd name="T4" fmla="*/ 8 w 20"/>
                  <a:gd name="T5" fmla="*/ 40 h 40"/>
                  <a:gd name="T6" fmla="*/ 20 w 20"/>
                  <a:gd name="T7" fmla="*/ 38 h 40"/>
                  <a:gd name="T8" fmla="*/ 13 w 20"/>
                  <a:gd name="T9" fmla="*/ 4 h 40"/>
                  <a:gd name="T10" fmla="*/ 13 w 20"/>
                  <a:gd name="T11" fmla="*/ 0 h 40"/>
                  <a:gd name="T12" fmla="*/ 2 w 20"/>
                  <a:gd name="T13" fmla="*/ 8 h 40"/>
                  <a:gd name="T14" fmla="*/ 0 60000 65536"/>
                  <a:gd name="T15" fmla="*/ 0 60000 65536"/>
                  <a:gd name="T16" fmla="*/ 0 60000 65536"/>
                  <a:gd name="T17" fmla="*/ 0 60000 65536"/>
                  <a:gd name="T18" fmla="*/ 0 60000 65536"/>
                  <a:gd name="T19" fmla="*/ 0 60000 65536"/>
                  <a:gd name="T20" fmla="*/ 0 60000 65536"/>
                  <a:gd name="T21" fmla="*/ 0 w 20"/>
                  <a:gd name="T22" fmla="*/ 0 h 40"/>
                  <a:gd name="T23" fmla="*/ 20 w 2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0">
                    <a:moveTo>
                      <a:pt x="2" y="8"/>
                    </a:moveTo>
                    <a:lnTo>
                      <a:pt x="0" y="6"/>
                    </a:lnTo>
                    <a:lnTo>
                      <a:pt x="8" y="40"/>
                    </a:lnTo>
                    <a:lnTo>
                      <a:pt x="20" y="38"/>
                    </a:lnTo>
                    <a:lnTo>
                      <a:pt x="13" y="4"/>
                    </a:lnTo>
                    <a:lnTo>
                      <a:pt x="13" y="0"/>
                    </a:lnTo>
                    <a:lnTo>
                      <a:pt x="2"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1" name="Freeform 852"/>
              <p:cNvSpPr>
                <a:spLocks/>
              </p:cNvSpPr>
              <p:nvPr/>
            </p:nvSpPr>
            <p:spPr bwMode="auto">
              <a:xfrm>
                <a:off x="3081" y="2534"/>
                <a:ext cx="25" cy="27"/>
              </a:xfrm>
              <a:custGeom>
                <a:avLst/>
                <a:gdLst>
                  <a:gd name="T0" fmla="*/ 0 w 25"/>
                  <a:gd name="T1" fmla="*/ 3 h 27"/>
                  <a:gd name="T2" fmla="*/ 0 w 25"/>
                  <a:gd name="T3" fmla="*/ 7 h 27"/>
                  <a:gd name="T4" fmla="*/ 14 w 25"/>
                  <a:gd name="T5" fmla="*/ 27 h 27"/>
                  <a:gd name="T6" fmla="*/ 25 w 25"/>
                  <a:gd name="T7" fmla="*/ 19 h 27"/>
                  <a:gd name="T8" fmla="*/ 11 w 25"/>
                  <a:gd name="T9" fmla="*/ 0 h 27"/>
                  <a:gd name="T10" fmla="*/ 12 w 25"/>
                  <a:gd name="T11" fmla="*/ 3 h 27"/>
                  <a:gd name="T12" fmla="*/ 0 w 25"/>
                  <a:gd name="T13" fmla="*/ 3 h 27"/>
                  <a:gd name="T14" fmla="*/ 0 60000 65536"/>
                  <a:gd name="T15" fmla="*/ 0 60000 65536"/>
                  <a:gd name="T16" fmla="*/ 0 60000 65536"/>
                  <a:gd name="T17" fmla="*/ 0 60000 65536"/>
                  <a:gd name="T18" fmla="*/ 0 60000 65536"/>
                  <a:gd name="T19" fmla="*/ 0 60000 65536"/>
                  <a:gd name="T20" fmla="*/ 0 60000 65536"/>
                  <a:gd name="T21" fmla="*/ 0 w 25"/>
                  <a:gd name="T22" fmla="*/ 0 h 27"/>
                  <a:gd name="T23" fmla="*/ 25 w 25"/>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7">
                    <a:moveTo>
                      <a:pt x="0" y="3"/>
                    </a:moveTo>
                    <a:lnTo>
                      <a:pt x="0" y="7"/>
                    </a:lnTo>
                    <a:lnTo>
                      <a:pt x="14" y="27"/>
                    </a:lnTo>
                    <a:lnTo>
                      <a:pt x="25" y="19"/>
                    </a:lnTo>
                    <a:lnTo>
                      <a:pt x="11" y="0"/>
                    </a:lnTo>
                    <a:lnTo>
                      <a:pt x="12" y="3"/>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2" name="Freeform 853"/>
              <p:cNvSpPr>
                <a:spLocks/>
              </p:cNvSpPr>
              <p:nvPr/>
            </p:nvSpPr>
            <p:spPr bwMode="auto">
              <a:xfrm>
                <a:off x="3081" y="2498"/>
                <a:ext cx="14" cy="39"/>
              </a:xfrm>
              <a:custGeom>
                <a:avLst/>
                <a:gdLst>
                  <a:gd name="T0" fmla="*/ 2 w 14"/>
                  <a:gd name="T1" fmla="*/ 0 h 39"/>
                  <a:gd name="T2" fmla="*/ 2 w 14"/>
                  <a:gd name="T3" fmla="*/ 3 h 39"/>
                  <a:gd name="T4" fmla="*/ 0 w 14"/>
                  <a:gd name="T5" fmla="*/ 39 h 39"/>
                  <a:gd name="T6" fmla="*/ 12 w 14"/>
                  <a:gd name="T7" fmla="*/ 39 h 39"/>
                  <a:gd name="T8" fmla="*/ 14 w 14"/>
                  <a:gd name="T9" fmla="*/ 5 h 39"/>
                  <a:gd name="T10" fmla="*/ 12 w 14"/>
                  <a:gd name="T11" fmla="*/ 9 h 39"/>
                  <a:gd name="T12" fmla="*/ 2 w 14"/>
                  <a:gd name="T13" fmla="*/ 0 h 39"/>
                  <a:gd name="T14" fmla="*/ 0 60000 65536"/>
                  <a:gd name="T15" fmla="*/ 0 60000 65536"/>
                  <a:gd name="T16" fmla="*/ 0 60000 65536"/>
                  <a:gd name="T17" fmla="*/ 0 60000 65536"/>
                  <a:gd name="T18" fmla="*/ 0 60000 65536"/>
                  <a:gd name="T19" fmla="*/ 0 60000 65536"/>
                  <a:gd name="T20" fmla="*/ 0 60000 65536"/>
                  <a:gd name="T21" fmla="*/ 0 w 14"/>
                  <a:gd name="T22" fmla="*/ 0 h 39"/>
                  <a:gd name="T23" fmla="*/ 14 w 1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9">
                    <a:moveTo>
                      <a:pt x="2" y="0"/>
                    </a:moveTo>
                    <a:lnTo>
                      <a:pt x="2" y="3"/>
                    </a:lnTo>
                    <a:lnTo>
                      <a:pt x="0" y="39"/>
                    </a:lnTo>
                    <a:lnTo>
                      <a:pt x="12" y="39"/>
                    </a:lnTo>
                    <a:lnTo>
                      <a:pt x="14" y="5"/>
                    </a:lnTo>
                    <a:lnTo>
                      <a:pt x="12" y="9"/>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3" name="Freeform 854"/>
              <p:cNvSpPr>
                <a:spLocks/>
              </p:cNvSpPr>
              <p:nvPr/>
            </p:nvSpPr>
            <p:spPr bwMode="auto">
              <a:xfrm>
                <a:off x="3083" y="2444"/>
                <a:ext cx="59" cy="63"/>
              </a:xfrm>
              <a:custGeom>
                <a:avLst/>
                <a:gdLst>
                  <a:gd name="T0" fmla="*/ 46 w 59"/>
                  <a:gd name="T1" fmla="*/ 1 h 63"/>
                  <a:gd name="T2" fmla="*/ 46 w 59"/>
                  <a:gd name="T3" fmla="*/ 0 h 63"/>
                  <a:gd name="T4" fmla="*/ 0 w 59"/>
                  <a:gd name="T5" fmla="*/ 54 h 63"/>
                  <a:gd name="T6" fmla="*/ 10 w 59"/>
                  <a:gd name="T7" fmla="*/ 63 h 63"/>
                  <a:gd name="T8" fmla="*/ 57 w 59"/>
                  <a:gd name="T9" fmla="*/ 7 h 63"/>
                  <a:gd name="T10" fmla="*/ 59 w 59"/>
                  <a:gd name="T11" fmla="*/ 5 h 63"/>
                  <a:gd name="T12" fmla="*/ 46 w 59"/>
                  <a:gd name="T13" fmla="*/ 1 h 63"/>
                  <a:gd name="T14" fmla="*/ 0 60000 65536"/>
                  <a:gd name="T15" fmla="*/ 0 60000 65536"/>
                  <a:gd name="T16" fmla="*/ 0 60000 65536"/>
                  <a:gd name="T17" fmla="*/ 0 60000 65536"/>
                  <a:gd name="T18" fmla="*/ 0 60000 65536"/>
                  <a:gd name="T19" fmla="*/ 0 60000 65536"/>
                  <a:gd name="T20" fmla="*/ 0 60000 65536"/>
                  <a:gd name="T21" fmla="*/ 0 w 59"/>
                  <a:gd name="T22" fmla="*/ 0 h 63"/>
                  <a:gd name="T23" fmla="*/ 59 w 59"/>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63">
                    <a:moveTo>
                      <a:pt x="46" y="1"/>
                    </a:moveTo>
                    <a:lnTo>
                      <a:pt x="46" y="0"/>
                    </a:lnTo>
                    <a:lnTo>
                      <a:pt x="0" y="54"/>
                    </a:lnTo>
                    <a:lnTo>
                      <a:pt x="10" y="63"/>
                    </a:lnTo>
                    <a:lnTo>
                      <a:pt x="57" y="7"/>
                    </a:lnTo>
                    <a:lnTo>
                      <a:pt x="59" y="5"/>
                    </a:lnTo>
                    <a:lnTo>
                      <a:pt x="46"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4" name="Freeform 855"/>
              <p:cNvSpPr>
                <a:spLocks/>
              </p:cNvSpPr>
              <p:nvPr/>
            </p:nvSpPr>
            <p:spPr bwMode="auto">
              <a:xfrm>
                <a:off x="3129" y="2395"/>
                <a:ext cx="22" cy="54"/>
              </a:xfrm>
              <a:custGeom>
                <a:avLst/>
                <a:gdLst>
                  <a:gd name="T0" fmla="*/ 13 w 22"/>
                  <a:gd name="T1" fmla="*/ 0 h 54"/>
                  <a:gd name="T2" fmla="*/ 9 w 22"/>
                  <a:gd name="T3" fmla="*/ 4 h 54"/>
                  <a:gd name="T4" fmla="*/ 0 w 22"/>
                  <a:gd name="T5" fmla="*/ 50 h 54"/>
                  <a:gd name="T6" fmla="*/ 13 w 22"/>
                  <a:gd name="T7" fmla="*/ 54 h 54"/>
                  <a:gd name="T8" fmla="*/ 22 w 22"/>
                  <a:gd name="T9" fmla="*/ 5 h 54"/>
                  <a:gd name="T10" fmla="*/ 20 w 22"/>
                  <a:gd name="T11" fmla="*/ 9 h 54"/>
                  <a:gd name="T12" fmla="*/ 13 w 22"/>
                  <a:gd name="T13" fmla="*/ 0 h 54"/>
                  <a:gd name="T14" fmla="*/ 0 60000 65536"/>
                  <a:gd name="T15" fmla="*/ 0 60000 65536"/>
                  <a:gd name="T16" fmla="*/ 0 60000 65536"/>
                  <a:gd name="T17" fmla="*/ 0 60000 65536"/>
                  <a:gd name="T18" fmla="*/ 0 60000 65536"/>
                  <a:gd name="T19" fmla="*/ 0 60000 65536"/>
                  <a:gd name="T20" fmla="*/ 0 60000 65536"/>
                  <a:gd name="T21" fmla="*/ 0 w 22"/>
                  <a:gd name="T22" fmla="*/ 0 h 54"/>
                  <a:gd name="T23" fmla="*/ 22 w 22"/>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54">
                    <a:moveTo>
                      <a:pt x="13" y="0"/>
                    </a:moveTo>
                    <a:lnTo>
                      <a:pt x="9" y="4"/>
                    </a:lnTo>
                    <a:lnTo>
                      <a:pt x="0" y="50"/>
                    </a:lnTo>
                    <a:lnTo>
                      <a:pt x="13" y="54"/>
                    </a:lnTo>
                    <a:lnTo>
                      <a:pt x="22" y="5"/>
                    </a:lnTo>
                    <a:lnTo>
                      <a:pt x="20" y="9"/>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5" name="Freeform 856"/>
              <p:cNvSpPr>
                <a:spLocks/>
              </p:cNvSpPr>
              <p:nvPr/>
            </p:nvSpPr>
            <p:spPr bwMode="auto">
              <a:xfrm>
                <a:off x="3142" y="2381"/>
                <a:ext cx="23" cy="23"/>
              </a:xfrm>
              <a:custGeom>
                <a:avLst/>
                <a:gdLst>
                  <a:gd name="T0" fmla="*/ 18 w 23"/>
                  <a:gd name="T1" fmla="*/ 0 h 23"/>
                  <a:gd name="T2" fmla="*/ 16 w 23"/>
                  <a:gd name="T3" fmla="*/ 1 h 23"/>
                  <a:gd name="T4" fmla="*/ 0 w 23"/>
                  <a:gd name="T5" fmla="*/ 14 h 23"/>
                  <a:gd name="T6" fmla="*/ 7 w 23"/>
                  <a:gd name="T7" fmla="*/ 23 h 23"/>
                  <a:gd name="T8" fmla="*/ 23 w 23"/>
                  <a:gd name="T9" fmla="*/ 12 h 23"/>
                  <a:gd name="T10" fmla="*/ 22 w 23"/>
                  <a:gd name="T11" fmla="*/ 12 h 23"/>
                  <a:gd name="T12" fmla="*/ 18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8" y="0"/>
                    </a:moveTo>
                    <a:lnTo>
                      <a:pt x="16" y="1"/>
                    </a:lnTo>
                    <a:lnTo>
                      <a:pt x="0" y="14"/>
                    </a:lnTo>
                    <a:lnTo>
                      <a:pt x="7" y="23"/>
                    </a:lnTo>
                    <a:lnTo>
                      <a:pt x="23" y="12"/>
                    </a:lnTo>
                    <a:lnTo>
                      <a:pt x="22" y="12"/>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6" name="Freeform 857"/>
              <p:cNvSpPr>
                <a:spLocks/>
              </p:cNvSpPr>
              <p:nvPr/>
            </p:nvSpPr>
            <p:spPr bwMode="auto">
              <a:xfrm>
                <a:off x="3160" y="2366"/>
                <a:ext cx="59" cy="27"/>
              </a:xfrm>
              <a:custGeom>
                <a:avLst/>
                <a:gdLst>
                  <a:gd name="T0" fmla="*/ 47 w 59"/>
                  <a:gd name="T1" fmla="*/ 6 h 27"/>
                  <a:gd name="T2" fmla="*/ 50 w 59"/>
                  <a:gd name="T3" fmla="*/ 0 h 27"/>
                  <a:gd name="T4" fmla="*/ 0 w 59"/>
                  <a:gd name="T5" fmla="*/ 15 h 27"/>
                  <a:gd name="T6" fmla="*/ 4 w 59"/>
                  <a:gd name="T7" fmla="*/ 27 h 27"/>
                  <a:gd name="T8" fmla="*/ 54 w 59"/>
                  <a:gd name="T9" fmla="*/ 11 h 27"/>
                  <a:gd name="T10" fmla="*/ 59 w 59"/>
                  <a:gd name="T11" fmla="*/ 6 h 27"/>
                  <a:gd name="T12" fmla="*/ 54 w 59"/>
                  <a:gd name="T13" fmla="*/ 11 h 27"/>
                  <a:gd name="T14" fmla="*/ 59 w 59"/>
                  <a:gd name="T15" fmla="*/ 11 h 27"/>
                  <a:gd name="T16" fmla="*/ 59 w 59"/>
                  <a:gd name="T17" fmla="*/ 6 h 27"/>
                  <a:gd name="T18" fmla="*/ 47 w 59"/>
                  <a:gd name="T19" fmla="*/ 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7"/>
                  <a:gd name="T32" fmla="*/ 59 w 59"/>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7">
                    <a:moveTo>
                      <a:pt x="47" y="6"/>
                    </a:moveTo>
                    <a:lnTo>
                      <a:pt x="50" y="0"/>
                    </a:lnTo>
                    <a:lnTo>
                      <a:pt x="0" y="15"/>
                    </a:lnTo>
                    <a:lnTo>
                      <a:pt x="4" y="27"/>
                    </a:lnTo>
                    <a:lnTo>
                      <a:pt x="54" y="11"/>
                    </a:lnTo>
                    <a:lnTo>
                      <a:pt x="59" y="6"/>
                    </a:lnTo>
                    <a:lnTo>
                      <a:pt x="54" y="11"/>
                    </a:lnTo>
                    <a:lnTo>
                      <a:pt x="59" y="11"/>
                    </a:lnTo>
                    <a:lnTo>
                      <a:pt x="59" y="6"/>
                    </a:lnTo>
                    <a:lnTo>
                      <a:pt x="47"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7" name="Freeform 858"/>
              <p:cNvSpPr>
                <a:spLocks/>
              </p:cNvSpPr>
              <p:nvPr/>
            </p:nvSpPr>
            <p:spPr bwMode="auto">
              <a:xfrm>
                <a:off x="3207" y="2310"/>
                <a:ext cx="16" cy="62"/>
              </a:xfrm>
              <a:custGeom>
                <a:avLst/>
                <a:gdLst>
                  <a:gd name="T0" fmla="*/ 3 w 16"/>
                  <a:gd name="T1" fmla="*/ 0 h 62"/>
                  <a:gd name="T2" fmla="*/ 3 w 16"/>
                  <a:gd name="T3" fmla="*/ 4 h 62"/>
                  <a:gd name="T4" fmla="*/ 0 w 16"/>
                  <a:gd name="T5" fmla="*/ 62 h 62"/>
                  <a:gd name="T6" fmla="*/ 12 w 16"/>
                  <a:gd name="T7" fmla="*/ 62 h 62"/>
                  <a:gd name="T8" fmla="*/ 16 w 16"/>
                  <a:gd name="T9" fmla="*/ 6 h 62"/>
                  <a:gd name="T10" fmla="*/ 14 w 16"/>
                  <a:gd name="T11" fmla="*/ 9 h 62"/>
                  <a:gd name="T12" fmla="*/ 3 w 16"/>
                  <a:gd name="T13" fmla="*/ 0 h 62"/>
                  <a:gd name="T14" fmla="*/ 0 60000 65536"/>
                  <a:gd name="T15" fmla="*/ 0 60000 65536"/>
                  <a:gd name="T16" fmla="*/ 0 60000 65536"/>
                  <a:gd name="T17" fmla="*/ 0 60000 65536"/>
                  <a:gd name="T18" fmla="*/ 0 60000 65536"/>
                  <a:gd name="T19" fmla="*/ 0 60000 65536"/>
                  <a:gd name="T20" fmla="*/ 0 60000 65536"/>
                  <a:gd name="T21" fmla="*/ 0 w 16"/>
                  <a:gd name="T22" fmla="*/ 0 h 62"/>
                  <a:gd name="T23" fmla="*/ 16 w 16"/>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2">
                    <a:moveTo>
                      <a:pt x="3" y="0"/>
                    </a:moveTo>
                    <a:lnTo>
                      <a:pt x="3" y="4"/>
                    </a:lnTo>
                    <a:lnTo>
                      <a:pt x="0" y="62"/>
                    </a:lnTo>
                    <a:lnTo>
                      <a:pt x="12" y="62"/>
                    </a:lnTo>
                    <a:lnTo>
                      <a:pt x="16" y="6"/>
                    </a:lnTo>
                    <a:lnTo>
                      <a:pt x="14" y="9"/>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8" name="Freeform 859"/>
              <p:cNvSpPr>
                <a:spLocks/>
              </p:cNvSpPr>
              <p:nvPr/>
            </p:nvSpPr>
            <p:spPr bwMode="auto">
              <a:xfrm>
                <a:off x="3210" y="2260"/>
                <a:ext cx="56" cy="59"/>
              </a:xfrm>
              <a:custGeom>
                <a:avLst/>
                <a:gdLst>
                  <a:gd name="T0" fmla="*/ 45 w 56"/>
                  <a:gd name="T1" fmla="*/ 2 h 59"/>
                  <a:gd name="T2" fmla="*/ 45 w 56"/>
                  <a:gd name="T3" fmla="*/ 0 h 59"/>
                  <a:gd name="T4" fmla="*/ 0 w 56"/>
                  <a:gd name="T5" fmla="*/ 50 h 59"/>
                  <a:gd name="T6" fmla="*/ 11 w 56"/>
                  <a:gd name="T7" fmla="*/ 59 h 59"/>
                  <a:gd name="T8" fmla="*/ 56 w 56"/>
                  <a:gd name="T9" fmla="*/ 9 h 59"/>
                  <a:gd name="T10" fmla="*/ 56 w 56"/>
                  <a:gd name="T11" fmla="*/ 5 h 59"/>
                  <a:gd name="T12" fmla="*/ 45 w 56"/>
                  <a:gd name="T13" fmla="*/ 2 h 59"/>
                  <a:gd name="T14" fmla="*/ 0 60000 65536"/>
                  <a:gd name="T15" fmla="*/ 0 60000 65536"/>
                  <a:gd name="T16" fmla="*/ 0 60000 65536"/>
                  <a:gd name="T17" fmla="*/ 0 60000 65536"/>
                  <a:gd name="T18" fmla="*/ 0 60000 65536"/>
                  <a:gd name="T19" fmla="*/ 0 60000 65536"/>
                  <a:gd name="T20" fmla="*/ 0 60000 65536"/>
                  <a:gd name="T21" fmla="*/ 0 w 56"/>
                  <a:gd name="T22" fmla="*/ 0 h 59"/>
                  <a:gd name="T23" fmla="*/ 56 w 56"/>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59">
                    <a:moveTo>
                      <a:pt x="45" y="2"/>
                    </a:moveTo>
                    <a:lnTo>
                      <a:pt x="45" y="0"/>
                    </a:lnTo>
                    <a:lnTo>
                      <a:pt x="0" y="50"/>
                    </a:lnTo>
                    <a:lnTo>
                      <a:pt x="11" y="59"/>
                    </a:lnTo>
                    <a:lnTo>
                      <a:pt x="56" y="9"/>
                    </a:lnTo>
                    <a:lnTo>
                      <a:pt x="56" y="5"/>
                    </a:lnTo>
                    <a:lnTo>
                      <a:pt x="4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9" name="Freeform 860"/>
              <p:cNvSpPr>
                <a:spLocks/>
              </p:cNvSpPr>
              <p:nvPr/>
            </p:nvSpPr>
            <p:spPr bwMode="auto">
              <a:xfrm>
                <a:off x="3255" y="2235"/>
                <a:ext cx="20" cy="30"/>
              </a:xfrm>
              <a:custGeom>
                <a:avLst/>
                <a:gdLst>
                  <a:gd name="T0" fmla="*/ 11 w 20"/>
                  <a:gd name="T1" fmla="*/ 0 h 30"/>
                  <a:gd name="T2" fmla="*/ 8 w 20"/>
                  <a:gd name="T3" fmla="*/ 3 h 30"/>
                  <a:gd name="T4" fmla="*/ 0 w 20"/>
                  <a:gd name="T5" fmla="*/ 27 h 30"/>
                  <a:gd name="T6" fmla="*/ 11 w 20"/>
                  <a:gd name="T7" fmla="*/ 30 h 30"/>
                  <a:gd name="T8" fmla="*/ 20 w 20"/>
                  <a:gd name="T9" fmla="*/ 7 h 30"/>
                  <a:gd name="T10" fmla="*/ 19 w 20"/>
                  <a:gd name="T11" fmla="*/ 10 h 30"/>
                  <a:gd name="T12" fmla="*/ 11 w 20"/>
                  <a:gd name="T13" fmla="*/ 0 h 30"/>
                  <a:gd name="T14" fmla="*/ 0 60000 65536"/>
                  <a:gd name="T15" fmla="*/ 0 60000 65536"/>
                  <a:gd name="T16" fmla="*/ 0 60000 65536"/>
                  <a:gd name="T17" fmla="*/ 0 60000 65536"/>
                  <a:gd name="T18" fmla="*/ 0 60000 65536"/>
                  <a:gd name="T19" fmla="*/ 0 60000 65536"/>
                  <a:gd name="T20" fmla="*/ 0 60000 65536"/>
                  <a:gd name="T21" fmla="*/ 0 w 20"/>
                  <a:gd name="T22" fmla="*/ 0 h 30"/>
                  <a:gd name="T23" fmla="*/ 20 w 2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0">
                    <a:moveTo>
                      <a:pt x="11" y="0"/>
                    </a:moveTo>
                    <a:lnTo>
                      <a:pt x="8" y="3"/>
                    </a:lnTo>
                    <a:lnTo>
                      <a:pt x="0" y="27"/>
                    </a:lnTo>
                    <a:lnTo>
                      <a:pt x="11" y="30"/>
                    </a:lnTo>
                    <a:lnTo>
                      <a:pt x="20" y="7"/>
                    </a:lnTo>
                    <a:lnTo>
                      <a:pt x="19" y="10"/>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0" name="Freeform 861"/>
              <p:cNvSpPr>
                <a:spLocks/>
              </p:cNvSpPr>
              <p:nvPr/>
            </p:nvSpPr>
            <p:spPr bwMode="auto">
              <a:xfrm>
                <a:off x="3266" y="2193"/>
                <a:ext cx="65" cy="52"/>
              </a:xfrm>
              <a:custGeom>
                <a:avLst/>
                <a:gdLst>
                  <a:gd name="T0" fmla="*/ 62 w 65"/>
                  <a:gd name="T1" fmla="*/ 0 h 52"/>
                  <a:gd name="T2" fmla="*/ 58 w 65"/>
                  <a:gd name="T3" fmla="*/ 2 h 52"/>
                  <a:gd name="T4" fmla="*/ 0 w 65"/>
                  <a:gd name="T5" fmla="*/ 42 h 52"/>
                  <a:gd name="T6" fmla="*/ 8 w 65"/>
                  <a:gd name="T7" fmla="*/ 52 h 52"/>
                  <a:gd name="T8" fmla="*/ 65 w 65"/>
                  <a:gd name="T9" fmla="*/ 13 h 52"/>
                  <a:gd name="T10" fmla="*/ 62 w 65"/>
                  <a:gd name="T11" fmla="*/ 13 h 52"/>
                  <a:gd name="T12" fmla="*/ 62 w 65"/>
                  <a:gd name="T13" fmla="*/ 0 h 52"/>
                  <a:gd name="T14" fmla="*/ 0 60000 65536"/>
                  <a:gd name="T15" fmla="*/ 0 60000 65536"/>
                  <a:gd name="T16" fmla="*/ 0 60000 65536"/>
                  <a:gd name="T17" fmla="*/ 0 60000 65536"/>
                  <a:gd name="T18" fmla="*/ 0 60000 65536"/>
                  <a:gd name="T19" fmla="*/ 0 60000 65536"/>
                  <a:gd name="T20" fmla="*/ 0 60000 65536"/>
                  <a:gd name="T21" fmla="*/ 0 w 65"/>
                  <a:gd name="T22" fmla="*/ 0 h 52"/>
                  <a:gd name="T23" fmla="*/ 65 w 65"/>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52">
                    <a:moveTo>
                      <a:pt x="62" y="0"/>
                    </a:moveTo>
                    <a:lnTo>
                      <a:pt x="58" y="2"/>
                    </a:lnTo>
                    <a:lnTo>
                      <a:pt x="0" y="42"/>
                    </a:lnTo>
                    <a:lnTo>
                      <a:pt x="8" y="52"/>
                    </a:lnTo>
                    <a:lnTo>
                      <a:pt x="65" y="13"/>
                    </a:lnTo>
                    <a:lnTo>
                      <a:pt x="62" y="13"/>
                    </a:lnTo>
                    <a:lnTo>
                      <a:pt x="6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1" name="Freeform 862"/>
              <p:cNvSpPr>
                <a:spLocks/>
              </p:cNvSpPr>
              <p:nvPr/>
            </p:nvSpPr>
            <p:spPr bwMode="auto">
              <a:xfrm>
                <a:off x="3328" y="2191"/>
                <a:ext cx="63" cy="15"/>
              </a:xfrm>
              <a:custGeom>
                <a:avLst/>
                <a:gdLst>
                  <a:gd name="T0" fmla="*/ 48 w 63"/>
                  <a:gd name="T1" fmla="*/ 8 h 15"/>
                  <a:gd name="T2" fmla="*/ 55 w 63"/>
                  <a:gd name="T3" fmla="*/ 0 h 15"/>
                  <a:gd name="T4" fmla="*/ 0 w 63"/>
                  <a:gd name="T5" fmla="*/ 2 h 15"/>
                  <a:gd name="T6" fmla="*/ 0 w 63"/>
                  <a:gd name="T7" fmla="*/ 15 h 15"/>
                  <a:gd name="T8" fmla="*/ 55 w 63"/>
                  <a:gd name="T9" fmla="*/ 15 h 15"/>
                  <a:gd name="T10" fmla="*/ 63 w 63"/>
                  <a:gd name="T11" fmla="*/ 8 h 15"/>
                  <a:gd name="T12" fmla="*/ 55 w 63"/>
                  <a:gd name="T13" fmla="*/ 13 h 15"/>
                  <a:gd name="T14" fmla="*/ 63 w 63"/>
                  <a:gd name="T15" fmla="*/ 13 h 15"/>
                  <a:gd name="T16" fmla="*/ 63 w 63"/>
                  <a:gd name="T17" fmla="*/ 8 h 15"/>
                  <a:gd name="T18" fmla="*/ 48 w 63"/>
                  <a:gd name="T19" fmla="*/ 8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15"/>
                  <a:gd name="T32" fmla="*/ 63 w 6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15">
                    <a:moveTo>
                      <a:pt x="48" y="8"/>
                    </a:moveTo>
                    <a:lnTo>
                      <a:pt x="55" y="0"/>
                    </a:lnTo>
                    <a:lnTo>
                      <a:pt x="0" y="2"/>
                    </a:lnTo>
                    <a:lnTo>
                      <a:pt x="0" y="15"/>
                    </a:lnTo>
                    <a:lnTo>
                      <a:pt x="55" y="15"/>
                    </a:lnTo>
                    <a:lnTo>
                      <a:pt x="63" y="8"/>
                    </a:lnTo>
                    <a:lnTo>
                      <a:pt x="55" y="13"/>
                    </a:lnTo>
                    <a:lnTo>
                      <a:pt x="63" y="13"/>
                    </a:lnTo>
                    <a:lnTo>
                      <a:pt x="63" y="8"/>
                    </a:lnTo>
                    <a:lnTo>
                      <a:pt x="48"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2" name="Freeform 863"/>
              <p:cNvSpPr>
                <a:spLocks/>
              </p:cNvSpPr>
              <p:nvPr/>
            </p:nvSpPr>
            <p:spPr bwMode="auto">
              <a:xfrm>
                <a:off x="3376" y="2123"/>
                <a:ext cx="15" cy="76"/>
              </a:xfrm>
              <a:custGeom>
                <a:avLst/>
                <a:gdLst>
                  <a:gd name="T0" fmla="*/ 0 w 15"/>
                  <a:gd name="T1" fmla="*/ 0 h 76"/>
                  <a:gd name="T2" fmla="*/ 0 w 15"/>
                  <a:gd name="T3" fmla="*/ 2 h 76"/>
                  <a:gd name="T4" fmla="*/ 0 w 15"/>
                  <a:gd name="T5" fmla="*/ 76 h 76"/>
                  <a:gd name="T6" fmla="*/ 15 w 15"/>
                  <a:gd name="T7" fmla="*/ 76 h 76"/>
                  <a:gd name="T8" fmla="*/ 13 w 15"/>
                  <a:gd name="T9" fmla="*/ 2 h 76"/>
                  <a:gd name="T10" fmla="*/ 13 w 15"/>
                  <a:gd name="T11" fmla="*/ 5 h 76"/>
                  <a:gd name="T12" fmla="*/ 0 w 15"/>
                  <a:gd name="T13" fmla="*/ 0 h 76"/>
                  <a:gd name="T14" fmla="*/ 0 60000 65536"/>
                  <a:gd name="T15" fmla="*/ 0 60000 65536"/>
                  <a:gd name="T16" fmla="*/ 0 60000 65536"/>
                  <a:gd name="T17" fmla="*/ 0 60000 65536"/>
                  <a:gd name="T18" fmla="*/ 0 60000 65536"/>
                  <a:gd name="T19" fmla="*/ 0 60000 65536"/>
                  <a:gd name="T20" fmla="*/ 0 60000 65536"/>
                  <a:gd name="T21" fmla="*/ 0 w 15"/>
                  <a:gd name="T22" fmla="*/ 0 h 76"/>
                  <a:gd name="T23" fmla="*/ 15 w 15"/>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6">
                    <a:moveTo>
                      <a:pt x="0" y="0"/>
                    </a:moveTo>
                    <a:lnTo>
                      <a:pt x="0" y="2"/>
                    </a:lnTo>
                    <a:lnTo>
                      <a:pt x="0" y="76"/>
                    </a:lnTo>
                    <a:lnTo>
                      <a:pt x="15" y="76"/>
                    </a:lnTo>
                    <a:lnTo>
                      <a:pt x="13" y="2"/>
                    </a:lnTo>
                    <a:lnTo>
                      <a:pt x="13" y="5"/>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 name="Freeform 864"/>
              <p:cNvSpPr>
                <a:spLocks/>
              </p:cNvSpPr>
              <p:nvPr/>
            </p:nvSpPr>
            <p:spPr bwMode="auto">
              <a:xfrm>
                <a:off x="3376" y="2074"/>
                <a:ext cx="29" cy="54"/>
              </a:xfrm>
              <a:custGeom>
                <a:avLst/>
                <a:gdLst>
                  <a:gd name="T0" fmla="*/ 16 w 29"/>
                  <a:gd name="T1" fmla="*/ 2 h 54"/>
                  <a:gd name="T2" fmla="*/ 16 w 29"/>
                  <a:gd name="T3" fmla="*/ 0 h 54"/>
                  <a:gd name="T4" fmla="*/ 0 w 29"/>
                  <a:gd name="T5" fmla="*/ 49 h 54"/>
                  <a:gd name="T6" fmla="*/ 13 w 29"/>
                  <a:gd name="T7" fmla="*/ 54 h 54"/>
                  <a:gd name="T8" fmla="*/ 29 w 29"/>
                  <a:gd name="T9" fmla="*/ 6 h 54"/>
                  <a:gd name="T10" fmla="*/ 29 w 29"/>
                  <a:gd name="T11" fmla="*/ 6 h 54"/>
                  <a:gd name="T12" fmla="*/ 16 w 29"/>
                  <a:gd name="T13" fmla="*/ 2 h 54"/>
                  <a:gd name="T14" fmla="*/ 0 60000 65536"/>
                  <a:gd name="T15" fmla="*/ 0 60000 65536"/>
                  <a:gd name="T16" fmla="*/ 0 60000 65536"/>
                  <a:gd name="T17" fmla="*/ 0 60000 65536"/>
                  <a:gd name="T18" fmla="*/ 0 60000 65536"/>
                  <a:gd name="T19" fmla="*/ 0 60000 65536"/>
                  <a:gd name="T20" fmla="*/ 0 60000 65536"/>
                  <a:gd name="T21" fmla="*/ 0 w 29"/>
                  <a:gd name="T22" fmla="*/ 0 h 54"/>
                  <a:gd name="T23" fmla="*/ 29 w 29"/>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54">
                    <a:moveTo>
                      <a:pt x="16" y="2"/>
                    </a:moveTo>
                    <a:lnTo>
                      <a:pt x="16" y="0"/>
                    </a:lnTo>
                    <a:lnTo>
                      <a:pt x="0" y="49"/>
                    </a:lnTo>
                    <a:lnTo>
                      <a:pt x="13" y="54"/>
                    </a:lnTo>
                    <a:lnTo>
                      <a:pt x="29" y="6"/>
                    </a:lnTo>
                    <a:lnTo>
                      <a:pt x="16"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 name="Freeform 865"/>
              <p:cNvSpPr>
                <a:spLocks/>
              </p:cNvSpPr>
              <p:nvPr/>
            </p:nvSpPr>
            <p:spPr bwMode="auto">
              <a:xfrm>
                <a:off x="3392" y="2018"/>
                <a:ext cx="29" cy="62"/>
              </a:xfrm>
              <a:custGeom>
                <a:avLst/>
                <a:gdLst>
                  <a:gd name="T0" fmla="*/ 17 w 29"/>
                  <a:gd name="T1" fmla="*/ 4 h 62"/>
                  <a:gd name="T2" fmla="*/ 17 w 29"/>
                  <a:gd name="T3" fmla="*/ 0 h 62"/>
                  <a:gd name="T4" fmla="*/ 0 w 29"/>
                  <a:gd name="T5" fmla="*/ 58 h 62"/>
                  <a:gd name="T6" fmla="*/ 13 w 29"/>
                  <a:gd name="T7" fmla="*/ 62 h 62"/>
                  <a:gd name="T8" fmla="*/ 29 w 29"/>
                  <a:gd name="T9" fmla="*/ 4 h 62"/>
                  <a:gd name="T10" fmla="*/ 29 w 29"/>
                  <a:gd name="T11" fmla="*/ 2 h 62"/>
                  <a:gd name="T12" fmla="*/ 17 w 29"/>
                  <a:gd name="T13" fmla="*/ 4 h 62"/>
                  <a:gd name="T14" fmla="*/ 0 60000 65536"/>
                  <a:gd name="T15" fmla="*/ 0 60000 65536"/>
                  <a:gd name="T16" fmla="*/ 0 60000 65536"/>
                  <a:gd name="T17" fmla="*/ 0 60000 65536"/>
                  <a:gd name="T18" fmla="*/ 0 60000 65536"/>
                  <a:gd name="T19" fmla="*/ 0 60000 65536"/>
                  <a:gd name="T20" fmla="*/ 0 60000 65536"/>
                  <a:gd name="T21" fmla="*/ 0 w 29"/>
                  <a:gd name="T22" fmla="*/ 0 h 62"/>
                  <a:gd name="T23" fmla="*/ 29 w 29"/>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62">
                    <a:moveTo>
                      <a:pt x="17" y="4"/>
                    </a:moveTo>
                    <a:lnTo>
                      <a:pt x="17" y="0"/>
                    </a:lnTo>
                    <a:lnTo>
                      <a:pt x="0" y="58"/>
                    </a:lnTo>
                    <a:lnTo>
                      <a:pt x="13" y="62"/>
                    </a:lnTo>
                    <a:lnTo>
                      <a:pt x="29" y="4"/>
                    </a:lnTo>
                    <a:lnTo>
                      <a:pt x="29" y="2"/>
                    </a:lnTo>
                    <a:lnTo>
                      <a:pt x="17"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 name="Freeform 866"/>
              <p:cNvSpPr>
                <a:spLocks/>
              </p:cNvSpPr>
              <p:nvPr/>
            </p:nvSpPr>
            <p:spPr bwMode="auto">
              <a:xfrm>
                <a:off x="3403" y="1975"/>
                <a:ext cx="18" cy="47"/>
              </a:xfrm>
              <a:custGeom>
                <a:avLst/>
                <a:gdLst>
                  <a:gd name="T0" fmla="*/ 2 w 18"/>
                  <a:gd name="T1" fmla="*/ 9 h 47"/>
                  <a:gd name="T2" fmla="*/ 0 w 18"/>
                  <a:gd name="T3" fmla="*/ 6 h 47"/>
                  <a:gd name="T4" fmla="*/ 6 w 18"/>
                  <a:gd name="T5" fmla="*/ 47 h 47"/>
                  <a:gd name="T6" fmla="*/ 18 w 18"/>
                  <a:gd name="T7" fmla="*/ 45 h 47"/>
                  <a:gd name="T8" fmla="*/ 13 w 18"/>
                  <a:gd name="T9" fmla="*/ 4 h 47"/>
                  <a:gd name="T10" fmla="*/ 11 w 18"/>
                  <a:gd name="T11" fmla="*/ 0 h 47"/>
                  <a:gd name="T12" fmla="*/ 2 w 18"/>
                  <a:gd name="T13" fmla="*/ 9 h 47"/>
                  <a:gd name="T14" fmla="*/ 0 60000 65536"/>
                  <a:gd name="T15" fmla="*/ 0 60000 65536"/>
                  <a:gd name="T16" fmla="*/ 0 60000 65536"/>
                  <a:gd name="T17" fmla="*/ 0 60000 65536"/>
                  <a:gd name="T18" fmla="*/ 0 60000 65536"/>
                  <a:gd name="T19" fmla="*/ 0 60000 65536"/>
                  <a:gd name="T20" fmla="*/ 0 60000 65536"/>
                  <a:gd name="T21" fmla="*/ 0 w 18"/>
                  <a:gd name="T22" fmla="*/ 0 h 47"/>
                  <a:gd name="T23" fmla="*/ 18 w 1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47">
                    <a:moveTo>
                      <a:pt x="2" y="9"/>
                    </a:moveTo>
                    <a:lnTo>
                      <a:pt x="0" y="6"/>
                    </a:lnTo>
                    <a:lnTo>
                      <a:pt x="6" y="47"/>
                    </a:lnTo>
                    <a:lnTo>
                      <a:pt x="18" y="45"/>
                    </a:lnTo>
                    <a:lnTo>
                      <a:pt x="13" y="4"/>
                    </a:lnTo>
                    <a:lnTo>
                      <a:pt x="11" y="0"/>
                    </a:lnTo>
                    <a:lnTo>
                      <a:pt x="2"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 name="Freeform 867"/>
              <p:cNvSpPr>
                <a:spLocks/>
              </p:cNvSpPr>
              <p:nvPr/>
            </p:nvSpPr>
            <p:spPr bwMode="auto">
              <a:xfrm>
                <a:off x="3376" y="1946"/>
                <a:ext cx="38" cy="38"/>
              </a:xfrm>
              <a:custGeom>
                <a:avLst/>
                <a:gdLst>
                  <a:gd name="T0" fmla="*/ 6 w 38"/>
                  <a:gd name="T1" fmla="*/ 13 h 38"/>
                  <a:gd name="T2" fmla="*/ 0 w 38"/>
                  <a:gd name="T3" fmla="*/ 11 h 38"/>
                  <a:gd name="T4" fmla="*/ 29 w 38"/>
                  <a:gd name="T5" fmla="*/ 38 h 38"/>
                  <a:gd name="T6" fmla="*/ 38 w 38"/>
                  <a:gd name="T7" fmla="*/ 29 h 38"/>
                  <a:gd name="T8" fmla="*/ 9 w 38"/>
                  <a:gd name="T9" fmla="*/ 2 h 38"/>
                  <a:gd name="T10" fmla="*/ 6 w 38"/>
                  <a:gd name="T11" fmla="*/ 0 h 38"/>
                  <a:gd name="T12" fmla="*/ 6 w 38"/>
                  <a:gd name="T13" fmla="*/ 13 h 38"/>
                  <a:gd name="T14" fmla="*/ 0 60000 65536"/>
                  <a:gd name="T15" fmla="*/ 0 60000 65536"/>
                  <a:gd name="T16" fmla="*/ 0 60000 65536"/>
                  <a:gd name="T17" fmla="*/ 0 60000 65536"/>
                  <a:gd name="T18" fmla="*/ 0 60000 65536"/>
                  <a:gd name="T19" fmla="*/ 0 60000 65536"/>
                  <a:gd name="T20" fmla="*/ 0 60000 65536"/>
                  <a:gd name="T21" fmla="*/ 0 w 38"/>
                  <a:gd name="T22" fmla="*/ 0 h 38"/>
                  <a:gd name="T23" fmla="*/ 38 w 38"/>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8">
                    <a:moveTo>
                      <a:pt x="6" y="13"/>
                    </a:moveTo>
                    <a:lnTo>
                      <a:pt x="0" y="11"/>
                    </a:lnTo>
                    <a:lnTo>
                      <a:pt x="29" y="38"/>
                    </a:lnTo>
                    <a:lnTo>
                      <a:pt x="38" y="29"/>
                    </a:lnTo>
                    <a:lnTo>
                      <a:pt x="9" y="2"/>
                    </a:lnTo>
                    <a:lnTo>
                      <a:pt x="6" y="0"/>
                    </a:lnTo>
                    <a:lnTo>
                      <a:pt x="6"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 name="Freeform 868"/>
              <p:cNvSpPr>
                <a:spLocks/>
              </p:cNvSpPr>
              <p:nvPr/>
            </p:nvSpPr>
            <p:spPr bwMode="auto">
              <a:xfrm>
                <a:off x="3347" y="1946"/>
                <a:ext cx="35" cy="13"/>
              </a:xfrm>
              <a:custGeom>
                <a:avLst/>
                <a:gdLst>
                  <a:gd name="T0" fmla="*/ 8 w 35"/>
                  <a:gd name="T1" fmla="*/ 13 h 13"/>
                  <a:gd name="T2" fmla="*/ 4 w 35"/>
                  <a:gd name="T3" fmla="*/ 13 h 13"/>
                  <a:gd name="T4" fmla="*/ 35 w 35"/>
                  <a:gd name="T5" fmla="*/ 13 h 13"/>
                  <a:gd name="T6" fmla="*/ 35 w 35"/>
                  <a:gd name="T7" fmla="*/ 0 h 13"/>
                  <a:gd name="T8" fmla="*/ 4 w 35"/>
                  <a:gd name="T9" fmla="*/ 0 h 13"/>
                  <a:gd name="T10" fmla="*/ 0 w 35"/>
                  <a:gd name="T11" fmla="*/ 0 h 13"/>
                  <a:gd name="T12" fmla="*/ 8 w 35"/>
                  <a:gd name="T13" fmla="*/ 13 h 13"/>
                  <a:gd name="T14" fmla="*/ 0 60000 65536"/>
                  <a:gd name="T15" fmla="*/ 0 60000 65536"/>
                  <a:gd name="T16" fmla="*/ 0 60000 65536"/>
                  <a:gd name="T17" fmla="*/ 0 60000 65536"/>
                  <a:gd name="T18" fmla="*/ 0 60000 65536"/>
                  <a:gd name="T19" fmla="*/ 0 60000 65536"/>
                  <a:gd name="T20" fmla="*/ 0 60000 65536"/>
                  <a:gd name="T21" fmla="*/ 0 w 35"/>
                  <a:gd name="T22" fmla="*/ 0 h 13"/>
                  <a:gd name="T23" fmla="*/ 35 w 35"/>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3">
                    <a:moveTo>
                      <a:pt x="8" y="13"/>
                    </a:moveTo>
                    <a:lnTo>
                      <a:pt x="4" y="13"/>
                    </a:lnTo>
                    <a:lnTo>
                      <a:pt x="35" y="13"/>
                    </a:lnTo>
                    <a:lnTo>
                      <a:pt x="35" y="0"/>
                    </a:lnTo>
                    <a:lnTo>
                      <a:pt x="4" y="0"/>
                    </a:lnTo>
                    <a:lnTo>
                      <a:pt x="0" y="0"/>
                    </a:lnTo>
                    <a:lnTo>
                      <a:pt x="8"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 name="Freeform 869"/>
              <p:cNvSpPr>
                <a:spLocks/>
              </p:cNvSpPr>
              <p:nvPr/>
            </p:nvSpPr>
            <p:spPr bwMode="auto">
              <a:xfrm>
                <a:off x="3315" y="1946"/>
                <a:ext cx="40" cy="29"/>
              </a:xfrm>
              <a:custGeom>
                <a:avLst/>
                <a:gdLst>
                  <a:gd name="T0" fmla="*/ 11 w 40"/>
                  <a:gd name="T1" fmla="*/ 27 h 29"/>
                  <a:gd name="T2" fmla="*/ 9 w 40"/>
                  <a:gd name="T3" fmla="*/ 29 h 29"/>
                  <a:gd name="T4" fmla="*/ 40 w 40"/>
                  <a:gd name="T5" fmla="*/ 13 h 29"/>
                  <a:gd name="T6" fmla="*/ 32 w 40"/>
                  <a:gd name="T7" fmla="*/ 0 h 29"/>
                  <a:gd name="T8" fmla="*/ 2 w 40"/>
                  <a:gd name="T9" fmla="*/ 17 h 29"/>
                  <a:gd name="T10" fmla="*/ 0 w 40"/>
                  <a:gd name="T11" fmla="*/ 20 h 29"/>
                  <a:gd name="T12" fmla="*/ 11 w 40"/>
                  <a:gd name="T13" fmla="*/ 27 h 29"/>
                  <a:gd name="T14" fmla="*/ 0 60000 65536"/>
                  <a:gd name="T15" fmla="*/ 0 60000 65536"/>
                  <a:gd name="T16" fmla="*/ 0 60000 65536"/>
                  <a:gd name="T17" fmla="*/ 0 60000 65536"/>
                  <a:gd name="T18" fmla="*/ 0 60000 65536"/>
                  <a:gd name="T19" fmla="*/ 0 60000 65536"/>
                  <a:gd name="T20" fmla="*/ 0 60000 65536"/>
                  <a:gd name="T21" fmla="*/ 0 w 40"/>
                  <a:gd name="T22" fmla="*/ 0 h 29"/>
                  <a:gd name="T23" fmla="*/ 40 w 4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9">
                    <a:moveTo>
                      <a:pt x="11" y="27"/>
                    </a:moveTo>
                    <a:lnTo>
                      <a:pt x="9" y="29"/>
                    </a:lnTo>
                    <a:lnTo>
                      <a:pt x="40" y="13"/>
                    </a:lnTo>
                    <a:lnTo>
                      <a:pt x="32" y="0"/>
                    </a:lnTo>
                    <a:lnTo>
                      <a:pt x="2" y="17"/>
                    </a:lnTo>
                    <a:lnTo>
                      <a:pt x="0" y="20"/>
                    </a:lnTo>
                    <a:lnTo>
                      <a:pt x="11"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9" name="Freeform 870"/>
              <p:cNvSpPr>
                <a:spLocks/>
              </p:cNvSpPr>
              <p:nvPr/>
            </p:nvSpPr>
            <p:spPr bwMode="auto">
              <a:xfrm>
                <a:off x="3297" y="1966"/>
                <a:ext cx="29" cy="38"/>
              </a:xfrm>
              <a:custGeom>
                <a:avLst/>
                <a:gdLst>
                  <a:gd name="T0" fmla="*/ 5 w 29"/>
                  <a:gd name="T1" fmla="*/ 38 h 38"/>
                  <a:gd name="T2" fmla="*/ 11 w 29"/>
                  <a:gd name="T3" fmla="*/ 34 h 38"/>
                  <a:gd name="T4" fmla="*/ 29 w 29"/>
                  <a:gd name="T5" fmla="*/ 7 h 38"/>
                  <a:gd name="T6" fmla="*/ 18 w 29"/>
                  <a:gd name="T7" fmla="*/ 0 h 38"/>
                  <a:gd name="T8" fmla="*/ 0 w 29"/>
                  <a:gd name="T9" fmla="*/ 27 h 38"/>
                  <a:gd name="T10" fmla="*/ 5 w 29"/>
                  <a:gd name="T11" fmla="*/ 25 h 38"/>
                  <a:gd name="T12" fmla="*/ 5 w 29"/>
                  <a:gd name="T13" fmla="*/ 38 h 38"/>
                  <a:gd name="T14" fmla="*/ 9 w 29"/>
                  <a:gd name="T15" fmla="*/ 38 h 38"/>
                  <a:gd name="T16" fmla="*/ 11 w 29"/>
                  <a:gd name="T17" fmla="*/ 34 h 38"/>
                  <a:gd name="T18" fmla="*/ 5 w 29"/>
                  <a:gd name="T19" fmla="*/ 38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8"/>
                  <a:gd name="T32" fmla="*/ 29 w 29"/>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8">
                    <a:moveTo>
                      <a:pt x="5" y="38"/>
                    </a:moveTo>
                    <a:lnTo>
                      <a:pt x="11" y="34"/>
                    </a:lnTo>
                    <a:lnTo>
                      <a:pt x="29" y="7"/>
                    </a:lnTo>
                    <a:lnTo>
                      <a:pt x="18" y="0"/>
                    </a:lnTo>
                    <a:lnTo>
                      <a:pt x="0" y="27"/>
                    </a:lnTo>
                    <a:lnTo>
                      <a:pt x="5" y="25"/>
                    </a:lnTo>
                    <a:lnTo>
                      <a:pt x="5" y="38"/>
                    </a:lnTo>
                    <a:lnTo>
                      <a:pt x="9" y="38"/>
                    </a:lnTo>
                    <a:lnTo>
                      <a:pt x="11" y="34"/>
                    </a:lnTo>
                    <a:lnTo>
                      <a:pt x="5"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0" name="Freeform 871"/>
              <p:cNvSpPr>
                <a:spLocks/>
              </p:cNvSpPr>
              <p:nvPr/>
            </p:nvSpPr>
            <p:spPr bwMode="auto">
              <a:xfrm>
                <a:off x="3252" y="1991"/>
                <a:ext cx="50" cy="15"/>
              </a:xfrm>
              <a:custGeom>
                <a:avLst/>
                <a:gdLst>
                  <a:gd name="T0" fmla="*/ 5 w 50"/>
                  <a:gd name="T1" fmla="*/ 13 h 15"/>
                  <a:gd name="T2" fmla="*/ 3 w 50"/>
                  <a:gd name="T3" fmla="*/ 15 h 15"/>
                  <a:gd name="T4" fmla="*/ 50 w 50"/>
                  <a:gd name="T5" fmla="*/ 13 h 15"/>
                  <a:gd name="T6" fmla="*/ 50 w 50"/>
                  <a:gd name="T7" fmla="*/ 0 h 15"/>
                  <a:gd name="T8" fmla="*/ 2 w 50"/>
                  <a:gd name="T9" fmla="*/ 2 h 15"/>
                  <a:gd name="T10" fmla="*/ 0 w 50"/>
                  <a:gd name="T11" fmla="*/ 2 h 15"/>
                  <a:gd name="T12" fmla="*/ 5 w 50"/>
                  <a:gd name="T13" fmla="*/ 13 h 15"/>
                  <a:gd name="T14" fmla="*/ 0 60000 65536"/>
                  <a:gd name="T15" fmla="*/ 0 60000 65536"/>
                  <a:gd name="T16" fmla="*/ 0 60000 65536"/>
                  <a:gd name="T17" fmla="*/ 0 60000 65536"/>
                  <a:gd name="T18" fmla="*/ 0 60000 65536"/>
                  <a:gd name="T19" fmla="*/ 0 60000 65536"/>
                  <a:gd name="T20" fmla="*/ 0 60000 65536"/>
                  <a:gd name="T21" fmla="*/ 0 w 50"/>
                  <a:gd name="T22" fmla="*/ 0 h 15"/>
                  <a:gd name="T23" fmla="*/ 50 w 5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5">
                    <a:moveTo>
                      <a:pt x="5" y="13"/>
                    </a:moveTo>
                    <a:lnTo>
                      <a:pt x="3" y="15"/>
                    </a:lnTo>
                    <a:lnTo>
                      <a:pt x="50" y="13"/>
                    </a:lnTo>
                    <a:lnTo>
                      <a:pt x="50" y="0"/>
                    </a:lnTo>
                    <a:lnTo>
                      <a:pt x="2" y="2"/>
                    </a:lnTo>
                    <a:lnTo>
                      <a:pt x="0" y="2"/>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1" name="Freeform 872"/>
              <p:cNvSpPr>
                <a:spLocks/>
              </p:cNvSpPr>
              <p:nvPr/>
            </p:nvSpPr>
            <p:spPr bwMode="auto">
              <a:xfrm>
                <a:off x="3218" y="1993"/>
                <a:ext cx="39" cy="34"/>
              </a:xfrm>
              <a:custGeom>
                <a:avLst/>
                <a:gdLst>
                  <a:gd name="T0" fmla="*/ 3 w 39"/>
                  <a:gd name="T1" fmla="*/ 34 h 34"/>
                  <a:gd name="T2" fmla="*/ 7 w 39"/>
                  <a:gd name="T3" fmla="*/ 33 h 34"/>
                  <a:gd name="T4" fmla="*/ 39 w 39"/>
                  <a:gd name="T5" fmla="*/ 11 h 34"/>
                  <a:gd name="T6" fmla="*/ 34 w 39"/>
                  <a:gd name="T7" fmla="*/ 0 h 34"/>
                  <a:gd name="T8" fmla="*/ 0 w 39"/>
                  <a:gd name="T9" fmla="*/ 22 h 34"/>
                  <a:gd name="T10" fmla="*/ 3 w 39"/>
                  <a:gd name="T11" fmla="*/ 22 h 34"/>
                  <a:gd name="T12" fmla="*/ 3 w 39"/>
                  <a:gd name="T13" fmla="*/ 34 h 34"/>
                  <a:gd name="T14" fmla="*/ 0 60000 65536"/>
                  <a:gd name="T15" fmla="*/ 0 60000 65536"/>
                  <a:gd name="T16" fmla="*/ 0 60000 65536"/>
                  <a:gd name="T17" fmla="*/ 0 60000 65536"/>
                  <a:gd name="T18" fmla="*/ 0 60000 65536"/>
                  <a:gd name="T19" fmla="*/ 0 60000 65536"/>
                  <a:gd name="T20" fmla="*/ 0 60000 65536"/>
                  <a:gd name="T21" fmla="*/ 0 w 39"/>
                  <a:gd name="T22" fmla="*/ 0 h 34"/>
                  <a:gd name="T23" fmla="*/ 39 w 39"/>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4">
                    <a:moveTo>
                      <a:pt x="3" y="34"/>
                    </a:moveTo>
                    <a:lnTo>
                      <a:pt x="7" y="33"/>
                    </a:lnTo>
                    <a:lnTo>
                      <a:pt x="39" y="11"/>
                    </a:lnTo>
                    <a:lnTo>
                      <a:pt x="34" y="0"/>
                    </a:lnTo>
                    <a:lnTo>
                      <a:pt x="0" y="22"/>
                    </a:lnTo>
                    <a:lnTo>
                      <a:pt x="3" y="22"/>
                    </a:lnTo>
                    <a:lnTo>
                      <a:pt x="3"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2" name="Freeform 873"/>
              <p:cNvSpPr>
                <a:spLocks/>
              </p:cNvSpPr>
              <p:nvPr/>
            </p:nvSpPr>
            <p:spPr bwMode="auto">
              <a:xfrm>
                <a:off x="3187" y="2013"/>
                <a:ext cx="34" cy="14"/>
              </a:xfrm>
              <a:custGeom>
                <a:avLst/>
                <a:gdLst>
                  <a:gd name="T0" fmla="*/ 0 w 34"/>
                  <a:gd name="T1" fmla="*/ 13 h 14"/>
                  <a:gd name="T2" fmla="*/ 2 w 34"/>
                  <a:gd name="T3" fmla="*/ 13 h 14"/>
                  <a:gd name="T4" fmla="*/ 34 w 34"/>
                  <a:gd name="T5" fmla="*/ 14 h 14"/>
                  <a:gd name="T6" fmla="*/ 34 w 34"/>
                  <a:gd name="T7" fmla="*/ 2 h 14"/>
                  <a:gd name="T8" fmla="*/ 2 w 34"/>
                  <a:gd name="T9" fmla="*/ 0 h 14"/>
                  <a:gd name="T10" fmla="*/ 4 w 34"/>
                  <a:gd name="T11" fmla="*/ 0 h 14"/>
                  <a:gd name="T12" fmla="*/ 0 w 34"/>
                  <a:gd name="T13" fmla="*/ 13 h 14"/>
                  <a:gd name="T14" fmla="*/ 0 60000 65536"/>
                  <a:gd name="T15" fmla="*/ 0 60000 65536"/>
                  <a:gd name="T16" fmla="*/ 0 60000 65536"/>
                  <a:gd name="T17" fmla="*/ 0 60000 65536"/>
                  <a:gd name="T18" fmla="*/ 0 60000 65536"/>
                  <a:gd name="T19" fmla="*/ 0 60000 65536"/>
                  <a:gd name="T20" fmla="*/ 0 60000 65536"/>
                  <a:gd name="T21" fmla="*/ 0 w 34"/>
                  <a:gd name="T22" fmla="*/ 0 h 14"/>
                  <a:gd name="T23" fmla="*/ 34 w 34"/>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4">
                    <a:moveTo>
                      <a:pt x="0" y="13"/>
                    </a:moveTo>
                    <a:lnTo>
                      <a:pt x="2" y="13"/>
                    </a:lnTo>
                    <a:lnTo>
                      <a:pt x="34" y="14"/>
                    </a:lnTo>
                    <a:lnTo>
                      <a:pt x="34" y="2"/>
                    </a:lnTo>
                    <a:lnTo>
                      <a:pt x="2" y="0"/>
                    </a:lnTo>
                    <a:lnTo>
                      <a:pt x="4"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3" name="Freeform 874"/>
              <p:cNvSpPr>
                <a:spLocks/>
              </p:cNvSpPr>
              <p:nvPr/>
            </p:nvSpPr>
            <p:spPr bwMode="auto">
              <a:xfrm>
                <a:off x="3129" y="1999"/>
                <a:ext cx="62" cy="27"/>
              </a:xfrm>
              <a:custGeom>
                <a:avLst/>
                <a:gdLst>
                  <a:gd name="T0" fmla="*/ 0 w 62"/>
                  <a:gd name="T1" fmla="*/ 10 h 27"/>
                  <a:gd name="T2" fmla="*/ 2 w 62"/>
                  <a:gd name="T3" fmla="*/ 12 h 27"/>
                  <a:gd name="T4" fmla="*/ 58 w 62"/>
                  <a:gd name="T5" fmla="*/ 27 h 27"/>
                  <a:gd name="T6" fmla="*/ 62 w 62"/>
                  <a:gd name="T7" fmla="*/ 14 h 27"/>
                  <a:gd name="T8" fmla="*/ 4 w 62"/>
                  <a:gd name="T9" fmla="*/ 0 h 27"/>
                  <a:gd name="T10" fmla="*/ 6 w 62"/>
                  <a:gd name="T11" fmla="*/ 0 h 27"/>
                  <a:gd name="T12" fmla="*/ 0 w 62"/>
                  <a:gd name="T13" fmla="*/ 10 h 27"/>
                  <a:gd name="T14" fmla="*/ 0 60000 65536"/>
                  <a:gd name="T15" fmla="*/ 0 60000 65536"/>
                  <a:gd name="T16" fmla="*/ 0 60000 65536"/>
                  <a:gd name="T17" fmla="*/ 0 60000 65536"/>
                  <a:gd name="T18" fmla="*/ 0 60000 65536"/>
                  <a:gd name="T19" fmla="*/ 0 60000 65536"/>
                  <a:gd name="T20" fmla="*/ 0 60000 65536"/>
                  <a:gd name="T21" fmla="*/ 0 w 62"/>
                  <a:gd name="T22" fmla="*/ 0 h 27"/>
                  <a:gd name="T23" fmla="*/ 62 w 6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27">
                    <a:moveTo>
                      <a:pt x="0" y="10"/>
                    </a:moveTo>
                    <a:lnTo>
                      <a:pt x="2" y="12"/>
                    </a:lnTo>
                    <a:lnTo>
                      <a:pt x="58" y="27"/>
                    </a:lnTo>
                    <a:lnTo>
                      <a:pt x="62" y="14"/>
                    </a:lnTo>
                    <a:lnTo>
                      <a:pt x="4" y="0"/>
                    </a:lnTo>
                    <a:lnTo>
                      <a:pt x="6" y="0"/>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4" name="Freeform 875"/>
              <p:cNvSpPr>
                <a:spLocks/>
              </p:cNvSpPr>
              <p:nvPr/>
            </p:nvSpPr>
            <p:spPr bwMode="auto">
              <a:xfrm>
                <a:off x="3101" y="1984"/>
                <a:ext cx="34" cy="25"/>
              </a:xfrm>
              <a:custGeom>
                <a:avLst/>
                <a:gdLst>
                  <a:gd name="T0" fmla="*/ 0 w 34"/>
                  <a:gd name="T1" fmla="*/ 6 h 25"/>
                  <a:gd name="T2" fmla="*/ 3 w 34"/>
                  <a:gd name="T3" fmla="*/ 11 h 25"/>
                  <a:gd name="T4" fmla="*/ 28 w 34"/>
                  <a:gd name="T5" fmla="*/ 25 h 25"/>
                  <a:gd name="T6" fmla="*/ 34 w 34"/>
                  <a:gd name="T7" fmla="*/ 15 h 25"/>
                  <a:gd name="T8" fmla="*/ 9 w 34"/>
                  <a:gd name="T9" fmla="*/ 0 h 25"/>
                  <a:gd name="T10" fmla="*/ 12 w 34"/>
                  <a:gd name="T11" fmla="*/ 4 h 25"/>
                  <a:gd name="T12" fmla="*/ 0 w 34"/>
                  <a:gd name="T13" fmla="*/ 6 h 25"/>
                  <a:gd name="T14" fmla="*/ 0 w 34"/>
                  <a:gd name="T15" fmla="*/ 9 h 25"/>
                  <a:gd name="T16" fmla="*/ 3 w 34"/>
                  <a:gd name="T17" fmla="*/ 11 h 25"/>
                  <a:gd name="T18" fmla="*/ 0 w 34"/>
                  <a:gd name="T19" fmla="*/ 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25"/>
                  <a:gd name="T32" fmla="*/ 34 w 34"/>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25">
                    <a:moveTo>
                      <a:pt x="0" y="6"/>
                    </a:moveTo>
                    <a:lnTo>
                      <a:pt x="3" y="11"/>
                    </a:lnTo>
                    <a:lnTo>
                      <a:pt x="28" y="25"/>
                    </a:lnTo>
                    <a:lnTo>
                      <a:pt x="34" y="15"/>
                    </a:lnTo>
                    <a:lnTo>
                      <a:pt x="9" y="0"/>
                    </a:lnTo>
                    <a:lnTo>
                      <a:pt x="12" y="4"/>
                    </a:lnTo>
                    <a:lnTo>
                      <a:pt x="0" y="6"/>
                    </a:lnTo>
                    <a:lnTo>
                      <a:pt x="0" y="9"/>
                    </a:lnTo>
                    <a:lnTo>
                      <a:pt x="3" y="11"/>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5" name="Freeform 876"/>
              <p:cNvSpPr>
                <a:spLocks/>
              </p:cNvSpPr>
              <p:nvPr/>
            </p:nvSpPr>
            <p:spPr bwMode="auto">
              <a:xfrm>
                <a:off x="3093" y="1927"/>
                <a:ext cx="20" cy="63"/>
              </a:xfrm>
              <a:custGeom>
                <a:avLst/>
                <a:gdLst>
                  <a:gd name="T0" fmla="*/ 2 w 20"/>
                  <a:gd name="T1" fmla="*/ 10 h 63"/>
                  <a:gd name="T2" fmla="*/ 0 w 20"/>
                  <a:gd name="T3" fmla="*/ 5 h 63"/>
                  <a:gd name="T4" fmla="*/ 8 w 20"/>
                  <a:gd name="T5" fmla="*/ 63 h 63"/>
                  <a:gd name="T6" fmla="*/ 20 w 20"/>
                  <a:gd name="T7" fmla="*/ 61 h 63"/>
                  <a:gd name="T8" fmla="*/ 13 w 20"/>
                  <a:gd name="T9" fmla="*/ 3 h 63"/>
                  <a:gd name="T10" fmla="*/ 11 w 20"/>
                  <a:gd name="T11" fmla="*/ 0 h 63"/>
                  <a:gd name="T12" fmla="*/ 2 w 20"/>
                  <a:gd name="T13" fmla="*/ 10 h 63"/>
                  <a:gd name="T14" fmla="*/ 0 60000 65536"/>
                  <a:gd name="T15" fmla="*/ 0 60000 65536"/>
                  <a:gd name="T16" fmla="*/ 0 60000 65536"/>
                  <a:gd name="T17" fmla="*/ 0 60000 65536"/>
                  <a:gd name="T18" fmla="*/ 0 60000 65536"/>
                  <a:gd name="T19" fmla="*/ 0 60000 65536"/>
                  <a:gd name="T20" fmla="*/ 0 60000 65536"/>
                  <a:gd name="T21" fmla="*/ 0 w 20"/>
                  <a:gd name="T22" fmla="*/ 0 h 63"/>
                  <a:gd name="T23" fmla="*/ 20 w 20"/>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63">
                    <a:moveTo>
                      <a:pt x="2" y="10"/>
                    </a:moveTo>
                    <a:lnTo>
                      <a:pt x="0" y="5"/>
                    </a:lnTo>
                    <a:lnTo>
                      <a:pt x="8" y="63"/>
                    </a:lnTo>
                    <a:lnTo>
                      <a:pt x="20" y="61"/>
                    </a:lnTo>
                    <a:lnTo>
                      <a:pt x="13" y="3"/>
                    </a:lnTo>
                    <a:lnTo>
                      <a:pt x="11" y="0"/>
                    </a:lnTo>
                    <a:lnTo>
                      <a:pt x="2"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6" name="Freeform 877"/>
              <p:cNvSpPr>
                <a:spLocks/>
              </p:cNvSpPr>
              <p:nvPr/>
            </p:nvSpPr>
            <p:spPr bwMode="auto">
              <a:xfrm>
                <a:off x="3068" y="1901"/>
                <a:ext cx="36" cy="36"/>
              </a:xfrm>
              <a:custGeom>
                <a:avLst/>
                <a:gdLst>
                  <a:gd name="T0" fmla="*/ 6 w 36"/>
                  <a:gd name="T1" fmla="*/ 15 h 36"/>
                  <a:gd name="T2" fmla="*/ 0 w 36"/>
                  <a:gd name="T3" fmla="*/ 13 h 36"/>
                  <a:gd name="T4" fmla="*/ 27 w 36"/>
                  <a:gd name="T5" fmla="*/ 36 h 36"/>
                  <a:gd name="T6" fmla="*/ 36 w 36"/>
                  <a:gd name="T7" fmla="*/ 26 h 36"/>
                  <a:gd name="T8" fmla="*/ 9 w 36"/>
                  <a:gd name="T9" fmla="*/ 2 h 36"/>
                  <a:gd name="T10" fmla="*/ 4 w 36"/>
                  <a:gd name="T11" fmla="*/ 2 h 36"/>
                  <a:gd name="T12" fmla="*/ 9 w 36"/>
                  <a:gd name="T13" fmla="*/ 2 h 36"/>
                  <a:gd name="T14" fmla="*/ 6 w 36"/>
                  <a:gd name="T15" fmla="*/ 0 h 36"/>
                  <a:gd name="T16" fmla="*/ 4 w 36"/>
                  <a:gd name="T17" fmla="*/ 2 h 36"/>
                  <a:gd name="T18" fmla="*/ 6 w 36"/>
                  <a:gd name="T19" fmla="*/ 15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6"/>
                  <a:gd name="T32" fmla="*/ 36 w 36"/>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36">
                    <a:moveTo>
                      <a:pt x="6" y="15"/>
                    </a:moveTo>
                    <a:lnTo>
                      <a:pt x="0" y="13"/>
                    </a:lnTo>
                    <a:lnTo>
                      <a:pt x="27" y="36"/>
                    </a:lnTo>
                    <a:lnTo>
                      <a:pt x="36" y="26"/>
                    </a:lnTo>
                    <a:lnTo>
                      <a:pt x="9" y="2"/>
                    </a:lnTo>
                    <a:lnTo>
                      <a:pt x="4" y="2"/>
                    </a:lnTo>
                    <a:lnTo>
                      <a:pt x="9" y="2"/>
                    </a:lnTo>
                    <a:lnTo>
                      <a:pt x="6" y="0"/>
                    </a:lnTo>
                    <a:lnTo>
                      <a:pt x="4" y="2"/>
                    </a:lnTo>
                    <a:lnTo>
                      <a:pt x="6"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7" name="Freeform 878"/>
              <p:cNvSpPr>
                <a:spLocks/>
              </p:cNvSpPr>
              <p:nvPr/>
            </p:nvSpPr>
            <p:spPr bwMode="auto">
              <a:xfrm>
                <a:off x="3007" y="1903"/>
                <a:ext cx="67" cy="22"/>
              </a:xfrm>
              <a:custGeom>
                <a:avLst/>
                <a:gdLst>
                  <a:gd name="T0" fmla="*/ 2 w 67"/>
                  <a:gd name="T1" fmla="*/ 22 h 22"/>
                  <a:gd name="T2" fmla="*/ 2 w 67"/>
                  <a:gd name="T3" fmla="*/ 20 h 22"/>
                  <a:gd name="T4" fmla="*/ 67 w 67"/>
                  <a:gd name="T5" fmla="*/ 13 h 22"/>
                  <a:gd name="T6" fmla="*/ 65 w 67"/>
                  <a:gd name="T7" fmla="*/ 0 h 22"/>
                  <a:gd name="T8" fmla="*/ 0 w 67"/>
                  <a:gd name="T9" fmla="*/ 7 h 22"/>
                  <a:gd name="T10" fmla="*/ 2 w 67"/>
                  <a:gd name="T11" fmla="*/ 7 h 22"/>
                  <a:gd name="T12" fmla="*/ 2 w 67"/>
                  <a:gd name="T13" fmla="*/ 22 h 22"/>
                  <a:gd name="T14" fmla="*/ 0 60000 65536"/>
                  <a:gd name="T15" fmla="*/ 0 60000 65536"/>
                  <a:gd name="T16" fmla="*/ 0 60000 65536"/>
                  <a:gd name="T17" fmla="*/ 0 60000 65536"/>
                  <a:gd name="T18" fmla="*/ 0 60000 65536"/>
                  <a:gd name="T19" fmla="*/ 0 60000 65536"/>
                  <a:gd name="T20" fmla="*/ 0 60000 65536"/>
                  <a:gd name="T21" fmla="*/ 0 w 67"/>
                  <a:gd name="T22" fmla="*/ 0 h 22"/>
                  <a:gd name="T23" fmla="*/ 67 w 6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22">
                    <a:moveTo>
                      <a:pt x="2" y="22"/>
                    </a:moveTo>
                    <a:lnTo>
                      <a:pt x="2" y="20"/>
                    </a:lnTo>
                    <a:lnTo>
                      <a:pt x="67" y="13"/>
                    </a:lnTo>
                    <a:lnTo>
                      <a:pt x="65" y="0"/>
                    </a:lnTo>
                    <a:lnTo>
                      <a:pt x="0" y="7"/>
                    </a:lnTo>
                    <a:lnTo>
                      <a:pt x="2" y="7"/>
                    </a:lnTo>
                    <a:lnTo>
                      <a:pt x="2"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8" name="Freeform 879"/>
              <p:cNvSpPr>
                <a:spLocks/>
              </p:cNvSpPr>
              <p:nvPr/>
            </p:nvSpPr>
            <p:spPr bwMode="auto">
              <a:xfrm>
                <a:off x="2967" y="1907"/>
                <a:ext cx="42" cy="18"/>
              </a:xfrm>
              <a:custGeom>
                <a:avLst/>
                <a:gdLst>
                  <a:gd name="T0" fmla="*/ 0 w 42"/>
                  <a:gd name="T1" fmla="*/ 12 h 18"/>
                  <a:gd name="T2" fmla="*/ 0 w 42"/>
                  <a:gd name="T3" fmla="*/ 12 h 18"/>
                  <a:gd name="T4" fmla="*/ 42 w 42"/>
                  <a:gd name="T5" fmla="*/ 18 h 18"/>
                  <a:gd name="T6" fmla="*/ 42 w 42"/>
                  <a:gd name="T7" fmla="*/ 3 h 18"/>
                  <a:gd name="T8" fmla="*/ 2 w 42"/>
                  <a:gd name="T9" fmla="*/ 0 h 18"/>
                  <a:gd name="T10" fmla="*/ 2 w 42"/>
                  <a:gd name="T11" fmla="*/ 0 h 18"/>
                  <a:gd name="T12" fmla="*/ 0 w 42"/>
                  <a:gd name="T13" fmla="*/ 12 h 18"/>
                  <a:gd name="T14" fmla="*/ 0 60000 65536"/>
                  <a:gd name="T15" fmla="*/ 0 60000 65536"/>
                  <a:gd name="T16" fmla="*/ 0 60000 65536"/>
                  <a:gd name="T17" fmla="*/ 0 60000 65536"/>
                  <a:gd name="T18" fmla="*/ 0 60000 65536"/>
                  <a:gd name="T19" fmla="*/ 0 60000 65536"/>
                  <a:gd name="T20" fmla="*/ 0 60000 65536"/>
                  <a:gd name="T21" fmla="*/ 0 w 42"/>
                  <a:gd name="T22" fmla="*/ 0 h 18"/>
                  <a:gd name="T23" fmla="*/ 42 w 4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8">
                    <a:moveTo>
                      <a:pt x="0" y="12"/>
                    </a:moveTo>
                    <a:lnTo>
                      <a:pt x="0" y="12"/>
                    </a:lnTo>
                    <a:lnTo>
                      <a:pt x="42" y="18"/>
                    </a:lnTo>
                    <a:lnTo>
                      <a:pt x="42" y="3"/>
                    </a:lnTo>
                    <a:lnTo>
                      <a:pt x="2" y="0"/>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9" name="Freeform 880"/>
              <p:cNvSpPr>
                <a:spLocks/>
              </p:cNvSpPr>
              <p:nvPr/>
            </p:nvSpPr>
            <p:spPr bwMode="auto">
              <a:xfrm>
                <a:off x="2926" y="1903"/>
                <a:ext cx="43" cy="16"/>
              </a:xfrm>
              <a:custGeom>
                <a:avLst/>
                <a:gdLst>
                  <a:gd name="T0" fmla="*/ 0 w 43"/>
                  <a:gd name="T1" fmla="*/ 6 h 16"/>
                  <a:gd name="T2" fmla="*/ 5 w 43"/>
                  <a:gd name="T3" fmla="*/ 13 h 16"/>
                  <a:gd name="T4" fmla="*/ 41 w 43"/>
                  <a:gd name="T5" fmla="*/ 16 h 16"/>
                  <a:gd name="T6" fmla="*/ 43 w 43"/>
                  <a:gd name="T7" fmla="*/ 4 h 16"/>
                  <a:gd name="T8" fmla="*/ 7 w 43"/>
                  <a:gd name="T9" fmla="*/ 0 h 16"/>
                  <a:gd name="T10" fmla="*/ 12 w 43"/>
                  <a:gd name="T11" fmla="*/ 7 h 16"/>
                  <a:gd name="T12" fmla="*/ 0 w 43"/>
                  <a:gd name="T13" fmla="*/ 6 h 16"/>
                  <a:gd name="T14" fmla="*/ 0 w 43"/>
                  <a:gd name="T15" fmla="*/ 11 h 16"/>
                  <a:gd name="T16" fmla="*/ 5 w 43"/>
                  <a:gd name="T17" fmla="*/ 13 h 16"/>
                  <a:gd name="T18" fmla="*/ 0 w 43"/>
                  <a:gd name="T19" fmla="*/ 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16"/>
                  <a:gd name="T32" fmla="*/ 43 w 43"/>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16">
                    <a:moveTo>
                      <a:pt x="0" y="6"/>
                    </a:moveTo>
                    <a:lnTo>
                      <a:pt x="5" y="13"/>
                    </a:lnTo>
                    <a:lnTo>
                      <a:pt x="41" y="16"/>
                    </a:lnTo>
                    <a:lnTo>
                      <a:pt x="43" y="4"/>
                    </a:lnTo>
                    <a:lnTo>
                      <a:pt x="7" y="0"/>
                    </a:lnTo>
                    <a:lnTo>
                      <a:pt x="12" y="7"/>
                    </a:lnTo>
                    <a:lnTo>
                      <a:pt x="0" y="6"/>
                    </a:lnTo>
                    <a:lnTo>
                      <a:pt x="0" y="11"/>
                    </a:lnTo>
                    <a:lnTo>
                      <a:pt x="5" y="13"/>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0" name="Freeform 881"/>
              <p:cNvSpPr>
                <a:spLocks/>
              </p:cNvSpPr>
              <p:nvPr/>
            </p:nvSpPr>
            <p:spPr bwMode="auto">
              <a:xfrm>
                <a:off x="2926" y="1840"/>
                <a:ext cx="23" cy="70"/>
              </a:xfrm>
              <a:custGeom>
                <a:avLst/>
                <a:gdLst>
                  <a:gd name="T0" fmla="*/ 12 w 23"/>
                  <a:gd name="T1" fmla="*/ 9 h 70"/>
                  <a:gd name="T2" fmla="*/ 9 w 23"/>
                  <a:gd name="T3" fmla="*/ 4 h 70"/>
                  <a:gd name="T4" fmla="*/ 0 w 23"/>
                  <a:gd name="T5" fmla="*/ 69 h 70"/>
                  <a:gd name="T6" fmla="*/ 12 w 23"/>
                  <a:gd name="T7" fmla="*/ 70 h 70"/>
                  <a:gd name="T8" fmla="*/ 21 w 23"/>
                  <a:gd name="T9" fmla="*/ 6 h 70"/>
                  <a:gd name="T10" fmla="*/ 20 w 23"/>
                  <a:gd name="T11" fmla="*/ 0 h 70"/>
                  <a:gd name="T12" fmla="*/ 21 w 23"/>
                  <a:gd name="T13" fmla="*/ 6 h 70"/>
                  <a:gd name="T14" fmla="*/ 23 w 23"/>
                  <a:gd name="T15" fmla="*/ 4 h 70"/>
                  <a:gd name="T16" fmla="*/ 20 w 23"/>
                  <a:gd name="T17" fmla="*/ 0 h 70"/>
                  <a:gd name="T18" fmla="*/ 12 w 23"/>
                  <a:gd name="T19" fmla="*/ 9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70"/>
                  <a:gd name="T32" fmla="*/ 23 w 23"/>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70">
                    <a:moveTo>
                      <a:pt x="12" y="9"/>
                    </a:moveTo>
                    <a:lnTo>
                      <a:pt x="9" y="4"/>
                    </a:lnTo>
                    <a:lnTo>
                      <a:pt x="0" y="69"/>
                    </a:lnTo>
                    <a:lnTo>
                      <a:pt x="12" y="70"/>
                    </a:lnTo>
                    <a:lnTo>
                      <a:pt x="21" y="6"/>
                    </a:lnTo>
                    <a:lnTo>
                      <a:pt x="20" y="0"/>
                    </a:lnTo>
                    <a:lnTo>
                      <a:pt x="21" y="6"/>
                    </a:lnTo>
                    <a:lnTo>
                      <a:pt x="23" y="4"/>
                    </a:lnTo>
                    <a:lnTo>
                      <a:pt x="20" y="0"/>
                    </a:lnTo>
                    <a:lnTo>
                      <a:pt x="12"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1" name="Freeform 882"/>
              <p:cNvSpPr>
                <a:spLocks/>
              </p:cNvSpPr>
              <p:nvPr/>
            </p:nvSpPr>
            <p:spPr bwMode="auto">
              <a:xfrm>
                <a:off x="2913" y="1817"/>
                <a:ext cx="33" cy="32"/>
              </a:xfrm>
              <a:custGeom>
                <a:avLst/>
                <a:gdLst>
                  <a:gd name="T0" fmla="*/ 4 w 33"/>
                  <a:gd name="T1" fmla="*/ 12 h 32"/>
                  <a:gd name="T2" fmla="*/ 0 w 33"/>
                  <a:gd name="T3" fmla="*/ 11 h 32"/>
                  <a:gd name="T4" fmla="*/ 25 w 33"/>
                  <a:gd name="T5" fmla="*/ 32 h 32"/>
                  <a:gd name="T6" fmla="*/ 33 w 33"/>
                  <a:gd name="T7" fmla="*/ 23 h 32"/>
                  <a:gd name="T8" fmla="*/ 9 w 33"/>
                  <a:gd name="T9" fmla="*/ 1 h 32"/>
                  <a:gd name="T10" fmla="*/ 6 w 33"/>
                  <a:gd name="T11" fmla="*/ 0 h 32"/>
                  <a:gd name="T12" fmla="*/ 4 w 33"/>
                  <a:gd name="T13" fmla="*/ 12 h 32"/>
                  <a:gd name="T14" fmla="*/ 0 60000 65536"/>
                  <a:gd name="T15" fmla="*/ 0 60000 65536"/>
                  <a:gd name="T16" fmla="*/ 0 60000 65536"/>
                  <a:gd name="T17" fmla="*/ 0 60000 65536"/>
                  <a:gd name="T18" fmla="*/ 0 60000 65536"/>
                  <a:gd name="T19" fmla="*/ 0 60000 65536"/>
                  <a:gd name="T20" fmla="*/ 0 60000 65536"/>
                  <a:gd name="T21" fmla="*/ 0 w 33"/>
                  <a:gd name="T22" fmla="*/ 0 h 32"/>
                  <a:gd name="T23" fmla="*/ 33 w 33"/>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2">
                    <a:moveTo>
                      <a:pt x="4" y="12"/>
                    </a:moveTo>
                    <a:lnTo>
                      <a:pt x="0" y="11"/>
                    </a:lnTo>
                    <a:lnTo>
                      <a:pt x="25" y="32"/>
                    </a:lnTo>
                    <a:lnTo>
                      <a:pt x="33" y="23"/>
                    </a:lnTo>
                    <a:lnTo>
                      <a:pt x="9" y="1"/>
                    </a:lnTo>
                    <a:lnTo>
                      <a:pt x="6"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2" name="Freeform 883"/>
              <p:cNvSpPr>
                <a:spLocks/>
              </p:cNvSpPr>
              <p:nvPr/>
            </p:nvSpPr>
            <p:spPr bwMode="auto">
              <a:xfrm>
                <a:off x="2888" y="1811"/>
                <a:ext cx="31" cy="18"/>
              </a:xfrm>
              <a:custGeom>
                <a:avLst/>
                <a:gdLst>
                  <a:gd name="T0" fmla="*/ 0 w 31"/>
                  <a:gd name="T1" fmla="*/ 13 h 18"/>
                  <a:gd name="T2" fmla="*/ 0 w 31"/>
                  <a:gd name="T3" fmla="*/ 13 h 18"/>
                  <a:gd name="T4" fmla="*/ 29 w 31"/>
                  <a:gd name="T5" fmla="*/ 18 h 18"/>
                  <a:gd name="T6" fmla="*/ 31 w 31"/>
                  <a:gd name="T7" fmla="*/ 6 h 18"/>
                  <a:gd name="T8" fmla="*/ 4 w 31"/>
                  <a:gd name="T9" fmla="*/ 0 h 18"/>
                  <a:gd name="T10" fmla="*/ 5 w 31"/>
                  <a:gd name="T11" fmla="*/ 0 h 18"/>
                  <a:gd name="T12" fmla="*/ 0 w 31"/>
                  <a:gd name="T13" fmla="*/ 13 h 18"/>
                  <a:gd name="T14" fmla="*/ 0 60000 65536"/>
                  <a:gd name="T15" fmla="*/ 0 60000 65536"/>
                  <a:gd name="T16" fmla="*/ 0 60000 65536"/>
                  <a:gd name="T17" fmla="*/ 0 60000 65536"/>
                  <a:gd name="T18" fmla="*/ 0 60000 65536"/>
                  <a:gd name="T19" fmla="*/ 0 60000 65536"/>
                  <a:gd name="T20" fmla="*/ 0 60000 65536"/>
                  <a:gd name="T21" fmla="*/ 0 w 31"/>
                  <a:gd name="T22" fmla="*/ 0 h 18"/>
                  <a:gd name="T23" fmla="*/ 31 w 3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8">
                    <a:moveTo>
                      <a:pt x="0" y="13"/>
                    </a:moveTo>
                    <a:lnTo>
                      <a:pt x="0" y="13"/>
                    </a:lnTo>
                    <a:lnTo>
                      <a:pt x="29" y="18"/>
                    </a:lnTo>
                    <a:lnTo>
                      <a:pt x="31" y="6"/>
                    </a:lnTo>
                    <a:lnTo>
                      <a:pt x="4" y="0"/>
                    </a:lnTo>
                    <a:lnTo>
                      <a:pt x="5"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 name="Freeform 884"/>
              <p:cNvSpPr>
                <a:spLocks/>
              </p:cNvSpPr>
              <p:nvPr/>
            </p:nvSpPr>
            <p:spPr bwMode="auto">
              <a:xfrm>
                <a:off x="2870" y="1804"/>
                <a:ext cx="23" cy="20"/>
              </a:xfrm>
              <a:custGeom>
                <a:avLst/>
                <a:gdLst>
                  <a:gd name="T0" fmla="*/ 0 w 23"/>
                  <a:gd name="T1" fmla="*/ 13 h 20"/>
                  <a:gd name="T2" fmla="*/ 0 w 23"/>
                  <a:gd name="T3" fmla="*/ 11 h 20"/>
                  <a:gd name="T4" fmla="*/ 18 w 23"/>
                  <a:gd name="T5" fmla="*/ 20 h 20"/>
                  <a:gd name="T6" fmla="*/ 23 w 23"/>
                  <a:gd name="T7" fmla="*/ 7 h 20"/>
                  <a:gd name="T8" fmla="*/ 4 w 23"/>
                  <a:gd name="T9" fmla="*/ 0 h 20"/>
                  <a:gd name="T10" fmla="*/ 4 w 23"/>
                  <a:gd name="T11" fmla="*/ 0 h 20"/>
                  <a:gd name="T12" fmla="*/ 0 w 23"/>
                  <a:gd name="T13" fmla="*/ 13 h 20"/>
                  <a:gd name="T14" fmla="*/ 0 60000 65536"/>
                  <a:gd name="T15" fmla="*/ 0 60000 65536"/>
                  <a:gd name="T16" fmla="*/ 0 60000 65536"/>
                  <a:gd name="T17" fmla="*/ 0 60000 65536"/>
                  <a:gd name="T18" fmla="*/ 0 60000 65536"/>
                  <a:gd name="T19" fmla="*/ 0 60000 65536"/>
                  <a:gd name="T20" fmla="*/ 0 60000 65536"/>
                  <a:gd name="T21" fmla="*/ 0 w 23"/>
                  <a:gd name="T22" fmla="*/ 0 h 20"/>
                  <a:gd name="T23" fmla="*/ 23 w 2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0">
                    <a:moveTo>
                      <a:pt x="0" y="13"/>
                    </a:moveTo>
                    <a:lnTo>
                      <a:pt x="0" y="11"/>
                    </a:lnTo>
                    <a:lnTo>
                      <a:pt x="18" y="20"/>
                    </a:lnTo>
                    <a:lnTo>
                      <a:pt x="23" y="7"/>
                    </a:lnTo>
                    <a:lnTo>
                      <a:pt x="4"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4" name="Freeform 885"/>
              <p:cNvSpPr>
                <a:spLocks/>
              </p:cNvSpPr>
              <p:nvPr/>
            </p:nvSpPr>
            <p:spPr bwMode="auto">
              <a:xfrm>
                <a:off x="2845" y="1797"/>
                <a:ext cx="29" cy="20"/>
              </a:xfrm>
              <a:custGeom>
                <a:avLst/>
                <a:gdLst>
                  <a:gd name="T0" fmla="*/ 0 w 29"/>
                  <a:gd name="T1" fmla="*/ 11 h 20"/>
                  <a:gd name="T2" fmla="*/ 3 w 29"/>
                  <a:gd name="T3" fmla="*/ 12 h 20"/>
                  <a:gd name="T4" fmla="*/ 25 w 29"/>
                  <a:gd name="T5" fmla="*/ 20 h 20"/>
                  <a:gd name="T6" fmla="*/ 29 w 29"/>
                  <a:gd name="T7" fmla="*/ 7 h 20"/>
                  <a:gd name="T8" fmla="*/ 7 w 29"/>
                  <a:gd name="T9" fmla="*/ 0 h 20"/>
                  <a:gd name="T10" fmla="*/ 11 w 29"/>
                  <a:gd name="T11" fmla="*/ 2 h 20"/>
                  <a:gd name="T12" fmla="*/ 0 w 29"/>
                  <a:gd name="T13" fmla="*/ 11 h 20"/>
                  <a:gd name="T14" fmla="*/ 0 60000 65536"/>
                  <a:gd name="T15" fmla="*/ 0 60000 65536"/>
                  <a:gd name="T16" fmla="*/ 0 60000 65536"/>
                  <a:gd name="T17" fmla="*/ 0 60000 65536"/>
                  <a:gd name="T18" fmla="*/ 0 60000 65536"/>
                  <a:gd name="T19" fmla="*/ 0 60000 65536"/>
                  <a:gd name="T20" fmla="*/ 0 60000 65536"/>
                  <a:gd name="T21" fmla="*/ 0 w 29"/>
                  <a:gd name="T22" fmla="*/ 0 h 20"/>
                  <a:gd name="T23" fmla="*/ 29 w 2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0">
                    <a:moveTo>
                      <a:pt x="0" y="11"/>
                    </a:moveTo>
                    <a:lnTo>
                      <a:pt x="3" y="12"/>
                    </a:lnTo>
                    <a:lnTo>
                      <a:pt x="25" y="20"/>
                    </a:lnTo>
                    <a:lnTo>
                      <a:pt x="29" y="7"/>
                    </a:lnTo>
                    <a:lnTo>
                      <a:pt x="7" y="0"/>
                    </a:lnTo>
                    <a:lnTo>
                      <a:pt x="11"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5" name="Freeform 886"/>
              <p:cNvSpPr>
                <a:spLocks/>
              </p:cNvSpPr>
              <p:nvPr/>
            </p:nvSpPr>
            <p:spPr bwMode="auto">
              <a:xfrm>
                <a:off x="2834" y="1781"/>
                <a:ext cx="22" cy="27"/>
              </a:xfrm>
              <a:custGeom>
                <a:avLst/>
                <a:gdLst>
                  <a:gd name="T0" fmla="*/ 5 w 22"/>
                  <a:gd name="T1" fmla="*/ 12 h 27"/>
                  <a:gd name="T2" fmla="*/ 0 w 22"/>
                  <a:gd name="T3" fmla="*/ 10 h 27"/>
                  <a:gd name="T4" fmla="*/ 11 w 22"/>
                  <a:gd name="T5" fmla="*/ 27 h 27"/>
                  <a:gd name="T6" fmla="*/ 22 w 22"/>
                  <a:gd name="T7" fmla="*/ 18 h 27"/>
                  <a:gd name="T8" fmla="*/ 9 w 22"/>
                  <a:gd name="T9" fmla="*/ 3 h 27"/>
                  <a:gd name="T10" fmla="*/ 4 w 22"/>
                  <a:gd name="T11" fmla="*/ 0 h 27"/>
                  <a:gd name="T12" fmla="*/ 9 w 22"/>
                  <a:gd name="T13" fmla="*/ 3 h 27"/>
                  <a:gd name="T14" fmla="*/ 7 w 22"/>
                  <a:gd name="T15" fmla="*/ 0 h 27"/>
                  <a:gd name="T16" fmla="*/ 4 w 22"/>
                  <a:gd name="T17" fmla="*/ 0 h 27"/>
                  <a:gd name="T18" fmla="*/ 5 w 22"/>
                  <a:gd name="T19" fmla="*/ 12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7"/>
                  <a:gd name="T32" fmla="*/ 22 w 2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7">
                    <a:moveTo>
                      <a:pt x="5" y="12"/>
                    </a:moveTo>
                    <a:lnTo>
                      <a:pt x="0" y="10"/>
                    </a:lnTo>
                    <a:lnTo>
                      <a:pt x="11" y="27"/>
                    </a:lnTo>
                    <a:lnTo>
                      <a:pt x="22" y="18"/>
                    </a:lnTo>
                    <a:lnTo>
                      <a:pt x="9" y="3"/>
                    </a:lnTo>
                    <a:lnTo>
                      <a:pt x="4" y="0"/>
                    </a:lnTo>
                    <a:lnTo>
                      <a:pt x="9" y="3"/>
                    </a:lnTo>
                    <a:lnTo>
                      <a:pt x="7" y="0"/>
                    </a:lnTo>
                    <a:lnTo>
                      <a:pt x="4" y="0"/>
                    </a:lnTo>
                    <a:lnTo>
                      <a:pt x="5"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6" name="Freeform 887"/>
              <p:cNvSpPr>
                <a:spLocks/>
              </p:cNvSpPr>
              <p:nvPr/>
            </p:nvSpPr>
            <p:spPr bwMode="auto">
              <a:xfrm>
                <a:off x="2796" y="1781"/>
                <a:ext cx="43" cy="14"/>
              </a:xfrm>
              <a:custGeom>
                <a:avLst/>
                <a:gdLst>
                  <a:gd name="T0" fmla="*/ 4 w 43"/>
                  <a:gd name="T1" fmla="*/ 14 h 14"/>
                  <a:gd name="T2" fmla="*/ 4 w 43"/>
                  <a:gd name="T3" fmla="*/ 14 h 14"/>
                  <a:gd name="T4" fmla="*/ 43 w 43"/>
                  <a:gd name="T5" fmla="*/ 12 h 14"/>
                  <a:gd name="T6" fmla="*/ 42 w 43"/>
                  <a:gd name="T7" fmla="*/ 0 h 14"/>
                  <a:gd name="T8" fmla="*/ 2 w 43"/>
                  <a:gd name="T9" fmla="*/ 1 h 14"/>
                  <a:gd name="T10" fmla="*/ 0 w 43"/>
                  <a:gd name="T11" fmla="*/ 1 h 14"/>
                  <a:gd name="T12" fmla="*/ 4 w 43"/>
                  <a:gd name="T13" fmla="*/ 14 h 14"/>
                  <a:gd name="T14" fmla="*/ 0 60000 65536"/>
                  <a:gd name="T15" fmla="*/ 0 60000 65536"/>
                  <a:gd name="T16" fmla="*/ 0 60000 65536"/>
                  <a:gd name="T17" fmla="*/ 0 60000 65536"/>
                  <a:gd name="T18" fmla="*/ 0 60000 65536"/>
                  <a:gd name="T19" fmla="*/ 0 60000 65536"/>
                  <a:gd name="T20" fmla="*/ 0 60000 65536"/>
                  <a:gd name="T21" fmla="*/ 0 w 43"/>
                  <a:gd name="T22" fmla="*/ 0 h 14"/>
                  <a:gd name="T23" fmla="*/ 43 w 4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4">
                    <a:moveTo>
                      <a:pt x="4" y="14"/>
                    </a:moveTo>
                    <a:lnTo>
                      <a:pt x="4" y="14"/>
                    </a:lnTo>
                    <a:lnTo>
                      <a:pt x="43" y="12"/>
                    </a:lnTo>
                    <a:lnTo>
                      <a:pt x="42" y="0"/>
                    </a:lnTo>
                    <a:lnTo>
                      <a:pt x="2" y="1"/>
                    </a:lnTo>
                    <a:lnTo>
                      <a:pt x="0" y="1"/>
                    </a:lnTo>
                    <a:lnTo>
                      <a:pt x="4"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7" name="Freeform 888"/>
              <p:cNvSpPr>
                <a:spLocks/>
              </p:cNvSpPr>
              <p:nvPr/>
            </p:nvSpPr>
            <p:spPr bwMode="auto">
              <a:xfrm>
                <a:off x="2762" y="1782"/>
                <a:ext cx="38" cy="24"/>
              </a:xfrm>
              <a:custGeom>
                <a:avLst/>
                <a:gdLst>
                  <a:gd name="T0" fmla="*/ 2 w 38"/>
                  <a:gd name="T1" fmla="*/ 15 h 24"/>
                  <a:gd name="T2" fmla="*/ 9 w 38"/>
                  <a:gd name="T3" fmla="*/ 22 h 24"/>
                  <a:gd name="T4" fmla="*/ 38 w 38"/>
                  <a:gd name="T5" fmla="*/ 13 h 24"/>
                  <a:gd name="T6" fmla="*/ 34 w 38"/>
                  <a:gd name="T7" fmla="*/ 0 h 24"/>
                  <a:gd name="T8" fmla="*/ 5 w 38"/>
                  <a:gd name="T9" fmla="*/ 9 h 24"/>
                  <a:gd name="T10" fmla="*/ 14 w 38"/>
                  <a:gd name="T11" fmla="*/ 17 h 24"/>
                  <a:gd name="T12" fmla="*/ 2 w 38"/>
                  <a:gd name="T13" fmla="*/ 15 h 24"/>
                  <a:gd name="T14" fmla="*/ 0 w 38"/>
                  <a:gd name="T15" fmla="*/ 24 h 24"/>
                  <a:gd name="T16" fmla="*/ 9 w 38"/>
                  <a:gd name="T17" fmla="*/ 22 h 24"/>
                  <a:gd name="T18" fmla="*/ 2 w 38"/>
                  <a:gd name="T19" fmla="*/ 15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4"/>
                  <a:gd name="T32" fmla="*/ 38 w 3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4">
                    <a:moveTo>
                      <a:pt x="2" y="15"/>
                    </a:moveTo>
                    <a:lnTo>
                      <a:pt x="9" y="22"/>
                    </a:lnTo>
                    <a:lnTo>
                      <a:pt x="38" y="13"/>
                    </a:lnTo>
                    <a:lnTo>
                      <a:pt x="34" y="0"/>
                    </a:lnTo>
                    <a:lnTo>
                      <a:pt x="5" y="9"/>
                    </a:lnTo>
                    <a:lnTo>
                      <a:pt x="14" y="17"/>
                    </a:lnTo>
                    <a:lnTo>
                      <a:pt x="2" y="15"/>
                    </a:lnTo>
                    <a:lnTo>
                      <a:pt x="0" y="24"/>
                    </a:lnTo>
                    <a:lnTo>
                      <a:pt x="9" y="22"/>
                    </a:lnTo>
                    <a:lnTo>
                      <a:pt x="2"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8" name="Freeform 889"/>
              <p:cNvSpPr>
                <a:spLocks/>
              </p:cNvSpPr>
              <p:nvPr/>
            </p:nvSpPr>
            <p:spPr bwMode="auto">
              <a:xfrm>
                <a:off x="2764" y="1754"/>
                <a:ext cx="16" cy="45"/>
              </a:xfrm>
              <a:custGeom>
                <a:avLst/>
                <a:gdLst>
                  <a:gd name="T0" fmla="*/ 3 w 16"/>
                  <a:gd name="T1" fmla="*/ 0 h 45"/>
                  <a:gd name="T2" fmla="*/ 3 w 16"/>
                  <a:gd name="T3" fmla="*/ 0 h 45"/>
                  <a:gd name="T4" fmla="*/ 0 w 16"/>
                  <a:gd name="T5" fmla="*/ 43 h 45"/>
                  <a:gd name="T6" fmla="*/ 12 w 16"/>
                  <a:gd name="T7" fmla="*/ 45 h 45"/>
                  <a:gd name="T8" fmla="*/ 16 w 16"/>
                  <a:gd name="T9" fmla="*/ 1 h 45"/>
                  <a:gd name="T10" fmla="*/ 16 w 16"/>
                  <a:gd name="T11" fmla="*/ 1 h 45"/>
                  <a:gd name="T12" fmla="*/ 3 w 16"/>
                  <a:gd name="T13" fmla="*/ 0 h 45"/>
                  <a:gd name="T14" fmla="*/ 0 60000 65536"/>
                  <a:gd name="T15" fmla="*/ 0 60000 65536"/>
                  <a:gd name="T16" fmla="*/ 0 60000 65536"/>
                  <a:gd name="T17" fmla="*/ 0 60000 65536"/>
                  <a:gd name="T18" fmla="*/ 0 60000 65536"/>
                  <a:gd name="T19" fmla="*/ 0 60000 65536"/>
                  <a:gd name="T20" fmla="*/ 0 60000 65536"/>
                  <a:gd name="T21" fmla="*/ 0 w 16"/>
                  <a:gd name="T22" fmla="*/ 0 h 45"/>
                  <a:gd name="T23" fmla="*/ 16 w 1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45">
                    <a:moveTo>
                      <a:pt x="3" y="0"/>
                    </a:moveTo>
                    <a:lnTo>
                      <a:pt x="3" y="0"/>
                    </a:lnTo>
                    <a:lnTo>
                      <a:pt x="0" y="43"/>
                    </a:lnTo>
                    <a:lnTo>
                      <a:pt x="12" y="45"/>
                    </a:lnTo>
                    <a:lnTo>
                      <a:pt x="16" y="1"/>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9" name="Freeform 890"/>
              <p:cNvSpPr>
                <a:spLocks/>
              </p:cNvSpPr>
              <p:nvPr/>
            </p:nvSpPr>
            <p:spPr bwMode="auto">
              <a:xfrm>
                <a:off x="2767" y="1725"/>
                <a:ext cx="15" cy="30"/>
              </a:xfrm>
              <a:custGeom>
                <a:avLst/>
                <a:gdLst>
                  <a:gd name="T0" fmla="*/ 4 w 15"/>
                  <a:gd name="T1" fmla="*/ 9 h 30"/>
                  <a:gd name="T2" fmla="*/ 2 w 15"/>
                  <a:gd name="T3" fmla="*/ 3 h 30"/>
                  <a:gd name="T4" fmla="*/ 0 w 15"/>
                  <a:gd name="T5" fmla="*/ 29 h 30"/>
                  <a:gd name="T6" fmla="*/ 13 w 15"/>
                  <a:gd name="T7" fmla="*/ 30 h 30"/>
                  <a:gd name="T8" fmla="*/ 15 w 15"/>
                  <a:gd name="T9" fmla="*/ 5 h 30"/>
                  <a:gd name="T10" fmla="*/ 13 w 15"/>
                  <a:gd name="T11" fmla="*/ 0 h 30"/>
                  <a:gd name="T12" fmla="*/ 4 w 15"/>
                  <a:gd name="T13" fmla="*/ 9 h 30"/>
                  <a:gd name="T14" fmla="*/ 0 60000 65536"/>
                  <a:gd name="T15" fmla="*/ 0 60000 65536"/>
                  <a:gd name="T16" fmla="*/ 0 60000 65536"/>
                  <a:gd name="T17" fmla="*/ 0 60000 65536"/>
                  <a:gd name="T18" fmla="*/ 0 60000 65536"/>
                  <a:gd name="T19" fmla="*/ 0 60000 65536"/>
                  <a:gd name="T20" fmla="*/ 0 60000 65536"/>
                  <a:gd name="T21" fmla="*/ 0 w 15"/>
                  <a:gd name="T22" fmla="*/ 0 h 30"/>
                  <a:gd name="T23" fmla="*/ 15 w 1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30">
                    <a:moveTo>
                      <a:pt x="4" y="9"/>
                    </a:moveTo>
                    <a:lnTo>
                      <a:pt x="2" y="3"/>
                    </a:lnTo>
                    <a:lnTo>
                      <a:pt x="0" y="29"/>
                    </a:lnTo>
                    <a:lnTo>
                      <a:pt x="13" y="30"/>
                    </a:lnTo>
                    <a:lnTo>
                      <a:pt x="15" y="5"/>
                    </a:lnTo>
                    <a:lnTo>
                      <a:pt x="13" y="0"/>
                    </a:lnTo>
                    <a:lnTo>
                      <a:pt x="4"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0" name="Freeform 891"/>
              <p:cNvSpPr>
                <a:spLocks/>
              </p:cNvSpPr>
              <p:nvPr/>
            </p:nvSpPr>
            <p:spPr bwMode="auto">
              <a:xfrm>
                <a:off x="2742" y="1694"/>
                <a:ext cx="38" cy="40"/>
              </a:xfrm>
              <a:custGeom>
                <a:avLst/>
                <a:gdLst>
                  <a:gd name="T0" fmla="*/ 2 w 38"/>
                  <a:gd name="T1" fmla="*/ 2 h 40"/>
                  <a:gd name="T2" fmla="*/ 4 w 38"/>
                  <a:gd name="T3" fmla="*/ 7 h 40"/>
                  <a:gd name="T4" fmla="*/ 29 w 38"/>
                  <a:gd name="T5" fmla="*/ 40 h 40"/>
                  <a:gd name="T6" fmla="*/ 38 w 38"/>
                  <a:gd name="T7" fmla="*/ 31 h 40"/>
                  <a:gd name="T8" fmla="*/ 13 w 38"/>
                  <a:gd name="T9" fmla="*/ 0 h 40"/>
                  <a:gd name="T10" fmla="*/ 14 w 38"/>
                  <a:gd name="T11" fmla="*/ 6 h 40"/>
                  <a:gd name="T12" fmla="*/ 2 w 38"/>
                  <a:gd name="T13" fmla="*/ 2 h 40"/>
                  <a:gd name="T14" fmla="*/ 0 w 38"/>
                  <a:gd name="T15" fmla="*/ 4 h 40"/>
                  <a:gd name="T16" fmla="*/ 4 w 38"/>
                  <a:gd name="T17" fmla="*/ 7 h 40"/>
                  <a:gd name="T18" fmla="*/ 2 w 38"/>
                  <a:gd name="T19" fmla="*/ 2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0"/>
                  <a:gd name="T32" fmla="*/ 38 w 3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0">
                    <a:moveTo>
                      <a:pt x="2" y="2"/>
                    </a:moveTo>
                    <a:lnTo>
                      <a:pt x="4" y="7"/>
                    </a:lnTo>
                    <a:lnTo>
                      <a:pt x="29" y="40"/>
                    </a:lnTo>
                    <a:lnTo>
                      <a:pt x="38" y="31"/>
                    </a:lnTo>
                    <a:lnTo>
                      <a:pt x="13" y="0"/>
                    </a:lnTo>
                    <a:lnTo>
                      <a:pt x="14" y="6"/>
                    </a:lnTo>
                    <a:lnTo>
                      <a:pt x="2" y="2"/>
                    </a:lnTo>
                    <a:lnTo>
                      <a:pt x="0" y="4"/>
                    </a:lnTo>
                    <a:lnTo>
                      <a:pt x="4" y="7"/>
                    </a:lnTo>
                    <a:lnTo>
                      <a:pt x="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1" name="Freeform 892"/>
              <p:cNvSpPr>
                <a:spLocks/>
              </p:cNvSpPr>
              <p:nvPr/>
            </p:nvSpPr>
            <p:spPr bwMode="auto">
              <a:xfrm>
                <a:off x="2744" y="1656"/>
                <a:ext cx="30" cy="44"/>
              </a:xfrm>
              <a:custGeom>
                <a:avLst/>
                <a:gdLst>
                  <a:gd name="T0" fmla="*/ 18 w 30"/>
                  <a:gd name="T1" fmla="*/ 2 h 44"/>
                  <a:gd name="T2" fmla="*/ 18 w 30"/>
                  <a:gd name="T3" fmla="*/ 0 h 44"/>
                  <a:gd name="T4" fmla="*/ 0 w 30"/>
                  <a:gd name="T5" fmla="*/ 40 h 44"/>
                  <a:gd name="T6" fmla="*/ 12 w 30"/>
                  <a:gd name="T7" fmla="*/ 44 h 44"/>
                  <a:gd name="T8" fmla="*/ 30 w 30"/>
                  <a:gd name="T9" fmla="*/ 6 h 44"/>
                  <a:gd name="T10" fmla="*/ 30 w 30"/>
                  <a:gd name="T11" fmla="*/ 4 h 44"/>
                  <a:gd name="T12" fmla="*/ 18 w 30"/>
                  <a:gd name="T13" fmla="*/ 2 h 44"/>
                  <a:gd name="T14" fmla="*/ 0 60000 65536"/>
                  <a:gd name="T15" fmla="*/ 0 60000 65536"/>
                  <a:gd name="T16" fmla="*/ 0 60000 65536"/>
                  <a:gd name="T17" fmla="*/ 0 60000 65536"/>
                  <a:gd name="T18" fmla="*/ 0 60000 65536"/>
                  <a:gd name="T19" fmla="*/ 0 60000 65536"/>
                  <a:gd name="T20" fmla="*/ 0 60000 65536"/>
                  <a:gd name="T21" fmla="*/ 0 w 30"/>
                  <a:gd name="T22" fmla="*/ 0 h 44"/>
                  <a:gd name="T23" fmla="*/ 30 w 3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4">
                    <a:moveTo>
                      <a:pt x="18" y="2"/>
                    </a:moveTo>
                    <a:lnTo>
                      <a:pt x="18" y="0"/>
                    </a:lnTo>
                    <a:lnTo>
                      <a:pt x="0" y="40"/>
                    </a:lnTo>
                    <a:lnTo>
                      <a:pt x="12" y="44"/>
                    </a:lnTo>
                    <a:lnTo>
                      <a:pt x="30" y="6"/>
                    </a:lnTo>
                    <a:lnTo>
                      <a:pt x="30" y="4"/>
                    </a:lnTo>
                    <a:lnTo>
                      <a:pt x="18"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2" name="Freeform 893"/>
              <p:cNvSpPr>
                <a:spLocks/>
              </p:cNvSpPr>
              <p:nvPr/>
            </p:nvSpPr>
            <p:spPr bwMode="auto">
              <a:xfrm>
                <a:off x="2762" y="1611"/>
                <a:ext cx="20" cy="49"/>
              </a:xfrm>
              <a:custGeom>
                <a:avLst/>
                <a:gdLst>
                  <a:gd name="T0" fmla="*/ 7 w 20"/>
                  <a:gd name="T1" fmla="*/ 0 h 49"/>
                  <a:gd name="T2" fmla="*/ 7 w 20"/>
                  <a:gd name="T3" fmla="*/ 2 h 49"/>
                  <a:gd name="T4" fmla="*/ 0 w 20"/>
                  <a:gd name="T5" fmla="*/ 47 h 49"/>
                  <a:gd name="T6" fmla="*/ 12 w 20"/>
                  <a:gd name="T7" fmla="*/ 49 h 49"/>
                  <a:gd name="T8" fmla="*/ 20 w 20"/>
                  <a:gd name="T9" fmla="*/ 4 h 49"/>
                  <a:gd name="T10" fmla="*/ 18 w 20"/>
                  <a:gd name="T11" fmla="*/ 6 h 49"/>
                  <a:gd name="T12" fmla="*/ 7 w 20"/>
                  <a:gd name="T13" fmla="*/ 0 h 49"/>
                  <a:gd name="T14" fmla="*/ 0 60000 65536"/>
                  <a:gd name="T15" fmla="*/ 0 60000 65536"/>
                  <a:gd name="T16" fmla="*/ 0 60000 65536"/>
                  <a:gd name="T17" fmla="*/ 0 60000 65536"/>
                  <a:gd name="T18" fmla="*/ 0 60000 65536"/>
                  <a:gd name="T19" fmla="*/ 0 60000 65536"/>
                  <a:gd name="T20" fmla="*/ 0 60000 65536"/>
                  <a:gd name="T21" fmla="*/ 0 w 20"/>
                  <a:gd name="T22" fmla="*/ 0 h 49"/>
                  <a:gd name="T23" fmla="*/ 20 w 20"/>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9">
                    <a:moveTo>
                      <a:pt x="7" y="0"/>
                    </a:moveTo>
                    <a:lnTo>
                      <a:pt x="7" y="2"/>
                    </a:lnTo>
                    <a:lnTo>
                      <a:pt x="0" y="47"/>
                    </a:lnTo>
                    <a:lnTo>
                      <a:pt x="12" y="49"/>
                    </a:lnTo>
                    <a:lnTo>
                      <a:pt x="20" y="4"/>
                    </a:lnTo>
                    <a:lnTo>
                      <a:pt x="18" y="6"/>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3" name="Freeform 894"/>
              <p:cNvSpPr>
                <a:spLocks/>
              </p:cNvSpPr>
              <p:nvPr/>
            </p:nvSpPr>
            <p:spPr bwMode="auto">
              <a:xfrm>
                <a:off x="2769" y="1581"/>
                <a:ext cx="25" cy="36"/>
              </a:xfrm>
              <a:custGeom>
                <a:avLst/>
                <a:gdLst>
                  <a:gd name="T0" fmla="*/ 11 w 25"/>
                  <a:gd name="T1" fmla="*/ 2 h 36"/>
                  <a:gd name="T2" fmla="*/ 13 w 25"/>
                  <a:gd name="T3" fmla="*/ 0 h 36"/>
                  <a:gd name="T4" fmla="*/ 0 w 25"/>
                  <a:gd name="T5" fmla="*/ 30 h 36"/>
                  <a:gd name="T6" fmla="*/ 11 w 25"/>
                  <a:gd name="T7" fmla="*/ 36 h 36"/>
                  <a:gd name="T8" fmla="*/ 23 w 25"/>
                  <a:gd name="T9" fmla="*/ 3 h 36"/>
                  <a:gd name="T10" fmla="*/ 25 w 25"/>
                  <a:gd name="T11" fmla="*/ 2 h 36"/>
                  <a:gd name="T12" fmla="*/ 11 w 25"/>
                  <a:gd name="T13" fmla="*/ 2 h 36"/>
                  <a:gd name="T14" fmla="*/ 0 60000 65536"/>
                  <a:gd name="T15" fmla="*/ 0 60000 65536"/>
                  <a:gd name="T16" fmla="*/ 0 60000 65536"/>
                  <a:gd name="T17" fmla="*/ 0 60000 65536"/>
                  <a:gd name="T18" fmla="*/ 0 60000 65536"/>
                  <a:gd name="T19" fmla="*/ 0 60000 65536"/>
                  <a:gd name="T20" fmla="*/ 0 60000 65536"/>
                  <a:gd name="T21" fmla="*/ 0 w 25"/>
                  <a:gd name="T22" fmla="*/ 0 h 36"/>
                  <a:gd name="T23" fmla="*/ 25 w 25"/>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6">
                    <a:moveTo>
                      <a:pt x="11" y="2"/>
                    </a:moveTo>
                    <a:lnTo>
                      <a:pt x="13" y="0"/>
                    </a:lnTo>
                    <a:lnTo>
                      <a:pt x="0" y="30"/>
                    </a:lnTo>
                    <a:lnTo>
                      <a:pt x="11" y="36"/>
                    </a:lnTo>
                    <a:lnTo>
                      <a:pt x="23" y="3"/>
                    </a:lnTo>
                    <a:lnTo>
                      <a:pt x="25" y="2"/>
                    </a:lnTo>
                    <a:lnTo>
                      <a:pt x="1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4" name="Freeform 895"/>
              <p:cNvSpPr>
                <a:spLocks/>
              </p:cNvSpPr>
              <p:nvPr/>
            </p:nvSpPr>
            <p:spPr bwMode="auto">
              <a:xfrm>
                <a:off x="2780" y="1555"/>
                <a:ext cx="14" cy="28"/>
              </a:xfrm>
              <a:custGeom>
                <a:avLst/>
                <a:gdLst>
                  <a:gd name="T0" fmla="*/ 5 w 14"/>
                  <a:gd name="T1" fmla="*/ 13 h 28"/>
                  <a:gd name="T2" fmla="*/ 0 w 14"/>
                  <a:gd name="T3" fmla="*/ 6 h 28"/>
                  <a:gd name="T4" fmla="*/ 0 w 14"/>
                  <a:gd name="T5" fmla="*/ 28 h 28"/>
                  <a:gd name="T6" fmla="*/ 14 w 14"/>
                  <a:gd name="T7" fmla="*/ 28 h 28"/>
                  <a:gd name="T8" fmla="*/ 12 w 14"/>
                  <a:gd name="T9" fmla="*/ 6 h 28"/>
                  <a:gd name="T10" fmla="*/ 7 w 14"/>
                  <a:gd name="T11" fmla="*/ 0 h 28"/>
                  <a:gd name="T12" fmla="*/ 12 w 14"/>
                  <a:gd name="T13" fmla="*/ 6 h 28"/>
                  <a:gd name="T14" fmla="*/ 12 w 14"/>
                  <a:gd name="T15" fmla="*/ 0 h 28"/>
                  <a:gd name="T16" fmla="*/ 7 w 14"/>
                  <a:gd name="T17" fmla="*/ 0 h 28"/>
                  <a:gd name="T18" fmla="*/ 5 w 14"/>
                  <a:gd name="T19" fmla="*/ 1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8"/>
                  <a:gd name="T32" fmla="*/ 14 w 14"/>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8">
                    <a:moveTo>
                      <a:pt x="5" y="13"/>
                    </a:moveTo>
                    <a:lnTo>
                      <a:pt x="0" y="6"/>
                    </a:lnTo>
                    <a:lnTo>
                      <a:pt x="0" y="28"/>
                    </a:lnTo>
                    <a:lnTo>
                      <a:pt x="14" y="28"/>
                    </a:lnTo>
                    <a:lnTo>
                      <a:pt x="12" y="6"/>
                    </a:lnTo>
                    <a:lnTo>
                      <a:pt x="7" y="0"/>
                    </a:lnTo>
                    <a:lnTo>
                      <a:pt x="12" y="6"/>
                    </a:lnTo>
                    <a:lnTo>
                      <a:pt x="12" y="0"/>
                    </a:lnTo>
                    <a:lnTo>
                      <a:pt x="7"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5" name="Freeform 896"/>
              <p:cNvSpPr>
                <a:spLocks/>
              </p:cNvSpPr>
              <p:nvPr/>
            </p:nvSpPr>
            <p:spPr bwMode="auto">
              <a:xfrm>
                <a:off x="2749" y="1552"/>
                <a:ext cx="38" cy="16"/>
              </a:xfrm>
              <a:custGeom>
                <a:avLst/>
                <a:gdLst>
                  <a:gd name="T0" fmla="*/ 0 w 38"/>
                  <a:gd name="T1" fmla="*/ 11 h 16"/>
                  <a:gd name="T2" fmla="*/ 6 w 38"/>
                  <a:gd name="T3" fmla="*/ 13 h 16"/>
                  <a:gd name="T4" fmla="*/ 36 w 38"/>
                  <a:gd name="T5" fmla="*/ 16 h 16"/>
                  <a:gd name="T6" fmla="*/ 38 w 38"/>
                  <a:gd name="T7" fmla="*/ 3 h 16"/>
                  <a:gd name="T8" fmla="*/ 7 w 38"/>
                  <a:gd name="T9" fmla="*/ 0 h 16"/>
                  <a:gd name="T10" fmla="*/ 11 w 38"/>
                  <a:gd name="T11" fmla="*/ 3 h 16"/>
                  <a:gd name="T12" fmla="*/ 0 w 38"/>
                  <a:gd name="T13" fmla="*/ 11 h 16"/>
                  <a:gd name="T14" fmla="*/ 2 w 38"/>
                  <a:gd name="T15" fmla="*/ 13 h 16"/>
                  <a:gd name="T16" fmla="*/ 6 w 38"/>
                  <a:gd name="T17" fmla="*/ 13 h 16"/>
                  <a:gd name="T18" fmla="*/ 0 w 38"/>
                  <a:gd name="T19" fmla="*/ 1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6"/>
                  <a:gd name="T32" fmla="*/ 38 w 3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6">
                    <a:moveTo>
                      <a:pt x="0" y="11"/>
                    </a:moveTo>
                    <a:lnTo>
                      <a:pt x="6" y="13"/>
                    </a:lnTo>
                    <a:lnTo>
                      <a:pt x="36" y="16"/>
                    </a:lnTo>
                    <a:lnTo>
                      <a:pt x="38" y="3"/>
                    </a:lnTo>
                    <a:lnTo>
                      <a:pt x="7" y="0"/>
                    </a:lnTo>
                    <a:lnTo>
                      <a:pt x="11" y="3"/>
                    </a:lnTo>
                    <a:lnTo>
                      <a:pt x="0" y="11"/>
                    </a:lnTo>
                    <a:lnTo>
                      <a:pt x="2" y="13"/>
                    </a:lnTo>
                    <a:lnTo>
                      <a:pt x="6" y="13"/>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6" name="Freeform 897"/>
              <p:cNvSpPr>
                <a:spLocks/>
              </p:cNvSpPr>
              <p:nvPr/>
            </p:nvSpPr>
            <p:spPr bwMode="auto">
              <a:xfrm>
                <a:off x="2726" y="1519"/>
                <a:ext cx="34" cy="44"/>
              </a:xfrm>
              <a:custGeom>
                <a:avLst/>
                <a:gdLst>
                  <a:gd name="T0" fmla="*/ 5 w 34"/>
                  <a:gd name="T1" fmla="*/ 13 h 44"/>
                  <a:gd name="T2" fmla="*/ 0 w 34"/>
                  <a:gd name="T3" fmla="*/ 11 h 44"/>
                  <a:gd name="T4" fmla="*/ 23 w 34"/>
                  <a:gd name="T5" fmla="*/ 44 h 44"/>
                  <a:gd name="T6" fmla="*/ 34 w 34"/>
                  <a:gd name="T7" fmla="*/ 36 h 44"/>
                  <a:gd name="T8" fmla="*/ 11 w 34"/>
                  <a:gd name="T9" fmla="*/ 2 h 44"/>
                  <a:gd name="T10" fmla="*/ 7 w 34"/>
                  <a:gd name="T11" fmla="*/ 0 h 44"/>
                  <a:gd name="T12" fmla="*/ 11 w 34"/>
                  <a:gd name="T13" fmla="*/ 2 h 44"/>
                  <a:gd name="T14" fmla="*/ 9 w 34"/>
                  <a:gd name="T15" fmla="*/ 0 h 44"/>
                  <a:gd name="T16" fmla="*/ 7 w 34"/>
                  <a:gd name="T17" fmla="*/ 0 h 44"/>
                  <a:gd name="T18" fmla="*/ 5 w 34"/>
                  <a:gd name="T19" fmla="*/ 13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44"/>
                  <a:gd name="T32" fmla="*/ 34 w 3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44">
                    <a:moveTo>
                      <a:pt x="5" y="13"/>
                    </a:moveTo>
                    <a:lnTo>
                      <a:pt x="0" y="11"/>
                    </a:lnTo>
                    <a:lnTo>
                      <a:pt x="23" y="44"/>
                    </a:lnTo>
                    <a:lnTo>
                      <a:pt x="34" y="36"/>
                    </a:lnTo>
                    <a:lnTo>
                      <a:pt x="11" y="2"/>
                    </a:lnTo>
                    <a:lnTo>
                      <a:pt x="7" y="0"/>
                    </a:lnTo>
                    <a:lnTo>
                      <a:pt x="11" y="2"/>
                    </a:lnTo>
                    <a:lnTo>
                      <a:pt x="9" y="0"/>
                    </a:lnTo>
                    <a:lnTo>
                      <a:pt x="7"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7" name="Freeform 898"/>
              <p:cNvSpPr>
                <a:spLocks/>
              </p:cNvSpPr>
              <p:nvPr/>
            </p:nvSpPr>
            <p:spPr bwMode="auto">
              <a:xfrm>
                <a:off x="2666" y="1512"/>
                <a:ext cx="67" cy="20"/>
              </a:xfrm>
              <a:custGeom>
                <a:avLst/>
                <a:gdLst>
                  <a:gd name="T0" fmla="*/ 0 w 67"/>
                  <a:gd name="T1" fmla="*/ 11 h 20"/>
                  <a:gd name="T2" fmla="*/ 6 w 67"/>
                  <a:gd name="T3" fmla="*/ 15 h 20"/>
                  <a:gd name="T4" fmla="*/ 65 w 67"/>
                  <a:gd name="T5" fmla="*/ 20 h 20"/>
                  <a:gd name="T6" fmla="*/ 67 w 67"/>
                  <a:gd name="T7" fmla="*/ 7 h 20"/>
                  <a:gd name="T8" fmla="*/ 8 w 67"/>
                  <a:gd name="T9" fmla="*/ 0 h 20"/>
                  <a:gd name="T10" fmla="*/ 13 w 67"/>
                  <a:gd name="T11" fmla="*/ 4 h 20"/>
                  <a:gd name="T12" fmla="*/ 0 w 67"/>
                  <a:gd name="T13" fmla="*/ 11 h 20"/>
                  <a:gd name="T14" fmla="*/ 2 w 67"/>
                  <a:gd name="T15" fmla="*/ 13 h 20"/>
                  <a:gd name="T16" fmla="*/ 6 w 67"/>
                  <a:gd name="T17" fmla="*/ 15 h 20"/>
                  <a:gd name="T18" fmla="*/ 0 w 67"/>
                  <a:gd name="T19" fmla="*/ 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20"/>
                  <a:gd name="T32" fmla="*/ 67 w 67"/>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20">
                    <a:moveTo>
                      <a:pt x="0" y="11"/>
                    </a:moveTo>
                    <a:lnTo>
                      <a:pt x="6" y="15"/>
                    </a:lnTo>
                    <a:lnTo>
                      <a:pt x="65" y="20"/>
                    </a:lnTo>
                    <a:lnTo>
                      <a:pt x="67" y="7"/>
                    </a:lnTo>
                    <a:lnTo>
                      <a:pt x="8" y="0"/>
                    </a:lnTo>
                    <a:lnTo>
                      <a:pt x="13" y="4"/>
                    </a:lnTo>
                    <a:lnTo>
                      <a:pt x="0" y="11"/>
                    </a:lnTo>
                    <a:lnTo>
                      <a:pt x="2" y="13"/>
                    </a:lnTo>
                    <a:lnTo>
                      <a:pt x="6" y="15"/>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8" name="Freeform 899"/>
              <p:cNvSpPr>
                <a:spLocks/>
              </p:cNvSpPr>
              <p:nvPr/>
            </p:nvSpPr>
            <p:spPr bwMode="auto">
              <a:xfrm>
                <a:off x="2657" y="1496"/>
                <a:ext cx="22" cy="27"/>
              </a:xfrm>
              <a:custGeom>
                <a:avLst/>
                <a:gdLst>
                  <a:gd name="T0" fmla="*/ 6 w 22"/>
                  <a:gd name="T1" fmla="*/ 13 h 27"/>
                  <a:gd name="T2" fmla="*/ 0 w 22"/>
                  <a:gd name="T3" fmla="*/ 9 h 27"/>
                  <a:gd name="T4" fmla="*/ 9 w 22"/>
                  <a:gd name="T5" fmla="*/ 27 h 27"/>
                  <a:gd name="T6" fmla="*/ 22 w 22"/>
                  <a:gd name="T7" fmla="*/ 20 h 27"/>
                  <a:gd name="T8" fmla="*/ 11 w 22"/>
                  <a:gd name="T9" fmla="*/ 2 h 27"/>
                  <a:gd name="T10" fmla="*/ 6 w 22"/>
                  <a:gd name="T11" fmla="*/ 0 h 27"/>
                  <a:gd name="T12" fmla="*/ 11 w 22"/>
                  <a:gd name="T13" fmla="*/ 2 h 27"/>
                  <a:gd name="T14" fmla="*/ 9 w 22"/>
                  <a:gd name="T15" fmla="*/ 0 h 27"/>
                  <a:gd name="T16" fmla="*/ 6 w 22"/>
                  <a:gd name="T17" fmla="*/ 0 h 27"/>
                  <a:gd name="T18" fmla="*/ 6 w 22"/>
                  <a:gd name="T19" fmla="*/ 13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7"/>
                  <a:gd name="T32" fmla="*/ 22 w 2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7">
                    <a:moveTo>
                      <a:pt x="6" y="13"/>
                    </a:moveTo>
                    <a:lnTo>
                      <a:pt x="0" y="9"/>
                    </a:lnTo>
                    <a:lnTo>
                      <a:pt x="9" y="27"/>
                    </a:lnTo>
                    <a:lnTo>
                      <a:pt x="22" y="20"/>
                    </a:lnTo>
                    <a:lnTo>
                      <a:pt x="11" y="2"/>
                    </a:lnTo>
                    <a:lnTo>
                      <a:pt x="6" y="0"/>
                    </a:lnTo>
                    <a:lnTo>
                      <a:pt x="11" y="2"/>
                    </a:lnTo>
                    <a:lnTo>
                      <a:pt x="9" y="0"/>
                    </a:lnTo>
                    <a:lnTo>
                      <a:pt x="6" y="0"/>
                    </a:lnTo>
                    <a:lnTo>
                      <a:pt x="6"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9" name="Freeform 900"/>
              <p:cNvSpPr>
                <a:spLocks/>
              </p:cNvSpPr>
              <p:nvPr/>
            </p:nvSpPr>
            <p:spPr bwMode="auto">
              <a:xfrm>
                <a:off x="2587" y="1494"/>
                <a:ext cx="76" cy="15"/>
              </a:xfrm>
              <a:custGeom>
                <a:avLst/>
                <a:gdLst>
                  <a:gd name="T0" fmla="*/ 9 w 76"/>
                  <a:gd name="T1" fmla="*/ 11 h 15"/>
                  <a:gd name="T2" fmla="*/ 4 w 76"/>
                  <a:gd name="T3" fmla="*/ 13 h 15"/>
                  <a:gd name="T4" fmla="*/ 76 w 76"/>
                  <a:gd name="T5" fmla="*/ 15 h 15"/>
                  <a:gd name="T6" fmla="*/ 76 w 76"/>
                  <a:gd name="T7" fmla="*/ 2 h 15"/>
                  <a:gd name="T8" fmla="*/ 4 w 76"/>
                  <a:gd name="T9" fmla="*/ 0 h 15"/>
                  <a:gd name="T10" fmla="*/ 0 w 76"/>
                  <a:gd name="T11" fmla="*/ 2 h 15"/>
                  <a:gd name="T12" fmla="*/ 4 w 76"/>
                  <a:gd name="T13" fmla="*/ 0 h 15"/>
                  <a:gd name="T14" fmla="*/ 2 w 76"/>
                  <a:gd name="T15" fmla="*/ 0 h 15"/>
                  <a:gd name="T16" fmla="*/ 0 w 76"/>
                  <a:gd name="T17" fmla="*/ 2 h 15"/>
                  <a:gd name="T18" fmla="*/ 9 w 76"/>
                  <a:gd name="T19" fmla="*/ 11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5"/>
                  <a:gd name="T32" fmla="*/ 76 w 7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5">
                    <a:moveTo>
                      <a:pt x="9" y="11"/>
                    </a:moveTo>
                    <a:lnTo>
                      <a:pt x="4" y="13"/>
                    </a:lnTo>
                    <a:lnTo>
                      <a:pt x="76" y="15"/>
                    </a:lnTo>
                    <a:lnTo>
                      <a:pt x="76" y="2"/>
                    </a:lnTo>
                    <a:lnTo>
                      <a:pt x="4" y="0"/>
                    </a:lnTo>
                    <a:lnTo>
                      <a:pt x="0" y="2"/>
                    </a:lnTo>
                    <a:lnTo>
                      <a:pt x="4" y="0"/>
                    </a:lnTo>
                    <a:lnTo>
                      <a:pt x="2" y="0"/>
                    </a:lnTo>
                    <a:lnTo>
                      <a:pt x="0" y="2"/>
                    </a:lnTo>
                    <a:lnTo>
                      <a:pt x="9"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0" name="Freeform 901"/>
              <p:cNvSpPr>
                <a:spLocks/>
              </p:cNvSpPr>
              <p:nvPr/>
            </p:nvSpPr>
            <p:spPr bwMode="auto">
              <a:xfrm>
                <a:off x="2546" y="1496"/>
                <a:ext cx="50" cy="58"/>
              </a:xfrm>
              <a:custGeom>
                <a:avLst/>
                <a:gdLst>
                  <a:gd name="T0" fmla="*/ 5 w 50"/>
                  <a:gd name="T1" fmla="*/ 58 h 58"/>
                  <a:gd name="T2" fmla="*/ 10 w 50"/>
                  <a:gd name="T3" fmla="*/ 56 h 58"/>
                  <a:gd name="T4" fmla="*/ 50 w 50"/>
                  <a:gd name="T5" fmla="*/ 9 h 58"/>
                  <a:gd name="T6" fmla="*/ 41 w 50"/>
                  <a:gd name="T7" fmla="*/ 0 h 58"/>
                  <a:gd name="T8" fmla="*/ 0 w 50"/>
                  <a:gd name="T9" fmla="*/ 47 h 58"/>
                  <a:gd name="T10" fmla="*/ 5 w 50"/>
                  <a:gd name="T11" fmla="*/ 45 h 58"/>
                  <a:gd name="T12" fmla="*/ 5 w 50"/>
                  <a:gd name="T13" fmla="*/ 58 h 58"/>
                  <a:gd name="T14" fmla="*/ 0 60000 65536"/>
                  <a:gd name="T15" fmla="*/ 0 60000 65536"/>
                  <a:gd name="T16" fmla="*/ 0 60000 65536"/>
                  <a:gd name="T17" fmla="*/ 0 60000 65536"/>
                  <a:gd name="T18" fmla="*/ 0 60000 65536"/>
                  <a:gd name="T19" fmla="*/ 0 60000 65536"/>
                  <a:gd name="T20" fmla="*/ 0 60000 65536"/>
                  <a:gd name="T21" fmla="*/ 0 w 50"/>
                  <a:gd name="T22" fmla="*/ 0 h 58"/>
                  <a:gd name="T23" fmla="*/ 50 w 50"/>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58">
                    <a:moveTo>
                      <a:pt x="5" y="58"/>
                    </a:moveTo>
                    <a:lnTo>
                      <a:pt x="10" y="56"/>
                    </a:lnTo>
                    <a:lnTo>
                      <a:pt x="50" y="9"/>
                    </a:lnTo>
                    <a:lnTo>
                      <a:pt x="41" y="0"/>
                    </a:lnTo>
                    <a:lnTo>
                      <a:pt x="0" y="47"/>
                    </a:lnTo>
                    <a:lnTo>
                      <a:pt x="5" y="45"/>
                    </a:lnTo>
                    <a:lnTo>
                      <a:pt x="5"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1" name="Freeform 902"/>
              <p:cNvSpPr>
                <a:spLocks/>
              </p:cNvSpPr>
              <p:nvPr/>
            </p:nvSpPr>
            <p:spPr bwMode="auto">
              <a:xfrm>
                <a:off x="2486" y="1541"/>
                <a:ext cx="65" cy="18"/>
              </a:xfrm>
              <a:custGeom>
                <a:avLst/>
                <a:gdLst>
                  <a:gd name="T0" fmla="*/ 7 w 65"/>
                  <a:gd name="T1" fmla="*/ 16 h 18"/>
                  <a:gd name="T2" fmla="*/ 4 w 65"/>
                  <a:gd name="T3" fmla="*/ 18 h 18"/>
                  <a:gd name="T4" fmla="*/ 65 w 65"/>
                  <a:gd name="T5" fmla="*/ 13 h 18"/>
                  <a:gd name="T6" fmla="*/ 65 w 65"/>
                  <a:gd name="T7" fmla="*/ 0 h 18"/>
                  <a:gd name="T8" fmla="*/ 4 w 65"/>
                  <a:gd name="T9" fmla="*/ 5 h 18"/>
                  <a:gd name="T10" fmla="*/ 0 w 65"/>
                  <a:gd name="T11" fmla="*/ 5 h 18"/>
                  <a:gd name="T12" fmla="*/ 7 w 65"/>
                  <a:gd name="T13" fmla="*/ 16 h 18"/>
                  <a:gd name="T14" fmla="*/ 0 60000 65536"/>
                  <a:gd name="T15" fmla="*/ 0 60000 65536"/>
                  <a:gd name="T16" fmla="*/ 0 60000 65536"/>
                  <a:gd name="T17" fmla="*/ 0 60000 65536"/>
                  <a:gd name="T18" fmla="*/ 0 60000 65536"/>
                  <a:gd name="T19" fmla="*/ 0 60000 65536"/>
                  <a:gd name="T20" fmla="*/ 0 60000 65536"/>
                  <a:gd name="T21" fmla="*/ 0 w 65"/>
                  <a:gd name="T22" fmla="*/ 0 h 18"/>
                  <a:gd name="T23" fmla="*/ 65 w 65"/>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18">
                    <a:moveTo>
                      <a:pt x="7" y="16"/>
                    </a:moveTo>
                    <a:lnTo>
                      <a:pt x="4" y="18"/>
                    </a:lnTo>
                    <a:lnTo>
                      <a:pt x="65" y="13"/>
                    </a:lnTo>
                    <a:lnTo>
                      <a:pt x="65" y="0"/>
                    </a:lnTo>
                    <a:lnTo>
                      <a:pt x="4" y="5"/>
                    </a:lnTo>
                    <a:lnTo>
                      <a:pt x="0" y="5"/>
                    </a:lnTo>
                    <a:lnTo>
                      <a:pt x="7"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2" name="Freeform 903"/>
              <p:cNvSpPr>
                <a:spLocks/>
              </p:cNvSpPr>
              <p:nvPr/>
            </p:nvSpPr>
            <p:spPr bwMode="auto">
              <a:xfrm>
                <a:off x="2412" y="1546"/>
                <a:ext cx="81" cy="60"/>
              </a:xfrm>
              <a:custGeom>
                <a:avLst/>
                <a:gdLst>
                  <a:gd name="T0" fmla="*/ 13 w 81"/>
                  <a:gd name="T1" fmla="*/ 55 h 60"/>
                  <a:gd name="T2" fmla="*/ 9 w 81"/>
                  <a:gd name="T3" fmla="*/ 60 h 60"/>
                  <a:gd name="T4" fmla="*/ 81 w 81"/>
                  <a:gd name="T5" fmla="*/ 11 h 60"/>
                  <a:gd name="T6" fmla="*/ 74 w 81"/>
                  <a:gd name="T7" fmla="*/ 0 h 60"/>
                  <a:gd name="T8" fmla="*/ 2 w 81"/>
                  <a:gd name="T9" fmla="*/ 49 h 60"/>
                  <a:gd name="T10" fmla="*/ 0 w 81"/>
                  <a:gd name="T11" fmla="*/ 55 h 60"/>
                  <a:gd name="T12" fmla="*/ 2 w 81"/>
                  <a:gd name="T13" fmla="*/ 49 h 60"/>
                  <a:gd name="T14" fmla="*/ 0 w 81"/>
                  <a:gd name="T15" fmla="*/ 53 h 60"/>
                  <a:gd name="T16" fmla="*/ 0 w 81"/>
                  <a:gd name="T17" fmla="*/ 55 h 60"/>
                  <a:gd name="T18" fmla="*/ 13 w 81"/>
                  <a:gd name="T19" fmla="*/ 55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60"/>
                  <a:gd name="T32" fmla="*/ 81 w 81"/>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60">
                    <a:moveTo>
                      <a:pt x="13" y="55"/>
                    </a:moveTo>
                    <a:lnTo>
                      <a:pt x="9" y="60"/>
                    </a:lnTo>
                    <a:lnTo>
                      <a:pt x="81" y="11"/>
                    </a:lnTo>
                    <a:lnTo>
                      <a:pt x="74" y="0"/>
                    </a:lnTo>
                    <a:lnTo>
                      <a:pt x="2" y="49"/>
                    </a:lnTo>
                    <a:lnTo>
                      <a:pt x="0" y="55"/>
                    </a:lnTo>
                    <a:lnTo>
                      <a:pt x="2" y="49"/>
                    </a:lnTo>
                    <a:lnTo>
                      <a:pt x="0" y="53"/>
                    </a:lnTo>
                    <a:lnTo>
                      <a:pt x="0" y="55"/>
                    </a:lnTo>
                    <a:lnTo>
                      <a:pt x="13" y="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3" name="Freeform 904"/>
              <p:cNvSpPr>
                <a:spLocks/>
              </p:cNvSpPr>
              <p:nvPr/>
            </p:nvSpPr>
            <p:spPr bwMode="auto">
              <a:xfrm>
                <a:off x="2412" y="1601"/>
                <a:ext cx="13" cy="27"/>
              </a:xfrm>
              <a:custGeom>
                <a:avLst/>
                <a:gdLst>
                  <a:gd name="T0" fmla="*/ 11 w 13"/>
                  <a:gd name="T1" fmla="*/ 27 h 27"/>
                  <a:gd name="T2" fmla="*/ 13 w 13"/>
                  <a:gd name="T3" fmla="*/ 21 h 27"/>
                  <a:gd name="T4" fmla="*/ 13 w 13"/>
                  <a:gd name="T5" fmla="*/ 0 h 27"/>
                  <a:gd name="T6" fmla="*/ 0 w 13"/>
                  <a:gd name="T7" fmla="*/ 0 h 27"/>
                  <a:gd name="T8" fmla="*/ 0 w 13"/>
                  <a:gd name="T9" fmla="*/ 21 h 27"/>
                  <a:gd name="T10" fmla="*/ 2 w 13"/>
                  <a:gd name="T11" fmla="*/ 16 h 27"/>
                  <a:gd name="T12" fmla="*/ 11 w 13"/>
                  <a:gd name="T13" fmla="*/ 27 h 27"/>
                  <a:gd name="T14" fmla="*/ 13 w 13"/>
                  <a:gd name="T15" fmla="*/ 25 h 27"/>
                  <a:gd name="T16" fmla="*/ 13 w 13"/>
                  <a:gd name="T17" fmla="*/ 21 h 27"/>
                  <a:gd name="T18" fmla="*/ 11 w 13"/>
                  <a:gd name="T19" fmla="*/ 2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7"/>
                  <a:gd name="T32" fmla="*/ 13 w 13"/>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7">
                    <a:moveTo>
                      <a:pt x="11" y="27"/>
                    </a:moveTo>
                    <a:lnTo>
                      <a:pt x="13" y="21"/>
                    </a:lnTo>
                    <a:lnTo>
                      <a:pt x="13" y="0"/>
                    </a:lnTo>
                    <a:lnTo>
                      <a:pt x="0" y="0"/>
                    </a:lnTo>
                    <a:lnTo>
                      <a:pt x="0" y="21"/>
                    </a:lnTo>
                    <a:lnTo>
                      <a:pt x="2" y="16"/>
                    </a:lnTo>
                    <a:lnTo>
                      <a:pt x="11" y="27"/>
                    </a:lnTo>
                    <a:lnTo>
                      <a:pt x="13" y="25"/>
                    </a:lnTo>
                    <a:lnTo>
                      <a:pt x="13" y="21"/>
                    </a:lnTo>
                    <a:lnTo>
                      <a:pt x="11"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4" name="Freeform 905"/>
              <p:cNvSpPr>
                <a:spLocks/>
              </p:cNvSpPr>
              <p:nvPr/>
            </p:nvSpPr>
            <p:spPr bwMode="auto">
              <a:xfrm>
                <a:off x="2355" y="1617"/>
                <a:ext cx="68" cy="63"/>
              </a:xfrm>
              <a:custGeom>
                <a:avLst/>
                <a:gdLst>
                  <a:gd name="T0" fmla="*/ 12 w 68"/>
                  <a:gd name="T1" fmla="*/ 59 h 63"/>
                  <a:gd name="T2" fmla="*/ 10 w 68"/>
                  <a:gd name="T3" fmla="*/ 63 h 63"/>
                  <a:gd name="T4" fmla="*/ 68 w 68"/>
                  <a:gd name="T5" fmla="*/ 11 h 63"/>
                  <a:gd name="T6" fmla="*/ 59 w 68"/>
                  <a:gd name="T7" fmla="*/ 0 h 63"/>
                  <a:gd name="T8" fmla="*/ 1 w 68"/>
                  <a:gd name="T9" fmla="*/ 54 h 63"/>
                  <a:gd name="T10" fmla="*/ 0 w 68"/>
                  <a:gd name="T11" fmla="*/ 56 h 63"/>
                  <a:gd name="T12" fmla="*/ 12 w 68"/>
                  <a:gd name="T13" fmla="*/ 59 h 63"/>
                  <a:gd name="T14" fmla="*/ 0 60000 65536"/>
                  <a:gd name="T15" fmla="*/ 0 60000 65536"/>
                  <a:gd name="T16" fmla="*/ 0 60000 65536"/>
                  <a:gd name="T17" fmla="*/ 0 60000 65536"/>
                  <a:gd name="T18" fmla="*/ 0 60000 65536"/>
                  <a:gd name="T19" fmla="*/ 0 60000 65536"/>
                  <a:gd name="T20" fmla="*/ 0 60000 65536"/>
                  <a:gd name="T21" fmla="*/ 0 w 68"/>
                  <a:gd name="T22" fmla="*/ 0 h 63"/>
                  <a:gd name="T23" fmla="*/ 68 w 68"/>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63">
                    <a:moveTo>
                      <a:pt x="12" y="59"/>
                    </a:moveTo>
                    <a:lnTo>
                      <a:pt x="10" y="63"/>
                    </a:lnTo>
                    <a:lnTo>
                      <a:pt x="68" y="11"/>
                    </a:lnTo>
                    <a:lnTo>
                      <a:pt x="59" y="0"/>
                    </a:lnTo>
                    <a:lnTo>
                      <a:pt x="1" y="54"/>
                    </a:lnTo>
                    <a:lnTo>
                      <a:pt x="0" y="56"/>
                    </a:lnTo>
                    <a:lnTo>
                      <a:pt x="12"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5" name="Freeform 906"/>
              <p:cNvSpPr>
                <a:spLocks/>
              </p:cNvSpPr>
              <p:nvPr/>
            </p:nvSpPr>
            <p:spPr bwMode="auto">
              <a:xfrm>
                <a:off x="2338" y="1673"/>
                <a:ext cx="29" cy="77"/>
              </a:xfrm>
              <a:custGeom>
                <a:avLst/>
                <a:gdLst>
                  <a:gd name="T0" fmla="*/ 13 w 29"/>
                  <a:gd name="T1" fmla="*/ 70 h 77"/>
                  <a:gd name="T2" fmla="*/ 13 w 29"/>
                  <a:gd name="T3" fmla="*/ 75 h 77"/>
                  <a:gd name="T4" fmla="*/ 29 w 29"/>
                  <a:gd name="T5" fmla="*/ 3 h 77"/>
                  <a:gd name="T6" fmla="*/ 17 w 29"/>
                  <a:gd name="T7" fmla="*/ 0 h 77"/>
                  <a:gd name="T8" fmla="*/ 0 w 29"/>
                  <a:gd name="T9" fmla="*/ 72 h 77"/>
                  <a:gd name="T10" fmla="*/ 2 w 29"/>
                  <a:gd name="T11" fmla="*/ 77 h 77"/>
                  <a:gd name="T12" fmla="*/ 0 w 29"/>
                  <a:gd name="T13" fmla="*/ 72 h 77"/>
                  <a:gd name="T14" fmla="*/ 0 w 29"/>
                  <a:gd name="T15" fmla="*/ 75 h 77"/>
                  <a:gd name="T16" fmla="*/ 2 w 29"/>
                  <a:gd name="T17" fmla="*/ 77 h 77"/>
                  <a:gd name="T18" fmla="*/ 13 w 29"/>
                  <a:gd name="T19" fmla="*/ 7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77"/>
                  <a:gd name="T32" fmla="*/ 29 w 29"/>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77">
                    <a:moveTo>
                      <a:pt x="13" y="70"/>
                    </a:moveTo>
                    <a:lnTo>
                      <a:pt x="13" y="75"/>
                    </a:lnTo>
                    <a:lnTo>
                      <a:pt x="29" y="3"/>
                    </a:lnTo>
                    <a:lnTo>
                      <a:pt x="17" y="0"/>
                    </a:lnTo>
                    <a:lnTo>
                      <a:pt x="0" y="72"/>
                    </a:lnTo>
                    <a:lnTo>
                      <a:pt x="2" y="77"/>
                    </a:lnTo>
                    <a:lnTo>
                      <a:pt x="0" y="72"/>
                    </a:lnTo>
                    <a:lnTo>
                      <a:pt x="0" y="75"/>
                    </a:lnTo>
                    <a:lnTo>
                      <a:pt x="2" y="77"/>
                    </a:lnTo>
                    <a:lnTo>
                      <a:pt x="13"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6" name="Freeform 907"/>
              <p:cNvSpPr>
                <a:spLocks/>
              </p:cNvSpPr>
              <p:nvPr/>
            </p:nvSpPr>
            <p:spPr bwMode="auto">
              <a:xfrm>
                <a:off x="2340" y="1743"/>
                <a:ext cx="40" cy="43"/>
              </a:xfrm>
              <a:custGeom>
                <a:avLst/>
                <a:gdLst>
                  <a:gd name="T0" fmla="*/ 36 w 40"/>
                  <a:gd name="T1" fmla="*/ 43 h 43"/>
                  <a:gd name="T2" fmla="*/ 36 w 40"/>
                  <a:gd name="T3" fmla="*/ 36 h 43"/>
                  <a:gd name="T4" fmla="*/ 11 w 40"/>
                  <a:gd name="T5" fmla="*/ 0 h 43"/>
                  <a:gd name="T6" fmla="*/ 0 w 40"/>
                  <a:gd name="T7" fmla="*/ 7 h 43"/>
                  <a:gd name="T8" fmla="*/ 25 w 40"/>
                  <a:gd name="T9" fmla="*/ 43 h 43"/>
                  <a:gd name="T10" fmla="*/ 25 w 40"/>
                  <a:gd name="T11" fmla="*/ 36 h 43"/>
                  <a:gd name="T12" fmla="*/ 36 w 40"/>
                  <a:gd name="T13" fmla="*/ 43 h 43"/>
                  <a:gd name="T14" fmla="*/ 40 w 40"/>
                  <a:gd name="T15" fmla="*/ 39 h 43"/>
                  <a:gd name="T16" fmla="*/ 36 w 40"/>
                  <a:gd name="T17" fmla="*/ 36 h 43"/>
                  <a:gd name="T18" fmla="*/ 36 w 40"/>
                  <a:gd name="T19" fmla="*/ 4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3"/>
                  <a:gd name="T32" fmla="*/ 40 w 40"/>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3">
                    <a:moveTo>
                      <a:pt x="36" y="43"/>
                    </a:moveTo>
                    <a:lnTo>
                      <a:pt x="36" y="36"/>
                    </a:lnTo>
                    <a:lnTo>
                      <a:pt x="11" y="0"/>
                    </a:lnTo>
                    <a:lnTo>
                      <a:pt x="0" y="7"/>
                    </a:lnTo>
                    <a:lnTo>
                      <a:pt x="25" y="43"/>
                    </a:lnTo>
                    <a:lnTo>
                      <a:pt x="25" y="36"/>
                    </a:lnTo>
                    <a:lnTo>
                      <a:pt x="36" y="43"/>
                    </a:lnTo>
                    <a:lnTo>
                      <a:pt x="40" y="39"/>
                    </a:lnTo>
                    <a:lnTo>
                      <a:pt x="36" y="36"/>
                    </a:lnTo>
                    <a:lnTo>
                      <a:pt x="36"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7" name="Freeform 908"/>
              <p:cNvSpPr>
                <a:spLocks/>
              </p:cNvSpPr>
              <p:nvPr/>
            </p:nvSpPr>
            <p:spPr bwMode="auto">
              <a:xfrm>
                <a:off x="2347" y="1779"/>
                <a:ext cx="29" cy="34"/>
              </a:xfrm>
              <a:custGeom>
                <a:avLst/>
                <a:gdLst>
                  <a:gd name="T0" fmla="*/ 9 w 29"/>
                  <a:gd name="T1" fmla="*/ 34 h 34"/>
                  <a:gd name="T2" fmla="*/ 9 w 29"/>
                  <a:gd name="T3" fmla="*/ 34 h 34"/>
                  <a:gd name="T4" fmla="*/ 29 w 29"/>
                  <a:gd name="T5" fmla="*/ 7 h 34"/>
                  <a:gd name="T6" fmla="*/ 18 w 29"/>
                  <a:gd name="T7" fmla="*/ 0 h 34"/>
                  <a:gd name="T8" fmla="*/ 0 w 29"/>
                  <a:gd name="T9" fmla="*/ 27 h 34"/>
                  <a:gd name="T10" fmla="*/ 0 w 29"/>
                  <a:gd name="T11" fmla="*/ 27 h 34"/>
                  <a:gd name="T12" fmla="*/ 9 w 29"/>
                  <a:gd name="T13" fmla="*/ 34 h 34"/>
                  <a:gd name="T14" fmla="*/ 0 60000 65536"/>
                  <a:gd name="T15" fmla="*/ 0 60000 65536"/>
                  <a:gd name="T16" fmla="*/ 0 60000 65536"/>
                  <a:gd name="T17" fmla="*/ 0 60000 65536"/>
                  <a:gd name="T18" fmla="*/ 0 60000 65536"/>
                  <a:gd name="T19" fmla="*/ 0 60000 65536"/>
                  <a:gd name="T20" fmla="*/ 0 60000 65536"/>
                  <a:gd name="T21" fmla="*/ 0 w 29"/>
                  <a:gd name="T22" fmla="*/ 0 h 34"/>
                  <a:gd name="T23" fmla="*/ 29 w 29"/>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4">
                    <a:moveTo>
                      <a:pt x="9" y="34"/>
                    </a:moveTo>
                    <a:lnTo>
                      <a:pt x="9" y="34"/>
                    </a:lnTo>
                    <a:lnTo>
                      <a:pt x="29" y="7"/>
                    </a:lnTo>
                    <a:lnTo>
                      <a:pt x="18" y="0"/>
                    </a:lnTo>
                    <a:lnTo>
                      <a:pt x="0" y="27"/>
                    </a:lnTo>
                    <a:lnTo>
                      <a:pt x="9"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8" name="Freeform 909"/>
              <p:cNvSpPr>
                <a:spLocks/>
              </p:cNvSpPr>
              <p:nvPr/>
            </p:nvSpPr>
            <p:spPr bwMode="auto">
              <a:xfrm>
                <a:off x="2310" y="1806"/>
                <a:ext cx="46" cy="58"/>
              </a:xfrm>
              <a:custGeom>
                <a:avLst/>
                <a:gdLst>
                  <a:gd name="T0" fmla="*/ 12 w 46"/>
                  <a:gd name="T1" fmla="*/ 52 h 58"/>
                  <a:gd name="T2" fmla="*/ 10 w 46"/>
                  <a:gd name="T3" fmla="*/ 58 h 58"/>
                  <a:gd name="T4" fmla="*/ 46 w 46"/>
                  <a:gd name="T5" fmla="*/ 7 h 58"/>
                  <a:gd name="T6" fmla="*/ 37 w 46"/>
                  <a:gd name="T7" fmla="*/ 0 h 58"/>
                  <a:gd name="T8" fmla="*/ 0 w 46"/>
                  <a:gd name="T9" fmla="*/ 50 h 58"/>
                  <a:gd name="T10" fmla="*/ 0 w 46"/>
                  <a:gd name="T11" fmla="*/ 54 h 58"/>
                  <a:gd name="T12" fmla="*/ 12 w 46"/>
                  <a:gd name="T13" fmla="*/ 52 h 58"/>
                  <a:gd name="T14" fmla="*/ 0 60000 65536"/>
                  <a:gd name="T15" fmla="*/ 0 60000 65536"/>
                  <a:gd name="T16" fmla="*/ 0 60000 65536"/>
                  <a:gd name="T17" fmla="*/ 0 60000 65536"/>
                  <a:gd name="T18" fmla="*/ 0 60000 65536"/>
                  <a:gd name="T19" fmla="*/ 0 60000 65536"/>
                  <a:gd name="T20" fmla="*/ 0 60000 65536"/>
                  <a:gd name="T21" fmla="*/ 0 w 46"/>
                  <a:gd name="T22" fmla="*/ 0 h 58"/>
                  <a:gd name="T23" fmla="*/ 46 w 46"/>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8">
                    <a:moveTo>
                      <a:pt x="12" y="52"/>
                    </a:moveTo>
                    <a:lnTo>
                      <a:pt x="10" y="58"/>
                    </a:lnTo>
                    <a:lnTo>
                      <a:pt x="46" y="7"/>
                    </a:lnTo>
                    <a:lnTo>
                      <a:pt x="37" y="0"/>
                    </a:lnTo>
                    <a:lnTo>
                      <a:pt x="0" y="50"/>
                    </a:lnTo>
                    <a:lnTo>
                      <a:pt x="0" y="54"/>
                    </a:lnTo>
                    <a:lnTo>
                      <a:pt x="12"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9" name="Freeform 910"/>
              <p:cNvSpPr>
                <a:spLocks/>
              </p:cNvSpPr>
              <p:nvPr/>
            </p:nvSpPr>
            <p:spPr bwMode="auto">
              <a:xfrm>
                <a:off x="2310" y="1858"/>
                <a:ext cx="16" cy="42"/>
              </a:xfrm>
              <a:custGeom>
                <a:avLst/>
                <a:gdLst>
                  <a:gd name="T0" fmla="*/ 12 w 16"/>
                  <a:gd name="T1" fmla="*/ 42 h 42"/>
                  <a:gd name="T2" fmla="*/ 16 w 16"/>
                  <a:gd name="T3" fmla="*/ 36 h 42"/>
                  <a:gd name="T4" fmla="*/ 12 w 16"/>
                  <a:gd name="T5" fmla="*/ 0 h 42"/>
                  <a:gd name="T6" fmla="*/ 0 w 16"/>
                  <a:gd name="T7" fmla="*/ 2 h 42"/>
                  <a:gd name="T8" fmla="*/ 3 w 16"/>
                  <a:gd name="T9" fmla="*/ 38 h 42"/>
                  <a:gd name="T10" fmla="*/ 5 w 16"/>
                  <a:gd name="T11" fmla="*/ 31 h 42"/>
                  <a:gd name="T12" fmla="*/ 12 w 16"/>
                  <a:gd name="T13" fmla="*/ 42 h 42"/>
                  <a:gd name="T14" fmla="*/ 16 w 16"/>
                  <a:gd name="T15" fmla="*/ 40 h 42"/>
                  <a:gd name="T16" fmla="*/ 16 w 16"/>
                  <a:gd name="T17" fmla="*/ 36 h 42"/>
                  <a:gd name="T18" fmla="*/ 12 w 16"/>
                  <a:gd name="T19" fmla="*/ 42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2"/>
                  <a:gd name="T32" fmla="*/ 16 w 16"/>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2">
                    <a:moveTo>
                      <a:pt x="12" y="42"/>
                    </a:moveTo>
                    <a:lnTo>
                      <a:pt x="16" y="36"/>
                    </a:lnTo>
                    <a:lnTo>
                      <a:pt x="12" y="0"/>
                    </a:lnTo>
                    <a:lnTo>
                      <a:pt x="0" y="2"/>
                    </a:lnTo>
                    <a:lnTo>
                      <a:pt x="3" y="38"/>
                    </a:lnTo>
                    <a:lnTo>
                      <a:pt x="5" y="31"/>
                    </a:lnTo>
                    <a:lnTo>
                      <a:pt x="12" y="42"/>
                    </a:lnTo>
                    <a:lnTo>
                      <a:pt x="16" y="40"/>
                    </a:lnTo>
                    <a:lnTo>
                      <a:pt x="16" y="36"/>
                    </a:lnTo>
                    <a:lnTo>
                      <a:pt x="12"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0" name="Freeform 911"/>
              <p:cNvSpPr>
                <a:spLocks/>
              </p:cNvSpPr>
              <p:nvPr/>
            </p:nvSpPr>
            <p:spPr bwMode="auto">
              <a:xfrm>
                <a:off x="2270" y="1889"/>
                <a:ext cx="52" cy="34"/>
              </a:xfrm>
              <a:custGeom>
                <a:avLst/>
                <a:gdLst>
                  <a:gd name="T0" fmla="*/ 7 w 52"/>
                  <a:gd name="T1" fmla="*/ 34 h 34"/>
                  <a:gd name="T2" fmla="*/ 7 w 52"/>
                  <a:gd name="T3" fmla="*/ 34 h 34"/>
                  <a:gd name="T4" fmla="*/ 52 w 52"/>
                  <a:gd name="T5" fmla="*/ 11 h 34"/>
                  <a:gd name="T6" fmla="*/ 45 w 52"/>
                  <a:gd name="T7" fmla="*/ 0 h 34"/>
                  <a:gd name="T8" fmla="*/ 0 w 52"/>
                  <a:gd name="T9" fmla="*/ 23 h 34"/>
                  <a:gd name="T10" fmla="*/ 0 w 52"/>
                  <a:gd name="T11" fmla="*/ 25 h 34"/>
                  <a:gd name="T12" fmla="*/ 7 w 52"/>
                  <a:gd name="T13" fmla="*/ 34 h 34"/>
                  <a:gd name="T14" fmla="*/ 0 60000 65536"/>
                  <a:gd name="T15" fmla="*/ 0 60000 65536"/>
                  <a:gd name="T16" fmla="*/ 0 60000 65536"/>
                  <a:gd name="T17" fmla="*/ 0 60000 65536"/>
                  <a:gd name="T18" fmla="*/ 0 60000 65536"/>
                  <a:gd name="T19" fmla="*/ 0 60000 65536"/>
                  <a:gd name="T20" fmla="*/ 0 60000 65536"/>
                  <a:gd name="T21" fmla="*/ 0 w 52"/>
                  <a:gd name="T22" fmla="*/ 0 h 34"/>
                  <a:gd name="T23" fmla="*/ 52 w 5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4">
                    <a:moveTo>
                      <a:pt x="7" y="34"/>
                    </a:moveTo>
                    <a:lnTo>
                      <a:pt x="7" y="34"/>
                    </a:lnTo>
                    <a:lnTo>
                      <a:pt x="52" y="11"/>
                    </a:lnTo>
                    <a:lnTo>
                      <a:pt x="45" y="0"/>
                    </a:lnTo>
                    <a:lnTo>
                      <a:pt x="0" y="23"/>
                    </a:lnTo>
                    <a:lnTo>
                      <a:pt x="0" y="25"/>
                    </a:lnTo>
                    <a:lnTo>
                      <a:pt x="7"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1" name="Freeform 912"/>
              <p:cNvSpPr>
                <a:spLocks/>
              </p:cNvSpPr>
              <p:nvPr/>
            </p:nvSpPr>
            <p:spPr bwMode="auto">
              <a:xfrm>
                <a:off x="2243" y="1914"/>
                <a:ext cx="34" cy="32"/>
              </a:xfrm>
              <a:custGeom>
                <a:avLst/>
                <a:gdLst>
                  <a:gd name="T0" fmla="*/ 5 w 34"/>
                  <a:gd name="T1" fmla="*/ 32 h 32"/>
                  <a:gd name="T2" fmla="*/ 9 w 34"/>
                  <a:gd name="T3" fmla="*/ 31 h 32"/>
                  <a:gd name="T4" fmla="*/ 34 w 34"/>
                  <a:gd name="T5" fmla="*/ 9 h 32"/>
                  <a:gd name="T6" fmla="*/ 27 w 34"/>
                  <a:gd name="T7" fmla="*/ 0 h 32"/>
                  <a:gd name="T8" fmla="*/ 0 w 34"/>
                  <a:gd name="T9" fmla="*/ 22 h 32"/>
                  <a:gd name="T10" fmla="*/ 4 w 34"/>
                  <a:gd name="T11" fmla="*/ 20 h 32"/>
                  <a:gd name="T12" fmla="*/ 5 w 34"/>
                  <a:gd name="T13" fmla="*/ 32 h 32"/>
                  <a:gd name="T14" fmla="*/ 0 60000 65536"/>
                  <a:gd name="T15" fmla="*/ 0 60000 65536"/>
                  <a:gd name="T16" fmla="*/ 0 60000 65536"/>
                  <a:gd name="T17" fmla="*/ 0 60000 65536"/>
                  <a:gd name="T18" fmla="*/ 0 60000 65536"/>
                  <a:gd name="T19" fmla="*/ 0 60000 65536"/>
                  <a:gd name="T20" fmla="*/ 0 60000 65536"/>
                  <a:gd name="T21" fmla="*/ 0 w 34"/>
                  <a:gd name="T22" fmla="*/ 0 h 32"/>
                  <a:gd name="T23" fmla="*/ 34 w 3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2">
                    <a:moveTo>
                      <a:pt x="5" y="32"/>
                    </a:moveTo>
                    <a:lnTo>
                      <a:pt x="9" y="31"/>
                    </a:lnTo>
                    <a:lnTo>
                      <a:pt x="34" y="9"/>
                    </a:lnTo>
                    <a:lnTo>
                      <a:pt x="27" y="0"/>
                    </a:lnTo>
                    <a:lnTo>
                      <a:pt x="0" y="22"/>
                    </a:lnTo>
                    <a:lnTo>
                      <a:pt x="4" y="20"/>
                    </a:lnTo>
                    <a:lnTo>
                      <a:pt x="5"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2" name="Freeform 913"/>
              <p:cNvSpPr>
                <a:spLocks/>
              </p:cNvSpPr>
              <p:nvPr/>
            </p:nvSpPr>
            <p:spPr bwMode="auto">
              <a:xfrm>
                <a:off x="2160" y="1934"/>
                <a:ext cx="88" cy="16"/>
              </a:xfrm>
              <a:custGeom>
                <a:avLst/>
                <a:gdLst>
                  <a:gd name="T0" fmla="*/ 2 w 88"/>
                  <a:gd name="T1" fmla="*/ 16 h 16"/>
                  <a:gd name="T2" fmla="*/ 2 w 88"/>
                  <a:gd name="T3" fmla="*/ 16 h 16"/>
                  <a:gd name="T4" fmla="*/ 88 w 88"/>
                  <a:gd name="T5" fmla="*/ 12 h 16"/>
                  <a:gd name="T6" fmla="*/ 87 w 88"/>
                  <a:gd name="T7" fmla="*/ 0 h 16"/>
                  <a:gd name="T8" fmla="*/ 0 w 88"/>
                  <a:gd name="T9" fmla="*/ 3 h 16"/>
                  <a:gd name="T10" fmla="*/ 0 w 88"/>
                  <a:gd name="T11" fmla="*/ 3 h 16"/>
                  <a:gd name="T12" fmla="*/ 2 w 88"/>
                  <a:gd name="T13" fmla="*/ 16 h 16"/>
                  <a:gd name="T14" fmla="*/ 0 60000 65536"/>
                  <a:gd name="T15" fmla="*/ 0 60000 65536"/>
                  <a:gd name="T16" fmla="*/ 0 60000 65536"/>
                  <a:gd name="T17" fmla="*/ 0 60000 65536"/>
                  <a:gd name="T18" fmla="*/ 0 60000 65536"/>
                  <a:gd name="T19" fmla="*/ 0 60000 65536"/>
                  <a:gd name="T20" fmla="*/ 0 60000 65536"/>
                  <a:gd name="T21" fmla="*/ 0 w 88"/>
                  <a:gd name="T22" fmla="*/ 0 h 16"/>
                  <a:gd name="T23" fmla="*/ 88 w 8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6">
                    <a:moveTo>
                      <a:pt x="2" y="16"/>
                    </a:moveTo>
                    <a:lnTo>
                      <a:pt x="2" y="16"/>
                    </a:lnTo>
                    <a:lnTo>
                      <a:pt x="88" y="12"/>
                    </a:lnTo>
                    <a:lnTo>
                      <a:pt x="87" y="0"/>
                    </a:lnTo>
                    <a:lnTo>
                      <a:pt x="0" y="3"/>
                    </a:lnTo>
                    <a:lnTo>
                      <a:pt x="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3" name="Freeform 914"/>
              <p:cNvSpPr>
                <a:spLocks/>
              </p:cNvSpPr>
              <p:nvPr/>
            </p:nvSpPr>
            <p:spPr bwMode="auto">
              <a:xfrm>
                <a:off x="2119" y="1937"/>
                <a:ext cx="43" cy="22"/>
              </a:xfrm>
              <a:custGeom>
                <a:avLst/>
                <a:gdLst>
                  <a:gd name="T0" fmla="*/ 10 w 43"/>
                  <a:gd name="T1" fmla="*/ 18 h 22"/>
                  <a:gd name="T2" fmla="*/ 7 w 43"/>
                  <a:gd name="T3" fmla="*/ 22 h 22"/>
                  <a:gd name="T4" fmla="*/ 43 w 43"/>
                  <a:gd name="T5" fmla="*/ 13 h 22"/>
                  <a:gd name="T6" fmla="*/ 41 w 43"/>
                  <a:gd name="T7" fmla="*/ 0 h 22"/>
                  <a:gd name="T8" fmla="*/ 3 w 43"/>
                  <a:gd name="T9" fmla="*/ 9 h 22"/>
                  <a:gd name="T10" fmla="*/ 0 w 43"/>
                  <a:gd name="T11" fmla="*/ 13 h 22"/>
                  <a:gd name="T12" fmla="*/ 3 w 43"/>
                  <a:gd name="T13" fmla="*/ 9 h 22"/>
                  <a:gd name="T14" fmla="*/ 1 w 43"/>
                  <a:gd name="T15" fmla="*/ 9 h 22"/>
                  <a:gd name="T16" fmla="*/ 0 w 43"/>
                  <a:gd name="T17" fmla="*/ 13 h 22"/>
                  <a:gd name="T18" fmla="*/ 10 w 43"/>
                  <a:gd name="T19" fmla="*/ 18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22"/>
                  <a:gd name="T32" fmla="*/ 43 w 43"/>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22">
                    <a:moveTo>
                      <a:pt x="10" y="18"/>
                    </a:moveTo>
                    <a:lnTo>
                      <a:pt x="7" y="22"/>
                    </a:lnTo>
                    <a:lnTo>
                      <a:pt x="43" y="13"/>
                    </a:lnTo>
                    <a:lnTo>
                      <a:pt x="41" y="0"/>
                    </a:lnTo>
                    <a:lnTo>
                      <a:pt x="3" y="9"/>
                    </a:lnTo>
                    <a:lnTo>
                      <a:pt x="0" y="13"/>
                    </a:lnTo>
                    <a:lnTo>
                      <a:pt x="3" y="9"/>
                    </a:lnTo>
                    <a:lnTo>
                      <a:pt x="1" y="9"/>
                    </a:lnTo>
                    <a:lnTo>
                      <a:pt x="0" y="13"/>
                    </a:lnTo>
                    <a:lnTo>
                      <a:pt x="1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4" name="Freeform 915"/>
              <p:cNvSpPr>
                <a:spLocks/>
              </p:cNvSpPr>
              <p:nvPr/>
            </p:nvSpPr>
            <p:spPr bwMode="auto">
              <a:xfrm>
                <a:off x="2104" y="1950"/>
                <a:ext cx="25" cy="36"/>
              </a:xfrm>
              <a:custGeom>
                <a:avLst/>
                <a:gdLst>
                  <a:gd name="T0" fmla="*/ 9 w 25"/>
                  <a:gd name="T1" fmla="*/ 36 h 36"/>
                  <a:gd name="T2" fmla="*/ 11 w 25"/>
                  <a:gd name="T3" fmla="*/ 34 h 36"/>
                  <a:gd name="T4" fmla="*/ 25 w 25"/>
                  <a:gd name="T5" fmla="*/ 5 h 36"/>
                  <a:gd name="T6" fmla="*/ 15 w 25"/>
                  <a:gd name="T7" fmla="*/ 0 h 36"/>
                  <a:gd name="T8" fmla="*/ 0 w 25"/>
                  <a:gd name="T9" fmla="*/ 29 h 36"/>
                  <a:gd name="T10" fmla="*/ 0 w 25"/>
                  <a:gd name="T11" fmla="*/ 27 h 36"/>
                  <a:gd name="T12" fmla="*/ 9 w 25"/>
                  <a:gd name="T13" fmla="*/ 36 h 36"/>
                  <a:gd name="T14" fmla="*/ 0 60000 65536"/>
                  <a:gd name="T15" fmla="*/ 0 60000 65536"/>
                  <a:gd name="T16" fmla="*/ 0 60000 65536"/>
                  <a:gd name="T17" fmla="*/ 0 60000 65536"/>
                  <a:gd name="T18" fmla="*/ 0 60000 65536"/>
                  <a:gd name="T19" fmla="*/ 0 60000 65536"/>
                  <a:gd name="T20" fmla="*/ 0 60000 65536"/>
                  <a:gd name="T21" fmla="*/ 0 w 25"/>
                  <a:gd name="T22" fmla="*/ 0 h 36"/>
                  <a:gd name="T23" fmla="*/ 25 w 25"/>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6">
                    <a:moveTo>
                      <a:pt x="9" y="36"/>
                    </a:moveTo>
                    <a:lnTo>
                      <a:pt x="11" y="34"/>
                    </a:lnTo>
                    <a:lnTo>
                      <a:pt x="25" y="5"/>
                    </a:lnTo>
                    <a:lnTo>
                      <a:pt x="15" y="0"/>
                    </a:lnTo>
                    <a:lnTo>
                      <a:pt x="0" y="29"/>
                    </a:lnTo>
                    <a:lnTo>
                      <a:pt x="0" y="27"/>
                    </a:lnTo>
                    <a:lnTo>
                      <a:pt x="9"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5" name="Freeform 916"/>
              <p:cNvSpPr>
                <a:spLocks/>
              </p:cNvSpPr>
              <p:nvPr/>
            </p:nvSpPr>
            <p:spPr bwMode="auto">
              <a:xfrm>
                <a:off x="2083" y="1977"/>
                <a:ext cx="30" cy="34"/>
              </a:xfrm>
              <a:custGeom>
                <a:avLst/>
                <a:gdLst>
                  <a:gd name="T0" fmla="*/ 5 w 30"/>
                  <a:gd name="T1" fmla="*/ 34 h 34"/>
                  <a:gd name="T2" fmla="*/ 9 w 30"/>
                  <a:gd name="T3" fmla="*/ 32 h 34"/>
                  <a:gd name="T4" fmla="*/ 30 w 30"/>
                  <a:gd name="T5" fmla="*/ 9 h 34"/>
                  <a:gd name="T6" fmla="*/ 21 w 30"/>
                  <a:gd name="T7" fmla="*/ 0 h 34"/>
                  <a:gd name="T8" fmla="*/ 0 w 30"/>
                  <a:gd name="T9" fmla="*/ 23 h 34"/>
                  <a:gd name="T10" fmla="*/ 1 w 30"/>
                  <a:gd name="T11" fmla="*/ 22 h 34"/>
                  <a:gd name="T12" fmla="*/ 5 w 30"/>
                  <a:gd name="T13" fmla="*/ 34 h 34"/>
                  <a:gd name="T14" fmla="*/ 0 60000 65536"/>
                  <a:gd name="T15" fmla="*/ 0 60000 65536"/>
                  <a:gd name="T16" fmla="*/ 0 60000 65536"/>
                  <a:gd name="T17" fmla="*/ 0 60000 65536"/>
                  <a:gd name="T18" fmla="*/ 0 60000 65536"/>
                  <a:gd name="T19" fmla="*/ 0 60000 65536"/>
                  <a:gd name="T20" fmla="*/ 0 60000 65536"/>
                  <a:gd name="T21" fmla="*/ 0 w 30"/>
                  <a:gd name="T22" fmla="*/ 0 h 34"/>
                  <a:gd name="T23" fmla="*/ 30 w 3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4">
                    <a:moveTo>
                      <a:pt x="5" y="34"/>
                    </a:moveTo>
                    <a:lnTo>
                      <a:pt x="9" y="32"/>
                    </a:lnTo>
                    <a:lnTo>
                      <a:pt x="30" y="9"/>
                    </a:lnTo>
                    <a:lnTo>
                      <a:pt x="21" y="0"/>
                    </a:lnTo>
                    <a:lnTo>
                      <a:pt x="0" y="23"/>
                    </a:lnTo>
                    <a:lnTo>
                      <a:pt x="1" y="22"/>
                    </a:lnTo>
                    <a:lnTo>
                      <a:pt x="5"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6" name="Freeform 917"/>
              <p:cNvSpPr>
                <a:spLocks/>
              </p:cNvSpPr>
              <p:nvPr/>
            </p:nvSpPr>
            <p:spPr bwMode="auto">
              <a:xfrm>
                <a:off x="2007" y="1999"/>
                <a:ext cx="81" cy="34"/>
              </a:xfrm>
              <a:custGeom>
                <a:avLst/>
                <a:gdLst>
                  <a:gd name="T0" fmla="*/ 11 w 81"/>
                  <a:gd name="T1" fmla="*/ 30 h 34"/>
                  <a:gd name="T2" fmla="*/ 7 w 81"/>
                  <a:gd name="T3" fmla="*/ 34 h 34"/>
                  <a:gd name="T4" fmla="*/ 81 w 81"/>
                  <a:gd name="T5" fmla="*/ 12 h 34"/>
                  <a:gd name="T6" fmla="*/ 77 w 81"/>
                  <a:gd name="T7" fmla="*/ 0 h 34"/>
                  <a:gd name="T8" fmla="*/ 4 w 81"/>
                  <a:gd name="T9" fmla="*/ 21 h 34"/>
                  <a:gd name="T10" fmla="*/ 0 w 81"/>
                  <a:gd name="T11" fmla="*/ 25 h 34"/>
                  <a:gd name="T12" fmla="*/ 4 w 81"/>
                  <a:gd name="T13" fmla="*/ 21 h 34"/>
                  <a:gd name="T14" fmla="*/ 0 w 81"/>
                  <a:gd name="T15" fmla="*/ 21 h 34"/>
                  <a:gd name="T16" fmla="*/ 0 w 81"/>
                  <a:gd name="T17" fmla="*/ 25 h 34"/>
                  <a:gd name="T18" fmla="*/ 11 w 81"/>
                  <a:gd name="T19" fmla="*/ 3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34"/>
                  <a:gd name="T32" fmla="*/ 81 w 81"/>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34">
                    <a:moveTo>
                      <a:pt x="11" y="30"/>
                    </a:moveTo>
                    <a:lnTo>
                      <a:pt x="7" y="34"/>
                    </a:lnTo>
                    <a:lnTo>
                      <a:pt x="81" y="12"/>
                    </a:lnTo>
                    <a:lnTo>
                      <a:pt x="77" y="0"/>
                    </a:lnTo>
                    <a:lnTo>
                      <a:pt x="4" y="21"/>
                    </a:lnTo>
                    <a:lnTo>
                      <a:pt x="0" y="25"/>
                    </a:lnTo>
                    <a:lnTo>
                      <a:pt x="4" y="21"/>
                    </a:lnTo>
                    <a:lnTo>
                      <a:pt x="0" y="21"/>
                    </a:lnTo>
                    <a:lnTo>
                      <a:pt x="0" y="25"/>
                    </a:lnTo>
                    <a:lnTo>
                      <a:pt x="11"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7" name="Freeform 918"/>
              <p:cNvSpPr>
                <a:spLocks/>
              </p:cNvSpPr>
              <p:nvPr/>
            </p:nvSpPr>
            <p:spPr bwMode="auto">
              <a:xfrm>
                <a:off x="1996" y="2024"/>
                <a:ext cx="22" cy="32"/>
              </a:xfrm>
              <a:custGeom>
                <a:avLst/>
                <a:gdLst>
                  <a:gd name="T0" fmla="*/ 9 w 22"/>
                  <a:gd name="T1" fmla="*/ 32 h 32"/>
                  <a:gd name="T2" fmla="*/ 13 w 22"/>
                  <a:gd name="T3" fmla="*/ 29 h 32"/>
                  <a:gd name="T4" fmla="*/ 22 w 22"/>
                  <a:gd name="T5" fmla="*/ 5 h 32"/>
                  <a:gd name="T6" fmla="*/ 11 w 22"/>
                  <a:gd name="T7" fmla="*/ 0 h 32"/>
                  <a:gd name="T8" fmla="*/ 0 w 22"/>
                  <a:gd name="T9" fmla="*/ 25 h 32"/>
                  <a:gd name="T10" fmla="*/ 4 w 22"/>
                  <a:gd name="T11" fmla="*/ 21 h 32"/>
                  <a:gd name="T12" fmla="*/ 9 w 22"/>
                  <a:gd name="T13" fmla="*/ 32 h 32"/>
                  <a:gd name="T14" fmla="*/ 0 60000 65536"/>
                  <a:gd name="T15" fmla="*/ 0 60000 65536"/>
                  <a:gd name="T16" fmla="*/ 0 60000 65536"/>
                  <a:gd name="T17" fmla="*/ 0 60000 65536"/>
                  <a:gd name="T18" fmla="*/ 0 60000 65536"/>
                  <a:gd name="T19" fmla="*/ 0 60000 65536"/>
                  <a:gd name="T20" fmla="*/ 0 60000 65536"/>
                  <a:gd name="T21" fmla="*/ 0 w 22"/>
                  <a:gd name="T22" fmla="*/ 0 h 32"/>
                  <a:gd name="T23" fmla="*/ 22 w 2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2">
                    <a:moveTo>
                      <a:pt x="9" y="32"/>
                    </a:moveTo>
                    <a:lnTo>
                      <a:pt x="13" y="29"/>
                    </a:lnTo>
                    <a:lnTo>
                      <a:pt x="22" y="5"/>
                    </a:lnTo>
                    <a:lnTo>
                      <a:pt x="11" y="0"/>
                    </a:lnTo>
                    <a:lnTo>
                      <a:pt x="0" y="25"/>
                    </a:lnTo>
                    <a:lnTo>
                      <a:pt x="4" y="21"/>
                    </a:lnTo>
                    <a:lnTo>
                      <a:pt x="9"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8" name="Freeform 919"/>
              <p:cNvSpPr>
                <a:spLocks/>
              </p:cNvSpPr>
              <p:nvPr/>
            </p:nvSpPr>
            <p:spPr bwMode="auto">
              <a:xfrm>
                <a:off x="1967" y="2045"/>
                <a:ext cx="38" cy="31"/>
              </a:xfrm>
              <a:custGeom>
                <a:avLst/>
                <a:gdLst>
                  <a:gd name="T0" fmla="*/ 11 w 38"/>
                  <a:gd name="T1" fmla="*/ 27 h 31"/>
                  <a:gd name="T2" fmla="*/ 9 w 38"/>
                  <a:gd name="T3" fmla="*/ 31 h 31"/>
                  <a:gd name="T4" fmla="*/ 38 w 38"/>
                  <a:gd name="T5" fmla="*/ 11 h 31"/>
                  <a:gd name="T6" fmla="*/ 33 w 38"/>
                  <a:gd name="T7" fmla="*/ 0 h 31"/>
                  <a:gd name="T8" fmla="*/ 2 w 38"/>
                  <a:gd name="T9" fmla="*/ 20 h 31"/>
                  <a:gd name="T10" fmla="*/ 0 w 38"/>
                  <a:gd name="T11" fmla="*/ 22 h 31"/>
                  <a:gd name="T12" fmla="*/ 11 w 38"/>
                  <a:gd name="T13" fmla="*/ 27 h 31"/>
                  <a:gd name="T14" fmla="*/ 0 60000 65536"/>
                  <a:gd name="T15" fmla="*/ 0 60000 65536"/>
                  <a:gd name="T16" fmla="*/ 0 60000 65536"/>
                  <a:gd name="T17" fmla="*/ 0 60000 65536"/>
                  <a:gd name="T18" fmla="*/ 0 60000 65536"/>
                  <a:gd name="T19" fmla="*/ 0 60000 65536"/>
                  <a:gd name="T20" fmla="*/ 0 60000 65536"/>
                  <a:gd name="T21" fmla="*/ 0 w 38"/>
                  <a:gd name="T22" fmla="*/ 0 h 31"/>
                  <a:gd name="T23" fmla="*/ 38 w 3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1">
                    <a:moveTo>
                      <a:pt x="11" y="27"/>
                    </a:moveTo>
                    <a:lnTo>
                      <a:pt x="9" y="31"/>
                    </a:lnTo>
                    <a:lnTo>
                      <a:pt x="38" y="11"/>
                    </a:lnTo>
                    <a:lnTo>
                      <a:pt x="33" y="0"/>
                    </a:lnTo>
                    <a:lnTo>
                      <a:pt x="2" y="20"/>
                    </a:lnTo>
                    <a:lnTo>
                      <a:pt x="0" y="22"/>
                    </a:lnTo>
                    <a:lnTo>
                      <a:pt x="11"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9" name="Freeform 920"/>
              <p:cNvSpPr>
                <a:spLocks/>
              </p:cNvSpPr>
              <p:nvPr/>
            </p:nvSpPr>
            <p:spPr bwMode="auto">
              <a:xfrm>
                <a:off x="1958" y="2067"/>
                <a:ext cx="20" cy="22"/>
              </a:xfrm>
              <a:custGeom>
                <a:avLst/>
                <a:gdLst>
                  <a:gd name="T0" fmla="*/ 13 w 20"/>
                  <a:gd name="T1" fmla="*/ 20 h 22"/>
                  <a:gd name="T2" fmla="*/ 11 w 20"/>
                  <a:gd name="T3" fmla="*/ 22 h 22"/>
                  <a:gd name="T4" fmla="*/ 20 w 20"/>
                  <a:gd name="T5" fmla="*/ 5 h 22"/>
                  <a:gd name="T6" fmla="*/ 9 w 20"/>
                  <a:gd name="T7" fmla="*/ 0 h 22"/>
                  <a:gd name="T8" fmla="*/ 0 w 20"/>
                  <a:gd name="T9" fmla="*/ 16 h 22"/>
                  <a:gd name="T10" fmla="*/ 0 w 20"/>
                  <a:gd name="T11" fmla="*/ 18 h 22"/>
                  <a:gd name="T12" fmla="*/ 13 w 20"/>
                  <a:gd name="T13" fmla="*/ 20 h 22"/>
                  <a:gd name="T14" fmla="*/ 0 60000 65536"/>
                  <a:gd name="T15" fmla="*/ 0 60000 65536"/>
                  <a:gd name="T16" fmla="*/ 0 60000 65536"/>
                  <a:gd name="T17" fmla="*/ 0 60000 65536"/>
                  <a:gd name="T18" fmla="*/ 0 60000 65536"/>
                  <a:gd name="T19" fmla="*/ 0 60000 65536"/>
                  <a:gd name="T20" fmla="*/ 0 60000 65536"/>
                  <a:gd name="T21" fmla="*/ 0 w 20"/>
                  <a:gd name="T22" fmla="*/ 0 h 22"/>
                  <a:gd name="T23" fmla="*/ 20 w 2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2">
                    <a:moveTo>
                      <a:pt x="13" y="20"/>
                    </a:moveTo>
                    <a:lnTo>
                      <a:pt x="11" y="22"/>
                    </a:lnTo>
                    <a:lnTo>
                      <a:pt x="20" y="5"/>
                    </a:lnTo>
                    <a:lnTo>
                      <a:pt x="9" y="0"/>
                    </a:lnTo>
                    <a:lnTo>
                      <a:pt x="0" y="16"/>
                    </a:lnTo>
                    <a:lnTo>
                      <a:pt x="0" y="18"/>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0" name="Freeform 921"/>
              <p:cNvSpPr>
                <a:spLocks/>
              </p:cNvSpPr>
              <p:nvPr/>
            </p:nvSpPr>
            <p:spPr bwMode="auto">
              <a:xfrm>
                <a:off x="1955" y="2085"/>
                <a:ext cx="16" cy="33"/>
              </a:xfrm>
              <a:custGeom>
                <a:avLst/>
                <a:gdLst>
                  <a:gd name="T0" fmla="*/ 12 w 16"/>
                  <a:gd name="T1" fmla="*/ 29 h 33"/>
                  <a:gd name="T2" fmla="*/ 12 w 16"/>
                  <a:gd name="T3" fmla="*/ 31 h 33"/>
                  <a:gd name="T4" fmla="*/ 16 w 16"/>
                  <a:gd name="T5" fmla="*/ 2 h 33"/>
                  <a:gd name="T6" fmla="*/ 3 w 16"/>
                  <a:gd name="T7" fmla="*/ 0 h 33"/>
                  <a:gd name="T8" fmla="*/ 0 w 16"/>
                  <a:gd name="T9" fmla="*/ 31 h 33"/>
                  <a:gd name="T10" fmla="*/ 0 w 16"/>
                  <a:gd name="T11" fmla="*/ 33 h 33"/>
                  <a:gd name="T12" fmla="*/ 12 w 16"/>
                  <a:gd name="T13" fmla="*/ 29 h 33"/>
                  <a:gd name="T14" fmla="*/ 0 60000 65536"/>
                  <a:gd name="T15" fmla="*/ 0 60000 65536"/>
                  <a:gd name="T16" fmla="*/ 0 60000 65536"/>
                  <a:gd name="T17" fmla="*/ 0 60000 65536"/>
                  <a:gd name="T18" fmla="*/ 0 60000 65536"/>
                  <a:gd name="T19" fmla="*/ 0 60000 65536"/>
                  <a:gd name="T20" fmla="*/ 0 60000 65536"/>
                  <a:gd name="T21" fmla="*/ 0 w 16"/>
                  <a:gd name="T22" fmla="*/ 0 h 33"/>
                  <a:gd name="T23" fmla="*/ 16 w 16"/>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3">
                    <a:moveTo>
                      <a:pt x="12" y="29"/>
                    </a:moveTo>
                    <a:lnTo>
                      <a:pt x="12" y="31"/>
                    </a:lnTo>
                    <a:lnTo>
                      <a:pt x="16" y="2"/>
                    </a:lnTo>
                    <a:lnTo>
                      <a:pt x="3" y="0"/>
                    </a:lnTo>
                    <a:lnTo>
                      <a:pt x="0" y="31"/>
                    </a:lnTo>
                    <a:lnTo>
                      <a:pt x="0" y="33"/>
                    </a:lnTo>
                    <a:lnTo>
                      <a:pt x="12"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1" name="Freeform 922"/>
              <p:cNvSpPr>
                <a:spLocks/>
              </p:cNvSpPr>
              <p:nvPr/>
            </p:nvSpPr>
            <p:spPr bwMode="auto">
              <a:xfrm>
                <a:off x="1955" y="2114"/>
                <a:ext cx="23" cy="40"/>
              </a:xfrm>
              <a:custGeom>
                <a:avLst/>
                <a:gdLst>
                  <a:gd name="T0" fmla="*/ 23 w 23"/>
                  <a:gd name="T1" fmla="*/ 34 h 40"/>
                  <a:gd name="T2" fmla="*/ 23 w 23"/>
                  <a:gd name="T3" fmla="*/ 34 h 40"/>
                  <a:gd name="T4" fmla="*/ 12 w 23"/>
                  <a:gd name="T5" fmla="*/ 0 h 40"/>
                  <a:gd name="T6" fmla="*/ 0 w 23"/>
                  <a:gd name="T7" fmla="*/ 4 h 40"/>
                  <a:gd name="T8" fmla="*/ 12 w 23"/>
                  <a:gd name="T9" fmla="*/ 38 h 40"/>
                  <a:gd name="T10" fmla="*/ 12 w 23"/>
                  <a:gd name="T11" fmla="*/ 40 h 40"/>
                  <a:gd name="T12" fmla="*/ 23 w 23"/>
                  <a:gd name="T13" fmla="*/ 34 h 40"/>
                  <a:gd name="T14" fmla="*/ 0 60000 65536"/>
                  <a:gd name="T15" fmla="*/ 0 60000 65536"/>
                  <a:gd name="T16" fmla="*/ 0 60000 65536"/>
                  <a:gd name="T17" fmla="*/ 0 60000 65536"/>
                  <a:gd name="T18" fmla="*/ 0 60000 65536"/>
                  <a:gd name="T19" fmla="*/ 0 60000 65536"/>
                  <a:gd name="T20" fmla="*/ 0 60000 65536"/>
                  <a:gd name="T21" fmla="*/ 0 w 23"/>
                  <a:gd name="T22" fmla="*/ 0 h 40"/>
                  <a:gd name="T23" fmla="*/ 23 w 23"/>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0">
                    <a:moveTo>
                      <a:pt x="23" y="34"/>
                    </a:moveTo>
                    <a:lnTo>
                      <a:pt x="23" y="34"/>
                    </a:lnTo>
                    <a:lnTo>
                      <a:pt x="12" y="0"/>
                    </a:lnTo>
                    <a:lnTo>
                      <a:pt x="0" y="4"/>
                    </a:lnTo>
                    <a:lnTo>
                      <a:pt x="12" y="38"/>
                    </a:lnTo>
                    <a:lnTo>
                      <a:pt x="12" y="40"/>
                    </a:lnTo>
                    <a:lnTo>
                      <a:pt x="23"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2" name="Freeform 923"/>
              <p:cNvSpPr>
                <a:spLocks/>
              </p:cNvSpPr>
              <p:nvPr/>
            </p:nvSpPr>
            <p:spPr bwMode="auto">
              <a:xfrm>
                <a:off x="1967" y="2148"/>
                <a:ext cx="31" cy="49"/>
              </a:xfrm>
              <a:custGeom>
                <a:avLst/>
                <a:gdLst>
                  <a:gd name="T0" fmla="*/ 27 w 31"/>
                  <a:gd name="T1" fmla="*/ 38 h 49"/>
                  <a:gd name="T2" fmla="*/ 31 w 31"/>
                  <a:gd name="T3" fmla="*/ 42 h 49"/>
                  <a:gd name="T4" fmla="*/ 11 w 31"/>
                  <a:gd name="T5" fmla="*/ 0 h 49"/>
                  <a:gd name="T6" fmla="*/ 0 w 31"/>
                  <a:gd name="T7" fmla="*/ 6 h 49"/>
                  <a:gd name="T8" fmla="*/ 18 w 31"/>
                  <a:gd name="T9" fmla="*/ 45 h 49"/>
                  <a:gd name="T10" fmla="*/ 20 w 31"/>
                  <a:gd name="T11" fmla="*/ 49 h 49"/>
                  <a:gd name="T12" fmla="*/ 27 w 31"/>
                  <a:gd name="T13" fmla="*/ 38 h 49"/>
                  <a:gd name="T14" fmla="*/ 0 60000 65536"/>
                  <a:gd name="T15" fmla="*/ 0 60000 65536"/>
                  <a:gd name="T16" fmla="*/ 0 60000 65536"/>
                  <a:gd name="T17" fmla="*/ 0 60000 65536"/>
                  <a:gd name="T18" fmla="*/ 0 60000 65536"/>
                  <a:gd name="T19" fmla="*/ 0 60000 65536"/>
                  <a:gd name="T20" fmla="*/ 0 60000 65536"/>
                  <a:gd name="T21" fmla="*/ 0 w 31"/>
                  <a:gd name="T22" fmla="*/ 0 h 49"/>
                  <a:gd name="T23" fmla="*/ 31 w 31"/>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9">
                    <a:moveTo>
                      <a:pt x="27" y="38"/>
                    </a:moveTo>
                    <a:lnTo>
                      <a:pt x="31" y="42"/>
                    </a:lnTo>
                    <a:lnTo>
                      <a:pt x="11" y="0"/>
                    </a:lnTo>
                    <a:lnTo>
                      <a:pt x="0" y="6"/>
                    </a:lnTo>
                    <a:lnTo>
                      <a:pt x="18" y="45"/>
                    </a:lnTo>
                    <a:lnTo>
                      <a:pt x="20" y="49"/>
                    </a:lnTo>
                    <a:lnTo>
                      <a:pt x="27"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3" name="Freeform 924"/>
              <p:cNvSpPr>
                <a:spLocks/>
              </p:cNvSpPr>
              <p:nvPr/>
            </p:nvSpPr>
            <p:spPr bwMode="auto">
              <a:xfrm>
                <a:off x="1987" y="2186"/>
                <a:ext cx="54" cy="45"/>
              </a:xfrm>
              <a:custGeom>
                <a:avLst/>
                <a:gdLst>
                  <a:gd name="T0" fmla="*/ 54 w 54"/>
                  <a:gd name="T1" fmla="*/ 34 h 45"/>
                  <a:gd name="T2" fmla="*/ 54 w 54"/>
                  <a:gd name="T3" fmla="*/ 34 h 45"/>
                  <a:gd name="T4" fmla="*/ 7 w 54"/>
                  <a:gd name="T5" fmla="*/ 0 h 45"/>
                  <a:gd name="T6" fmla="*/ 0 w 54"/>
                  <a:gd name="T7" fmla="*/ 11 h 45"/>
                  <a:gd name="T8" fmla="*/ 47 w 54"/>
                  <a:gd name="T9" fmla="*/ 45 h 45"/>
                  <a:gd name="T10" fmla="*/ 49 w 54"/>
                  <a:gd name="T11" fmla="*/ 45 h 45"/>
                  <a:gd name="T12" fmla="*/ 54 w 54"/>
                  <a:gd name="T13" fmla="*/ 34 h 45"/>
                  <a:gd name="T14" fmla="*/ 0 60000 65536"/>
                  <a:gd name="T15" fmla="*/ 0 60000 65536"/>
                  <a:gd name="T16" fmla="*/ 0 60000 65536"/>
                  <a:gd name="T17" fmla="*/ 0 60000 65536"/>
                  <a:gd name="T18" fmla="*/ 0 60000 65536"/>
                  <a:gd name="T19" fmla="*/ 0 60000 65536"/>
                  <a:gd name="T20" fmla="*/ 0 60000 65536"/>
                  <a:gd name="T21" fmla="*/ 0 w 54"/>
                  <a:gd name="T22" fmla="*/ 0 h 45"/>
                  <a:gd name="T23" fmla="*/ 54 w 54"/>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5">
                    <a:moveTo>
                      <a:pt x="54" y="34"/>
                    </a:moveTo>
                    <a:lnTo>
                      <a:pt x="54" y="34"/>
                    </a:lnTo>
                    <a:lnTo>
                      <a:pt x="7" y="0"/>
                    </a:lnTo>
                    <a:lnTo>
                      <a:pt x="0" y="11"/>
                    </a:lnTo>
                    <a:lnTo>
                      <a:pt x="47" y="45"/>
                    </a:lnTo>
                    <a:lnTo>
                      <a:pt x="49" y="45"/>
                    </a:lnTo>
                    <a:lnTo>
                      <a:pt x="54"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 name="Freeform 925"/>
              <p:cNvSpPr>
                <a:spLocks/>
              </p:cNvSpPr>
              <p:nvPr/>
            </p:nvSpPr>
            <p:spPr bwMode="auto">
              <a:xfrm>
                <a:off x="2036" y="2220"/>
                <a:ext cx="47" cy="33"/>
              </a:xfrm>
              <a:custGeom>
                <a:avLst/>
                <a:gdLst>
                  <a:gd name="T0" fmla="*/ 47 w 47"/>
                  <a:gd name="T1" fmla="*/ 25 h 33"/>
                  <a:gd name="T2" fmla="*/ 45 w 47"/>
                  <a:gd name="T3" fmla="*/ 20 h 33"/>
                  <a:gd name="T4" fmla="*/ 5 w 47"/>
                  <a:gd name="T5" fmla="*/ 0 h 33"/>
                  <a:gd name="T6" fmla="*/ 0 w 47"/>
                  <a:gd name="T7" fmla="*/ 11 h 33"/>
                  <a:gd name="T8" fmla="*/ 38 w 47"/>
                  <a:gd name="T9" fmla="*/ 33 h 33"/>
                  <a:gd name="T10" fmla="*/ 36 w 47"/>
                  <a:gd name="T11" fmla="*/ 27 h 33"/>
                  <a:gd name="T12" fmla="*/ 47 w 47"/>
                  <a:gd name="T13" fmla="*/ 25 h 33"/>
                  <a:gd name="T14" fmla="*/ 47 w 47"/>
                  <a:gd name="T15" fmla="*/ 22 h 33"/>
                  <a:gd name="T16" fmla="*/ 45 w 47"/>
                  <a:gd name="T17" fmla="*/ 20 h 33"/>
                  <a:gd name="T18" fmla="*/ 47 w 47"/>
                  <a:gd name="T19" fmla="*/ 25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33"/>
                  <a:gd name="T32" fmla="*/ 47 w 4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33">
                    <a:moveTo>
                      <a:pt x="47" y="25"/>
                    </a:moveTo>
                    <a:lnTo>
                      <a:pt x="45" y="20"/>
                    </a:lnTo>
                    <a:lnTo>
                      <a:pt x="5" y="0"/>
                    </a:lnTo>
                    <a:lnTo>
                      <a:pt x="0" y="11"/>
                    </a:lnTo>
                    <a:lnTo>
                      <a:pt x="38" y="33"/>
                    </a:lnTo>
                    <a:lnTo>
                      <a:pt x="36" y="27"/>
                    </a:lnTo>
                    <a:lnTo>
                      <a:pt x="47" y="25"/>
                    </a:lnTo>
                    <a:lnTo>
                      <a:pt x="47" y="22"/>
                    </a:lnTo>
                    <a:lnTo>
                      <a:pt x="45" y="20"/>
                    </a:lnTo>
                    <a:lnTo>
                      <a:pt x="4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5" name="Freeform 926"/>
              <p:cNvSpPr>
                <a:spLocks/>
              </p:cNvSpPr>
              <p:nvPr/>
            </p:nvSpPr>
            <p:spPr bwMode="auto">
              <a:xfrm>
                <a:off x="2072" y="2245"/>
                <a:ext cx="16" cy="22"/>
              </a:xfrm>
              <a:custGeom>
                <a:avLst/>
                <a:gdLst>
                  <a:gd name="T0" fmla="*/ 16 w 16"/>
                  <a:gd name="T1" fmla="*/ 20 h 22"/>
                  <a:gd name="T2" fmla="*/ 16 w 16"/>
                  <a:gd name="T3" fmla="*/ 20 h 22"/>
                  <a:gd name="T4" fmla="*/ 11 w 16"/>
                  <a:gd name="T5" fmla="*/ 0 h 22"/>
                  <a:gd name="T6" fmla="*/ 0 w 16"/>
                  <a:gd name="T7" fmla="*/ 2 h 22"/>
                  <a:gd name="T8" fmla="*/ 3 w 16"/>
                  <a:gd name="T9" fmla="*/ 22 h 22"/>
                  <a:gd name="T10" fmla="*/ 3 w 16"/>
                  <a:gd name="T11" fmla="*/ 22 h 22"/>
                  <a:gd name="T12" fmla="*/ 16 w 16"/>
                  <a:gd name="T13" fmla="*/ 20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16" y="20"/>
                    </a:moveTo>
                    <a:lnTo>
                      <a:pt x="16" y="20"/>
                    </a:lnTo>
                    <a:lnTo>
                      <a:pt x="11" y="0"/>
                    </a:lnTo>
                    <a:lnTo>
                      <a:pt x="0" y="2"/>
                    </a:lnTo>
                    <a:lnTo>
                      <a:pt x="3" y="22"/>
                    </a:lnTo>
                    <a:lnTo>
                      <a:pt x="16"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6" name="Freeform 927"/>
              <p:cNvSpPr>
                <a:spLocks/>
              </p:cNvSpPr>
              <p:nvPr/>
            </p:nvSpPr>
            <p:spPr bwMode="auto">
              <a:xfrm>
                <a:off x="2075" y="2265"/>
                <a:ext cx="13" cy="16"/>
              </a:xfrm>
              <a:custGeom>
                <a:avLst/>
                <a:gdLst>
                  <a:gd name="T0" fmla="*/ 11 w 13"/>
                  <a:gd name="T1" fmla="*/ 16 h 16"/>
                  <a:gd name="T2" fmla="*/ 13 w 13"/>
                  <a:gd name="T3" fmla="*/ 11 h 16"/>
                  <a:gd name="T4" fmla="*/ 13 w 13"/>
                  <a:gd name="T5" fmla="*/ 0 h 16"/>
                  <a:gd name="T6" fmla="*/ 0 w 13"/>
                  <a:gd name="T7" fmla="*/ 2 h 16"/>
                  <a:gd name="T8" fmla="*/ 0 w 13"/>
                  <a:gd name="T9" fmla="*/ 11 h 16"/>
                  <a:gd name="T10" fmla="*/ 2 w 13"/>
                  <a:gd name="T11" fmla="*/ 6 h 16"/>
                  <a:gd name="T12" fmla="*/ 11 w 13"/>
                  <a:gd name="T13" fmla="*/ 16 h 16"/>
                  <a:gd name="T14" fmla="*/ 13 w 13"/>
                  <a:gd name="T15" fmla="*/ 15 h 16"/>
                  <a:gd name="T16" fmla="*/ 13 w 13"/>
                  <a:gd name="T17" fmla="*/ 11 h 16"/>
                  <a:gd name="T18" fmla="*/ 11 w 13"/>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6"/>
                  <a:gd name="T32" fmla="*/ 13 w 13"/>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6">
                    <a:moveTo>
                      <a:pt x="11" y="16"/>
                    </a:moveTo>
                    <a:lnTo>
                      <a:pt x="13" y="11"/>
                    </a:lnTo>
                    <a:lnTo>
                      <a:pt x="13" y="0"/>
                    </a:lnTo>
                    <a:lnTo>
                      <a:pt x="0" y="2"/>
                    </a:lnTo>
                    <a:lnTo>
                      <a:pt x="0" y="11"/>
                    </a:lnTo>
                    <a:lnTo>
                      <a:pt x="2" y="6"/>
                    </a:lnTo>
                    <a:lnTo>
                      <a:pt x="11" y="16"/>
                    </a:lnTo>
                    <a:lnTo>
                      <a:pt x="13" y="15"/>
                    </a:lnTo>
                    <a:lnTo>
                      <a:pt x="13" y="11"/>
                    </a:lnTo>
                    <a:lnTo>
                      <a:pt x="11"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7" name="Freeform 928"/>
              <p:cNvSpPr>
                <a:spLocks/>
              </p:cNvSpPr>
              <p:nvPr/>
            </p:nvSpPr>
            <p:spPr bwMode="auto">
              <a:xfrm>
                <a:off x="2065" y="2271"/>
                <a:ext cx="21" cy="23"/>
              </a:xfrm>
              <a:custGeom>
                <a:avLst/>
                <a:gdLst>
                  <a:gd name="T0" fmla="*/ 5 w 21"/>
                  <a:gd name="T1" fmla="*/ 23 h 23"/>
                  <a:gd name="T2" fmla="*/ 7 w 21"/>
                  <a:gd name="T3" fmla="*/ 21 h 23"/>
                  <a:gd name="T4" fmla="*/ 21 w 21"/>
                  <a:gd name="T5" fmla="*/ 10 h 23"/>
                  <a:gd name="T6" fmla="*/ 12 w 21"/>
                  <a:gd name="T7" fmla="*/ 0 h 23"/>
                  <a:gd name="T8" fmla="*/ 0 w 21"/>
                  <a:gd name="T9" fmla="*/ 10 h 23"/>
                  <a:gd name="T10" fmla="*/ 3 w 21"/>
                  <a:gd name="T11" fmla="*/ 10 h 23"/>
                  <a:gd name="T12" fmla="*/ 5 w 21"/>
                  <a:gd name="T13" fmla="*/ 23 h 23"/>
                  <a:gd name="T14" fmla="*/ 0 60000 65536"/>
                  <a:gd name="T15" fmla="*/ 0 60000 65536"/>
                  <a:gd name="T16" fmla="*/ 0 60000 65536"/>
                  <a:gd name="T17" fmla="*/ 0 60000 65536"/>
                  <a:gd name="T18" fmla="*/ 0 60000 65536"/>
                  <a:gd name="T19" fmla="*/ 0 60000 65536"/>
                  <a:gd name="T20" fmla="*/ 0 60000 65536"/>
                  <a:gd name="T21" fmla="*/ 0 w 21"/>
                  <a:gd name="T22" fmla="*/ 0 h 23"/>
                  <a:gd name="T23" fmla="*/ 21 w 2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3">
                    <a:moveTo>
                      <a:pt x="5" y="23"/>
                    </a:moveTo>
                    <a:lnTo>
                      <a:pt x="7" y="21"/>
                    </a:lnTo>
                    <a:lnTo>
                      <a:pt x="21" y="10"/>
                    </a:lnTo>
                    <a:lnTo>
                      <a:pt x="12" y="0"/>
                    </a:lnTo>
                    <a:lnTo>
                      <a:pt x="0" y="10"/>
                    </a:lnTo>
                    <a:lnTo>
                      <a:pt x="3" y="10"/>
                    </a:lnTo>
                    <a:lnTo>
                      <a:pt x="5"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8" name="Freeform 929"/>
              <p:cNvSpPr>
                <a:spLocks/>
              </p:cNvSpPr>
              <p:nvPr/>
            </p:nvSpPr>
            <p:spPr bwMode="auto">
              <a:xfrm>
                <a:off x="2043" y="2281"/>
                <a:ext cx="27" cy="17"/>
              </a:xfrm>
              <a:custGeom>
                <a:avLst/>
                <a:gdLst>
                  <a:gd name="T0" fmla="*/ 13 w 27"/>
                  <a:gd name="T1" fmla="*/ 11 h 17"/>
                  <a:gd name="T2" fmla="*/ 7 w 27"/>
                  <a:gd name="T3" fmla="*/ 17 h 17"/>
                  <a:gd name="T4" fmla="*/ 27 w 27"/>
                  <a:gd name="T5" fmla="*/ 13 h 17"/>
                  <a:gd name="T6" fmla="*/ 25 w 27"/>
                  <a:gd name="T7" fmla="*/ 0 h 17"/>
                  <a:gd name="T8" fmla="*/ 4 w 27"/>
                  <a:gd name="T9" fmla="*/ 4 h 17"/>
                  <a:gd name="T10" fmla="*/ 0 w 27"/>
                  <a:gd name="T11" fmla="*/ 9 h 17"/>
                  <a:gd name="T12" fmla="*/ 4 w 27"/>
                  <a:gd name="T13" fmla="*/ 4 h 17"/>
                  <a:gd name="T14" fmla="*/ 0 w 27"/>
                  <a:gd name="T15" fmla="*/ 4 h 17"/>
                  <a:gd name="T16" fmla="*/ 0 w 27"/>
                  <a:gd name="T17" fmla="*/ 9 h 17"/>
                  <a:gd name="T18" fmla="*/ 13 w 27"/>
                  <a:gd name="T19" fmla="*/ 1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7"/>
                  <a:gd name="T32" fmla="*/ 27 w 2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7">
                    <a:moveTo>
                      <a:pt x="13" y="11"/>
                    </a:moveTo>
                    <a:lnTo>
                      <a:pt x="7" y="17"/>
                    </a:lnTo>
                    <a:lnTo>
                      <a:pt x="27" y="13"/>
                    </a:lnTo>
                    <a:lnTo>
                      <a:pt x="25" y="0"/>
                    </a:lnTo>
                    <a:lnTo>
                      <a:pt x="4" y="4"/>
                    </a:lnTo>
                    <a:lnTo>
                      <a:pt x="0" y="9"/>
                    </a:lnTo>
                    <a:lnTo>
                      <a:pt x="4" y="4"/>
                    </a:lnTo>
                    <a:lnTo>
                      <a:pt x="0" y="4"/>
                    </a:lnTo>
                    <a:lnTo>
                      <a:pt x="0" y="9"/>
                    </a:lnTo>
                    <a:lnTo>
                      <a:pt x="13"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9" name="Freeform 930"/>
              <p:cNvSpPr>
                <a:spLocks/>
              </p:cNvSpPr>
              <p:nvPr/>
            </p:nvSpPr>
            <p:spPr bwMode="auto">
              <a:xfrm>
                <a:off x="2038" y="2290"/>
                <a:ext cx="18" cy="24"/>
              </a:xfrm>
              <a:custGeom>
                <a:avLst/>
                <a:gdLst>
                  <a:gd name="T0" fmla="*/ 10 w 18"/>
                  <a:gd name="T1" fmla="*/ 15 h 24"/>
                  <a:gd name="T2" fmla="*/ 12 w 18"/>
                  <a:gd name="T3" fmla="*/ 20 h 24"/>
                  <a:gd name="T4" fmla="*/ 18 w 18"/>
                  <a:gd name="T5" fmla="*/ 2 h 24"/>
                  <a:gd name="T6" fmla="*/ 5 w 18"/>
                  <a:gd name="T7" fmla="*/ 0 h 24"/>
                  <a:gd name="T8" fmla="*/ 0 w 18"/>
                  <a:gd name="T9" fmla="*/ 17 h 24"/>
                  <a:gd name="T10" fmla="*/ 3 w 18"/>
                  <a:gd name="T11" fmla="*/ 24 h 24"/>
                  <a:gd name="T12" fmla="*/ 0 w 18"/>
                  <a:gd name="T13" fmla="*/ 17 h 24"/>
                  <a:gd name="T14" fmla="*/ 0 w 18"/>
                  <a:gd name="T15" fmla="*/ 20 h 24"/>
                  <a:gd name="T16" fmla="*/ 3 w 18"/>
                  <a:gd name="T17" fmla="*/ 24 h 24"/>
                  <a:gd name="T18" fmla="*/ 10 w 18"/>
                  <a:gd name="T19" fmla="*/ 15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4"/>
                  <a:gd name="T32" fmla="*/ 18 w 1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4">
                    <a:moveTo>
                      <a:pt x="10" y="15"/>
                    </a:moveTo>
                    <a:lnTo>
                      <a:pt x="12" y="20"/>
                    </a:lnTo>
                    <a:lnTo>
                      <a:pt x="18" y="2"/>
                    </a:lnTo>
                    <a:lnTo>
                      <a:pt x="5" y="0"/>
                    </a:lnTo>
                    <a:lnTo>
                      <a:pt x="0" y="17"/>
                    </a:lnTo>
                    <a:lnTo>
                      <a:pt x="3" y="24"/>
                    </a:lnTo>
                    <a:lnTo>
                      <a:pt x="0" y="17"/>
                    </a:lnTo>
                    <a:lnTo>
                      <a:pt x="0" y="20"/>
                    </a:lnTo>
                    <a:lnTo>
                      <a:pt x="3" y="24"/>
                    </a:lnTo>
                    <a:lnTo>
                      <a:pt x="1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0" name="Freeform 931"/>
              <p:cNvSpPr>
                <a:spLocks/>
              </p:cNvSpPr>
              <p:nvPr/>
            </p:nvSpPr>
            <p:spPr bwMode="auto">
              <a:xfrm>
                <a:off x="2041" y="2305"/>
                <a:ext cx="20" cy="18"/>
              </a:xfrm>
              <a:custGeom>
                <a:avLst/>
                <a:gdLst>
                  <a:gd name="T0" fmla="*/ 20 w 20"/>
                  <a:gd name="T1" fmla="*/ 14 h 18"/>
                  <a:gd name="T2" fmla="*/ 18 w 20"/>
                  <a:gd name="T3" fmla="*/ 9 h 18"/>
                  <a:gd name="T4" fmla="*/ 7 w 20"/>
                  <a:gd name="T5" fmla="*/ 0 h 18"/>
                  <a:gd name="T6" fmla="*/ 0 w 20"/>
                  <a:gd name="T7" fmla="*/ 9 h 18"/>
                  <a:gd name="T8" fmla="*/ 9 w 20"/>
                  <a:gd name="T9" fmla="*/ 18 h 18"/>
                  <a:gd name="T10" fmla="*/ 7 w 20"/>
                  <a:gd name="T11" fmla="*/ 11 h 18"/>
                  <a:gd name="T12" fmla="*/ 20 w 20"/>
                  <a:gd name="T13" fmla="*/ 14 h 18"/>
                  <a:gd name="T14" fmla="*/ 20 w 20"/>
                  <a:gd name="T15" fmla="*/ 11 h 18"/>
                  <a:gd name="T16" fmla="*/ 18 w 20"/>
                  <a:gd name="T17" fmla="*/ 9 h 18"/>
                  <a:gd name="T18" fmla="*/ 20 w 20"/>
                  <a:gd name="T19" fmla="*/ 14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8"/>
                  <a:gd name="T32" fmla="*/ 20 w 2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8">
                    <a:moveTo>
                      <a:pt x="20" y="14"/>
                    </a:moveTo>
                    <a:lnTo>
                      <a:pt x="18" y="9"/>
                    </a:lnTo>
                    <a:lnTo>
                      <a:pt x="7" y="0"/>
                    </a:lnTo>
                    <a:lnTo>
                      <a:pt x="0" y="9"/>
                    </a:lnTo>
                    <a:lnTo>
                      <a:pt x="9" y="18"/>
                    </a:lnTo>
                    <a:lnTo>
                      <a:pt x="7" y="11"/>
                    </a:lnTo>
                    <a:lnTo>
                      <a:pt x="20" y="14"/>
                    </a:lnTo>
                    <a:lnTo>
                      <a:pt x="20" y="11"/>
                    </a:lnTo>
                    <a:lnTo>
                      <a:pt x="18" y="9"/>
                    </a:lnTo>
                    <a:lnTo>
                      <a:pt x="2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1" name="Freeform 932"/>
              <p:cNvSpPr>
                <a:spLocks/>
              </p:cNvSpPr>
              <p:nvPr/>
            </p:nvSpPr>
            <p:spPr bwMode="auto">
              <a:xfrm>
                <a:off x="2045" y="2316"/>
                <a:ext cx="16" cy="25"/>
              </a:xfrm>
              <a:custGeom>
                <a:avLst/>
                <a:gdLst>
                  <a:gd name="T0" fmla="*/ 11 w 16"/>
                  <a:gd name="T1" fmla="*/ 18 h 25"/>
                  <a:gd name="T2" fmla="*/ 12 w 16"/>
                  <a:gd name="T3" fmla="*/ 23 h 25"/>
                  <a:gd name="T4" fmla="*/ 16 w 16"/>
                  <a:gd name="T5" fmla="*/ 3 h 25"/>
                  <a:gd name="T6" fmla="*/ 3 w 16"/>
                  <a:gd name="T7" fmla="*/ 0 h 25"/>
                  <a:gd name="T8" fmla="*/ 0 w 16"/>
                  <a:gd name="T9" fmla="*/ 21 h 25"/>
                  <a:gd name="T10" fmla="*/ 0 w 16"/>
                  <a:gd name="T11" fmla="*/ 25 h 25"/>
                  <a:gd name="T12" fmla="*/ 11 w 16"/>
                  <a:gd name="T13" fmla="*/ 18 h 25"/>
                  <a:gd name="T14" fmla="*/ 0 60000 65536"/>
                  <a:gd name="T15" fmla="*/ 0 60000 65536"/>
                  <a:gd name="T16" fmla="*/ 0 60000 65536"/>
                  <a:gd name="T17" fmla="*/ 0 60000 65536"/>
                  <a:gd name="T18" fmla="*/ 0 60000 65536"/>
                  <a:gd name="T19" fmla="*/ 0 60000 65536"/>
                  <a:gd name="T20" fmla="*/ 0 60000 65536"/>
                  <a:gd name="T21" fmla="*/ 0 w 16"/>
                  <a:gd name="T22" fmla="*/ 0 h 25"/>
                  <a:gd name="T23" fmla="*/ 16 w 1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5">
                    <a:moveTo>
                      <a:pt x="11" y="18"/>
                    </a:moveTo>
                    <a:lnTo>
                      <a:pt x="12" y="23"/>
                    </a:lnTo>
                    <a:lnTo>
                      <a:pt x="16" y="3"/>
                    </a:lnTo>
                    <a:lnTo>
                      <a:pt x="3" y="0"/>
                    </a:lnTo>
                    <a:lnTo>
                      <a:pt x="0" y="21"/>
                    </a:lnTo>
                    <a:lnTo>
                      <a:pt x="0" y="25"/>
                    </a:lnTo>
                    <a:lnTo>
                      <a:pt x="11"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2" name="Freeform 933"/>
              <p:cNvSpPr>
                <a:spLocks/>
              </p:cNvSpPr>
              <p:nvPr/>
            </p:nvSpPr>
            <p:spPr bwMode="auto">
              <a:xfrm>
                <a:off x="2045" y="2334"/>
                <a:ext cx="21" cy="23"/>
              </a:xfrm>
              <a:custGeom>
                <a:avLst/>
                <a:gdLst>
                  <a:gd name="T0" fmla="*/ 21 w 21"/>
                  <a:gd name="T1" fmla="*/ 21 h 23"/>
                  <a:gd name="T2" fmla="*/ 21 w 21"/>
                  <a:gd name="T3" fmla="*/ 18 h 23"/>
                  <a:gd name="T4" fmla="*/ 11 w 21"/>
                  <a:gd name="T5" fmla="*/ 0 h 23"/>
                  <a:gd name="T6" fmla="*/ 0 w 21"/>
                  <a:gd name="T7" fmla="*/ 7 h 23"/>
                  <a:gd name="T8" fmla="*/ 11 w 21"/>
                  <a:gd name="T9" fmla="*/ 23 h 23"/>
                  <a:gd name="T10" fmla="*/ 9 w 21"/>
                  <a:gd name="T11" fmla="*/ 19 h 23"/>
                  <a:gd name="T12" fmla="*/ 21 w 21"/>
                  <a:gd name="T13" fmla="*/ 21 h 23"/>
                  <a:gd name="T14" fmla="*/ 0 60000 65536"/>
                  <a:gd name="T15" fmla="*/ 0 60000 65536"/>
                  <a:gd name="T16" fmla="*/ 0 60000 65536"/>
                  <a:gd name="T17" fmla="*/ 0 60000 65536"/>
                  <a:gd name="T18" fmla="*/ 0 60000 65536"/>
                  <a:gd name="T19" fmla="*/ 0 60000 65536"/>
                  <a:gd name="T20" fmla="*/ 0 60000 65536"/>
                  <a:gd name="T21" fmla="*/ 0 w 21"/>
                  <a:gd name="T22" fmla="*/ 0 h 23"/>
                  <a:gd name="T23" fmla="*/ 21 w 2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3">
                    <a:moveTo>
                      <a:pt x="21" y="21"/>
                    </a:moveTo>
                    <a:lnTo>
                      <a:pt x="21" y="18"/>
                    </a:lnTo>
                    <a:lnTo>
                      <a:pt x="11" y="0"/>
                    </a:lnTo>
                    <a:lnTo>
                      <a:pt x="0" y="7"/>
                    </a:lnTo>
                    <a:lnTo>
                      <a:pt x="11" y="23"/>
                    </a:lnTo>
                    <a:lnTo>
                      <a:pt x="9" y="19"/>
                    </a:lnTo>
                    <a:lnTo>
                      <a:pt x="21"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3" name="Freeform 934"/>
              <p:cNvSpPr>
                <a:spLocks/>
              </p:cNvSpPr>
              <p:nvPr/>
            </p:nvSpPr>
            <p:spPr bwMode="auto">
              <a:xfrm>
                <a:off x="2052" y="2353"/>
                <a:ext cx="14" cy="26"/>
              </a:xfrm>
              <a:custGeom>
                <a:avLst/>
                <a:gdLst>
                  <a:gd name="T0" fmla="*/ 9 w 14"/>
                  <a:gd name="T1" fmla="*/ 26 h 26"/>
                  <a:gd name="T2" fmla="*/ 13 w 14"/>
                  <a:gd name="T3" fmla="*/ 22 h 26"/>
                  <a:gd name="T4" fmla="*/ 14 w 14"/>
                  <a:gd name="T5" fmla="*/ 2 h 26"/>
                  <a:gd name="T6" fmla="*/ 2 w 14"/>
                  <a:gd name="T7" fmla="*/ 0 h 26"/>
                  <a:gd name="T8" fmla="*/ 0 w 14"/>
                  <a:gd name="T9" fmla="*/ 20 h 26"/>
                  <a:gd name="T10" fmla="*/ 2 w 14"/>
                  <a:gd name="T11" fmla="*/ 15 h 26"/>
                  <a:gd name="T12" fmla="*/ 9 w 14"/>
                  <a:gd name="T13" fmla="*/ 26 h 26"/>
                  <a:gd name="T14" fmla="*/ 13 w 14"/>
                  <a:gd name="T15" fmla="*/ 26 h 26"/>
                  <a:gd name="T16" fmla="*/ 13 w 14"/>
                  <a:gd name="T17" fmla="*/ 22 h 26"/>
                  <a:gd name="T18" fmla="*/ 9 w 14"/>
                  <a:gd name="T19" fmla="*/ 26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6"/>
                  <a:gd name="T32" fmla="*/ 14 w 14"/>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6">
                    <a:moveTo>
                      <a:pt x="9" y="26"/>
                    </a:moveTo>
                    <a:lnTo>
                      <a:pt x="13" y="22"/>
                    </a:lnTo>
                    <a:lnTo>
                      <a:pt x="14" y="2"/>
                    </a:lnTo>
                    <a:lnTo>
                      <a:pt x="2" y="0"/>
                    </a:lnTo>
                    <a:lnTo>
                      <a:pt x="0" y="20"/>
                    </a:lnTo>
                    <a:lnTo>
                      <a:pt x="2" y="15"/>
                    </a:lnTo>
                    <a:lnTo>
                      <a:pt x="9" y="26"/>
                    </a:lnTo>
                    <a:lnTo>
                      <a:pt x="13" y="26"/>
                    </a:lnTo>
                    <a:lnTo>
                      <a:pt x="13" y="22"/>
                    </a:lnTo>
                    <a:lnTo>
                      <a:pt x="9"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4" name="Freeform 935"/>
              <p:cNvSpPr>
                <a:spLocks/>
              </p:cNvSpPr>
              <p:nvPr/>
            </p:nvSpPr>
            <p:spPr bwMode="auto">
              <a:xfrm>
                <a:off x="2029" y="2368"/>
                <a:ext cx="32" cy="27"/>
              </a:xfrm>
              <a:custGeom>
                <a:avLst/>
                <a:gdLst>
                  <a:gd name="T0" fmla="*/ 9 w 32"/>
                  <a:gd name="T1" fmla="*/ 25 h 27"/>
                  <a:gd name="T2" fmla="*/ 9 w 32"/>
                  <a:gd name="T3" fmla="*/ 27 h 27"/>
                  <a:gd name="T4" fmla="*/ 32 w 32"/>
                  <a:gd name="T5" fmla="*/ 11 h 27"/>
                  <a:gd name="T6" fmla="*/ 25 w 32"/>
                  <a:gd name="T7" fmla="*/ 0 h 27"/>
                  <a:gd name="T8" fmla="*/ 1 w 32"/>
                  <a:gd name="T9" fmla="*/ 16 h 27"/>
                  <a:gd name="T10" fmla="*/ 0 w 32"/>
                  <a:gd name="T11" fmla="*/ 16 h 27"/>
                  <a:gd name="T12" fmla="*/ 9 w 32"/>
                  <a:gd name="T13" fmla="*/ 25 h 27"/>
                  <a:gd name="T14" fmla="*/ 0 60000 65536"/>
                  <a:gd name="T15" fmla="*/ 0 60000 65536"/>
                  <a:gd name="T16" fmla="*/ 0 60000 65536"/>
                  <a:gd name="T17" fmla="*/ 0 60000 65536"/>
                  <a:gd name="T18" fmla="*/ 0 60000 65536"/>
                  <a:gd name="T19" fmla="*/ 0 60000 65536"/>
                  <a:gd name="T20" fmla="*/ 0 60000 65536"/>
                  <a:gd name="T21" fmla="*/ 0 w 32"/>
                  <a:gd name="T22" fmla="*/ 0 h 27"/>
                  <a:gd name="T23" fmla="*/ 32 w 3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7">
                    <a:moveTo>
                      <a:pt x="9" y="25"/>
                    </a:moveTo>
                    <a:lnTo>
                      <a:pt x="9" y="27"/>
                    </a:lnTo>
                    <a:lnTo>
                      <a:pt x="32" y="11"/>
                    </a:lnTo>
                    <a:lnTo>
                      <a:pt x="25" y="0"/>
                    </a:lnTo>
                    <a:lnTo>
                      <a:pt x="1" y="16"/>
                    </a:lnTo>
                    <a:lnTo>
                      <a:pt x="0" y="16"/>
                    </a:lnTo>
                    <a:lnTo>
                      <a:pt x="9"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5" name="Freeform 936"/>
              <p:cNvSpPr>
                <a:spLocks/>
              </p:cNvSpPr>
              <p:nvPr/>
            </p:nvSpPr>
            <p:spPr bwMode="auto">
              <a:xfrm>
                <a:off x="2014" y="2384"/>
                <a:ext cx="24" cy="24"/>
              </a:xfrm>
              <a:custGeom>
                <a:avLst/>
                <a:gdLst>
                  <a:gd name="T0" fmla="*/ 11 w 24"/>
                  <a:gd name="T1" fmla="*/ 22 h 24"/>
                  <a:gd name="T2" fmla="*/ 9 w 24"/>
                  <a:gd name="T3" fmla="*/ 24 h 24"/>
                  <a:gd name="T4" fmla="*/ 24 w 24"/>
                  <a:gd name="T5" fmla="*/ 9 h 24"/>
                  <a:gd name="T6" fmla="*/ 15 w 24"/>
                  <a:gd name="T7" fmla="*/ 0 h 24"/>
                  <a:gd name="T8" fmla="*/ 0 w 24"/>
                  <a:gd name="T9" fmla="*/ 15 h 24"/>
                  <a:gd name="T10" fmla="*/ 0 w 24"/>
                  <a:gd name="T11" fmla="*/ 18 h 24"/>
                  <a:gd name="T12" fmla="*/ 11 w 24"/>
                  <a:gd name="T13" fmla="*/ 22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1" y="22"/>
                    </a:moveTo>
                    <a:lnTo>
                      <a:pt x="9" y="24"/>
                    </a:lnTo>
                    <a:lnTo>
                      <a:pt x="24" y="9"/>
                    </a:lnTo>
                    <a:lnTo>
                      <a:pt x="15" y="0"/>
                    </a:lnTo>
                    <a:lnTo>
                      <a:pt x="0" y="15"/>
                    </a:lnTo>
                    <a:lnTo>
                      <a:pt x="0" y="18"/>
                    </a:lnTo>
                    <a:lnTo>
                      <a:pt x="11"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6" name="Freeform 937"/>
              <p:cNvSpPr>
                <a:spLocks/>
              </p:cNvSpPr>
              <p:nvPr/>
            </p:nvSpPr>
            <p:spPr bwMode="auto">
              <a:xfrm>
                <a:off x="2002" y="2402"/>
                <a:ext cx="23" cy="36"/>
              </a:xfrm>
              <a:custGeom>
                <a:avLst/>
                <a:gdLst>
                  <a:gd name="T0" fmla="*/ 12 w 23"/>
                  <a:gd name="T1" fmla="*/ 27 h 36"/>
                  <a:gd name="T2" fmla="*/ 12 w 23"/>
                  <a:gd name="T3" fmla="*/ 33 h 36"/>
                  <a:gd name="T4" fmla="*/ 23 w 23"/>
                  <a:gd name="T5" fmla="*/ 4 h 36"/>
                  <a:gd name="T6" fmla="*/ 12 w 23"/>
                  <a:gd name="T7" fmla="*/ 0 h 36"/>
                  <a:gd name="T8" fmla="*/ 1 w 23"/>
                  <a:gd name="T9" fmla="*/ 29 h 36"/>
                  <a:gd name="T10" fmla="*/ 1 w 23"/>
                  <a:gd name="T11" fmla="*/ 36 h 36"/>
                  <a:gd name="T12" fmla="*/ 1 w 23"/>
                  <a:gd name="T13" fmla="*/ 29 h 36"/>
                  <a:gd name="T14" fmla="*/ 0 w 23"/>
                  <a:gd name="T15" fmla="*/ 33 h 36"/>
                  <a:gd name="T16" fmla="*/ 1 w 23"/>
                  <a:gd name="T17" fmla="*/ 36 h 36"/>
                  <a:gd name="T18" fmla="*/ 12 w 23"/>
                  <a:gd name="T19" fmla="*/ 2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6"/>
                  <a:gd name="T32" fmla="*/ 23 w 23"/>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6">
                    <a:moveTo>
                      <a:pt x="12" y="27"/>
                    </a:moveTo>
                    <a:lnTo>
                      <a:pt x="12" y="33"/>
                    </a:lnTo>
                    <a:lnTo>
                      <a:pt x="23" y="4"/>
                    </a:lnTo>
                    <a:lnTo>
                      <a:pt x="12" y="0"/>
                    </a:lnTo>
                    <a:lnTo>
                      <a:pt x="1" y="29"/>
                    </a:lnTo>
                    <a:lnTo>
                      <a:pt x="1" y="36"/>
                    </a:lnTo>
                    <a:lnTo>
                      <a:pt x="1" y="29"/>
                    </a:lnTo>
                    <a:lnTo>
                      <a:pt x="0" y="33"/>
                    </a:lnTo>
                    <a:lnTo>
                      <a:pt x="1" y="36"/>
                    </a:lnTo>
                    <a:lnTo>
                      <a:pt x="12"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7" name="Freeform 938"/>
              <p:cNvSpPr>
                <a:spLocks/>
              </p:cNvSpPr>
              <p:nvPr/>
            </p:nvSpPr>
            <p:spPr bwMode="auto">
              <a:xfrm>
                <a:off x="2003" y="2429"/>
                <a:ext cx="29" cy="27"/>
              </a:xfrm>
              <a:custGeom>
                <a:avLst/>
                <a:gdLst>
                  <a:gd name="T0" fmla="*/ 29 w 29"/>
                  <a:gd name="T1" fmla="*/ 22 h 27"/>
                  <a:gd name="T2" fmla="*/ 27 w 29"/>
                  <a:gd name="T3" fmla="*/ 18 h 27"/>
                  <a:gd name="T4" fmla="*/ 11 w 29"/>
                  <a:gd name="T5" fmla="*/ 0 h 27"/>
                  <a:gd name="T6" fmla="*/ 0 w 29"/>
                  <a:gd name="T7" fmla="*/ 9 h 27"/>
                  <a:gd name="T8" fmla="*/ 18 w 29"/>
                  <a:gd name="T9" fmla="*/ 27 h 27"/>
                  <a:gd name="T10" fmla="*/ 17 w 29"/>
                  <a:gd name="T11" fmla="*/ 24 h 27"/>
                  <a:gd name="T12" fmla="*/ 29 w 29"/>
                  <a:gd name="T13" fmla="*/ 22 h 27"/>
                  <a:gd name="T14" fmla="*/ 0 60000 65536"/>
                  <a:gd name="T15" fmla="*/ 0 60000 65536"/>
                  <a:gd name="T16" fmla="*/ 0 60000 65536"/>
                  <a:gd name="T17" fmla="*/ 0 60000 65536"/>
                  <a:gd name="T18" fmla="*/ 0 60000 65536"/>
                  <a:gd name="T19" fmla="*/ 0 60000 65536"/>
                  <a:gd name="T20" fmla="*/ 0 60000 65536"/>
                  <a:gd name="T21" fmla="*/ 0 w 29"/>
                  <a:gd name="T22" fmla="*/ 0 h 27"/>
                  <a:gd name="T23" fmla="*/ 29 w 2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7">
                    <a:moveTo>
                      <a:pt x="29" y="22"/>
                    </a:moveTo>
                    <a:lnTo>
                      <a:pt x="27" y="18"/>
                    </a:lnTo>
                    <a:lnTo>
                      <a:pt x="11" y="0"/>
                    </a:lnTo>
                    <a:lnTo>
                      <a:pt x="0" y="9"/>
                    </a:lnTo>
                    <a:lnTo>
                      <a:pt x="18" y="27"/>
                    </a:lnTo>
                    <a:lnTo>
                      <a:pt x="17" y="24"/>
                    </a:lnTo>
                    <a:lnTo>
                      <a:pt x="29"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8" name="Freeform 939"/>
              <p:cNvSpPr>
                <a:spLocks/>
              </p:cNvSpPr>
              <p:nvPr/>
            </p:nvSpPr>
            <p:spPr bwMode="auto">
              <a:xfrm>
                <a:off x="2020" y="2451"/>
                <a:ext cx="18" cy="29"/>
              </a:xfrm>
              <a:custGeom>
                <a:avLst/>
                <a:gdLst>
                  <a:gd name="T0" fmla="*/ 18 w 18"/>
                  <a:gd name="T1" fmla="*/ 29 h 29"/>
                  <a:gd name="T2" fmla="*/ 18 w 18"/>
                  <a:gd name="T3" fmla="*/ 25 h 29"/>
                  <a:gd name="T4" fmla="*/ 12 w 18"/>
                  <a:gd name="T5" fmla="*/ 0 h 29"/>
                  <a:gd name="T6" fmla="*/ 0 w 18"/>
                  <a:gd name="T7" fmla="*/ 2 h 29"/>
                  <a:gd name="T8" fmla="*/ 5 w 18"/>
                  <a:gd name="T9" fmla="*/ 27 h 29"/>
                  <a:gd name="T10" fmla="*/ 5 w 18"/>
                  <a:gd name="T11" fmla="*/ 25 h 29"/>
                  <a:gd name="T12" fmla="*/ 18 w 18"/>
                  <a:gd name="T13" fmla="*/ 29 h 29"/>
                  <a:gd name="T14" fmla="*/ 0 60000 65536"/>
                  <a:gd name="T15" fmla="*/ 0 60000 65536"/>
                  <a:gd name="T16" fmla="*/ 0 60000 65536"/>
                  <a:gd name="T17" fmla="*/ 0 60000 65536"/>
                  <a:gd name="T18" fmla="*/ 0 60000 65536"/>
                  <a:gd name="T19" fmla="*/ 0 60000 65536"/>
                  <a:gd name="T20" fmla="*/ 0 60000 65536"/>
                  <a:gd name="T21" fmla="*/ 0 w 18"/>
                  <a:gd name="T22" fmla="*/ 0 h 29"/>
                  <a:gd name="T23" fmla="*/ 18 w 1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9">
                    <a:moveTo>
                      <a:pt x="18" y="29"/>
                    </a:moveTo>
                    <a:lnTo>
                      <a:pt x="18" y="25"/>
                    </a:lnTo>
                    <a:lnTo>
                      <a:pt x="12" y="0"/>
                    </a:lnTo>
                    <a:lnTo>
                      <a:pt x="0" y="2"/>
                    </a:lnTo>
                    <a:lnTo>
                      <a:pt x="5" y="27"/>
                    </a:lnTo>
                    <a:lnTo>
                      <a:pt x="5" y="25"/>
                    </a:lnTo>
                    <a:lnTo>
                      <a:pt x="18"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9" name="Freeform 940"/>
              <p:cNvSpPr>
                <a:spLocks/>
              </p:cNvSpPr>
              <p:nvPr/>
            </p:nvSpPr>
            <p:spPr bwMode="auto">
              <a:xfrm>
                <a:off x="2020" y="2476"/>
                <a:ext cx="18" cy="25"/>
              </a:xfrm>
              <a:custGeom>
                <a:avLst/>
                <a:gdLst>
                  <a:gd name="T0" fmla="*/ 7 w 18"/>
                  <a:gd name="T1" fmla="*/ 25 h 25"/>
                  <a:gd name="T2" fmla="*/ 12 w 18"/>
                  <a:gd name="T3" fmla="*/ 22 h 25"/>
                  <a:gd name="T4" fmla="*/ 18 w 18"/>
                  <a:gd name="T5" fmla="*/ 4 h 25"/>
                  <a:gd name="T6" fmla="*/ 5 w 18"/>
                  <a:gd name="T7" fmla="*/ 0 h 25"/>
                  <a:gd name="T8" fmla="*/ 0 w 18"/>
                  <a:gd name="T9" fmla="*/ 18 h 25"/>
                  <a:gd name="T10" fmla="*/ 3 w 18"/>
                  <a:gd name="T11" fmla="*/ 14 h 25"/>
                  <a:gd name="T12" fmla="*/ 7 w 18"/>
                  <a:gd name="T13" fmla="*/ 25 h 25"/>
                  <a:gd name="T14" fmla="*/ 10 w 18"/>
                  <a:gd name="T15" fmla="*/ 25 h 25"/>
                  <a:gd name="T16" fmla="*/ 12 w 18"/>
                  <a:gd name="T17" fmla="*/ 22 h 25"/>
                  <a:gd name="T18" fmla="*/ 7 w 18"/>
                  <a:gd name="T19" fmla="*/ 25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5"/>
                  <a:gd name="T32" fmla="*/ 18 w 18"/>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5">
                    <a:moveTo>
                      <a:pt x="7" y="25"/>
                    </a:moveTo>
                    <a:lnTo>
                      <a:pt x="12" y="22"/>
                    </a:lnTo>
                    <a:lnTo>
                      <a:pt x="18" y="4"/>
                    </a:lnTo>
                    <a:lnTo>
                      <a:pt x="5" y="0"/>
                    </a:lnTo>
                    <a:lnTo>
                      <a:pt x="0" y="18"/>
                    </a:lnTo>
                    <a:lnTo>
                      <a:pt x="3" y="14"/>
                    </a:lnTo>
                    <a:lnTo>
                      <a:pt x="7" y="25"/>
                    </a:lnTo>
                    <a:lnTo>
                      <a:pt x="10" y="25"/>
                    </a:lnTo>
                    <a:lnTo>
                      <a:pt x="12" y="22"/>
                    </a:lnTo>
                    <a:lnTo>
                      <a:pt x="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0" name="Freeform 941"/>
              <p:cNvSpPr>
                <a:spLocks/>
              </p:cNvSpPr>
              <p:nvPr/>
            </p:nvSpPr>
            <p:spPr bwMode="auto">
              <a:xfrm>
                <a:off x="1969" y="2490"/>
                <a:ext cx="58" cy="31"/>
              </a:xfrm>
              <a:custGeom>
                <a:avLst/>
                <a:gdLst>
                  <a:gd name="T0" fmla="*/ 4 w 58"/>
                  <a:gd name="T1" fmla="*/ 31 h 31"/>
                  <a:gd name="T2" fmla="*/ 4 w 58"/>
                  <a:gd name="T3" fmla="*/ 31 h 31"/>
                  <a:gd name="T4" fmla="*/ 58 w 58"/>
                  <a:gd name="T5" fmla="*/ 11 h 31"/>
                  <a:gd name="T6" fmla="*/ 54 w 58"/>
                  <a:gd name="T7" fmla="*/ 0 h 31"/>
                  <a:gd name="T8" fmla="*/ 0 w 58"/>
                  <a:gd name="T9" fmla="*/ 18 h 31"/>
                  <a:gd name="T10" fmla="*/ 0 w 58"/>
                  <a:gd name="T11" fmla="*/ 18 h 31"/>
                  <a:gd name="T12" fmla="*/ 4 w 58"/>
                  <a:gd name="T13" fmla="*/ 3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4" y="31"/>
                    </a:moveTo>
                    <a:lnTo>
                      <a:pt x="4" y="31"/>
                    </a:lnTo>
                    <a:lnTo>
                      <a:pt x="58" y="11"/>
                    </a:lnTo>
                    <a:lnTo>
                      <a:pt x="54" y="0"/>
                    </a:lnTo>
                    <a:lnTo>
                      <a:pt x="0" y="18"/>
                    </a:lnTo>
                    <a:lnTo>
                      <a:pt x="4"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1" name="Freeform 942"/>
              <p:cNvSpPr>
                <a:spLocks/>
              </p:cNvSpPr>
              <p:nvPr/>
            </p:nvSpPr>
            <p:spPr bwMode="auto">
              <a:xfrm>
                <a:off x="1935" y="2508"/>
                <a:ext cx="38" cy="22"/>
              </a:xfrm>
              <a:custGeom>
                <a:avLst/>
                <a:gdLst>
                  <a:gd name="T0" fmla="*/ 5 w 38"/>
                  <a:gd name="T1" fmla="*/ 22 h 22"/>
                  <a:gd name="T2" fmla="*/ 4 w 38"/>
                  <a:gd name="T3" fmla="*/ 22 h 22"/>
                  <a:gd name="T4" fmla="*/ 38 w 38"/>
                  <a:gd name="T5" fmla="*/ 13 h 22"/>
                  <a:gd name="T6" fmla="*/ 34 w 38"/>
                  <a:gd name="T7" fmla="*/ 0 h 22"/>
                  <a:gd name="T8" fmla="*/ 0 w 38"/>
                  <a:gd name="T9" fmla="*/ 9 h 22"/>
                  <a:gd name="T10" fmla="*/ 0 w 38"/>
                  <a:gd name="T11" fmla="*/ 11 h 22"/>
                  <a:gd name="T12" fmla="*/ 5 w 38"/>
                  <a:gd name="T13" fmla="*/ 22 h 22"/>
                  <a:gd name="T14" fmla="*/ 0 60000 65536"/>
                  <a:gd name="T15" fmla="*/ 0 60000 65536"/>
                  <a:gd name="T16" fmla="*/ 0 60000 65536"/>
                  <a:gd name="T17" fmla="*/ 0 60000 65536"/>
                  <a:gd name="T18" fmla="*/ 0 60000 65536"/>
                  <a:gd name="T19" fmla="*/ 0 60000 65536"/>
                  <a:gd name="T20" fmla="*/ 0 60000 65536"/>
                  <a:gd name="T21" fmla="*/ 0 w 38"/>
                  <a:gd name="T22" fmla="*/ 0 h 22"/>
                  <a:gd name="T23" fmla="*/ 38 w 3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2">
                    <a:moveTo>
                      <a:pt x="5" y="22"/>
                    </a:moveTo>
                    <a:lnTo>
                      <a:pt x="4" y="22"/>
                    </a:lnTo>
                    <a:lnTo>
                      <a:pt x="38" y="13"/>
                    </a:lnTo>
                    <a:lnTo>
                      <a:pt x="34" y="0"/>
                    </a:lnTo>
                    <a:lnTo>
                      <a:pt x="0" y="9"/>
                    </a:lnTo>
                    <a:lnTo>
                      <a:pt x="0" y="11"/>
                    </a:lnTo>
                    <a:lnTo>
                      <a:pt x="5"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2" name="Freeform 943"/>
              <p:cNvSpPr>
                <a:spLocks/>
              </p:cNvSpPr>
              <p:nvPr/>
            </p:nvSpPr>
            <p:spPr bwMode="auto">
              <a:xfrm>
                <a:off x="1902" y="2519"/>
                <a:ext cx="38" cy="24"/>
              </a:xfrm>
              <a:custGeom>
                <a:avLst/>
                <a:gdLst>
                  <a:gd name="T0" fmla="*/ 13 w 38"/>
                  <a:gd name="T1" fmla="*/ 20 h 24"/>
                  <a:gd name="T2" fmla="*/ 9 w 38"/>
                  <a:gd name="T3" fmla="*/ 24 h 24"/>
                  <a:gd name="T4" fmla="*/ 38 w 38"/>
                  <a:gd name="T5" fmla="*/ 11 h 24"/>
                  <a:gd name="T6" fmla="*/ 33 w 38"/>
                  <a:gd name="T7" fmla="*/ 0 h 24"/>
                  <a:gd name="T8" fmla="*/ 4 w 38"/>
                  <a:gd name="T9" fmla="*/ 11 h 24"/>
                  <a:gd name="T10" fmla="*/ 0 w 38"/>
                  <a:gd name="T11" fmla="*/ 16 h 24"/>
                  <a:gd name="T12" fmla="*/ 4 w 38"/>
                  <a:gd name="T13" fmla="*/ 11 h 24"/>
                  <a:gd name="T14" fmla="*/ 2 w 38"/>
                  <a:gd name="T15" fmla="*/ 13 h 24"/>
                  <a:gd name="T16" fmla="*/ 0 w 38"/>
                  <a:gd name="T17" fmla="*/ 16 h 24"/>
                  <a:gd name="T18" fmla="*/ 13 w 38"/>
                  <a:gd name="T19" fmla="*/ 2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4"/>
                  <a:gd name="T32" fmla="*/ 38 w 3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4">
                    <a:moveTo>
                      <a:pt x="13" y="20"/>
                    </a:moveTo>
                    <a:lnTo>
                      <a:pt x="9" y="24"/>
                    </a:lnTo>
                    <a:lnTo>
                      <a:pt x="38" y="11"/>
                    </a:lnTo>
                    <a:lnTo>
                      <a:pt x="33" y="0"/>
                    </a:lnTo>
                    <a:lnTo>
                      <a:pt x="4" y="11"/>
                    </a:lnTo>
                    <a:lnTo>
                      <a:pt x="0" y="16"/>
                    </a:lnTo>
                    <a:lnTo>
                      <a:pt x="4" y="11"/>
                    </a:lnTo>
                    <a:lnTo>
                      <a:pt x="2" y="13"/>
                    </a:lnTo>
                    <a:lnTo>
                      <a:pt x="0" y="16"/>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3" name="Freeform 944"/>
              <p:cNvSpPr>
                <a:spLocks/>
              </p:cNvSpPr>
              <p:nvPr/>
            </p:nvSpPr>
            <p:spPr bwMode="auto">
              <a:xfrm>
                <a:off x="1893" y="2535"/>
                <a:ext cx="22" cy="29"/>
              </a:xfrm>
              <a:custGeom>
                <a:avLst/>
                <a:gdLst>
                  <a:gd name="T0" fmla="*/ 13 w 22"/>
                  <a:gd name="T1" fmla="*/ 26 h 29"/>
                  <a:gd name="T2" fmla="*/ 13 w 22"/>
                  <a:gd name="T3" fmla="*/ 29 h 29"/>
                  <a:gd name="T4" fmla="*/ 22 w 22"/>
                  <a:gd name="T5" fmla="*/ 4 h 29"/>
                  <a:gd name="T6" fmla="*/ 9 w 22"/>
                  <a:gd name="T7" fmla="*/ 0 h 29"/>
                  <a:gd name="T8" fmla="*/ 0 w 22"/>
                  <a:gd name="T9" fmla="*/ 26 h 29"/>
                  <a:gd name="T10" fmla="*/ 0 w 22"/>
                  <a:gd name="T11" fmla="*/ 29 h 29"/>
                  <a:gd name="T12" fmla="*/ 13 w 22"/>
                  <a:gd name="T13" fmla="*/ 26 h 29"/>
                  <a:gd name="T14" fmla="*/ 0 60000 65536"/>
                  <a:gd name="T15" fmla="*/ 0 60000 65536"/>
                  <a:gd name="T16" fmla="*/ 0 60000 65536"/>
                  <a:gd name="T17" fmla="*/ 0 60000 65536"/>
                  <a:gd name="T18" fmla="*/ 0 60000 65536"/>
                  <a:gd name="T19" fmla="*/ 0 60000 65536"/>
                  <a:gd name="T20" fmla="*/ 0 60000 65536"/>
                  <a:gd name="T21" fmla="*/ 0 w 22"/>
                  <a:gd name="T22" fmla="*/ 0 h 29"/>
                  <a:gd name="T23" fmla="*/ 22 w 22"/>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9">
                    <a:moveTo>
                      <a:pt x="13" y="26"/>
                    </a:moveTo>
                    <a:lnTo>
                      <a:pt x="13" y="29"/>
                    </a:lnTo>
                    <a:lnTo>
                      <a:pt x="22" y="4"/>
                    </a:lnTo>
                    <a:lnTo>
                      <a:pt x="9" y="0"/>
                    </a:lnTo>
                    <a:lnTo>
                      <a:pt x="0" y="26"/>
                    </a:lnTo>
                    <a:lnTo>
                      <a:pt x="0" y="29"/>
                    </a:lnTo>
                    <a:lnTo>
                      <a:pt x="13"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 name="Freeform 945"/>
              <p:cNvSpPr>
                <a:spLocks/>
              </p:cNvSpPr>
              <p:nvPr/>
            </p:nvSpPr>
            <p:spPr bwMode="auto">
              <a:xfrm>
                <a:off x="1893" y="2561"/>
                <a:ext cx="18" cy="30"/>
              </a:xfrm>
              <a:custGeom>
                <a:avLst/>
                <a:gdLst>
                  <a:gd name="T0" fmla="*/ 18 w 18"/>
                  <a:gd name="T1" fmla="*/ 23 h 30"/>
                  <a:gd name="T2" fmla="*/ 18 w 18"/>
                  <a:gd name="T3" fmla="*/ 25 h 30"/>
                  <a:gd name="T4" fmla="*/ 13 w 18"/>
                  <a:gd name="T5" fmla="*/ 0 h 30"/>
                  <a:gd name="T6" fmla="*/ 0 w 18"/>
                  <a:gd name="T7" fmla="*/ 3 h 30"/>
                  <a:gd name="T8" fmla="*/ 6 w 18"/>
                  <a:gd name="T9" fmla="*/ 28 h 30"/>
                  <a:gd name="T10" fmla="*/ 8 w 18"/>
                  <a:gd name="T11" fmla="*/ 30 h 30"/>
                  <a:gd name="T12" fmla="*/ 18 w 18"/>
                  <a:gd name="T13" fmla="*/ 23 h 30"/>
                  <a:gd name="T14" fmla="*/ 0 60000 65536"/>
                  <a:gd name="T15" fmla="*/ 0 60000 65536"/>
                  <a:gd name="T16" fmla="*/ 0 60000 65536"/>
                  <a:gd name="T17" fmla="*/ 0 60000 65536"/>
                  <a:gd name="T18" fmla="*/ 0 60000 65536"/>
                  <a:gd name="T19" fmla="*/ 0 60000 65536"/>
                  <a:gd name="T20" fmla="*/ 0 60000 65536"/>
                  <a:gd name="T21" fmla="*/ 0 w 18"/>
                  <a:gd name="T22" fmla="*/ 0 h 30"/>
                  <a:gd name="T23" fmla="*/ 18 w 1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0">
                    <a:moveTo>
                      <a:pt x="18" y="23"/>
                    </a:moveTo>
                    <a:lnTo>
                      <a:pt x="18" y="25"/>
                    </a:lnTo>
                    <a:lnTo>
                      <a:pt x="13" y="0"/>
                    </a:lnTo>
                    <a:lnTo>
                      <a:pt x="0" y="3"/>
                    </a:lnTo>
                    <a:lnTo>
                      <a:pt x="6" y="28"/>
                    </a:lnTo>
                    <a:lnTo>
                      <a:pt x="8" y="30"/>
                    </a:lnTo>
                    <a:lnTo>
                      <a:pt x="18"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5" name="Freeform 946"/>
              <p:cNvSpPr>
                <a:spLocks/>
              </p:cNvSpPr>
              <p:nvPr/>
            </p:nvSpPr>
            <p:spPr bwMode="auto">
              <a:xfrm>
                <a:off x="1901" y="2584"/>
                <a:ext cx="27" cy="31"/>
              </a:xfrm>
              <a:custGeom>
                <a:avLst/>
                <a:gdLst>
                  <a:gd name="T0" fmla="*/ 16 w 27"/>
                  <a:gd name="T1" fmla="*/ 31 h 31"/>
                  <a:gd name="T2" fmla="*/ 21 w 27"/>
                  <a:gd name="T3" fmla="*/ 22 h 31"/>
                  <a:gd name="T4" fmla="*/ 10 w 27"/>
                  <a:gd name="T5" fmla="*/ 0 h 31"/>
                  <a:gd name="T6" fmla="*/ 0 w 27"/>
                  <a:gd name="T7" fmla="*/ 7 h 31"/>
                  <a:gd name="T8" fmla="*/ 10 w 27"/>
                  <a:gd name="T9" fmla="*/ 27 h 31"/>
                  <a:gd name="T10" fmla="*/ 16 w 27"/>
                  <a:gd name="T11" fmla="*/ 18 h 31"/>
                  <a:gd name="T12" fmla="*/ 16 w 27"/>
                  <a:gd name="T13" fmla="*/ 31 h 31"/>
                  <a:gd name="T14" fmla="*/ 27 w 27"/>
                  <a:gd name="T15" fmla="*/ 31 h 31"/>
                  <a:gd name="T16" fmla="*/ 21 w 27"/>
                  <a:gd name="T17" fmla="*/ 22 h 31"/>
                  <a:gd name="T18" fmla="*/ 16 w 27"/>
                  <a:gd name="T19" fmla="*/ 3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1"/>
                  <a:gd name="T32" fmla="*/ 27 w 27"/>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1">
                    <a:moveTo>
                      <a:pt x="16" y="31"/>
                    </a:moveTo>
                    <a:lnTo>
                      <a:pt x="21" y="22"/>
                    </a:lnTo>
                    <a:lnTo>
                      <a:pt x="10" y="0"/>
                    </a:lnTo>
                    <a:lnTo>
                      <a:pt x="0" y="7"/>
                    </a:lnTo>
                    <a:lnTo>
                      <a:pt x="10" y="27"/>
                    </a:lnTo>
                    <a:lnTo>
                      <a:pt x="16" y="18"/>
                    </a:lnTo>
                    <a:lnTo>
                      <a:pt x="16" y="31"/>
                    </a:lnTo>
                    <a:lnTo>
                      <a:pt x="27" y="31"/>
                    </a:lnTo>
                    <a:lnTo>
                      <a:pt x="21" y="22"/>
                    </a:lnTo>
                    <a:lnTo>
                      <a:pt x="16"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6" name="Freeform 947"/>
              <p:cNvSpPr>
                <a:spLocks/>
              </p:cNvSpPr>
              <p:nvPr/>
            </p:nvSpPr>
            <p:spPr bwMode="auto">
              <a:xfrm>
                <a:off x="1863" y="2602"/>
                <a:ext cx="54" cy="18"/>
              </a:xfrm>
              <a:custGeom>
                <a:avLst/>
                <a:gdLst>
                  <a:gd name="T0" fmla="*/ 11 w 54"/>
                  <a:gd name="T1" fmla="*/ 14 h 18"/>
                  <a:gd name="T2" fmla="*/ 7 w 54"/>
                  <a:gd name="T3" fmla="*/ 18 h 18"/>
                  <a:gd name="T4" fmla="*/ 54 w 54"/>
                  <a:gd name="T5" fmla="*/ 13 h 18"/>
                  <a:gd name="T6" fmla="*/ 54 w 54"/>
                  <a:gd name="T7" fmla="*/ 0 h 18"/>
                  <a:gd name="T8" fmla="*/ 5 w 54"/>
                  <a:gd name="T9" fmla="*/ 5 h 18"/>
                  <a:gd name="T10" fmla="*/ 0 w 54"/>
                  <a:gd name="T11" fmla="*/ 7 h 18"/>
                  <a:gd name="T12" fmla="*/ 5 w 54"/>
                  <a:gd name="T13" fmla="*/ 5 h 18"/>
                  <a:gd name="T14" fmla="*/ 2 w 54"/>
                  <a:gd name="T15" fmla="*/ 5 h 18"/>
                  <a:gd name="T16" fmla="*/ 0 w 54"/>
                  <a:gd name="T17" fmla="*/ 7 h 18"/>
                  <a:gd name="T18" fmla="*/ 11 w 54"/>
                  <a:gd name="T19" fmla="*/ 14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8"/>
                  <a:gd name="T32" fmla="*/ 54 w 5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8">
                    <a:moveTo>
                      <a:pt x="11" y="14"/>
                    </a:moveTo>
                    <a:lnTo>
                      <a:pt x="7" y="18"/>
                    </a:lnTo>
                    <a:lnTo>
                      <a:pt x="54" y="13"/>
                    </a:lnTo>
                    <a:lnTo>
                      <a:pt x="54" y="0"/>
                    </a:lnTo>
                    <a:lnTo>
                      <a:pt x="5" y="5"/>
                    </a:lnTo>
                    <a:lnTo>
                      <a:pt x="0" y="7"/>
                    </a:lnTo>
                    <a:lnTo>
                      <a:pt x="5" y="5"/>
                    </a:lnTo>
                    <a:lnTo>
                      <a:pt x="2" y="5"/>
                    </a:lnTo>
                    <a:lnTo>
                      <a:pt x="0" y="7"/>
                    </a:lnTo>
                    <a:lnTo>
                      <a:pt x="11"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7" name="Freeform 948"/>
              <p:cNvSpPr>
                <a:spLocks/>
              </p:cNvSpPr>
              <p:nvPr/>
            </p:nvSpPr>
            <p:spPr bwMode="auto">
              <a:xfrm>
                <a:off x="1852" y="2609"/>
                <a:ext cx="22" cy="25"/>
              </a:xfrm>
              <a:custGeom>
                <a:avLst/>
                <a:gdLst>
                  <a:gd name="T0" fmla="*/ 13 w 22"/>
                  <a:gd name="T1" fmla="*/ 20 h 25"/>
                  <a:gd name="T2" fmla="*/ 13 w 22"/>
                  <a:gd name="T3" fmla="*/ 25 h 25"/>
                  <a:gd name="T4" fmla="*/ 22 w 22"/>
                  <a:gd name="T5" fmla="*/ 7 h 25"/>
                  <a:gd name="T6" fmla="*/ 11 w 22"/>
                  <a:gd name="T7" fmla="*/ 0 h 25"/>
                  <a:gd name="T8" fmla="*/ 0 w 22"/>
                  <a:gd name="T9" fmla="*/ 20 h 25"/>
                  <a:gd name="T10" fmla="*/ 0 w 22"/>
                  <a:gd name="T11" fmla="*/ 24 h 25"/>
                  <a:gd name="T12" fmla="*/ 0 w 22"/>
                  <a:gd name="T13" fmla="*/ 20 h 25"/>
                  <a:gd name="T14" fmla="*/ 0 w 22"/>
                  <a:gd name="T15" fmla="*/ 22 h 25"/>
                  <a:gd name="T16" fmla="*/ 0 w 22"/>
                  <a:gd name="T17" fmla="*/ 24 h 25"/>
                  <a:gd name="T18" fmla="*/ 13 w 22"/>
                  <a:gd name="T19" fmla="*/ 2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5"/>
                  <a:gd name="T32" fmla="*/ 22 w 2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5">
                    <a:moveTo>
                      <a:pt x="13" y="20"/>
                    </a:moveTo>
                    <a:lnTo>
                      <a:pt x="13" y="25"/>
                    </a:lnTo>
                    <a:lnTo>
                      <a:pt x="22" y="7"/>
                    </a:lnTo>
                    <a:lnTo>
                      <a:pt x="11" y="0"/>
                    </a:lnTo>
                    <a:lnTo>
                      <a:pt x="0" y="20"/>
                    </a:lnTo>
                    <a:lnTo>
                      <a:pt x="0" y="24"/>
                    </a:lnTo>
                    <a:lnTo>
                      <a:pt x="0" y="20"/>
                    </a:lnTo>
                    <a:lnTo>
                      <a:pt x="0" y="22"/>
                    </a:lnTo>
                    <a:lnTo>
                      <a:pt x="0" y="24"/>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8" name="Freeform 949"/>
              <p:cNvSpPr>
                <a:spLocks/>
              </p:cNvSpPr>
              <p:nvPr/>
            </p:nvSpPr>
            <p:spPr bwMode="auto">
              <a:xfrm>
                <a:off x="1852" y="2629"/>
                <a:ext cx="34" cy="76"/>
              </a:xfrm>
              <a:custGeom>
                <a:avLst/>
                <a:gdLst>
                  <a:gd name="T0" fmla="*/ 34 w 34"/>
                  <a:gd name="T1" fmla="*/ 74 h 76"/>
                  <a:gd name="T2" fmla="*/ 34 w 34"/>
                  <a:gd name="T3" fmla="*/ 72 h 76"/>
                  <a:gd name="T4" fmla="*/ 13 w 34"/>
                  <a:gd name="T5" fmla="*/ 0 h 76"/>
                  <a:gd name="T6" fmla="*/ 0 w 34"/>
                  <a:gd name="T7" fmla="*/ 4 h 76"/>
                  <a:gd name="T8" fmla="*/ 22 w 34"/>
                  <a:gd name="T9" fmla="*/ 76 h 76"/>
                  <a:gd name="T10" fmla="*/ 22 w 34"/>
                  <a:gd name="T11" fmla="*/ 76 h 76"/>
                  <a:gd name="T12" fmla="*/ 34 w 34"/>
                  <a:gd name="T13" fmla="*/ 74 h 76"/>
                  <a:gd name="T14" fmla="*/ 0 60000 65536"/>
                  <a:gd name="T15" fmla="*/ 0 60000 65536"/>
                  <a:gd name="T16" fmla="*/ 0 60000 65536"/>
                  <a:gd name="T17" fmla="*/ 0 60000 65536"/>
                  <a:gd name="T18" fmla="*/ 0 60000 65536"/>
                  <a:gd name="T19" fmla="*/ 0 60000 65536"/>
                  <a:gd name="T20" fmla="*/ 0 60000 65536"/>
                  <a:gd name="T21" fmla="*/ 0 w 34"/>
                  <a:gd name="T22" fmla="*/ 0 h 76"/>
                  <a:gd name="T23" fmla="*/ 34 w 34"/>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76">
                    <a:moveTo>
                      <a:pt x="34" y="74"/>
                    </a:moveTo>
                    <a:lnTo>
                      <a:pt x="34" y="72"/>
                    </a:lnTo>
                    <a:lnTo>
                      <a:pt x="13" y="0"/>
                    </a:lnTo>
                    <a:lnTo>
                      <a:pt x="0" y="4"/>
                    </a:lnTo>
                    <a:lnTo>
                      <a:pt x="22" y="76"/>
                    </a:lnTo>
                    <a:lnTo>
                      <a:pt x="34" y="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9" name="Freeform 950"/>
              <p:cNvSpPr>
                <a:spLocks/>
              </p:cNvSpPr>
              <p:nvPr/>
            </p:nvSpPr>
            <p:spPr bwMode="auto">
              <a:xfrm>
                <a:off x="1874" y="2703"/>
                <a:ext cx="21" cy="86"/>
              </a:xfrm>
              <a:custGeom>
                <a:avLst/>
                <a:gdLst>
                  <a:gd name="T0" fmla="*/ 16 w 21"/>
                  <a:gd name="T1" fmla="*/ 74 h 86"/>
                  <a:gd name="T2" fmla="*/ 21 w 21"/>
                  <a:gd name="T3" fmla="*/ 79 h 86"/>
                  <a:gd name="T4" fmla="*/ 12 w 21"/>
                  <a:gd name="T5" fmla="*/ 0 h 86"/>
                  <a:gd name="T6" fmla="*/ 0 w 21"/>
                  <a:gd name="T7" fmla="*/ 2 h 86"/>
                  <a:gd name="T8" fmla="*/ 9 w 21"/>
                  <a:gd name="T9" fmla="*/ 81 h 86"/>
                  <a:gd name="T10" fmla="*/ 12 w 21"/>
                  <a:gd name="T11" fmla="*/ 86 h 86"/>
                  <a:gd name="T12" fmla="*/ 9 w 21"/>
                  <a:gd name="T13" fmla="*/ 81 h 86"/>
                  <a:gd name="T14" fmla="*/ 9 w 21"/>
                  <a:gd name="T15" fmla="*/ 86 h 86"/>
                  <a:gd name="T16" fmla="*/ 12 w 21"/>
                  <a:gd name="T17" fmla="*/ 86 h 86"/>
                  <a:gd name="T18" fmla="*/ 16 w 21"/>
                  <a:gd name="T19" fmla="*/ 74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86"/>
                  <a:gd name="T32" fmla="*/ 21 w 21"/>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86">
                    <a:moveTo>
                      <a:pt x="16" y="74"/>
                    </a:moveTo>
                    <a:lnTo>
                      <a:pt x="21" y="79"/>
                    </a:lnTo>
                    <a:lnTo>
                      <a:pt x="12" y="0"/>
                    </a:lnTo>
                    <a:lnTo>
                      <a:pt x="0" y="2"/>
                    </a:lnTo>
                    <a:lnTo>
                      <a:pt x="9" y="81"/>
                    </a:lnTo>
                    <a:lnTo>
                      <a:pt x="12" y="86"/>
                    </a:lnTo>
                    <a:lnTo>
                      <a:pt x="9" y="81"/>
                    </a:lnTo>
                    <a:lnTo>
                      <a:pt x="9" y="86"/>
                    </a:lnTo>
                    <a:lnTo>
                      <a:pt x="12" y="86"/>
                    </a:lnTo>
                    <a:lnTo>
                      <a:pt x="16" y="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0" name="Freeform 951"/>
              <p:cNvSpPr>
                <a:spLocks/>
              </p:cNvSpPr>
              <p:nvPr/>
            </p:nvSpPr>
            <p:spPr bwMode="auto">
              <a:xfrm>
                <a:off x="1886" y="2777"/>
                <a:ext cx="40" cy="21"/>
              </a:xfrm>
              <a:custGeom>
                <a:avLst/>
                <a:gdLst>
                  <a:gd name="T0" fmla="*/ 36 w 40"/>
                  <a:gd name="T1" fmla="*/ 9 h 21"/>
                  <a:gd name="T2" fmla="*/ 40 w 40"/>
                  <a:gd name="T3" fmla="*/ 9 h 21"/>
                  <a:gd name="T4" fmla="*/ 4 w 40"/>
                  <a:gd name="T5" fmla="*/ 0 h 21"/>
                  <a:gd name="T6" fmla="*/ 0 w 40"/>
                  <a:gd name="T7" fmla="*/ 12 h 21"/>
                  <a:gd name="T8" fmla="*/ 36 w 40"/>
                  <a:gd name="T9" fmla="*/ 21 h 21"/>
                  <a:gd name="T10" fmla="*/ 40 w 40"/>
                  <a:gd name="T11" fmla="*/ 21 h 21"/>
                  <a:gd name="T12" fmla="*/ 36 w 40"/>
                  <a:gd name="T13" fmla="*/ 9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36" y="9"/>
                    </a:moveTo>
                    <a:lnTo>
                      <a:pt x="40" y="9"/>
                    </a:lnTo>
                    <a:lnTo>
                      <a:pt x="4" y="0"/>
                    </a:lnTo>
                    <a:lnTo>
                      <a:pt x="0" y="12"/>
                    </a:lnTo>
                    <a:lnTo>
                      <a:pt x="36" y="21"/>
                    </a:lnTo>
                    <a:lnTo>
                      <a:pt x="40" y="21"/>
                    </a:lnTo>
                    <a:lnTo>
                      <a:pt x="36"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1" name="Freeform 952"/>
              <p:cNvSpPr>
                <a:spLocks/>
              </p:cNvSpPr>
              <p:nvPr/>
            </p:nvSpPr>
            <p:spPr bwMode="auto">
              <a:xfrm>
                <a:off x="1922" y="2780"/>
                <a:ext cx="29" cy="18"/>
              </a:xfrm>
              <a:custGeom>
                <a:avLst/>
                <a:gdLst>
                  <a:gd name="T0" fmla="*/ 29 w 29"/>
                  <a:gd name="T1" fmla="*/ 0 h 18"/>
                  <a:gd name="T2" fmla="*/ 26 w 29"/>
                  <a:gd name="T3" fmla="*/ 0 h 18"/>
                  <a:gd name="T4" fmla="*/ 0 w 29"/>
                  <a:gd name="T5" fmla="*/ 6 h 18"/>
                  <a:gd name="T6" fmla="*/ 4 w 29"/>
                  <a:gd name="T7" fmla="*/ 18 h 18"/>
                  <a:gd name="T8" fmla="*/ 29 w 29"/>
                  <a:gd name="T9" fmla="*/ 13 h 18"/>
                  <a:gd name="T10" fmla="*/ 27 w 29"/>
                  <a:gd name="T11" fmla="*/ 13 h 18"/>
                  <a:gd name="T12" fmla="*/ 29 w 29"/>
                  <a:gd name="T13" fmla="*/ 0 h 18"/>
                  <a:gd name="T14" fmla="*/ 0 60000 65536"/>
                  <a:gd name="T15" fmla="*/ 0 60000 65536"/>
                  <a:gd name="T16" fmla="*/ 0 60000 65536"/>
                  <a:gd name="T17" fmla="*/ 0 60000 65536"/>
                  <a:gd name="T18" fmla="*/ 0 60000 65536"/>
                  <a:gd name="T19" fmla="*/ 0 60000 65536"/>
                  <a:gd name="T20" fmla="*/ 0 60000 65536"/>
                  <a:gd name="T21" fmla="*/ 0 w 29"/>
                  <a:gd name="T22" fmla="*/ 0 h 18"/>
                  <a:gd name="T23" fmla="*/ 29 w 2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8">
                    <a:moveTo>
                      <a:pt x="29" y="0"/>
                    </a:moveTo>
                    <a:lnTo>
                      <a:pt x="26" y="0"/>
                    </a:lnTo>
                    <a:lnTo>
                      <a:pt x="0" y="6"/>
                    </a:lnTo>
                    <a:lnTo>
                      <a:pt x="4" y="18"/>
                    </a:lnTo>
                    <a:lnTo>
                      <a:pt x="29" y="13"/>
                    </a:lnTo>
                    <a:lnTo>
                      <a:pt x="27" y="13"/>
                    </a:lnTo>
                    <a:lnTo>
                      <a:pt x="2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2" name="Freeform 953"/>
              <p:cNvSpPr>
                <a:spLocks/>
              </p:cNvSpPr>
              <p:nvPr/>
            </p:nvSpPr>
            <p:spPr bwMode="auto">
              <a:xfrm>
                <a:off x="1949" y="2780"/>
                <a:ext cx="58" cy="20"/>
              </a:xfrm>
              <a:custGeom>
                <a:avLst/>
                <a:gdLst>
                  <a:gd name="T0" fmla="*/ 58 w 58"/>
                  <a:gd name="T1" fmla="*/ 9 h 20"/>
                  <a:gd name="T2" fmla="*/ 53 w 58"/>
                  <a:gd name="T3" fmla="*/ 8 h 20"/>
                  <a:gd name="T4" fmla="*/ 2 w 58"/>
                  <a:gd name="T5" fmla="*/ 0 h 20"/>
                  <a:gd name="T6" fmla="*/ 0 w 58"/>
                  <a:gd name="T7" fmla="*/ 13 h 20"/>
                  <a:gd name="T8" fmla="*/ 51 w 58"/>
                  <a:gd name="T9" fmla="*/ 20 h 20"/>
                  <a:gd name="T10" fmla="*/ 47 w 58"/>
                  <a:gd name="T11" fmla="*/ 17 h 20"/>
                  <a:gd name="T12" fmla="*/ 58 w 58"/>
                  <a:gd name="T13" fmla="*/ 9 h 20"/>
                  <a:gd name="T14" fmla="*/ 56 w 58"/>
                  <a:gd name="T15" fmla="*/ 8 h 20"/>
                  <a:gd name="T16" fmla="*/ 53 w 58"/>
                  <a:gd name="T17" fmla="*/ 8 h 20"/>
                  <a:gd name="T18" fmla="*/ 58 w 58"/>
                  <a:gd name="T19" fmla="*/ 9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20"/>
                  <a:gd name="T32" fmla="*/ 58 w 58"/>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20">
                    <a:moveTo>
                      <a:pt x="58" y="9"/>
                    </a:moveTo>
                    <a:lnTo>
                      <a:pt x="53" y="8"/>
                    </a:lnTo>
                    <a:lnTo>
                      <a:pt x="2" y="0"/>
                    </a:lnTo>
                    <a:lnTo>
                      <a:pt x="0" y="13"/>
                    </a:lnTo>
                    <a:lnTo>
                      <a:pt x="51" y="20"/>
                    </a:lnTo>
                    <a:lnTo>
                      <a:pt x="47" y="17"/>
                    </a:lnTo>
                    <a:lnTo>
                      <a:pt x="58" y="9"/>
                    </a:lnTo>
                    <a:lnTo>
                      <a:pt x="56" y="8"/>
                    </a:lnTo>
                    <a:lnTo>
                      <a:pt x="53" y="8"/>
                    </a:lnTo>
                    <a:lnTo>
                      <a:pt x="58"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3" name="Freeform 954"/>
              <p:cNvSpPr>
                <a:spLocks/>
              </p:cNvSpPr>
              <p:nvPr/>
            </p:nvSpPr>
            <p:spPr bwMode="auto">
              <a:xfrm>
                <a:off x="1996" y="2789"/>
                <a:ext cx="29" cy="36"/>
              </a:xfrm>
              <a:custGeom>
                <a:avLst/>
                <a:gdLst>
                  <a:gd name="T0" fmla="*/ 24 w 29"/>
                  <a:gd name="T1" fmla="*/ 24 h 36"/>
                  <a:gd name="T2" fmla="*/ 29 w 29"/>
                  <a:gd name="T3" fmla="*/ 26 h 36"/>
                  <a:gd name="T4" fmla="*/ 11 w 29"/>
                  <a:gd name="T5" fmla="*/ 0 h 36"/>
                  <a:gd name="T6" fmla="*/ 0 w 29"/>
                  <a:gd name="T7" fmla="*/ 8 h 36"/>
                  <a:gd name="T8" fmla="*/ 18 w 29"/>
                  <a:gd name="T9" fmla="*/ 33 h 36"/>
                  <a:gd name="T10" fmla="*/ 24 w 29"/>
                  <a:gd name="T11" fmla="*/ 36 h 36"/>
                  <a:gd name="T12" fmla="*/ 18 w 29"/>
                  <a:gd name="T13" fmla="*/ 33 h 36"/>
                  <a:gd name="T14" fmla="*/ 20 w 29"/>
                  <a:gd name="T15" fmla="*/ 36 h 36"/>
                  <a:gd name="T16" fmla="*/ 24 w 29"/>
                  <a:gd name="T17" fmla="*/ 36 h 36"/>
                  <a:gd name="T18" fmla="*/ 24 w 29"/>
                  <a:gd name="T19" fmla="*/ 24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6"/>
                  <a:gd name="T32" fmla="*/ 29 w 2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6">
                    <a:moveTo>
                      <a:pt x="24" y="24"/>
                    </a:moveTo>
                    <a:lnTo>
                      <a:pt x="29" y="26"/>
                    </a:lnTo>
                    <a:lnTo>
                      <a:pt x="11" y="0"/>
                    </a:lnTo>
                    <a:lnTo>
                      <a:pt x="0" y="8"/>
                    </a:lnTo>
                    <a:lnTo>
                      <a:pt x="18" y="33"/>
                    </a:lnTo>
                    <a:lnTo>
                      <a:pt x="24" y="36"/>
                    </a:lnTo>
                    <a:lnTo>
                      <a:pt x="18" y="33"/>
                    </a:lnTo>
                    <a:lnTo>
                      <a:pt x="20" y="36"/>
                    </a:lnTo>
                    <a:lnTo>
                      <a:pt x="24" y="36"/>
                    </a:lnTo>
                    <a:lnTo>
                      <a:pt x="24"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4" name="Freeform 955"/>
              <p:cNvSpPr>
                <a:spLocks/>
              </p:cNvSpPr>
              <p:nvPr/>
            </p:nvSpPr>
            <p:spPr bwMode="auto">
              <a:xfrm>
                <a:off x="2020" y="2813"/>
                <a:ext cx="155" cy="16"/>
              </a:xfrm>
              <a:custGeom>
                <a:avLst/>
                <a:gdLst>
                  <a:gd name="T0" fmla="*/ 155 w 155"/>
                  <a:gd name="T1" fmla="*/ 9 h 16"/>
                  <a:gd name="T2" fmla="*/ 147 w 155"/>
                  <a:gd name="T3" fmla="*/ 3 h 16"/>
                  <a:gd name="T4" fmla="*/ 0 w 155"/>
                  <a:gd name="T5" fmla="*/ 0 h 16"/>
                  <a:gd name="T6" fmla="*/ 0 w 155"/>
                  <a:gd name="T7" fmla="*/ 12 h 16"/>
                  <a:gd name="T8" fmla="*/ 147 w 155"/>
                  <a:gd name="T9" fmla="*/ 16 h 16"/>
                  <a:gd name="T10" fmla="*/ 142 w 155"/>
                  <a:gd name="T11" fmla="*/ 11 h 16"/>
                  <a:gd name="T12" fmla="*/ 155 w 155"/>
                  <a:gd name="T13" fmla="*/ 9 h 16"/>
                  <a:gd name="T14" fmla="*/ 153 w 155"/>
                  <a:gd name="T15" fmla="*/ 3 h 16"/>
                  <a:gd name="T16" fmla="*/ 147 w 155"/>
                  <a:gd name="T17" fmla="*/ 3 h 16"/>
                  <a:gd name="T18" fmla="*/ 155 w 155"/>
                  <a:gd name="T19" fmla="*/ 9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16"/>
                  <a:gd name="T32" fmla="*/ 155 w 15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16">
                    <a:moveTo>
                      <a:pt x="155" y="9"/>
                    </a:moveTo>
                    <a:lnTo>
                      <a:pt x="147" y="3"/>
                    </a:lnTo>
                    <a:lnTo>
                      <a:pt x="0" y="0"/>
                    </a:lnTo>
                    <a:lnTo>
                      <a:pt x="0" y="12"/>
                    </a:lnTo>
                    <a:lnTo>
                      <a:pt x="147" y="16"/>
                    </a:lnTo>
                    <a:lnTo>
                      <a:pt x="142" y="11"/>
                    </a:lnTo>
                    <a:lnTo>
                      <a:pt x="155" y="9"/>
                    </a:lnTo>
                    <a:lnTo>
                      <a:pt x="153" y="3"/>
                    </a:lnTo>
                    <a:lnTo>
                      <a:pt x="147" y="3"/>
                    </a:lnTo>
                    <a:lnTo>
                      <a:pt x="15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5" name="Freeform 956"/>
              <p:cNvSpPr>
                <a:spLocks/>
              </p:cNvSpPr>
              <p:nvPr/>
            </p:nvSpPr>
            <p:spPr bwMode="auto">
              <a:xfrm>
                <a:off x="2162" y="2822"/>
                <a:ext cx="18" cy="36"/>
              </a:xfrm>
              <a:custGeom>
                <a:avLst/>
                <a:gdLst>
                  <a:gd name="T0" fmla="*/ 14 w 18"/>
                  <a:gd name="T1" fmla="*/ 23 h 36"/>
                  <a:gd name="T2" fmla="*/ 18 w 18"/>
                  <a:gd name="T3" fmla="*/ 29 h 36"/>
                  <a:gd name="T4" fmla="*/ 13 w 18"/>
                  <a:gd name="T5" fmla="*/ 0 h 36"/>
                  <a:gd name="T6" fmla="*/ 0 w 18"/>
                  <a:gd name="T7" fmla="*/ 2 h 36"/>
                  <a:gd name="T8" fmla="*/ 5 w 18"/>
                  <a:gd name="T9" fmla="*/ 30 h 36"/>
                  <a:gd name="T10" fmla="*/ 9 w 18"/>
                  <a:gd name="T11" fmla="*/ 36 h 36"/>
                  <a:gd name="T12" fmla="*/ 5 w 18"/>
                  <a:gd name="T13" fmla="*/ 30 h 36"/>
                  <a:gd name="T14" fmla="*/ 5 w 18"/>
                  <a:gd name="T15" fmla="*/ 34 h 36"/>
                  <a:gd name="T16" fmla="*/ 9 w 18"/>
                  <a:gd name="T17" fmla="*/ 36 h 36"/>
                  <a:gd name="T18" fmla="*/ 14 w 18"/>
                  <a:gd name="T19" fmla="*/ 23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6"/>
                  <a:gd name="T32" fmla="*/ 18 w 1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6">
                    <a:moveTo>
                      <a:pt x="14" y="23"/>
                    </a:moveTo>
                    <a:lnTo>
                      <a:pt x="18" y="29"/>
                    </a:lnTo>
                    <a:lnTo>
                      <a:pt x="13" y="0"/>
                    </a:lnTo>
                    <a:lnTo>
                      <a:pt x="0" y="2"/>
                    </a:lnTo>
                    <a:lnTo>
                      <a:pt x="5" y="30"/>
                    </a:lnTo>
                    <a:lnTo>
                      <a:pt x="9" y="36"/>
                    </a:lnTo>
                    <a:lnTo>
                      <a:pt x="5" y="30"/>
                    </a:lnTo>
                    <a:lnTo>
                      <a:pt x="5" y="34"/>
                    </a:lnTo>
                    <a:lnTo>
                      <a:pt x="9" y="36"/>
                    </a:lnTo>
                    <a:lnTo>
                      <a:pt x="14"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6" name="Freeform 957"/>
              <p:cNvSpPr>
                <a:spLocks/>
              </p:cNvSpPr>
              <p:nvPr/>
            </p:nvSpPr>
            <p:spPr bwMode="auto">
              <a:xfrm>
                <a:off x="2171" y="2845"/>
                <a:ext cx="32" cy="24"/>
              </a:xfrm>
              <a:custGeom>
                <a:avLst/>
                <a:gdLst>
                  <a:gd name="T0" fmla="*/ 32 w 32"/>
                  <a:gd name="T1" fmla="*/ 13 h 24"/>
                  <a:gd name="T2" fmla="*/ 31 w 32"/>
                  <a:gd name="T3" fmla="*/ 13 h 24"/>
                  <a:gd name="T4" fmla="*/ 5 w 32"/>
                  <a:gd name="T5" fmla="*/ 0 h 24"/>
                  <a:gd name="T6" fmla="*/ 0 w 32"/>
                  <a:gd name="T7" fmla="*/ 13 h 24"/>
                  <a:gd name="T8" fmla="*/ 25 w 32"/>
                  <a:gd name="T9" fmla="*/ 24 h 24"/>
                  <a:gd name="T10" fmla="*/ 23 w 32"/>
                  <a:gd name="T11" fmla="*/ 24 h 24"/>
                  <a:gd name="T12" fmla="*/ 32 w 32"/>
                  <a:gd name="T13" fmla="*/ 13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13"/>
                    </a:moveTo>
                    <a:lnTo>
                      <a:pt x="31" y="13"/>
                    </a:lnTo>
                    <a:lnTo>
                      <a:pt x="5" y="0"/>
                    </a:lnTo>
                    <a:lnTo>
                      <a:pt x="0" y="13"/>
                    </a:lnTo>
                    <a:lnTo>
                      <a:pt x="25" y="24"/>
                    </a:lnTo>
                    <a:lnTo>
                      <a:pt x="23" y="24"/>
                    </a:lnTo>
                    <a:lnTo>
                      <a:pt x="3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7" name="Freeform 958"/>
              <p:cNvSpPr>
                <a:spLocks/>
              </p:cNvSpPr>
              <p:nvPr/>
            </p:nvSpPr>
            <p:spPr bwMode="auto">
              <a:xfrm>
                <a:off x="2194" y="2858"/>
                <a:ext cx="24" cy="20"/>
              </a:xfrm>
              <a:custGeom>
                <a:avLst/>
                <a:gdLst>
                  <a:gd name="T0" fmla="*/ 24 w 24"/>
                  <a:gd name="T1" fmla="*/ 14 h 20"/>
                  <a:gd name="T2" fmla="*/ 22 w 24"/>
                  <a:gd name="T3" fmla="*/ 11 h 20"/>
                  <a:gd name="T4" fmla="*/ 9 w 24"/>
                  <a:gd name="T5" fmla="*/ 0 h 20"/>
                  <a:gd name="T6" fmla="*/ 0 w 24"/>
                  <a:gd name="T7" fmla="*/ 11 h 20"/>
                  <a:gd name="T8" fmla="*/ 13 w 24"/>
                  <a:gd name="T9" fmla="*/ 20 h 20"/>
                  <a:gd name="T10" fmla="*/ 11 w 24"/>
                  <a:gd name="T11" fmla="*/ 16 h 20"/>
                  <a:gd name="T12" fmla="*/ 24 w 24"/>
                  <a:gd name="T13" fmla="*/ 14 h 20"/>
                  <a:gd name="T14" fmla="*/ 0 60000 65536"/>
                  <a:gd name="T15" fmla="*/ 0 60000 65536"/>
                  <a:gd name="T16" fmla="*/ 0 60000 65536"/>
                  <a:gd name="T17" fmla="*/ 0 60000 65536"/>
                  <a:gd name="T18" fmla="*/ 0 60000 65536"/>
                  <a:gd name="T19" fmla="*/ 0 60000 65536"/>
                  <a:gd name="T20" fmla="*/ 0 60000 65536"/>
                  <a:gd name="T21" fmla="*/ 0 w 24"/>
                  <a:gd name="T22" fmla="*/ 0 h 20"/>
                  <a:gd name="T23" fmla="*/ 24 w 2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0">
                    <a:moveTo>
                      <a:pt x="24" y="14"/>
                    </a:moveTo>
                    <a:lnTo>
                      <a:pt x="22" y="11"/>
                    </a:lnTo>
                    <a:lnTo>
                      <a:pt x="9" y="0"/>
                    </a:lnTo>
                    <a:lnTo>
                      <a:pt x="0" y="11"/>
                    </a:lnTo>
                    <a:lnTo>
                      <a:pt x="13" y="20"/>
                    </a:lnTo>
                    <a:lnTo>
                      <a:pt x="11" y="16"/>
                    </a:lnTo>
                    <a:lnTo>
                      <a:pt x="24"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8" name="Freeform 959"/>
              <p:cNvSpPr>
                <a:spLocks/>
              </p:cNvSpPr>
              <p:nvPr/>
            </p:nvSpPr>
            <p:spPr bwMode="auto">
              <a:xfrm>
                <a:off x="2205" y="2872"/>
                <a:ext cx="16" cy="29"/>
              </a:xfrm>
              <a:custGeom>
                <a:avLst/>
                <a:gdLst>
                  <a:gd name="T0" fmla="*/ 13 w 16"/>
                  <a:gd name="T1" fmla="*/ 20 h 29"/>
                  <a:gd name="T2" fmla="*/ 16 w 16"/>
                  <a:gd name="T3" fmla="*/ 24 h 29"/>
                  <a:gd name="T4" fmla="*/ 13 w 16"/>
                  <a:gd name="T5" fmla="*/ 0 h 29"/>
                  <a:gd name="T6" fmla="*/ 0 w 16"/>
                  <a:gd name="T7" fmla="*/ 2 h 29"/>
                  <a:gd name="T8" fmla="*/ 4 w 16"/>
                  <a:gd name="T9" fmla="*/ 25 h 29"/>
                  <a:gd name="T10" fmla="*/ 6 w 16"/>
                  <a:gd name="T11" fmla="*/ 29 h 29"/>
                  <a:gd name="T12" fmla="*/ 13 w 16"/>
                  <a:gd name="T13" fmla="*/ 20 h 29"/>
                  <a:gd name="T14" fmla="*/ 0 60000 65536"/>
                  <a:gd name="T15" fmla="*/ 0 60000 65536"/>
                  <a:gd name="T16" fmla="*/ 0 60000 65536"/>
                  <a:gd name="T17" fmla="*/ 0 60000 65536"/>
                  <a:gd name="T18" fmla="*/ 0 60000 65536"/>
                  <a:gd name="T19" fmla="*/ 0 60000 65536"/>
                  <a:gd name="T20" fmla="*/ 0 60000 65536"/>
                  <a:gd name="T21" fmla="*/ 0 w 16"/>
                  <a:gd name="T22" fmla="*/ 0 h 29"/>
                  <a:gd name="T23" fmla="*/ 16 w 16"/>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9">
                    <a:moveTo>
                      <a:pt x="13" y="20"/>
                    </a:moveTo>
                    <a:lnTo>
                      <a:pt x="16" y="24"/>
                    </a:lnTo>
                    <a:lnTo>
                      <a:pt x="13" y="0"/>
                    </a:lnTo>
                    <a:lnTo>
                      <a:pt x="0" y="2"/>
                    </a:lnTo>
                    <a:lnTo>
                      <a:pt x="4" y="25"/>
                    </a:lnTo>
                    <a:lnTo>
                      <a:pt x="6" y="29"/>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9" name="Freeform 960"/>
              <p:cNvSpPr>
                <a:spLocks/>
              </p:cNvSpPr>
              <p:nvPr/>
            </p:nvSpPr>
            <p:spPr bwMode="auto">
              <a:xfrm>
                <a:off x="2211" y="2892"/>
                <a:ext cx="21" cy="22"/>
              </a:xfrm>
              <a:custGeom>
                <a:avLst/>
                <a:gdLst>
                  <a:gd name="T0" fmla="*/ 18 w 21"/>
                  <a:gd name="T1" fmla="*/ 9 h 22"/>
                  <a:gd name="T2" fmla="*/ 21 w 21"/>
                  <a:gd name="T3" fmla="*/ 11 h 22"/>
                  <a:gd name="T4" fmla="*/ 7 w 21"/>
                  <a:gd name="T5" fmla="*/ 0 h 22"/>
                  <a:gd name="T6" fmla="*/ 0 w 21"/>
                  <a:gd name="T7" fmla="*/ 9 h 22"/>
                  <a:gd name="T8" fmla="*/ 14 w 21"/>
                  <a:gd name="T9" fmla="*/ 20 h 22"/>
                  <a:gd name="T10" fmla="*/ 18 w 21"/>
                  <a:gd name="T11" fmla="*/ 22 h 22"/>
                  <a:gd name="T12" fmla="*/ 18 w 21"/>
                  <a:gd name="T13" fmla="*/ 9 h 22"/>
                  <a:gd name="T14" fmla="*/ 0 60000 65536"/>
                  <a:gd name="T15" fmla="*/ 0 60000 65536"/>
                  <a:gd name="T16" fmla="*/ 0 60000 65536"/>
                  <a:gd name="T17" fmla="*/ 0 60000 65536"/>
                  <a:gd name="T18" fmla="*/ 0 60000 65536"/>
                  <a:gd name="T19" fmla="*/ 0 60000 65536"/>
                  <a:gd name="T20" fmla="*/ 0 60000 65536"/>
                  <a:gd name="T21" fmla="*/ 0 w 21"/>
                  <a:gd name="T22" fmla="*/ 0 h 22"/>
                  <a:gd name="T23" fmla="*/ 21 w 2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2">
                    <a:moveTo>
                      <a:pt x="18" y="9"/>
                    </a:moveTo>
                    <a:lnTo>
                      <a:pt x="21" y="11"/>
                    </a:lnTo>
                    <a:lnTo>
                      <a:pt x="7" y="0"/>
                    </a:lnTo>
                    <a:lnTo>
                      <a:pt x="0" y="9"/>
                    </a:lnTo>
                    <a:lnTo>
                      <a:pt x="14" y="20"/>
                    </a:lnTo>
                    <a:lnTo>
                      <a:pt x="18" y="22"/>
                    </a:lnTo>
                    <a:lnTo>
                      <a:pt x="18"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0" name="Freeform 961"/>
              <p:cNvSpPr>
                <a:spLocks/>
              </p:cNvSpPr>
              <p:nvPr/>
            </p:nvSpPr>
            <p:spPr bwMode="auto">
              <a:xfrm>
                <a:off x="2229" y="2901"/>
                <a:ext cx="36" cy="13"/>
              </a:xfrm>
              <a:custGeom>
                <a:avLst/>
                <a:gdLst>
                  <a:gd name="T0" fmla="*/ 27 w 36"/>
                  <a:gd name="T1" fmla="*/ 2 h 13"/>
                  <a:gd name="T2" fmla="*/ 30 w 36"/>
                  <a:gd name="T3" fmla="*/ 0 h 13"/>
                  <a:gd name="T4" fmla="*/ 0 w 36"/>
                  <a:gd name="T5" fmla="*/ 0 h 13"/>
                  <a:gd name="T6" fmla="*/ 0 w 36"/>
                  <a:gd name="T7" fmla="*/ 13 h 13"/>
                  <a:gd name="T8" fmla="*/ 32 w 36"/>
                  <a:gd name="T9" fmla="*/ 13 h 13"/>
                  <a:gd name="T10" fmla="*/ 36 w 36"/>
                  <a:gd name="T11" fmla="*/ 11 h 13"/>
                  <a:gd name="T12" fmla="*/ 27 w 36"/>
                  <a:gd name="T13" fmla="*/ 2 h 13"/>
                  <a:gd name="T14" fmla="*/ 0 60000 65536"/>
                  <a:gd name="T15" fmla="*/ 0 60000 65536"/>
                  <a:gd name="T16" fmla="*/ 0 60000 65536"/>
                  <a:gd name="T17" fmla="*/ 0 60000 65536"/>
                  <a:gd name="T18" fmla="*/ 0 60000 65536"/>
                  <a:gd name="T19" fmla="*/ 0 60000 65536"/>
                  <a:gd name="T20" fmla="*/ 0 60000 65536"/>
                  <a:gd name="T21" fmla="*/ 0 w 36"/>
                  <a:gd name="T22" fmla="*/ 0 h 13"/>
                  <a:gd name="T23" fmla="*/ 36 w 3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3">
                    <a:moveTo>
                      <a:pt x="27" y="2"/>
                    </a:moveTo>
                    <a:lnTo>
                      <a:pt x="30" y="0"/>
                    </a:lnTo>
                    <a:lnTo>
                      <a:pt x="0" y="0"/>
                    </a:lnTo>
                    <a:lnTo>
                      <a:pt x="0" y="13"/>
                    </a:lnTo>
                    <a:lnTo>
                      <a:pt x="32" y="13"/>
                    </a:lnTo>
                    <a:lnTo>
                      <a:pt x="36" y="11"/>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1" name="Freeform 962"/>
              <p:cNvSpPr>
                <a:spLocks/>
              </p:cNvSpPr>
              <p:nvPr/>
            </p:nvSpPr>
            <p:spPr bwMode="auto">
              <a:xfrm>
                <a:off x="2256" y="2869"/>
                <a:ext cx="45" cy="43"/>
              </a:xfrm>
              <a:custGeom>
                <a:avLst/>
                <a:gdLst>
                  <a:gd name="T0" fmla="*/ 30 w 45"/>
                  <a:gd name="T1" fmla="*/ 3 h 43"/>
                  <a:gd name="T2" fmla="*/ 32 w 45"/>
                  <a:gd name="T3" fmla="*/ 0 h 43"/>
                  <a:gd name="T4" fmla="*/ 0 w 45"/>
                  <a:gd name="T5" fmla="*/ 34 h 43"/>
                  <a:gd name="T6" fmla="*/ 9 w 45"/>
                  <a:gd name="T7" fmla="*/ 43 h 43"/>
                  <a:gd name="T8" fmla="*/ 43 w 45"/>
                  <a:gd name="T9" fmla="*/ 9 h 43"/>
                  <a:gd name="T10" fmla="*/ 45 w 45"/>
                  <a:gd name="T11" fmla="*/ 3 h 43"/>
                  <a:gd name="T12" fmla="*/ 43 w 45"/>
                  <a:gd name="T13" fmla="*/ 9 h 43"/>
                  <a:gd name="T14" fmla="*/ 45 w 45"/>
                  <a:gd name="T15" fmla="*/ 5 h 43"/>
                  <a:gd name="T16" fmla="*/ 45 w 45"/>
                  <a:gd name="T17" fmla="*/ 3 h 43"/>
                  <a:gd name="T18" fmla="*/ 30 w 45"/>
                  <a:gd name="T19" fmla="*/ 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3"/>
                  <a:gd name="T32" fmla="*/ 45 w 45"/>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3">
                    <a:moveTo>
                      <a:pt x="30" y="3"/>
                    </a:moveTo>
                    <a:lnTo>
                      <a:pt x="32" y="0"/>
                    </a:lnTo>
                    <a:lnTo>
                      <a:pt x="0" y="34"/>
                    </a:lnTo>
                    <a:lnTo>
                      <a:pt x="9" y="43"/>
                    </a:lnTo>
                    <a:lnTo>
                      <a:pt x="43" y="9"/>
                    </a:lnTo>
                    <a:lnTo>
                      <a:pt x="45" y="3"/>
                    </a:lnTo>
                    <a:lnTo>
                      <a:pt x="43" y="9"/>
                    </a:lnTo>
                    <a:lnTo>
                      <a:pt x="45" y="5"/>
                    </a:lnTo>
                    <a:lnTo>
                      <a:pt x="45" y="3"/>
                    </a:lnTo>
                    <a:lnTo>
                      <a:pt x="3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2" name="Freeform 963"/>
              <p:cNvSpPr>
                <a:spLocks/>
              </p:cNvSpPr>
              <p:nvPr/>
            </p:nvSpPr>
            <p:spPr bwMode="auto">
              <a:xfrm>
                <a:off x="2286" y="2843"/>
                <a:ext cx="15" cy="29"/>
              </a:xfrm>
              <a:custGeom>
                <a:avLst/>
                <a:gdLst>
                  <a:gd name="T0" fmla="*/ 0 w 15"/>
                  <a:gd name="T1" fmla="*/ 4 h 29"/>
                  <a:gd name="T2" fmla="*/ 0 w 15"/>
                  <a:gd name="T3" fmla="*/ 2 h 29"/>
                  <a:gd name="T4" fmla="*/ 0 w 15"/>
                  <a:gd name="T5" fmla="*/ 29 h 29"/>
                  <a:gd name="T6" fmla="*/ 15 w 15"/>
                  <a:gd name="T7" fmla="*/ 29 h 29"/>
                  <a:gd name="T8" fmla="*/ 13 w 15"/>
                  <a:gd name="T9" fmla="*/ 2 h 29"/>
                  <a:gd name="T10" fmla="*/ 13 w 15"/>
                  <a:gd name="T11" fmla="*/ 0 h 29"/>
                  <a:gd name="T12" fmla="*/ 0 w 15"/>
                  <a:gd name="T13" fmla="*/ 4 h 29"/>
                  <a:gd name="T14" fmla="*/ 0 60000 65536"/>
                  <a:gd name="T15" fmla="*/ 0 60000 65536"/>
                  <a:gd name="T16" fmla="*/ 0 60000 65536"/>
                  <a:gd name="T17" fmla="*/ 0 60000 65536"/>
                  <a:gd name="T18" fmla="*/ 0 60000 65536"/>
                  <a:gd name="T19" fmla="*/ 0 60000 65536"/>
                  <a:gd name="T20" fmla="*/ 0 60000 65536"/>
                  <a:gd name="T21" fmla="*/ 0 w 15"/>
                  <a:gd name="T22" fmla="*/ 0 h 29"/>
                  <a:gd name="T23" fmla="*/ 15 w 1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9">
                    <a:moveTo>
                      <a:pt x="0" y="4"/>
                    </a:moveTo>
                    <a:lnTo>
                      <a:pt x="0" y="2"/>
                    </a:lnTo>
                    <a:lnTo>
                      <a:pt x="0" y="29"/>
                    </a:lnTo>
                    <a:lnTo>
                      <a:pt x="15" y="29"/>
                    </a:lnTo>
                    <a:lnTo>
                      <a:pt x="13" y="2"/>
                    </a:lnTo>
                    <a:lnTo>
                      <a:pt x="13" y="0"/>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3" name="Freeform 964"/>
              <p:cNvSpPr>
                <a:spLocks/>
              </p:cNvSpPr>
              <p:nvPr/>
            </p:nvSpPr>
            <p:spPr bwMode="auto">
              <a:xfrm>
                <a:off x="2281" y="2822"/>
                <a:ext cx="18" cy="25"/>
              </a:xfrm>
              <a:custGeom>
                <a:avLst/>
                <a:gdLst>
                  <a:gd name="T0" fmla="*/ 0 w 18"/>
                  <a:gd name="T1" fmla="*/ 0 h 25"/>
                  <a:gd name="T2" fmla="*/ 0 w 18"/>
                  <a:gd name="T3" fmla="*/ 3 h 25"/>
                  <a:gd name="T4" fmla="*/ 5 w 18"/>
                  <a:gd name="T5" fmla="*/ 25 h 25"/>
                  <a:gd name="T6" fmla="*/ 18 w 18"/>
                  <a:gd name="T7" fmla="*/ 21 h 25"/>
                  <a:gd name="T8" fmla="*/ 12 w 18"/>
                  <a:gd name="T9" fmla="*/ 0 h 25"/>
                  <a:gd name="T10" fmla="*/ 12 w 18"/>
                  <a:gd name="T11" fmla="*/ 3 h 25"/>
                  <a:gd name="T12" fmla="*/ 0 w 18"/>
                  <a:gd name="T13" fmla="*/ 0 h 25"/>
                  <a:gd name="T14" fmla="*/ 0 60000 65536"/>
                  <a:gd name="T15" fmla="*/ 0 60000 65536"/>
                  <a:gd name="T16" fmla="*/ 0 60000 65536"/>
                  <a:gd name="T17" fmla="*/ 0 60000 65536"/>
                  <a:gd name="T18" fmla="*/ 0 60000 65536"/>
                  <a:gd name="T19" fmla="*/ 0 60000 65536"/>
                  <a:gd name="T20" fmla="*/ 0 60000 65536"/>
                  <a:gd name="T21" fmla="*/ 0 w 18"/>
                  <a:gd name="T22" fmla="*/ 0 h 25"/>
                  <a:gd name="T23" fmla="*/ 18 w 1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5">
                    <a:moveTo>
                      <a:pt x="0" y="0"/>
                    </a:moveTo>
                    <a:lnTo>
                      <a:pt x="0" y="3"/>
                    </a:lnTo>
                    <a:lnTo>
                      <a:pt x="5" y="25"/>
                    </a:lnTo>
                    <a:lnTo>
                      <a:pt x="18" y="21"/>
                    </a:lnTo>
                    <a:lnTo>
                      <a:pt x="12" y="0"/>
                    </a:lnTo>
                    <a:lnTo>
                      <a:pt x="12" y="3"/>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4" name="Freeform 965"/>
              <p:cNvSpPr>
                <a:spLocks/>
              </p:cNvSpPr>
              <p:nvPr/>
            </p:nvSpPr>
            <p:spPr bwMode="auto">
              <a:xfrm>
                <a:off x="2281" y="2806"/>
                <a:ext cx="16" cy="19"/>
              </a:xfrm>
              <a:custGeom>
                <a:avLst/>
                <a:gdLst>
                  <a:gd name="T0" fmla="*/ 11 w 16"/>
                  <a:gd name="T1" fmla="*/ 0 h 19"/>
                  <a:gd name="T2" fmla="*/ 3 w 16"/>
                  <a:gd name="T3" fmla="*/ 5 h 19"/>
                  <a:gd name="T4" fmla="*/ 0 w 16"/>
                  <a:gd name="T5" fmla="*/ 16 h 19"/>
                  <a:gd name="T6" fmla="*/ 12 w 16"/>
                  <a:gd name="T7" fmla="*/ 19 h 19"/>
                  <a:gd name="T8" fmla="*/ 16 w 16"/>
                  <a:gd name="T9" fmla="*/ 9 h 19"/>
                  <a:gd name="T10" fmla="*/ 11 w 16"/>
                  <a:gd name="T11" fmla="*/ 12 h 19"/>
                  <a:gd name="T12" fmla="*/ 11 w 16"/>
                  <a:gd name="T13" fmla="*/ 0 h 19"/>
                  <a:gd name="T14" fmla="*/ 5 w 16"/>
                  <a:gd name="T15" fmla="*/ 0 h 19"/>
                  <a:gd name="T16" fmla="*/ 3 w 16"/>
                  <a:gd name="T17" fmla="*/ 5 h 19"/>
                  <a:gd name="T18" fmla="*/ 11 w 16"/>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11" y="0"/>
                    </a:moveTo>
                    <a:lnTo>
                      <a:pt x="3" y="5"/>
                    </a:lnTo>
                    <a:lnTo>
                      <a:pt x="0" y="16"/>
                    </a:lnTo>
                    <a:lnTo>
                      <a:pt x="12" y="19"/>
                    </a:lnTo>
                    <a:lnTo>
                      <a:pt x="16" y="9"/>
                    </a:lnTo>
                    <a:lnTo>
                      <a:pt x="11" y="12"/>
                    </a:lnTo>
                    <a:lnTo>
                      <a:pt x="11" y="0"/>
                    </a:lnTo>
                    <a:lnTo>
                      <a:pt x="5" y="0"/>
                    </a:lnTo>
                    <a:lnTo>
                      <a:pt x="3" y="5"/>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 name="Freeform 966"/>
              <p:cNvSpPr>
                <a:spLocks/>
              </p:cNvSpPr>
              <p:nvPr/>
            </p:nvSpPr>
            <p:spPr bwMode="auto">
              <a:xfrm>
                <a:off x="2292" y="2806"/>
                <a:ext cx="16" cy="12"/>
              </a:xfrm>
              <a:custGeom>
                <a:avLst/>
                <a:gdLst>
                  <a:gd name="T0" fmla="*/ 16 w 16"/>
                  <a:gd name="T1" fmla="*/ 0 h 12"/>
                  <a:gd name="T2" fmla="*/ 14 w 16"/>
                  <a:gd name="T3" fmla="*/ 0 h 12"/>
                  <a:gd name="T4" fmla="*/ 0 w 16"/>
                  <a:gd name="T5" fmla="*/ 0 h 12"/>
                  <a:gd name="T6" fmla="*/ 0 w 16"/>
                  <a:gd name="T7" fmla="*/ 12 h 12"/>
                  <a:gd name="T8" fmla="*/ 14 w 16"/>
                  <a:gd name="T9" fmla="*/ 12 h 12"/>
                  <a:gd name="T10" fmla="*/ 14 w 16"/>
                  <a:gd name="T11" fmla="*/ 12 h 12"/>
                  <a:gd name="T12" fmla="*/ 16 w 16"/>
                  <a:gd name="T13" fmla="*/ 0 h 12"/>
                  <a:gd name="T14" fmla="*/ 0 60000 65536"/>
                  <a:gd name="T15" fmla="*/ 0 60000 65536"/>
                  <a:gd name="T16" fmla="*/ 0 60000 65536"/>
                  <a:gd name="T17" fmla="*/ 0 60000 65536"/>
                  <a:gd name="T18" fmla="*/ 0 60000 65536"/>
                  <a:gd name="T19" fmla="*/ 0 60000 65536"/>
                  <a:gd name="T20" fmla="*/ 0 60000 65536"/>
                  <a:gd name="T21" fmla="*/ 0 w 16"/>
                  <a:gd name="T22" fmla="*/ 0 h 12"/>
                  <a:gd name="T23" fmla="*/ 16 w 1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2">
                    <a:moveTo>
                      <a:pt x="16" y="0"/>
                    </a:moveTo>
                    <a:lnTo>
                      <a:pt x="14" y="0"/>
                    </a:lnTo>
                    <a:lnTo>
                      <a:pt x="0" y="0"/>
                    </a:lnTo>
                    <a:lnTo>
                      <a:pt x="0" y="12"/>
                    </a:lnTo>
                    <a:lnTo>
                      <a:pt x="14" y="12"/>
                    </a:lnTo>
                    <a:lnTo>
                      <a:pt x="1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 name="Freeform 967"/>
              <p:cNvSpPr>
                <a:spLocks/>
              </p:cNvSpPr>
              <p:nvPr/>
            </p:nvSpPr>
            <p:spPr bwMode="auto">
              <a:xfrm>
                <a:off x="2306" y="2806"/>
                <a:ext cx="41" cy="16"/>
              </a:xfrm>
              <a:custGeom>
                <a:avLst/>
                <a:gdLst>
                  <a:gd name="T0" fmla="*/ 40 w 41"/>
                  <a:gd name="T1" fmla="*/ 3 h 16"/>
                  <a:gd name="T2" fmla="*/ 41 w 41"/>
                  <a:gd name="T3" fmla="*/ 3 h 16"/>
                  <a:gd name="T4" fmla="*/ 2 w 41"/>
                  <a:gd name="T5" fmla="*/ 0 h 16"/>
                  <a:gd name="T6" fmla="*/ 0 w 41"/>
                  <a:gd name="T7" fmla="*/ 12 h 16"/>
                  <a:gd name="T8" fmla="*/ 40 w 41"/>
                  <a:gd name="T9" fmla="*/ 16 h 16"/>
                  <a:gd name="T10" fmla="*/ 40 w 41"/>
                  <a:gd name="T11" fmla="*/ 16 h 16"/>
                  <a:gd name="T12" fmla="*/ 40 w 41"/>
                  <a:gd name="T13" fmla="*/ 3 h 16"/>
                  <a:gd name="T14" fmla="*/ 0 60000 65536"/>
                  <a:gd name="T15" fmla="*/ 0 60000 65536"/>
                  <a:gd name="T16" fmla="*/ 0 60000 65536"/>
                  <a:gd name="T17" fmla="*/ 0 60000 65536"/>
                  <a:gd name="T18" fmla="*/ 0 60000 65536"/>
                  <a:gd name="T19" fmla="*/ 0 60000 65536"/>
                  <a:gd name="T20" fmla="*/ 0 60000 65536"/>
                  <a:gd name="T21" fmla="*/ 0 w 41"/>
                  <a:gd name="T22" fmla="*/ 0 h 16"/>
                  <a:gd name="T23" fmla="*/ 41 w 4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6">
                    <a:moveTo>
                      <a:pt x="40" y="3"/>
                    </a:moveTo>
                    <a:lnTo>
                      <a:pt x="41" y="3"/>
                    </a:lnTo>
                    <a:lnTo>
                      <a:pt x="2" y="0"/>
                    </a:lnTo>
                    <a:lnTo>
                      <a:pt x="0" y="12"/>
                    </a:lnTo>
                    <a:lnTo>
                      <a:pt x="40" y="16"/>
                    </a:lnTo>
                    <a:lnTo>
                      <a:pt x="4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 name="Freeform 968"/>
              <p:cNvSpPr>
                <a:spLocks/>
              </p:cNvSpPr>
              <p:nvPr/>
            </p:nvSpPr>
            <p:spPr bwMode="auto">
              <a:xfrm>
                <a:off x="2346" y="2809"/>
                <a:ext cx="47" cy="13"/>
              </a:xfrm>
              <a:custGeom>
                <a:avLst/>
                <a:gdLst>
                  <a:gd name="T0" fmla="*/ 47 w 47"/>
                  <a:gd name="T1" fmla="*/ 0 h 13"/>
                  <a:gd name="T2" fmla="*/ 47 w 47"/>
                  <a:gd name="T3" fmla="*/ 0 h 13"/>
                  <a:gd name="T4" fmla="*/ 0 w 47"/>
                  <a:gd name="T5" fmla="*/ 0 h 13"/>
                  <a:gd name="T6" fmla="*/ 0 w 47"/>
                  <a:gd name="T7" fmla="*/ 13 h 13"/>
                  <a:gd name="T8" fmla="*/ 47 w 47"/>
                  <a:gd name="T9" fmla="*/ 13 h 13"/>
                  <a:gd name="T10" fmla="*/ 47 w 47"/>
                  <a:gd name="T11" fmla="*/ 13 h 13"/>
                  <a:gd name="T12" fmla="*/ 47 w 47"/>
                  <a:gd name="T13" fmla="*/ 0 h 13"/>
                  <a:gd name="T14" fmla="*/ 0 60000 65536"/>
                  <a:gd name="T15" fmla="*/ 0 60000 65536"/>
                  <a:gd name="T16" fmla="*/ 0 60000 65536"/>
                  <a:gd name="T17" fmla="*/ 0 60000 65536"/>
                  <a:gd name="T18" fmla="*/ 0 60000 65536"/>
                  <a:gd name="T19" fmla="*/ 0 60000 65536"/>
                  <a:gd name="T20" fmla="*/ 0 60000 65536"/>
                  <a:gd name="T21" fmla="*/ 0 w 47"/>
                  <a:gd name="T22" fmla="*/ 0 h 13"/>
                  <a:gd name="T23" fmla="*/ 47 w 4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3">
                    <a:moveTo>
                      <a:pt x="47" y="0"/>
                    </a:moveTo>
                    <a:lnTo>
                      <a:pt x="47" y="0"/>
                    </a:lnTo>
                    <a:lnTo>
                      <a:pt x="0" y="0"/>
                    </a:lnTo>
                    <a:lnTo>
                      <a:pt x="0" y="13"/>
                    </a:lnTo>
                    <a:lnTo>
                      <a:pt x="47" y="13"/>
                    </a:lnTo>
                    <a:lnTo>
                      <a:pt x="4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 name="Freeform 969"/>
              <p:cNvSpPr>
                <a:spLocks/>
              </p:cNvSpPr>
              <p:nvPr/>
            </p:nvSpPr>
            <p:spPr bwMode="auto">
              <a:xfrm>
                <a:off x="1238" y="1285"/>
                <a:ext cx="39" cy="35"/>
              </a:xfrm>
              <a:custGeom>
                <a:avLst/>
                <a:gdLst>
                  <a:gd name="T0" fmla="*/ 1 w 39"/>
                  <a:gd name="T1" fmla="*/ 6 h 35"/>
                  <a:gd name="T2" fmla="*/ 3 w 39"/>
                  <a:gd name="T3" fmla="*/ 11 h 35"/>
                  <a:gd name="T4" fmla="*/ 30 w 39"/>
                  <a:gd name="T5" fmla="*/ 35 h 35"/>
                  <a:gd name="T6" fmla="*/ 39 w 39"/>
                  <a:gd name="T7" fmla="*/ 26 h 35"/>
                  <a:gd name="T8" fmla="*/ 11 w 39"/>
                  <a:gd name="T9" fmla="*/ 0 h 35"/>
                  <a:gd name="T10" fmla="*/ 14 w 39"/>
                  <a:gd name="T11" fmla="*/ 6 h 35"/>
                  <a:gd name="T12" fmla="*/ 1 w 39"/>
                  <a:gd name="T13" fmla="*/ 6 h 35"/>
                  <a:gd name="T14" fmla="*/ 0 w 39"/>
                  <a:gd name="T15" fmla="*/ 8 h 35"/>
                  <a:gd name="T16" fmla="*/ 3 w 39"/>
                  <a:gd name="T17" fmla="*/ 11 h 35"/>
                  <a:gd name="T18" fmla="*/ 1 w 39"/>
                  <a:gd name="T19" fmla="*/ 6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5"/>
                  <a:gd name="T32" fmla="*/ 39 w 39"/>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5">
                    <a:moveTo>
                      <a:pt x="1" y="6"/>
                    </a:moveTo>
                    <a:lnTo>
                      <a:pt x="3" y="11"/>
                    </a:lnTo>
                    <a:lnTo>
                      <a:pt x="30" y="35"/>
                    </a:lnTo>
                    <a:lnTo>
                      <a:pt x="39" y="26"/>
                    </a:lnTo>
                    <a:lnTo>
                      <a:pt x="11" y="0"/>
                    </a:lnTo>
                    <a:lnTo>
                      <a:pt x="14" y="6"/>
                    </a:lnTo>
                    <a:lnTo>
                      <a:pt x="1" y="6"/>
                    </a:lnTo>
                    <a:lnTo>
                      <a:pt x="0" y="8"/>
                    </a:lnTo>
                    <a:lnTo>
                      <a:pt x="3" y="11"/>
                    </a:lnTo>
                    <a:lnTo>
                      <a:pt x="1"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 name="Freeform 970"/>
              <p:cNvSpPr>
                <a:spLocks/>
              </p:cNvSpPr>
              <p:nvPr/>
            </p:nvSpPr>
            <p:spPr bwMode="auto">
              <a:xfrm>
                <a:off x="1239" y="1222"/>
                <a:ext cx="20" cy="69"/>
              </a:xfrm>
              <a:custGeom>
                <a:avLst/>
                <a:gdLst>
                  <a:gd name="T0" fmla="*/ 8 w 20"/>
                  <a:gd name="T1" fmla="*/ 0 h 69"/>
                  <a:gd name="T2" fmla="*/ 8 w 20"/>
                  <a:gd name="T3" fmla="*/ 0 h 69"/>
                  <a:gd name="T4" fmla="*/ 0 w 20"/>
                  <a:gd name="T5" fmla="*/ 69 h 69"/>
                  <a:gd name="T6" fmla="*/ 13 w 20"/>
                  <a:gd name="T7" fmla="*/ 69 h 69"/>
                  <a:gd name="T8" fmla="*/ 20 w 20"/>
                  <a:gd name="T9" fmla="*/ 2 h 69"/>
                  <a:gd name="T10" fmla="*/ 20 w 20"/>
                  <a:gd name="T11" fmla="*/ 2 h 69"/>
                  <a:gd name="T12" fmla="*/ 8 w 20"/>
                  <a:gd name="T13" fmla="*/ 0 h 69"/>
                  <a:gd name="T14" fmla="*/ 0 60000 65536"/>
                  <a:gd name="T15" fmla="*/ 0 60000 65536"/>
                  <a:gd name="T16" fmla="*/ 0 60000 65536"/>
                  <a:gd name="T17" fmla="*/ 0 60000 65536"/>
                  <a:gd name="T18" fmla="*/ 0 60000 65536"/>
                  <a:gd name="T19" fmla="*/ 0 60000 65536"/>
                  <a:gd name="T20" fmla="*/ 0 60000 65536"/>
                  <a:gd name="T21" fmla="*/ 0 w 20"/>
                  <a:gd name="T22" fmla="*/ 0 h 69"/>
                  <a:gd name="T23" fmla="*/ 20 w 20"/>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69">
                    <a:moveTo>
                      <a:pt x="8" y="0"/>
                    </a:moveTo>
                    <a:lnTo>
                      <a:pt x="8" y="0"/>
                    </a:lnTo>
                    <a:lnTo>
                      <a:pt x="0" y="69"/>
                    </a:lnTo>
                    <a:lnTo>
                      <a:pt x="13" y="69"/>
                    </a:lnTo>
                    <a:lnTo>
                      <a:pt x="20" y="2"/>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 name="Freeform 971"/>
              <p:cNvSpPr>
                <a:spLocks/>
              </p:cNvSpPr>
              <p:nvPr/>
            </p:nvSpPr>
            <p:spPr bwMode="auto">
              <a:xfrm>
                <a:off x="1247" y="1148"/>
                <a:ext cx="29" cy="76"/>
              </a:xfrm>
              <a:custGeom>
                <a:avLst/>
                <a:gdLst>
                  <a:gd name="T0" fmla="*/ 18 w 29"/>
                  <a:gd name="T1" fmla="*/ 13 h 76"/>
                  <a:gd name="T2" fmla="*/ 14 w 29"/>
                  <a:gd name="T3" fmla="*/ 6 h 76"/>
                  <a:gd name="T4" fmla="*/ 0 w 29"/>
                  <a:gd name="T5" fmla="*/ 74 h 76"/>
                  <a:gd name="T6" fmla="*/ 12 w 29"/>
                  <a:gd name="T7" fmla="*/ 76 h 76"/>
                  <a:gd name="T8" fmla="*/ 27 w 29"/>
                  <a:gd name="T9" fmla="*/ 8 h 76"/>
                  <a:gd name="T10" fmla="*/ 23 w 29"/>
                  <a:gd name="T11" fmla="*/ 0 h 76"/>
                  <a:gd name="T12" fmla="*/ 27 w 29"/>
                  <a:gd name="T13" fmla="*/ 8 h 76"/>
                  <a:gd name="T14" fmla="*/ 29 w 29"/>
                  <a:gd name="T15" fmla="*/ 2 h 76"/>
                  <a:gd name="T16" fmla="*/ 23 w 29"/>
                  <a:gd name="T17" fmla="*/ 0 h 76"/>
                  <a:gd name="T18" fmla="*/ 18 w 29"/>
                  <a:gd name="T19" fmla="*/ 13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76"/>
                  <a:gd name="T32" fmla="*/ 29 w 29"/>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76">
                    <a:moveTo>
                      <a:pt x="18" y="13"/>
                    </a:moveTo>
                    <a:lnTo>
                      <a:pt x="14" y="6"/>
                    </a:lnTo>
                    <a:lnTo>
                      <a:pt x="0" y="74"/>
                    </a:lnTo>
                    <a:lnTo>
                      <a:pt x="12" y="76"/>
                    </a:lnTo>
                    <a:lnTo>
                      <a:pt x="27" y="8"/>
                    </a:lnTo>
                    <a:lnTo>
                      <a:pt x="23" y="0"/>
                    </a:lnTo>
                    <a:lnTo>
                      <a:pt x="27" y="8"/>
                    </a:lnTo>
                    <a:lnTo>
                      <a:pt x="29" y="2"/>
                    </a:lnTo>
                    <a:lnTo>
                      <a:pt x="23" y="0"/>
                    </a:lnTo>
                    <a:lnTo>
                      <a:pt x="18"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 name="Freeform 972"/>
              <p:cNvSpPr>
                <a:spLocks/>
              </p:cNvSpPr>
              <p:nvPr/>
            </p:nvSpPr>
            <p:spPr bwMode="auto">
              <a:xfrm>
                <a:off x="1203" y="1118"/>
                <a:ext cx="67" cy="43"/>
              </a:xfrm>
              <a:custGeom>
                <a:avLst/>
                <a:gdLst>
                  <a:gd name="T0" fmla="*/ 4 w 67"/>
                  <a:gd name="T1" fmla="*/ 12 h 43"/>
                  <a:gd name="T2" fmla="*/ 0 w 67"/>
                  <a:gd name="T3" fmla="*/ 12 h 43"/>
                  <a:gd name="T4" fmla="*/ 62 w 67"/>
                  <a:gd name="T5" fmla="*/ 43 h 43"/>
                  <a:gd name="T6" fmla="*/ 67 w 67"/>
                  <a:gd name="T7" fmla="*/ 30 h 43"/>
                  <a:gd name="T8" fmla="*/ 8 w 67"/>
                  <a:gd name="T9" fmla="*/ 0 h 43"/>
                  <a:gd name="T10" fmla="*/ 4 w 67"/>
                  <a:gd name="T11" fmla="*/ 0 h 43"/>
                  <a:gd name="T12" fmla="*/ 4 w 67"/>
                  <a:gd name="T13" fmla="*/ 12 h 43"/>
                  <a:gd name="T14" fmla="*/ 0 60000 65536"/>
                  <a:gd name="T15" fmla="*/ 0 60000 65536"/>
                  <a:gd name="T16" fmla="*/ 0 60000 65536"/>
                  <a:gd name="T17" fmla="*/ 0 60000 65536"/>
                  <a:gd name="T18" fmla="*/ 0 60000 65536"/>
                  <a:gd name="T19" fmla="*/ 0 60000 65536"/>
                  <a:gd name="T20" fmla="*/ 0 60000 65536"/>
                  <a:gd name="T21" fmla="*/ 0 w 67"/>
                  <a:gd name="T22" fmla="*/ 0 h 43"/>
                  <a:gd name="T23" fmla="*/ 67 w 6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43">
                    <a:moveTo>
                      <a:pt x="4" y="12"/>
                    </a:moveTo>
                    <a:lnTo>
                      <a:pt x="0" y="12"/>
                    </a:lnTo>
                    <a:lnTo>
                      <a:pt x="62" y="43"/>
                    </a:lnTo>
                    <a:lnTo>
                      <a:pt x="67" y="30"/>
                    </a:lnTo>
                    <a:lnTo>
                      <a:pt x="8" y="0"/>
                    </a:lnTo>
                    <a:lnTo>
                      <a:pt x="4"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 name="Freeform 973"/>
              <p:cNvSpPr>
                <a:spLocks/>
              </p:cNvSpPr>
              <p:nvPr/>
            </p:nvSpPr>
            <p:spPr bwMode="auto">
              <a:xfrm>
                <a:off x="1146" y="1111"/>
                <a:ext cx="61" cy="19"/>
              </a:xfrm>
              <a:custGeom>
                <a:avLst/>
                <a:gdLst>
                  <a:gd name="T0" fmla="*/ 0 w 61"/>
                  <a:gd name="T1" fmla="*/ 12 h 19"/>
                  <a:gd name="T2" fmla="*/ 2 w 61"/>
                  <a:gd name="T3" fmla="*/ 12 h 19"/>
                  <a:gd name="T4" fmla="*/ 61 w 61"/>
                  <a:gd name="T5" fmla="*/ 19 h 19"/>
                  <a:gd name="T6" fmla="*/ 61 w 61"/>
                  <a:gd name="T7" fmla="*/ 7 h 19"/>
                  <a:gd name="T8" fmla="*/ 3 w 61"/>
                  <a:gd name="T9" fmla="*/ 0 h 19"/>
                  <a:gd name="T10" fmla="*/ 5 w 61"/>
                  <a:gd name="T11" fmla="*/ 1 h 19"/>
                  <a:gd name="T12" fmla="*/ 0 w 61"/>
                  <a:gd name="T13" fmla="*/ 12 h 19"/>
                  <a:gd name="T14" fmla="*/ 0 60000 65536"/>
                  <a:gd name="T15" fmla="*/ 0 60000 65536"/>
                  <a:gd name="T16" fmla="*/ 0 60000 65536"/>
                  <a:gd name="T17" fmla="*/ 0 60000 65536"/>
                  <a:gd name="T18" fmla="*/ 0 60000 65536"/>
                  <a:gd name="T19" fmla="*/ 0 60000 65536"/>
                  <a:gd name="T20" fmla="*/ 0 60000 65536"/>
                  <a:gd name="T21" fmla="*/ 0 w 61"/>
                  <a:gd name="T22" fmla="*/ 0 h 19"/>
                  <a:gd name="T23" fmla="*/ 61 w 6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19">
                    <a:moveTo>
                      <a:pt x="0" y="12"/>
                    </a:moveTo>
                    <a:lnTo>
                      <a:pt x="2" y="12"/>
                    </a:lnTo>
                    <a:lnTo>
                      <a:pt x="61" y="19"/>
                    </a:lnTo>
                    <a:lnTo>
                      <a:pt x="61" y="7"/>
                    </a:lnTo>
                    <a:lnTo>
                      <a:pt x="3" y="0"/>
                    </a:lnTo>
                    <a:lnTo>
                      <a:pt x="5" y="1"/>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3" name="Freeform 974"/>
              <p:cNvSpPr>
                <a:spLocks/>
              </p:cNvSpPr>
              <p:nvPr/>
            </p:nvSpPr>
            <p:spPr bwMode="auto">
              <a:xfrm>
                <a:off x="1126" y="1102"/>
                <a:ext cx="25" cy="21"/>
              </a:xfrm>
              <a:custGeom>
                <a:avLst/>
                <a:gdLst>
                  <a:gd name="T0" fmla="*/ 0 w 25"/>
                  <a:gd name="T1" fmla="*/ 12 h 21"/>
                  <a:gd name="T2" fmla="*/ 0 w 25"/>
                  <a:gd name="T3" fmla="*/ 12 h 21"/>
                  <a:gd name="T4" fmla="*/ 20 w 25"/>
                  <a:gd name="T5" fmla="*/ 21 h 21"/>
                  <a:gd name="T6" fmla="*/ 25 w 25"/>
                  <a:gd name="T7" fmla="*/ 10 h 21"/>
                  <a:gd name="T8" fmla="*/ 5 w 25"/>
                  <a:gd name="T9" fmla="*/ 0 h 21"/>
                  <a:gd name="T10" fmla="*/ 5 w 25"/>
                  <a:gd name="T11" fmla="*/ 0 h 21"/>
                  <a:gd name="T12" fmla="*/ 0 w 25"/>
                  <a:gd name="T13" fmla="*/ 12 h 21"/>
                  <a:gd name="T14" fmla="*/ 0 60000 65536"/>
                  <a:gd name="T15" fmla="*/ 0 60000 65536"/>
                  <a:gd name="T16" fmla="*/ 0 60000 65536"/>
                  <a:gd name="T17" fmla="*/ 0 60000 65536"/>
                  <a:gd name="T18" fmla="*/ 0 60000 65536"/>
                  <a:gd name="T19" fmla="*/ 0 60000 65536"/>
                  <a:gd name="T20" fmla="*/ 0 60000 65536"/>
                  <a:gd name="T21" fmla="*/ 0 w 25"/>
                  <a:gd name="T22" fmla="*/ 0 h 21"/>
                  <a:gd name="T23" fmla="*/ 25 w 2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1">
                    <a:moveTo>
                      <a:pt x="0" y="12"/>
                    </a:moveTo>
                    <a:lnTo>
                      <a:pt x="0" y="12"/>
                    </a:lnTo>
                    <a:lnTo>
                      <a:pt x="20" y="21"/>
                    </a:lnTo>
                    <a:lnTo>
                      <a:pt x="25" y="10"/>
                    </a:lnTo>
                    <a:lnTo>
                      <a:pt x="5" y="0"/>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4" name="Freeform 975"/>
              <p:cNvSpPr>
                <a:spLocks/>
              </p:cNvSpPr>
              <p:nvPr/>
            </p:nvSpPr>
            <p:spPr bwMode="auto">
              <a:xfrm>
                <a:off x="1090" y="1091"/>
                <a:ext cx="41" cy="23"/>
              </a:xfrm>
              <a:custGeom>
                <a:avLst/>
                <a:gdLst>
                  <a:gd name="T0" fmla="*/ 0 w 41"/>
                  <a:gd name="T1" fmla="*/ 7 h 23"/>
                  <a:gd name="T2" fmla="*/ 5 w 41"/>
                  <a:gd name="T3" fmla="*/ 12 h 23"/>
                  <a:gd name="T4" fmla="*/ 36 w 41"/>
                  <a:gd name="T5" fmla="*/ 23 h 23"/>
                  <a:gd name="T6" fmla="*/ 41 w 41"/>
                  <a:gd name="T7" fmla="*/ 11 h 23"/>
                  <a:gd name="T8" fmla="*/ 9 w 41"/>
                  <a:gd name="T9" fmla="*/ 0 h 23"/>
                  <a:gd name="T10" fmla="*/ 14 w 41"/>
                  <a:gd name="T11" fmla="*/ 7 h 23"/>
                  <a:gd name="T12" fmla="*/ 0 w 41"/>
                  <a:gd name="T13" fmla="*/ 7 h 23"/>
                  <a:gd name="T14" fmla="*/ 0 w 41"/>
                  <a:gd name="T15" fmla="*/ 11 h 23"/>
                  <a:gd name="T16" fmla="*/ 5 w 41"/>
                  <a:gd name="T17" fmla="*/ 12 h 23"/>
                  <a:gd name="T18" fmla="*/ 0 w 41"/>
                  <a:gd name="T19" fmla="*/ 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3"/>
                  <a:gd name="T32" fmla="*/ 41 w 41"/>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3">
                    <a:moveTo>
                      <a:pt x="0" y="7"/>
                    </a:moveTo>
                    <a:lnTo>
                      <a:pt x="5" y="12"/>
                    </a:lnTo>
                    <a:lnTo>
                      <a:pt x="36" y="23"/>
                    </a:lnTo>
                    <a:lnTo>
                      <a:pt x="41" y="11"/>
                    </a:lnTo>
                    <a:lnTo>
                      <a:pt x="9" y="0"/>
                    </a:lnTo>
                    <a:lnTo>
                      <a:pt x="14" y="7"/>
                    </a:lnTo>
                    <a:lnTo>
                      <a:pt x="0" y="7"/>
                    </a:lnTo>
                    <a:lnTo>
                      <a:pt x="0" y="11"/>
                    </a:lnTo>
                    <a:lnTo>
                      <a:pt x="5" y="12"/>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5" name="Freeform 976"/>
              <p:cNvSpPr>
                <a:spLocks/>
              </p:cNvSpPr>
              <p:nvPr/>
            </p:nvSpPr>
            <p:spPr bwMode="auto">
              <a:xfrm>
                <a:off x="1090" y="1049"/>
                <a:ext cx="14" cy="49"/>
              </a:xfrm>
              <a:custGeom>
                <a:avLst/>
                <a:gdLst>
                  <a:gd name="T0" fmla="*/ 2 w 14"/>
                  <a:gd name="T1" fmla="*/ 6 h 49"/>
                  <a:gd name="T2" fmla="*/ 2 w 14"/>
                  <a:gd name="T3" fmla="*/ 2 h 49"/>
                  <a:gd name="T4" fmla="*/ 0 w 14"/>
                  <a:gd name="T5" fmla="*/ 49 h 49"/>
                  <a:gd name="T6" fmla="*/ 14 w 14"/>
                  <a:gd name="T7" fmla="*/ 49 h 49"/>
                  <a:gd name="T8" fmla="*/ 14 w 14"/>
                  <a:gd name="T9" fmla="*/ 2 h 49"/>
                  <a:gd name="T10" fmla="*/ 14 w 14"/>
                  <a:gd name="T11" fmla="*/ 0 h 49"/>
                  <a:gd name="T12" fmla="*/ 2 w 14"/>
                  <a:gd name="T13" fmla="*/ 6 h 49"/>
                  <a:gd name="T14" fmla="*/ 0 60000 65536"/>
                  <a:gd name="T15" fmla="*/ 0 60000 65536"/>
                  <a:gd name="T16" fmla="*/ 0 60000 65536"/>
                  <a:gd name="T17" fmla="*/ 0 60000 65536"/>
                  <a:gd name="T18" fmla="*/ 0 60000 65536"/>
                  <a:gd name="T19" fmla="*/ 0 60000 65536"/>
                  <a:gd name="T20" fmla="*/ 0 60000 65536"/>
                  <a:gd name="T21" fmla="*/ 0 w 14"/>
                  <a:gd name="T22" fmla="*/ 0 h 49"/>
                  <a:gd name="T23" fmla="*/ 14 w 1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9">
                    <a:moveTo>
                      <a:pt x="2" y="6"/>
                    </a:moveTo>
                    <a:lnTo>
                      <a:pt x="2" y="2"/>
                    </a:lnTo>
                    <a:lnTo>
                      <a:pt x="0" y="49"/>
                    </a:lnTo>
                    <a:lnTo>
                      <a:pt x="14" y="49"/>
                    </a:lnTo>
                    <a:lnTo>
                      <a:pt x="14" y="2"/>
                    </a:lnTo>
                    <a:lnTo>
                      <a:pt x="14" y="0"/>
                    </a:lnTo>
                    <a:lnTo>
                      <a:pt x="2"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6" name="Freeform 977"/>
              <p:cNvSpPr>
                <a:spLocks/>
              </p:cNvSpPr>
              <p:nvPr/>
            </p:nvSpPr>
            <p:spPr bwMode="auto">
              <a:xfrm>
                <a:off x="1085" y="1028"/>
                <a:ext cx="19" cy="27"/>
              </a:xfrm>
              <a:custGeom>
                <a:avLst/>
                <a:gdLst>
                  <a:gd name="T0" fmla="*/ 5 w 19"/>
                  <a:gd name="T1" fmla="*/ 12 h 27"/>
                  <a:gd name="T2" fmla="*/ 0 w 19"/>
                  <a:gd name="T3" fmla="*/ 9 h 27"/>
                  <a:gd name="T4" fmla="*/ 7 w 19"/>
                  <a:gd name="T5" fmla="*/ 27 h 27"/>
                  <a:gd name="T6" fmla="*/ 19 w 19"/>
                  <a:gd name="T7" fmla="*/ 21 h 27"/>
                  <a:gd name="T8" fmla="*/ 12 w 19"/>
                  <a:gd name="T9" fmla="*/ 3 h 27"/>
                  <a:gd name="T10" fmla="*/ 7 w 19"/>
                  <a:gd name="T11" fmla="*/ 0 h 27"/>
                  <a:gd name="T12" fmla="*/ 12 w 19"/>
                  <a:gd name="T13" fmla="*/ 3 h 27"/>
                  <a:gd name="T14" fmla="*/ 10 w 19"/>
                  <a:gd name="T15" fmla="*/ 0 h 27"/>
                  <a:gd name="T16" fmla="*/ 7 w 19"/>
                  <a:gd name="T17" fmla="*/ 0 h 27"/>
                  <a:gd name="T18" fmla="*/ 5 w 19"/>
                  <a:gd name="T19" fmla="*/ 12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7"/>
                  <a:gd name="T32" fmla="*/ 19 w 19"/>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7">
                    <a:moveTo>
                      <a:pt x="5" y="12"/>
                    </a:moveTo>
                    <a:lnTo>
                      <a:pt x="0" y="9"/>
                    </a:lnTo>
                    <a:lnTo>
                      <a:pt x="7" y="27"/>
                    </a:lnTo>
                    <a:lnTo>
                      <a:pt x="19" y="21"/>
                    </a:lnTo>
                    <a:lnTo>
                      <a:pt x="12" y="3"/>
                    </a:lnTo>
                    <a:lnTo>
                      <a:pt x="7" y="0"/>
                    </a:lnTo>
                    <a:lnTo>
                      <a:pt x="12" y="3"/>
                    </a:lnTo>
                    <a:lnTo>
                      <a:pt x="10" y="0"/>
                    </a:lnTo>
                    <a:lnTo>
                      <a:pt x="7" y="0"/>
                    </a:lnTo>
                    <a:lnTo>
                      <a:pt x="5"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7" name="Freeform 978"/>
              <p:cNvSpPr>
                <a:spLocks/>
              </p:cNvSpPr>
              <p:nvPr/>
            </p:nvSpPr>
            <p:spPr bwMode="auto">
              <a:xfrm>
                <a:off x="1014" y="1021"/>
                <a:ext cx="78" cy="19"/>
              </a:xfrm>
              <a:custGeom>
                <a:avLst/>
                <a:gdLst>
                  <a:gd name="T0" fmla="*/ 0 w 78"/>
                  <a:gd name="T1" fmla="*/ 12 h 19"/>
                  <a:gd name="T2" fmla="*/ 4 w 78"/>
                  <a:gd name="T3" fmla="*/ 12 h 19"/>
                  <a:gd name="T4" fmla="*/ 76 w 78"/>
                  <a:gd name="T5" fmla="*/ 19 h 19"/>
                  <a:gd name="T6" fmla="*/ 78 w 78"/>
                  <a:gd name="T7" fmla="*/ 7 h 19"/>
                  <a:gd name="T8" fmla="*/ 6 w 78"/>
                  <a:gd name="T9" fmla="*/ 0 h 19"/>
                  <a:gd name="T10" fmla="*/ 8 w 78"/>
                  <a:gd name="T11" fmla="*/ 1 h 19"/>
                  <a:gd name="T12" fmla="*/ 0 w 78"/>
                  <a:gd name="T13" fmla="*/ 12 h 19"/>
                  <a:gd name="T14" fmla="*/ 0 60000 65536"/>
                  <a:gd name="T15" fmla="*/ 0 60000 65536"/>
                  <a:gd name="T16" fmla="*/ 0 60000 65536"/>
                  <a:gd name="T17" fmla="*/ 0 60000 65536"/>
                  <a:gd name="T18" fmla="*/ 0 60000 65536"/>
                  <a:gd name="T19" fmla="*/ 0 60000 65536"/>
                  <a:gd name="T20" fmla="*/ 0 60000 65536"/>
                  <a:gd name="T21" fmla="*/ 0 w 78"/>
                  <a:gd name="T22" fmla="*/ 0 h 19"/>
                  <a:gd name="T23" fmla="*/ 78 w 7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9">
                    <a:moveTo>
                      <a:pt x="0" y="12"/>
                    </a:moveTo>
                    <a:lnTo>
                      <a:pt x="4" y="12"/>
                    </a:lnTo>
                    <a:lnTo>
                      <a:pt x="76" y="19"/>
                    </a:lnTo>
                    <a:lnTo>
                      <a:pt x="78" y="7"/>
                    </a:lnTo>
                    <a:lnTo>
                      <a:pt x="6" y="0"/>
                    </a:lnTo>
                    <a:lnTo>
                      <a:pt x="8" y="1"/>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 name="Freeform 979"/>
              <p:cNvSpPr>
                <a:spLocks/>
              </p:cNvSpPr>
              <p:nvPr/>
            </p:nvSpPr>
            <p:spPr bwMode="auto">
              <a:xfrm>
                <a:off x="933" y="970"/>
                <a:ext cx="89" cy="63"/>
              </a:xfrm>
              <a:custGeom>
                <a:avLst/>
                <a:gdLst>
                  <a:gd name="T0" fmla="*/ 2 w 89"/>
                  <a:gd name="T1" fmla="*/ 5 h 63"/>
                  <a:gd name="T2" fmla="*/ 4 w 89"/>
                  <a:gd name="T3" fmla="*/ 11 h 63"/>
                  <a:gd name="T4" fmla="*/ 81 w 89"/>
                  <a:gd name="T5" fmla="*/ 63 h 63"/>
                  <a:gd name="T6" fmla="*/ 89 w 89"/>
                  <a:gd name="T7" fmla="*/ 52 h 63"/>
                  <a:gd name="T8" fmla="*/ 11 w 89"/>
                  <a:gd name="T9" fmla="*/ 0 h 63"/>
                  <a:gd name="T10" fmla="*/ 15 w 89"/>
                  <a:gd name="T11" fmla="*/ 7 h 63"/>
                  <a:gd name="T12" fmla="*/ 2 w 89"/>
                  <a:gd name="T13" fmla="*/ 5 h 63"/>
                  <a:gd name="T14" fmla="*/ 0 w 89"/>
                  <a:gd name="T15" fmla="*/ 9 h 63"/>
                  <a:gd name="T16" fmla="*/ 4 w 89"/>
                  <a:gd name="T17" fmla="*/ 11 h 63"/>
                  <a:gd name="T18" fmla="*/ 2 w 89"/>
                  <a:gd name="T19" fmla="*/ 5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63"/>
                  <a:gd name="T32" fmla="*/ 89 w 89"/>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63">
                    <a:moveTo>
                      <a:pt x="2" y="5"/>
                    </a:moveTo>
                    <a:lnTo>
                      <a:pt x="4" y="11"/>
                    </a:lnTo>
                    <a:lnTo>
                      <a:pt x="81" y="63"/>
                    </a:lnTo>
                    <a:lnTo>
                      <a:pt x="89" y="52"/>
                    </a:lnTo>
                    <a:lnTo>
                      <a:pt x="11" y="0"/>
                    </a:lnTo>
                    <a:lnTo>
                      <a:pt x="15" y="7"/>
                    </a:lnTo>
                    <a:lnTo>
                      <a:pt x="2" y="5"/>
                    </a:lnTo>
                    <a:lnTo>
                      <a:pt x="0" y="9"/>
                    </a:lnTo>
                    <a:lnTo>
                      <a:pt x="4" y="11"/>
                    </a:lnTo>
                    <a:lnTo>
                      <a:pt x="2"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 name="Freeform 980"/>
              <p:cNvSpPr>
                <a:spLocks/>
              </p:cNvSpPr>
              <p:nvPr/>
            </p:nvSpPr>
            <p:spPr bwMode="auto">
              <a:xfrm>
                <a:off x="935" y="945"/>
                <a:ext cx="18" cy="32"/>
              </a:xfrm>
              <a:custGeom>
                <a:avLst/>
                <a:gdLst>
                  <a:gd name="T0" fmla="*/ 5 w 18"/>
                  <a:gd name="T1" fmla="*/ 0 h 32"/>
                  <a:gd name="T2" fmla="*/ 5 w 18"/>
                  <a:gd name="T3" fmla="*/ 0 h 32"/>
                  <a:gd name="T4" fmla="*/ 0 w 18"/>
                  <a:gd name="T5" fmla="*/ 30 h 32"/>
                  <a:gd name="T6" fmla="*/ 13 w 18"/>
                  <a:gd name="T7" fmla="*/ 32 h 32"/>
                  <a:gd name="T8" fmla="*/ 18 w 18"/>
                  <a:gd name="T9" fmla="*/ 2 h 32"/>
                  <a:gd name="T10" fmla="*/ 18 w 18"/>
                  <a:gd name="T11" fmla="*/ 2 h 32"/>
                  <a:gd name="T12" fmla="*/ 5 w 18"/>
                  <a:gd name="T13" fmla="*/ 0 h 32"/>
                  <a:gd name="T14" fmla="*/ 0 60000 65536"/>
                  <a:gd name="T15" fmla="*/ 0 60000 65536"/>
                  <a:gd name="T16" fmla="*/ 0 60000 65536"/>
                  <a:gd name="T17" fmla="*/ 0 60000 65536"/>
                  <a:gd name="T18" fmla="*/ 0 60000 65536"/>
                  <a:gd name="T19" fmla="*/ 0 60000 65536"/>
                  <a:gd name="T20" fmla="*/ 0 60000 65536"/>
                  <a:gd name="T21" fmla="*/ 0 w 18"/>
                  <a:gd name="T22" fmla="*/ 0 h 32"/>
                  <a:gd name="T23" fmla="*/ 18 w 1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2">
                    <a:moveTo>
                      <a:pt x="5" y="0"/>
                    </a:moveTo>
                    <a:lnTo>
                      <a:pt x="5" y="0"/>
                    </a:lnTo>
                    <a:lnTo>
                      <a:pt x="0" y="30"/>
                    </a:lnTo>
                    <a:lnTo>
                      <a:pt x="13" y="32"/>
                    </a:lnTo>
                    <a:lnTo>
                      <a:pt x="18" y="2"/>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 name="Freeform 981"/>
              <p:cNvSpPr>
                <a:spLocks/>
              </p:cNvSpPr>
              <p:nvPr/>
            </p:nvSpPr>
            <p:spPr bwMode="auto">
              <a:xfrm>
                <a:off x="940" y="893"/>
                <a:ext cx="18" cy="54"/>
              </a:xfrm>
              <a:custGeom>
                <a:avLst/>
                <a:gdLst>
                  <a:gd name="T0" fmla="*/ 11 w 18"/>
                  <a:gd name="T1" fmla="*/ 0 h 54"/>
                  <a:gd name="T2" fmla="*/ 6 w 18"/>
                  <a:gd name="T3" fmla="*/ 5 h 54"/>
                  <a:gd name="T4" fmla="*/ 0 w 18"/>
                  <a:gd name="T5" fmla="*/ 52 h 54"/>
                  <a:gd name="T6" fmla="*/ 13 w 18"/>
                  <a:gd name="T7" fmla="*/ 54 h 54"/>
                  <a:gd name="T8" fmla="*/ 18 w 18"/>
                  <a:gd name="T9" fmla="*/ 7 h 54"/>
                  <a:gd name="T10" fmla="*/ 13 w 18"/>
                  <a:gd name="T11" fmla="*/ 12 h 54"/>
                  <a:gd name="T12" fmla="*/ 11 w 18"/>
                  <a:gd name="T13" fmla="*/ 0 h 54"/>
                  <a:gd name="T14" fmla="*/ 6 w 18"/>
                  <a:gd name="T15" fmla="*/ 0 h 54"/>
                  <a:gd name="T16" fmla="*/ 6 w 18"/>
                  <a:gd name="T17" fmla="*/ 5 h 54"/>
                  <a:gd name="T18" fmla="*/ 11 w 18"/>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54"/>
                  <a:gd name="T32" fmla="*/ 18 w 18"/>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54">
                    <a:moveTo>
                      <a:pt x="11" y="0"/>
                    </a:moveTo>
                    <a:lnTo>
                      <a:pt x="6" y="5"/>
                    </a:lnTo>
                    <a:lnTo>
                      <a:pt x="0" y="52"/>
                    </a:lnTo>
                    <a:lnTo>
                      <a:pt x="13" y="54"/>
                    </a:lnTo>
                    <a:lnTo>
                      <a:pt x="18" y="7"/>
                    </a:lnTo>
                    <a:lnTo>
                      <a:pt x="13" y="12"/>
                    </a:lnTo>
                    <a:lnTo>
                      <a:pt x="11" y="0"/>
                    </a:lnTo>
                    <a:lnTo>
                      <a:pt x="6" y="0"/>
                    </a:lnTo>
                    <a:lnTo>
                      <a:pt x="6" y="5"/>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1" name="Freeform 982"/>
              <p:cNvSpPr>
                <a:spLocks/>
              </p:cNvSpPr>
              <p:nvPr/>
            </p:nvSpPr>
            <p:spPr bwMode="auto">
              <a:xfrm>
                <a:off x="951" y="891"/>
                <a:ext cx="52" cy="14"/>
              </a:xfrm>
              <a:custGeom>
                <a:avLst/>
                <a:gdLst>
                  <a:gd name="T0" fmla="*/ 43 w 52"/>
                  <a:gd name="T1" fmla="*/ 2 h 14"/>
                  <a:gd name="T2" fmla="*/ 47 w 52"/>
                  <a:gd name="T3" fmla="*/ 0 h 14"/>
                  <a:gd name="T4" fmla="*/ 0 w 52"/>
                  <a:gd name="T5" fmla="*/ 2 h 14"/>
                  <a:gd name="T6" fmla="*/ 2 w 52"/>
                  <a:gd name="T7" fmla="*/ 14 h 14"/>
                  <a:gd name="T8" fmla="*/ 47 w 52"/>
                  <a:gd name="T9" fmla="*/ 12 h 14"/>
                  <a:gd name="T10" fmla="*/ 52 w 52"/>
                  <a:gd name="T11" fmla="*/ 11 h 14"/>
                  <a:gd name="T12" fmla="*/ 43 w 52"/>
                  <a:gd name="T13" fmla="*/ 2 h 14"/>
                  <a:gd name="T14" fmla="*/ 0 60000 65536"/>
                  <a:gd name="T15" fmla="*/ 0 60000 65536"/>
                  <a:gd name="T16" fmla="*/ 0 60000 65536"/>
                  <a:gd name="T17" fmla="*/ 0 60000 65536"/>
                  <a:gd name="T18" fmla="*/ 0 60000 65536"/>
                  <a:gd name="T19" fmla="*/ 0 60000 65536"/>
                  <a:gd name="T20" fmla="*/ 0 60000 65536"/>
                  <a:gd name="T21" fmla="*/ 0 w 52"/>
                  <a:gd name="T22" fmla="*/ 0 h 14"/>
                  <a:gd name="T23" fmla="*/ 52 w 5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4">
                    <a:moveTo>
                      <a:pt x="43" y="2"/>
                    </a:moveTo>
                    <a:lnTo>
                      <a:pt x="47" y="0"/>
                    </a:lnTo>
                    <a:lnTo>
                      <a:pt x="0" y="2"/>
                    </a:lnTo>
                    <a:lnTo>
                      <a:pt x="2" y="14"/>
                    </a:lnTo>
                    <a:lnTo>
                      <a:pt x="47" y="12"/>
                    </a:lnTo>
                    <a:lnTo>
                      <a:pt x="52" y="11"/>
                    </a:lnTo>
                    <a:lnTo>
                      <a:pt x="43"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2" name="Freeform 983"/>
              <p:cNvSpPr>
                <a:spLocks/>
              </p:cNvSpPr>
              <p:nvPr/>
            </p:nvSpPr>
            <p:spPr bwMode="auto">
              <a:xfrm>
                <a:off x="994" y="860"/>
                <a:ext cx="42" cy="42"/>
              </a:xfrm>
              <a:custGeom>
                <a:avLst/>
                <a:gdLst>
                  <a:gd name="T0" fmla="*/ 29 w 42"/>
                  <a:gd name="T1" fmla="*/ 2 h 42"/>
                  <a:gd name="T2" fmla="*/ 31 w 42"/>
                  <a:gd name="T3" fmla="*/ 0 h 42"/>
                  <a:gd name="T4" fmla="*/ 0 w 42"/>
                  <a:gd name="T5" fmla="*/ 33 h 42"/>
                  <a:gd name="T6" fmla="*/ 9 w 42"/>
                  <a:gd name="T7" fmla="*/ 42 h 42"/>
                  <a:gd name="T8" fmla="*/ 40 w 42"/>
                  <a:gd name="T9" fmla="*/ 9 h 42"/>
                  <a:gd name="T10" fmla="*/ 42 w 42"/>
                  <a:gd name="T11" fmla="*/ 6 h 42"/>
                  <a:gd name="T12" fmla="*/ 29 w 42"/>
                  <a:gd name="T13" fmla="*/ 2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29" y="2"/>
                    </a:moveTo>
                    <a:lnTo>
                      <a:pt x="31" y="0"/>
                    </a:lnTo>
                    <a:lnTo>
                      <a:pt x="0" y="33"/>
                    </a:lnTo>
                    <a:lnTo>
                      <a:pt x="9" y="42"/>
                    </a:lnTo>
                    <a:lnTo>
                      <a:pt x="40" y="9"/>
                    </a:lnTo>
                    <a:lnTo>
                      <a:pt x="42" y="6"/>
                    </a:lnTo>
                    <a:lnTo>
                      <a:pt x="29"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3" name="Freeform 984"/>
              <p:cNvSpPr>
                <a:spLocks/>
              </p:cNvSpPr>
              <p:nvPr/>
            </p:nvSpPr>
            <p:spPr bwMode="auto">
              <a:xfrm>
                <a:off x="1023" y="815"/>
                <a:ext cx="26" cy="51"/>
              </a:xfrm>
              <a:custGeom>
                <a:avLst/>
                <a:gdLst>
                  <a:gd name="T0" fmla="*/ 13 w 26"/>
                  <a:gd name="T1" fmla="*/ 2 h 51"/>
                  <a:gd name="T2" fmla="*/ 13 w 26"/>
                  <a:gd name="T3" fmla="*/ 0 h 51"/>
                  <a:gd name="T4" fmla="*/ 0 w 26"/>
                  <a:gd name="T5" fmla="*/ 47 h 51"/>
                  <a:gd name="T6" fmla="*/ 13 w 26"/>
                  <a:gd name="T7" fmla="*/ 51 h 51"/>
                  <a:gd name="T8" fmla="*/ 26 w 26"/>
                  <a:gd name="T9" fmla="*/ 4 h 51"/>
                  <a:gd name="T10" fmla="*/ 26 w 26"/>
                  <a:gd name="T11" fmla="*/ 0 h 51"/>
                  <a:gd name="T12" fmla="*/ 13 w 26"/>
                  <a:gd name="T13" fmla="*/ 2 h 51"/>
                  <a:gd name="T14" fmla="*/ 0 60000 65536"/>
                  <a:gd name="T15" fmla="*/ 0 60000 65536"/>
                  <a:gd name="T16" fmla="*/ 0 60000 65536"/>
                  <a:gd name="T17" fmla="*/ 0 60000 65536"/>
                  <a:gd name="T18" fmla="*/ 0 60000 65536"/>
                  <a:gd name="T19" fmla="*/ 0 60000 65536"/>
                  <a:gd name="T20" fmla="*/ 0 60000 65536"/>
                  <a:gd name="T21" fmla="*/ 0 w 26"/>
                  <a:gd name="T22" fmla="*/ 0 h 51"/>
                  <a:gd name="T23" fmla="*/ 26 w 26"/>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1">
                    <a:moveTo>
                      <a:pt x="13" y="2"/>
                    </a:moveTo>
                    <a:lnTo>
                      <a:pt x="13" y="0"/>
                    </a:lnTo>
                    <a:lnTo>
                      <a:pt x="0" y="47"/>
                    </a:lnTo>
                    <a:lnTo>
                      <a:pt x="13" y="51"/>
                    </a:lnTo>
                    <a:lnTo>
                      <a:pt x="26" y="4"/>
                    </a:lnTo>
                    <a:lnTo>
                      <a:pt x="26" y="0"/>
                    </a:lnTo>
                    <a:lnTo>
                      <a:pt x="13"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4" name="Freeform 985"/>
              <p:cNvSpPr>
                <a:spLocks/>
              </p:cNvSpPr>
              <p:nvPr/>
            </p:nvSpPr>
            <p:spPr bwMode="auto">
              <a:xfrm>
                <a:off x="1031" y="759"/>
                <a:ext cx="18" cy="58"/>
              </a:xfrm>
              <a:custGeom>
                <a:avLst/>
                <a:gdLst>
                  <a:gd name="T0" fmla="*/ 0 w 18"/>
                  <a:gd name="T1" fmla="*/ 4 h 58"/>
                  <a:gd name="T2" fmla="*/ 0 w 18"/>
                  <a:gd name="T3" fmla="*/ 2 h 58"/>
                  <a:gd name="T4" fmla="*/ 5 w 18"/>
                  <a:gd name="T5" fmla="*/ 58 h 58"/>
                  <a:gd name="T6" fmla="*/ 18 w 18"/>
                  <a:gd name="T7" fmla="*/ 56 h 58"/>
                  <a:gd name="T8" fmla="*/ 12 w 18"/>
                  <a:gd name="T9" fmla="*/ 0 h 58"/>
                  <a:gd name="T10" fmla="*/ 12 w 18"/>
                  <a:gd name="T11" fmla="*/ 0 h 58"/>
                  <a:gd name="T12" fmla="*/ 0 w 18"/>
                  <a:gd name="T13" fmla="*/ 4 h 58"/>
                  <a:gd name="T14" fmla="*/ 0 60000 65536"/>
                  <a:gd name="T15" fmla="*/ 0 60000 65536"/>
                  <a:gd name="T16" fmla="*/ 0 60000 65536"/>
                  <a:gd name="T17" fmla="*/ 0 60000 65536"/>
                  <a:gd name="T18" fmla="*/ 0 60000 65536"/>
                  <a:gd name="T19" fmla="*/ 0 60000 65536"/>
                  <a:gd name="T20" fmla="*/ 0 60000 65536"/>
                  <a:gd name="T21" fmla="*/ 0 w 18"/>
                  <a:gd name="T22" fmla="*/ 0 h 58"/>
                  <a:gd name="T23" fmla="*/ 18 w 1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8">
                    <a:moveTo>
                      <a:pt x="0" y="4"/>
                    </a:moveTo>
                    <a:lnTo>
                      <a:pt x="0" y="2"/>
                    </a:lnTo>
                    <a:lnTo>
                      <a:pt x="5" y="58"/>
                    </a:lnTo>
                    <a:lnTo>
                      <a:pt x="18" y="56"/>
                    </a:lnTo>
                    <a:lnTo>
                      <a:pt x="12" y="0"/>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 name="Freeform 986"/>
              <p:cNvSpPr>
                <a:spLocks/>
              </p:cNvSpPr>
              <p:nvPr/>
            </p:nvSpPr>
            <p:spPr bwMode="auto">
              <a:xfrm>
                <a:off x="1023" y="732"/>
                <a:ext cx="20" cy="31"/>
              </a:xfrm>
              <a:custGeom>
                <a:avLst/>
                <a:gdLst>
                  <a:gd name="T0" fmla="*/ 2 w 20"/>
                  <a:gd name="T1" fmla="*/ 0 h 31"/>
                  <a:gd name="T2" fmla="*/ 0 w 20"/>
                  <a:gd name="T3" fmla="*/ 6 h 31"/>
                  <a:gd name="T4" fmla="*/ 8 w 20"/>
                  <a:gd name="T5" fmla="*/ 31 h 31"/>
                  <a:gd name="T6" fmla="*/ 20 w 20"/>
                  <a:gd name="T7" fmla="*/ 27 h 31"/>
                  <a:gd name="T8" fmla="*/ 13 w 20"/>
                  <a:gd name="T9" fmla="*/ 2 h 31"/>
                  <a:gd name="T10" fmla="*/ 13 w 20"/>
                  <a:gd name="T11" fmla="*/ 7 h 31"/>
                  <a:gd name="T12" fmla="*/ 2 w 20"/>
                  <a:gd name="T13" fmla="*/ 0 h 31"/>
                  <a:gd name="T14" fmla="*/ 0 w 20"/>
                  <a:gd name="T15" fmla="*/ 2 h 31"/>
                  <a:gd name="T16" fmla="*/ 0 w 20"/>
                  <a:gd name="T17" fmla="*/ 6 h 31"/>
                  <a:gd name="T18" fmla="*/ 2 w 20"/>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31"/>
                  <a:gd name="T32" fmla="*/ 20 w 20"/>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31">
                    <a:moveTo>
                      <a:pt x="2" y="0"/>
                    </a:moveTo>
                    <a:lnTo>
                      <a:pt x="0" y="6"/>
                    </a:lnTo>
                    <a:lnTo>
                      <a:pt x="8" y="31"/>
                    </a:lnTo>
                    <a:lnTo>
                      <a:pt x="20" y="27"/>
                    </a:lnTo>
                    <a:lnTo>
                      <a:pt x="13" y="2"/>
                    </a:lnTo>
                    <a:lnTo>
                      <a:pt x="13" y="7"/>
                    </a:lnTo>
                    <a:lnTo>
                      <a:pt x="2" y="0"/>
                    </a:lnTo>
                    <a:lnTo>
                      <a:pt x="0" y="2"/>
                    </a:lnTo>
                    <a:lnTo>
                      <a:pt x="0" y="6"/>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6" name="Freeform 987"/>
              <p:cNvSpPr>
                <a:spLocks/>
              </p:cNvSpPr>
              <p:nvPr/>
            </p:nvSpPr>
            <p:spPr bwMode="auto">
              <a:xfrm>
                <a:off x="1025" y="705"/>
                <a:ext cx="27" cy="34"/>
              </a:xfrm>
              <a:custGeom>
                <a:avLst/>
                <a:gdLst>
                  <a:gd name="T0" fmla="*/ 20 w 27"/>
                  <a:gd name="T1" fmla="*/ 0 h 34"/>
                  <a:gd name="T2" fmla="*/ 16 w 27"/>
                  <a:gd name="T3" fmla="*/ 2 h 34"/>
                  <a:gd name="T4" fmla="*/ 0 w 27"/>
                  <a:gd name="T5" fmla="*/ 27 h 34"/>
                  <a:gd name="T6" fmla="*/ 11 w 27"/>
                  <a:gd name="T7" fmla="*/ 34 h 34"/>
                  <a:gd name="T8" fmla="*/ 27 w 27"/>
                  <a:gd name="T9" fmla="*/ 9 h 34"/>
                  <a:gd name="T10" fmla="*/ 25 w 27"/>
                  <a:gd name="T11" fmla="*/ 13 h 34"/>
                  <a:gd name="T12" fmla="*/ 20 w 27"/>
                  <a:gd name="T13" fmla="*/ 0 h 34"/>
                  <a:gd name="T14" fmla="*/ 0 60000 65536"/>
                  <a:gd name="T15" fmla="*/ 0 60000 65536"/>
                  <a:gd name="T16" fmla="*/ 0 60000 65536"/>
                  <a:gd name="T17" fmla="*/ 0 60000 65536"/>
                  <a:gd name="T18" fmla="*/ 0 60000 65536"/>
                  <a:gd name="T19" fmla="*/ 0 60000 65536"/>
                  <a:gd name="T20" fmla="*/ 0 60000 65536"/>
                  <a:gd name="T21" fmla="*/ 0 w 27"/>
                  <a:gd name="T22" fmla="*/ 0 h 34"/>
                  <a:gd name="T23" fmla="*/ 27 w 2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4">
                    <a:moveTo>
                      <a:pt x="20" y="0"/>
                    </a:moveTo>
                    <a:lnTo>
                      <a:pt x="16" y="2"/>
                    </a:lnTo>
                    <a:lnTo>
                      <a:pt x="0" y="27"/>
                    </a:lnTo>
                    <a:lnTo>
                      <a:pt x="11" y="34"/>
                    </a:lnTo>
                    <a:lnTo>
                      <a:pt x="27" y="9"/>
                    </a:lnTo>
                    <a:lnTo>
                      <a:pt x="25" y="13"/>
                    </a:lnTo>
                    <a:lnTo>
                      <a:pt x="2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7" name="Freeform 988"/>
              <p:cNvSpPr>
                <a:spLocks/>
              </p:cNvSpPr>
              <p:nvPr/>
            </p:nvSpPr>
            <p:spPr bwMode="auto">
              <a:xfrm>
                <a:off x="1045" y="698"/>
                <a:ext cx="23" cy="20"/>
              </a:xfrm>
              <a:custGeom>
                <a:avLst/>
                <a:gdLst>
                  <a:gd name="T0" fmla="*/ 22 w 23"/>
                  <a:gd name="T1" fmla="*/ 0 h 20"/>
                  <a:gd name="T2" fmla="*/ 18 w 23"/>
                  <a:gd name="T3" fmla="*/ 0 h 20"/>
                  <a:gd name="T4" fmla="*/ 0 w 23"/>
                  <a:gd name="T5" fmla="*/ 7 h 20"/>
                  <a:gd name="T6" fmla="*/ 5 w 23"/>
                  <a:gd name="T7" fmla="*/ 20 h 20"/>
                  <a:gd name="T8" fmla="*/ 23 w 23"/>
                  <a:gd name="T9" fmla="*/ 11 h 20"/>
                  <a:gd name="T10" fmla="*/ 22 w 23"/>
                  <a:gd name="T11" fmla="*/ 13 h 20"/>
                  <a:gd name="T12" fmla="*/ 22 w 23"/>
                  <a:gd name="T13" fmla="*/ 0 h 20"/>
                  <a:gd name="T14" fmla="*/ 0 60000 65536"/>
                  <a:gd name="T15" fmla="*/ 0 60000 65536"/>
                  <a:gd name="T16" fmla="*/ 0 60000 65536"/>
                  <a:gd name="T17" fmla="*/ 0 60000 65536"/>
                  <a:gd name="T18" fmla="*/ 0 60000 65536"/>
                  <a:gd name="T19" fmla="*/ 0 60000 65536"/>
                  <a:gd name="T20" fmla="*/ 0 60000 65536"/>
                  <a:gd name="T21" fmla="*/ 0 w 23"/>
                  <a:gd name="T22" fmla="*/ 0 h 20"/>
                  <a:gd name="T23" fmla="*/ 23 w 2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0">
                    <a:moveTo>
                      <a:pt x="22" y="0"/>
                    </a:moveTo>
                    <a:lnTo>
                      <a:pt x="18" y="0"/>
                    </a:lnTo>
                    <a:lnTo>
                      <a:pt x="0" y="7"/>
                    </a:lnTo>
                    <a:lnTo>
                      <a:pt x="5" y="20"/>
                    </a:lnTo>
                    <a:lnTo>
                      <a:pt x="23" y="11"/>
                    </a:lnTo>
                    <a:lnTo>
                      <a:pt x="22" y="13"/>
                    </a:lnTo>
                    <a:lnTo>
                      <a:pt x="2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8" name="Freeform 989"/>
              <p:cNvSpPr>
                <a:spLocks/>
              </p:cNvSpPr>
              <p:nvPr/>
            </p:nvSpPr>
            <p:spPr bwMode="auto">
              <a:xfrm>
                <a:off x="1067" y="698"/>
                <a:ext cx="34" cy="13"/>
              </a:xfrm>
              <a:custGeom>
                <a:avLst/>
                <a:gdLst>
                  <a:gd name="T0" fmla="*/ 34 w 34"/>
                  <a:gd name="T1" fmla="*/ 0 h 13"/>
                  <a:gd name="T2" fmla="*/ 28 w 34"/>
                  <a:gd name="T3" fmla="*/ 0 h 13"/>
                  <a:gd name="T4" fmla="*/ 0 w 34"/>
                  <a:gd name="T5" fmla="*/ 0 h 13"/>
                  <a:gd name="T6" fmla="*/ 0 w 34"/>
                  <a:gd name="T7" fmla="*/ 13 h 13"/>
                  <a:gd name="T8" fmla="*/ 28 w 34"/>
                  <a:gd name="T9" fmla="*/ 13 h 13"/>
                  <a:gd name="T10" fmla="*/ 25 w 34"/>
                  <a:gd name="T11" fmla="*/ 11 h 13"/>
                  <a:gd name="T12" fmla="*/ 34 w 34"/>
                  <a:gd name="T13" fmla="*/ 0 h 13"/>
                  <a:gd name="T14" fmla="*/ 0 60000 65536"/>
                  <a:gd name="T15" fmla="*/ 0 60000 65536"/>
                  <a:gd name="T16" fmla="*/ 0 60000 65536"/>
                  <a:gd name="T17" fmla="*/ 0 60000 65536"/>
                  <a:gd name="T18" fmla="*/ 0 60000 65536"/>
                  <a:gd name="T19" fmla="*/ 0 60000 65536"/>
                  <a:gd name="T20" fmla="*/ 0 60000 65536"/>
                  <a:gd name="T21" fmla="*/ 0 w 34"/>
                  <a:gd name="T22" fmla="*/ 0 h 13"/>
                  <a:gd name="T23" fmla="*/ 34 w 3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3">
                    <a:moveTo>
                      <a:pt x="34" y="0"/>
                    </a:moveTo>
                    <a:lnTo>
                      <a:pt x="28" y="0"/>
                    </a:lnTo>
                    <a:lnTo>
                      <a:pt x="0" y="0"/>
                    </a:lnTo>
                    <a:lnTo>
                      <a:pt x="0" y="13"/>
                    </a:lnTo>
                    <a:lnTo>
                      <a:pt x="28" y="13"/>
                    </a:lnTo>
                    <a:lnTo>
                      <a:pt x="25" y="11"/>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9" name="Freeform 990"/>
              <p:cNvSpPr>
                <a:spLocks/>
              </p:cNvSpPr>
              <p:nvPr/>
            </p:nvSpPr>
            <p:spPr bwMode="auto">
              <a:xfrm>
                <a:off x="1092" y="698"/>
                <a:ext cx="21" cy="22"/>
              </a:xfrm>
              <a:custGeom>
                <a:avLst/>
                <a:gdLst>
                  <a:gd name="T0" fmla="*/ 21 w 21"/>
                  <a:gd name="T1" fmla="*/ 14 h 22"/>
                  <a:gd name="T2" fmla="*/ 21 w 21"/>
                  <a:gd name="T3" fmla="*/ 13 h 22"/>
                  <a:gd name="T4" fmla="*/ 9 w 21"/>
                  <a:gd name="T5" fmla="*/ 0 h 22"/>
                  <a:gd name="T6" fmla="*/ 0 w 21"/>
                  <a:gd name="T7" fmla="*/ 11 h 22"/>
                  <a:gd name="T8" fmla="*/ 12 w 21"/>
                  <a:gd name="T9" fmla="*/ 22 h 22"/>
                  <a:gd name="T10" fmla="*/ 11 w 21"/>
                  <a:gd name="T11" fmla="*/ 20 h 22"/>
                  <a:gd name="T12" fmla="*/ 21 w 21"/>
                  <a:gd name="T13" fmla="*/ 14 h 22"/>
                  <a:gd name="T14" fmla="*/ 0 60000 65536"/>
                  <a:gd name="T15" fmla="*/ 0 60000 65536"/>
                  <a:gd name="T16" fmla="*/ 0 60000 65536"/>
                  <a:gd name="T17" fmla="*/ 0 60000 65536"/>
                  <a:gd name="T18" fmla="*/ 0 60000 65536"/>
                  <a:gd name="T19" fmla="*/ 0 60000 65536"/>
                  <a:gd name="T20" fmla="*/ 0 60000 65536"/>
                  <a:gd name="T21" fmla="*/ 0 w 21"/>
                  <a:gd name="T22" fmla="*/ 0 h 22"/>
                  <a:gd name="T23" fmla="*/ 21 w 2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2">
                    <a:moveTo>
                      <a:pt x="21" y="14"/>
                    </a:moveTo>
                    <a:lnTo>
                      <a:pt x="21" y="13"/>
                    </a:lnTo>
                    <a:lnTo>
                      <a:pt x="9" y="0"/>
                    </a:lnTo>
                    <a:lnTo>
                      <a:pt x="0" y="11"/>
                    </a:lnTo>
                    <a:lnTo>
                      <a:pt x="12" y="22"/>
                    </a:lnTo>
                    <a:lnTo>
                      <a:pt x="11" y="20"/>
                    </a:lnTo>
                    <a:lnTo>
                      <a:pt x="21"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0" name="Freeform 991"/>
              <p:cNvSpPr>
                <a:spLocks/>
              </p:cNvSpPr>
              <p:nvPr/>
            </p:nvSpPr>
            <p:spPr bwMode="auto">
              <a:xfrm>
                <a:off x="1103" y="712"/>
                <a:ext cx="23" cy="29"/>
              </a:xfrm>
              <a:custGeom>
                <a:avLst/>
                <a:gdLst>
                  <a:gd name="T0" fmla="*/ 18 w 23"/>
                  <a:gd name="T1" fmla="*/ 17 h 29"/>
                  <a:gd name="T2" fmla="*/ 23 w 23"/>
                  <a:gd name="T3" fmla="*/ 20 h 29"/>
                  <a:gd name="T4" fmla="*/ 10 w 23"/>
                  <a:gd name="T5" fmla="*/ 0 h 29"/>
                  <a:gd name="T6" fmla="*/ 0 w 23"/>
                  <a:gd name="T7" fmla="*/ 6 h 29"/>
                  <a:gd name="T8" fmla="*/ 12 w 23"/>
                  <a:gd name="T9" fmla="*/ 26 h 29"/>
                  <a:gd name="T10" fmla="*/ 18 w 23"/>
                  <a:gd name="T11" fmla="*/ 29 h 29"/>
                  <a:gd name="T12" fmla="*/ 12 w 23"/>
                  <a:gd name="T13" fmla="*/ 26 h 29"/>
                  <a:gd name="T14" fmla="*/ 14 w 23"/>
                  <a:gd name="T15" fmla="*/ 29 h 29"/>
                  <a:gd name="T16" fmla="*/ 18 w 23"/>
                  <a:gd name="T17" fmla="*/ 29 h 29"/>
                  <a:gd name="T18" fmla="*/ 18 w 23"/>
                  <a:gd name="T19" fmla="*/ 1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9"/>
                  <a:gd name="T32" fmla="*/ 23 w 23"/>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9">
                    <a:moveTo>
                      <a:pt x="18" y="17"/>
                    </a:moveTo>
                    <a:lnTo>
                      <a:pt x="23" y="20"/>
                    </a:lnTo>
                    <a:lnTo>
                      <a:pt x="10" y="0"/>
                    </a:lnTo>
                    <a:lnTo>
                      <a:pt x="0" y="6"/>
                    </a:lnTo>
                    <a:lnTo>
                      <a:pt x="12" y="26"/>
                    </a:lnTo>
                    <a:lnTo>
                      <a:pt x="18" y="29"/>
                    </a:lnTo>
                    <a:lnTo>
                      <a:pt x="12" y="26"/>
                    </a:lnTo>
                    <a:lnTo>
                      <a:pt x="14" y="29"/>
                    </a:lnTo>
                    <a:lnTo>
                      <a:pt x="18" y="29"/>
                    </a:lnTo>
                    <a:lnTo>
                      <a:pt x="18"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1" name="Freeform 992"/>
              <p:cNvSpPr>
                <a:spLocks/>
              </p:cNvSpPr>
              <p:nvPr/>
            </p:nvSpPr>
            <p:spPr bwMode="auto">
              <a:xfrm>
                <a:off x="1121" y="729"/>
                <a:ext cx="30" cy="12"/>
              </a:xfrm>
              <a:custGeom>
                <a:avLst/>
                <a:gdLst>
                  <a:gd name="T0" fmla="*/ 18 w 30"/>
                  <a:gd name="T1" fmla="*/ 5 h 12"/>
                  <a:gd name="T2" fmla="*/ 25 w 30"/>
                  <a:gd name="T3" fmla="*/ 0 h 12"/>
                  <a:gd name="T4" fmla="*/ 0 w 30"/>
                  <a:gd name="T5" fmla="*/ 0 h 12"/>
                  <a:gd name="T6" fmla="*/ 0 w 30"/>
                  <a:gd name="T7" fmla="*/ 12 h 12"/>
                  <a:gd name="T8" fmla="*/ 25 w 30"/>
                  <a:gd name="T9" fmla="*/ 12 h 12"/>
                  <a:gd name="T10" fmla="*/ 30 w 30"/>
                  <a:gd name="T11" fmla="*/ 7 h 12"/>
                  <a:gd name="T12" fmla="*/ 25 w 30"/>
                  <a:gd name="T13" fmla="*/ 12 h 12"/>
                  <a:gd name="T14" fmla="*/ 30 w 30"/>
                  <a:gd name="T15" fmla="*/ 12 h 12"/>
                  <a:gd name="T16" fmla="*/ 30 w 30"/>
                  <a:gd name="T17" fmla="*/ 7 h 12"/>
                  <a:gd name="T18" fmla="*/ 18 w 30"/>
                  <a:gd name="T19" fmla="*/ 5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2"/>
                  <a:gd name="T32" fmla="*/ 30 w 30"/>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2">
                    <a:moveTo>
                      <a:pt x="18" y="5"/>
                    </a:moveTo>
                    <a:lnTo>
                      <a:pt x="25" y="0"/>
                    </a:lnTo>
                    <a:lnTo>
                      <a:pt x="0" y="0"/>
                    </a:lnTo>
                    <a:lnTo>
                      <a:pt x="0" y="12"/>
                    </a:lnTo>
                    <a:lnTo>
                      <a:pt x="25" y="12"/>
                    </a:lnTo>
                    <a:lnTo>
                      <a:pt x="30" y="7"/>
                    </a:lnTo>
                    <a:lnTo>
                      <a:pt x="25" y="12"/>
                    </a:lnTo>
                    <a:lnTo>
                      <a:pt x="30" y="12"/>
                    </a:lnTo>
                    <a:lnTo>
                      <a:pt x="30" y="7"/>
                    </a:lnTo>
                    <a:lnTo>
                      <a:pt x="18"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2" name="Freeform 993"/>
              <p:cNvSpPr>
                <a:spLocks/>
              </p:cNvSpPr>
              <p:nvPr/>
            </p:nvSpPr>
            <p:spPr bwMode="auto">
              <a:xfrm>
                <a:off x="1139" y="709"/>
                <a:ext cx="16" cy="27"/>
              </a:xfrm>
              <a:custGeom>
                <a:avLst/>
                <a:gdLst>
                  <a:gd name="T0" fmla="*/ 5 w 16"/>
                  <a:gd name="T1" fmla="*/ 0 h 27"/>
                  <a:gd name="T2" fmla="*/ 3 w 16"/>
                  <a:gd name="T3" fmla="*/ 3 h 27"/>
                  <a:gd name="T4" fmla="*/ 0 w 16"/>
                  <a:gd name="T5" fmla="*/ 25 h 27"/>
                  <a:gd name="T6" fmla="*/ 12 w 16"/>
                  <a:gd name="T7" fmla="*/ 27 h 27"/>
                  <a:gd name="T8" fmla="*/ 16 w 16"/>
                  <a:gd name="T9" fmla="*/ 7 h 27"/>
                  <a:gd name="T10" fmla="*/ 12 w 16"/>
                  <a:gd name="T11" fmla="*/ 11 h 27"/>
                  <a:gd name="T12" fmla="*/ 5 w 16"/>
                  <a:gd name="T13" fmla="*/ 0 h 27"/>
                  <a:gd name="T14" fmla="*/ 0 60000 65536"/>
                  <a:gd name="T15" fmla="*/ 0 60000 65536"/>
                  <a:gd name="T16" fmla="*/ 0 60000 65536"/>
                  <a:gd name="T17" fmla="*/ 0 60000 65536"/>
                  <a:gd name="T18" fmla="*/ 0 60000 65536"/>
                  <a:gd name="T19" fmla="*/ 0 60000 65536"/>
                  <a:gd name="T20" fmla="*/ 0 60000 65536"/>
                  <a:gd name="T21" fmla="*/ 0 w 16"/>
                  <a:gd name="T22" fmla="*/ 0 h 27"/>
                  <a:gd name="T23" fmla="*/ 16 w 16"/>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7">
                    <a:moveTo>
                      <a:pt x="5" y="0"/>
                    </a:moveTo>
                    <a:lnTo>
                      <a:pt x="3" y="3"/>
                    </a:lnTo>
                    <a:lnTo>
                      <a:pt x="0" y="25"/>
                    </a:lnTo>
                    <a:lnTo>
                      <a:pt x="12" y="27"/>
                    </a:lnTo>
                    <a:lnTo>
                      <a:pt x="16" y="7"/>
                    </a:lnTo>
                    <a:lnTo>
                      <a:pt x="12" y="11"/>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3" name="Freeform 994"/>
              <p:cNvSpPr>
                <a:spLocks/>
              </p:cNvSpPr>
              <p:nvPr/>
            </p:nvSpPr>
            <p:spPr bwMode="auto">
              <a:xfrm>
                <a:off x="1144" y="693"/>
                <a:ext cx="27" cy="27"/>
              </a:xfrm>
              <a:custGeom>
                <a:avLst/>
                <a:gdLst>
                  <a:gd name="T0" fmla="*/ 23 w 27"/>
                  <a:gd name="T1" fmla="*/ 1 h 27"/>
                  <a:gd name="T2" fmla="*/ 20 w 27"/>
                  <a:gd name="T3" fmla="*/ 1 h 27"/>
                  <a:gd name="T4" fmla="*/ 0 w 27"/>
                  <a:gd name="T5" fmla="*/ 16 h 27"/>
                  <a:gd name="T6" fmla="*/ 7 w 27"/>
                  <a:gd name="T7" fmla="*/ 27 h 27"/>
                  <a:gd name="T8" fmla="*/ 27 w 27"/>
                  <a:gd name="T9" fmla="*/ 12 h 27"/>
                  <a:gd name="T10" fmla="*/ 22 w 27"/>
                  <a:gd name="T11" fmla="*/ 14 h 27"/>
                  <a:gd name="T12" fmla="*/ 23 w 27"/>
                  <a:gd name="T13" fmla="*/ 1 h 27"/>
                  <a:gd name="T14" fmla="*/ 22 w 27"/>
                  <a:gd name="T15" fmla="*/ 0 h 27"/>
                  <a:gd name="T16" fmla="*/ 20 w 27"/>
                  <a:gd name="T17" fmla="*/ 1 h 27"/>
                  <a:gd name="T18" fmla="*/ 23 w 27"/>
                  <a:gd name="T19" fmla="*/ 1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7"/>
                  <a:gd name="T32" fmla="*/ 27 w 27"/>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7">
                    <a:moveTo>
                      <a:pt x="23" y="1"/>
                    </a:moveTo>
                    <a:lnTo>
                      <a:pt x="20" y="1"/>
                    </a:lnTo>
                    <a:lnTo>
                      <a:pt x="0" y="16"/>
                    </a:lnTo>
                    <a:lnTo>
                      <a:pt x="7" y="27"/>
                    </a:lnTo>
                    <a:lnTo>
                      <a:pt x="27" y="12"/>
                    </a:lnTo>
                    <a:lnTo>
                      <a:pt x="22" y="14"/>
                    </a:lnTo>
                    <a:lnTo>
                      <a:pt x="23" y="1"/>
                    </a:lnTo>
                    <a:lnTo>
                      <a:pt x="22" y="0"/>
                    </a:lnTo>
                    <a:lnTo>
                      <a:pt x="20" y="1"/>
                    </a:lnTo>
                    <a:lnTo>
                      <a:pt x="23"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4" name="Freeform 995"/>
              <p:cNvSpPr>
                <a:spLocks/>
              </p:cNvSpPr>
              <p:nvPr/>
            </p:nvSpPr>
            <p:spPr bwMode="auto">
              <a:xfrm>
                <a:off x="1166" y="694"/>
                <a:ext cx="64" cy="24"/>
              </a:xfrm>
              <a:custGeom>
                <a:avLst/>
                <a:gdLst>
                  <a:gd name="T0" fmla="*/ 64 w 64"/>
                  <a:gd name="T1" fmla="*/ 13 h 24"/>
                  <a:gd name="T2" fmla="*/ 61 w 64"/>
                  <a:gd name="T3" fmla="*/ 11 h 24"/>
                  <a:gd name="T4" fmla="*/ 1 w 64"/>
                  <a:gd name="T5" fmla="*/ 0 h 24"/>
                  <a:gd name="T6" fmla="*/ 0 w 64"/>
                  <a:gd name="T7" fmla="*/ 13 h 24"/>
                  <a:gd name="T8" fmla="*/ 59 w 64"/>
                  <a:gd name="T9" fmla="*/ 24 h 24"/>
                  <a:gd name="T10" fmla="*/ 55 w 64"/>
                  <a:gd name="T11" fmla="*/ 22 h 24"/>
                  <a:gd name="T12" fmla="*/ 64 w 64"/>
                  <a:gd name="T13" fmla="*/ 13 h 24"/>
                  <a:gd name="T14" fmla="*/ 0 60000 65536"/>
                  <a:gd name="T15" fmla="*/ 0 60000 65536"/>
                  <a:gd name="T16" fmla="*/ 0 60000 65536"/>
                  <a:gd name="T17" fmla="*/ 0 60000 65536"/>
                  <a:gd name="T18" fmla="*/ 0 60000 65536"/>
                  <a:gd name="T19" fmla="*/ 0 60000 65536"/>
                  <a:gd name="T20" fmla="*/ 0 60000 65536"/>
                  <a:gd name="T21" fmla="*/ 0 w 64"/>
                  <a:gd name="T22" fmla="*/ 0 h 24"/>
                  <a:gd name="T23" fmla="*/ 64 w 6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4">
                    <a:moveTo>
                      <a:pt x="64" y="13"/>
                    </a:moveTo>
                    <a:lnTo>
                      <a:pt x="61" y="11"/>
                    </a:lnTo>
                    <a:lnTo>
                      <a:pt x="1" y="0"/>
                    </a:lnTo>
                    <a:lnTo>
                      <a:pt x="0" y="13"/>
                    </a:lnTo>
                    <a:lnTo>
                      <a:pt x="59" y="24"/>
                    </a:lnTo>
                    <a:lnTo>
                      <a:pt x="55" y="22"/>
                    </a:lnTo>
                    <a:lnTo>
                      <a:pt x="6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5" name="Freeform 996"/>
              <p:cNvSpPr>
                <a:spLocks/>
              </p:cNvSpPr>
              <p:nvPr/>
            </p:nvSpPr>
            <p:spPr bwMode="auto">
              <a:xfrm>
                <a:off x="1221" y="707"/>
                <a:ext cx="26" cy="27"/>
              </a:xfrm>
              <a:custGeom>
                <a:avLst/>
                <a:gdLst>
                  <a:gd name="T0" fmla="*/ 22 w 26"/>
                  <a:gd name="T1" fmla="*/ 14 h 27"/>
                  <a:gd name="T2" fmla="*/ 26 w 26"/>
                  <a:gd name="T3" fmla="*/ 16 h 27"/>
                  <a:gd name="T4" fmla="*/ 9 w 26"/>
                  <a:gd name="T5" fmla="*/ 0 h 27"/>
                  <a:gd name="T6" fmla="*/ 0 w 26"/>
                  <a:gd name="T7" fmla="*/ 9 h 27"/>
                  <a:gd name="T8" fmla="*/ 17 w 26"/>
                  <a:gd name="T9" fmla="*/ 25 h 27"/>
                  <a:gd name="T10" fmla="*/ 20 w 26"/>
                  <a:gd name="T11" fmla="*/ 27 h 27"/>
                  <a:gd name="T12" fmla="*/ 22 w 26"/>
                  <a:gd name="T13" fmla="*/ 14 h 27"/>
                  <a:gd name="T14" fmla="*/ 0 60000 65536"/>
                  <a:gd name="T15" fmla="*/ 0 60000 65536"/>
                  <a:gd name="T16" fmla="*/ 0 60000 65536"/>
                  <a:gd name="T17" fmla="*/ 0 60000 65536"/>
                  <a:gd name="T18" fmla="*/ 0 60000 65536"/>
                  <a:gd name="T19" fmla="*/ 0 60000 65536"/>
                  <a:gd name="T20" fmla="*/ 0 60000 65536"/>
                  <a:gd name="T21" fmla="*/ 0 w 26"/>
                  <a:gd name="T22" fmla="*/ 0 h 27"/>
                  <a:gd name="T23" fmla="*/ 26 w 26"/>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7">
                    <a:moveTo>
                      <a:pt x="22" y="14"/>
                    </a:moveTo>
                    <a:lnTo>
                      <a:pt x="26" y="16"/>
                    </a:lnTo>
                    <a:lnTo>
                      <a:pt x="9" y="0"/>
                    </a:lnTo>
                    <a:lnTo>
                      <a:pt x="0" y="9"/>
                    </a:lnTo>
                    <a:lnTo>
                      <a:pt x="17" y="25"/>
                    </a:lnTo>
                    <a:lnTo>
                      <a:pt x="20" y="27"/>
                    </a:lnTo>
                    <a:lnTo>
                      <a:pt x="22"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6" name="Freeform 997"/>
              <p:cNvSpPr>
                <a:spLocks/>
              </p:cNvSpPr>
              <p:nvPr/>
            </p:nvSpPr>
            <p:spPr bwMode="auto">
              <a:xfrm>
                <a:off x="1241" y="721"/>
                <a:ext cx="94" cy="29"/>
              </a:xfrm>
              <a:custGeom>
                <a:avLst/>
                <a:gdLst>
                  <a:gd name="T0" fmla="*/ 94 w 94"/>
                  <a:gd name="T1" fmla="*/ 17 h 29"/>
                  <a:gd name="T2" fmla="*/ 94 w 94"/>
                  <a:gd name="T3" fmla="*/ 17 h 29"/>
                  <a:gd name="T4" fmla="*/ 2 w 94"/>
                  <a:gd name="T5" fmla="*/ 0 h 29"/>
                  <a:gd name="T6" fmla="*/ 0 w 94"/>
                  <a:gd name="T7" fmla="*/ 13 h 29"/>
                  <a:gd name="T8" fmla="*/ 92 w 94"/>
                  <a:gd name="T9" fmla="*/ 29 h 29"/>
                  <a:gd name="T10" fmla="*/ 90 w 94"/>
                  <a:gd name="T11" fmla="*/ 29 h 29"/>
                  <a:gd name="T12" fmla="*/ 94 w 94"/>
                  <a:gd name="T13" fmla="*/ 17 h 29"/>
                  <a:gd name="T14" fmla="*/ 0 60000 65536"/>
                  <a:gd name="T15" fmla="*/ 0 60000 65536"/>
                  <a:gd name="T16" fmla="*/ 0 60000 65536"/>
                  <a:gd name="T17" fmla="*/ 0 60000 65536"/>
                  <a:gd name="T18" fmla="*/ 0 60000 65536"/>
                  <a:gd name="T19" fmla="*/ 0 60000 65536"/>
                  <a:gd name="T20" fmla="*/ 0 60000 65536"/>
                  <a:gd name="T21" fmla="*/ 0 w 94"/>
                  <a:gd name="T22" fmla="*/ 0 h 29"/>
                  <a:gd name="T23" fmla="*/ 94 w 9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9">
                    <a:moveTo>
                      <a:pt x="94" y="17"/>
                    </a:moveTo>
                    <a:lnTo>
                      <a:pt x="94" y="17"/>
                    </a:lnTo>
                    <a:lnTo>
                      <a:pt x="2" y="0"/>
                    </a:lnTo>
                    <a:lnTo>
                      <a:pt x="0" y="13"/>
                    </a:lnTo>
                    <a:lnTo>
                      <a:pt x="92" y="29"/>
                    </a:lnTo>
                    <a:lnTo>
                      <a:pt x="90" y="29"/>
                    </a:lnTo>
                    <a:lnTo>
                      <a:pt x="94"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7" name="Freeform 998"/>
              <p:cNvSpPr>
                <a:spLocks/>
              </p:cNvSpPr>
              <p:nvPr/>
            </p:nvSpPr>
            <p:spPr bwMode="auto">
              <a:xfrm>
                <a:off x="1331" y="738"/>
                <a:ext cx="76" cy="36"/>
              </a:xfrm>
              <a:custGeom>
                <a:avLst/>
                <a:gdLst>
                  <a:gd name="T0" fmla="*/ 71 w 76"/>
                  <a:gd name="T1" fmla="*/ 23 h 36"/>
                  <a:gd name="T2" fmla="*/ 76 w 76"/>
                  <a:gd name="T3" fmla="*/ 23 h 36"/>
                  <a:gd name="T4" fmla="*/ 4 w 76"/>
                  <a:gd name="T5" fmla="*/ 0 h 36"/>
                  <a:gd name="T6" fmla="*/ 0 w 76"/>
                  <a:gd name="T7" fmla="*/ 12 h 36"/>
                  <a:gd name="T8" fmla="*/ 71 w 76"/>
                  <a:gd name="T9" fmla="*/ 36 h 36"/>
                  <a:gd name="T10" fmla="*/ 76 w 76"/>
                  <a:gd name="T11" fmla="*/ 36 h 36"/>
                  <a:gd name="T12" fmla="*/ 71 w 76"/>
                  <a:gd name="T13" fmla="*/ 23 h 36"/>
                  <a:gd name="T14" fmla="*/ 0 60000 65536"/>
                  <a:gd name="T15" fmla="*/ 0 60000 65536"/>
                  <a:gd name="T16" fmla="*/ 0 60000 65536"/>
                  <a:gd name="T17" fmla="*/ 0 60000 65536"/>
                  <a:gd name="T18" fmla="*/ 0 60000 65536"/>
                  <a:gd name="T19" fmla="*/ 0 60000 65536"/>
                  <a:gd name="T20" fmla="*/ 0 60000 65536"/>
                  <a:gd name="T21" fmla="*/ 0 w 76"/>
                  <a:gd name="T22" fmla="*/ 0 h 36"/>
                  <a:gd name="T23" fmla="*/ 76 w 7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6">
                    <a:moveTo>
                      <a:pt x="71" y="23"/>
                    </a:moveTo>
                    <a:lnTo>
                      <a:pt x="76" y="23"/>
                    </a:lnTo>
                    <a:lnTo>
                      <a:pt x="4" y="0"/>
                    </a:lnTo>
                    <a:lnTo>
                      <a:pt x="0" y="12"/>
                    </a:lnTo>
                    <a:lnTo>
                      <a:pt x="71" y="36"/>
                    </a:lnTo>
                    <a:lnTo>
                      <a:pt x="76" y="36"/>
                    </a:lnTo>
                    <a:lnTo>
                      <a:pt x="71"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8" name="Freeform 999"/>
              <p:cNvSpPr>
                <a:spLocks/>
              </p:cNvSpPr>
              <p:nvPr/>
            </p:nvSpPr>
            <p:spPr bwMode="auto">
              <a:xfrm>
                <a:off x="1402" y="754"/>
                <a:ext cx="28" cy="20"/>
              </a:xfrm>
              <a:custGeom>
                <a:avLst/>
                <a:gdLst>
                  <a:gd name="T0" fmla="*/ 28 w 28"/>
                  <a:gd name="T1" fmla="*/ 0 h 20"/>
                  <a:gd name="T2" fmla="*/ 25 w 28"/>
                  <a:gd name="T3" fmla="*/ 0 h 20"/>
                  <a:gd name="T4" fmla="*/ 0 w 28"/>
                  <a:gd name="T5" fmla="*/ 7 h 20"/>
                  <a:gd name="T6" fmla="*/ 5 w 28"/>
                  <a:gd name="T7" fmla="*/ 20 h 20"/>
                  <a:gd name="T8" fmla="*/ 28 w 28"/>
                  <a:gd name="T9" fmla="*/ 11 h 20"/>
                  <a:gd name="T10" fmla="*/ 25 w 28"/>
                  <a:gd name="T11" fmla="*/ 13 h 20"/>
                  <a:gd name="T12" fmla="*/ 28 w 28"/>
                  <a:gd name="T13" fmla="*/ 0 h 20"/>
                  <a:gd name="T14" fmla="*/ 0 60000 65536"/>
                  <a:gd name="T15" fmla="*/ 0 60000 65536"/>
                  <a:gd name="T16" fmla="*/ 0 60000 65536"/>
                  <a:gd name="T17" fmla="*/ 0 60000 65536"/>
                  <a:gd name="T18" fmla="*/ 0 60000 65536"/>
                  <a:gd name="T19" fmla="*/ 0 60000 65536"/>
                  <a:gd name="T20" fmla="*/ 0 60000 65536"/>
                  <a:gd name="T21" fmla="*/ 0 w 28"/>
                  <a:gd name="T22" fmla="*/ 0 h 20"/>
                  <a:gd name="T23" fmla="*/ 28 w 2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0">
                    <a:moveTo>
                      <a:pt x="28" y="0"/>
                    </a:moveTo>
                    <a:lnTo>
                      <a:pt x="25" y="0"/>
                    </a:lnTo>
                    <a:lnTo>
                      <a:pt x="0" y="7"/>
                    </a:lnTo>
                    <a:lnTo>
                      <a:pt x="5" y="20"/>
                    </a:lnTo>
                    <a:lnTo>
                      <a:pt x="28" y="11"/>
                    </a:lnTo>
                    <a:lnTo>
                      <a:pt x="25" y="13"/>
                    </a:lnTo>
                    <a:lnTo>
                      <a:pt x="2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9" name="Freeform 1000"/>
              <p:cNvSpPr>
                <a:spLocks/>
              </p:cNvSpPr>
              <p:nvPr/>
            </p:nvSpPr>
            <p:spPr bwMode="auto">
              <a:xfrm>
                <a:off x="1427" y="754"/>
                <a:ext cx="36" cy="20"/>
              </a:xfrm>
              <a:custGeom>
                <a:avLst/>
                <a:gdLst>
                  <a:gd name="T0" fmla="*/ 36 w 36"/>
                  <a:gd name="T1" fmla="*/ 7 h 20"/>
                  <a:gd name="T2" fmla="*/ 36 w 36"/>
                  <a:gd name="T3" fmla="*/ 7 h 20"/>
                  <a:gd name="T4" fmla="*/ 3 w 36"/>
                  <a:gd name="T5" fmla="*/ 0 h 20"/>
                  <a:gd name="T6" fmla="*/ 0 w 36"/>
                  <a:gd name="T7" fmla="*/ 13 h 20"/>
                  <a:gd name="T8" fmla="*/ 34 w 36"/>
                  <a:gd name="T9" fmla="*/ 20 h 20"/>
                  <a:gd name="T10" fmla="*/ 34 w 36"/>
                  <a:gd name="T11" fmla="*/ 20 h 20"/>
                  <a:gd name="T12" fmla="*/ 36 w 36"/>
                  <a:gd name="T13" fmla="*/ 7 h 20"/>
                  <a:gd name="T14" fmla="*/ 0 60000 65536"/>
                  <a:gd name="T15" fmla="*/ 0 60000 65536"/>
                  <a:gd name="T16" fmla="*/ 0 60000 65536"/>
                  <a:gd name="T17" fmla="*/ 0 60000 65536"/>
                  <a:gd name="T18" fmla="*/ 0 60000 65536"/>
                  <a:gd name="T19" fmla="*/ 0 60000 65536"/>
                  <a:gd name="T20" fmla="*/ 0 60000 65536"/>
                  <a:gd name="T21" fmla="*/ 0 w 36"/>
                  <a:gd name="T22" fmla="*/ 0 h 20"/>
                  <a:gd name="T23" fmla="*/ 36 w 36"/>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0">
                    <a:moveTo>
                      <a:pt x="36" y="7"/>
                    </a:moveTo>
                    <a:lnTo>
                      <a:pt x="36" y="7"/>
                    </a:lnTo>
                    <a:lnTo>
                      <a:pt x="3" y="0"/>
                    </a:lnTo>
                    <a:lnTo>
                      <a:pt x="0" y="13"/>
                    </a:lnTo>
                    <a:lnTo>
                      <a:pt x="34" y="20"/>
                    </a:lnTo>
                    <a:lnTo>
                      <a:pt x="36"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0" name="Freeform 1001"/>
              <p:cNvSpPr>
                <a:spLocks/>
              </p:cNvSpPr>
              <p:nvPr/>
            </p:nvSpPr>
            <p:spPr bwMode="auto">
              <a:xfrm>
                <a:off x="1461" y="761"/>
                <a:ext cx="51" cy="20"/>
              </a:xfrm>
              <a:custGeom>
                <a:avLst/>
                <a:gdLst>
                  <a:gd name="T0" fmla="*/ 51 w 51"/>
                  <a:gd name="T1" fmla="*/ 13 h 20"/>
                  <a:gd name="T2" fmla="*/ 45 w 51"/>
                  <a:gd name="T3" fmla="*/ 7 h 20"/>
                  <a:gd name="T4" fmla="*/ 2 w 51"/>
                  <a:gd name="T5" fmla="*/ 0 h 20"/>
                  <a:gd name="T6" fmla="*/ 0 w 51"/>
                  <a:gd name="T7" fmla="*/ 13 h 20"/>
                  <a:gd name="T8" fmla="*/ 43 w 51"/>
                  <a:gd name="T9" fmla="*/ 20 h 20"/>
                  <a:gd name="T10" fmla="*/ 38 w 51"/>
                  <a:gd name="T11" fmla="*/ 15 h 20"/>
                  <a:gd name="T12" fmla="*/ 51 w 51"/>
                  <a:gd name="T13" fmla="*/ 13 h 20"/>
                  <a:gd name="T14" fmla="*/ 51 w 51"/>
                  <a:gd name="T15" fmla="*/ 9 h 20"/>
                  <a:gd name="T16" fmla="*/ 45 w 51"/>
                  <a:gd name="T17" fmla="*/ 7 h 20"/>
                  <a:gd name="T18" fmla="*/ 51 w 51"/>
                  <a:gd name="T19" fmla="*/ 13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0"/>
                  <a:gd name="T32" fmla="*/ 51 w 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0">
                    <a:moveTo>
                      <a:pt x="51" y="13"/>
                    </a:moveTo>
                    <a:lnTo>
                      <a:pt x="45" y="7"/>
                    </a:lnTo>
                    <a:lnTo>
                      <a:pt x="2" y="0"/>
                    </a:lnTo>
                    <a:lnTo>
                      <a:pt x="0" y="13"/>
                    </a:lnTo>
                    <a:lnTo>
                      <a:pt x="43" y="20"/>
                    </a:lnTo>
                    <a:lnTo>
                      <a:pt x="38" y="15"/>
                    </a:lnTo>
                    <a:lnTo>
                      <a:pt x="51" y="13"/>
                    </a:lnTo>
                    <a:lnTo>
                      <a:pt x="51" y="9"/>
                    </a:lnTo>
                    <a:lnTo>
                      <a:pt x="45" y="7"/>
                    </a:lnTo>
                    <a:lnTo>
                      <a:pt x="51"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1" name="Freeform 1002"/>
              <p:cNvSpPr>
                <a:spLocks/>
              </p:cNvSpPr>
              <p:nvPr/>
            </p:nvSpPr>
            <p:spPr bwMode="auto">
              <a:xfrm>
                <a:off x="1499" y="774"/>
                <a:ext cx="18" cy="75"/>
              </a:xfrm>
              <a:custGeom>
                <a:avLst/>
                <a:gdLst>
                  <a:gd name="T0" fmla="*/ 14 w 18"/>
                  <a:gd name="T1" fmla="*/ 65 h 75"/>
                  <a:gd name="T2" fmla="*/ 18 w 18"/>
                  <a:gd name="T3" fmla="*/ 70 h 75"/>
                  <a:gd name="T4" fmla="*/ 13 w 18"/>
                  <a:gd name="T5" fmla="*/ 0 h 75"/>
                  <a:gd name="T6" fmla="*/ 0 w 18"/>
                  <a:gd name="T7" fmla="*/ 2 h 75"/>
                  <a:gd name="T8" fmla="*/ 5 w 18"/>
                  <a:gd name="T9" fmla="*/ 70 h 75"/>
                  <a:gd name="T10" fmla="*/ 7 w 18"/>
                  <a:gd name="T11" fmla="*/ 75 h 75"/>
                  <a:gd name="T12" fmla="*/ 5 w 18"/>
                  <a:gd name="T13" fmla="*/ 70 h 75"/>
                  <a:gd name="T14" fmla="*/ 5 w 18"/>
                  <a:gd name="T15" fmla="*/ 74 h 75"/>
                  <a:gd name="T16" fmla="*/ 7 w 18"/>
                  <a:gd name="T17" fmla="*/ 75 h 75"/>
                  <a:gd name="T18" fmla="*/ 14 w 18"/>
                  <a:gd name="T19" fmla="*/ 65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75"/>
                  <a:gd name="T32" fmla="*/ 18 w 18"/>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75">
                    <a:moveTo>
                      <a:pt x="14" y="65"/>
                    </a:moveTo>
                    <a:lnTo>
                      <a:pt x="18" y="70"/>
                    </a:lnTo>
                    <a:lnTo>
                      <a:pt x="13" y="0"/>
                    </a:lnTo>
                    <a:lnTo>
                      <a:pt x="0" y="2"/>
                    </a:lnTo>
                    <a:lnTo>
                      <a:pt x="5" y="70"/>
                    </a:lnTo>
                    <a:lnTo>
                      <a:pt x="7" y="75"/>
                    </a:lnTo>
                    <a:lnTo>
                      <a:pt x="5" y="70"/>
                    </a:lnTo>
                    <a:lnTo>
                      <a:pt x="5" y="74"/>
                    </a:lnTo>
                    <a:lnTo>
                      <a:pt x="7" y="75"/>
                    </a:lnTo>
                    <a:lnTo>
                      <a:pt x="14" y="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2" name="Freeform 1003"/>
              <p:cNvSpPr>
                <a:spLocks/>
              </p:cNvSpPr>
              <p:nvPr/>
            </p:nvSpPr>
            <p:spPr bwMode="auto">
              <a:xfrm>
                <a:off x="1506" y="839"/>
                <a:ext cx="36" cy="32"/>
              </a:xfrm>
              <a:custGeom>
                <a:avLst/>
                <a:gdLst>
                  <a:gd name="T0" fmla="*/ 36 w 36"/>
                  <a:gd name="T1" fmla="*/ 25 h 32"/>
                  <a:gd name="T2" fmla="*/ 34 w 36"/>
                  <a:gd name="T3" fmla="*/ 21 h 32"/>
                  <a:gd name="T4" fmla="*/ 7 w 36"/>
                  <a:gd name="T5" fmla="*/ 0 h 32"/>
                  <a:gd name="T6" fmla="*/ 0 w 36"/>
                  <a:gd name="T7" fmla="*/ 10 h 32"/>
                  <a:gd name="T8" fmla="*/ 27 w 36"/>
                  <a:gd name="T9" fmla="*/ 32 h 32"/>
                  <a:gd name="T10" fmla="*/ 25 w 36"/>
                  <a:gd name="T11" fmla="*/ 28 h 32"/>
                  <a:gd name="T12" fmla="*/ 36 w 36"/>
                  <a:gd name="T13" fmla="*/ 25 h 32"/>
                  <a:gd name="T14" fmla="*/ 0 60000 65536"/>
                  <a:gd name="T15" fmla="*/ 0 60000 65536"/>
                  <a:gd name="T16" fmla="*/ 0 60000 65536"/>
                  <a:gd name="T17" fmla="*/ 0 60000 65536"/>
                  <a:gd name="T18" fmla="*/ 0 60000 65536"/>
                  <a:gd name="T19" fmla="*/ 0 60000 65536"/>
                  <a:gd name="T20" fmla="*/ 0 60000 65536"/>
                  <a:gd name="T21" fmla="*/ 0 w 36"/>
                  <a:gd name="T22" fmla="*/ 0 h 32"/>
                  <a:gd name="T23" fmla="*/ 36 w 3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2">
                    <a:moveTo>
                      <a:pt x="36" y="25"/>
                    </a:moveTo>
                    <a:lnTo>
                      <a:pt x="34" y="21"/>
                    </a:lnTo>
                    <a:lnTo>
                      <a:pt x="7" y="0"/>
                    </a:lnTo>
                    <a:lnTo>
                      <a:pt x="0" y="10"/>
                    </a:lnTo>
                    <a:lnTo>
                      <a:pt x="27" y="32"/>
                    </a:lnTo>
                    <a:lnTo>
                      <a:pt x="25" y="28"/>
                    </a:lnTo>
                    <a:lnTo>
                      <a:pt x="36"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3" name="Freeform 1004"/>
              <p:cNvSpPr>
                <a:spLocks/>
              </p:cNvSpPr>
              <p:nvPr/>
            </p:nvSpPr>
            <p:spPr bwMode="auto">
              <a:xfrm>
                <a:off x="1531" y="864"/>
                <a:ext cx="20" cy="27"/>
              </a:xfrm>
              <a:custGeom>
                <a:avLst/>
                <a:gdLst>
                  <a:gd name="T0" fmla="*/ 20 w 20"/>
                  <a:gd name="T1" fmla="*/ 27 h 27"/>
                  <a:gd name="T2" fmla="*/ 20 w 20"/>
                  <a:gd name="T3" fmla="*/ 23 h 27"/>
                  <a:gd name="T4" fmla="*/ 11 w 20"/>
                  <a:gd name="T5" fmla="*/ 0 h 27"/>
                  <a:gd name="T6" fmla="*/ 0 w 20"/>
                  <a:gd name="T7" fmla="*/ 3 h 27"/>
                  <a:gd name="T8" fmla="*/ 9 w 20"/>
                  <a:gd name="T9" fmla="*/ 27 h 27"/>
                  <a:gd name="T10" fmla="*/ 9 w 20"/>
                  <a:gd name="T11" fmla="*/ 23 h 27"/>
                  <a:gd name="T12" fmla="*/ 20 w 20"/>
                  <a:gd name="T13" fmla="*/ 27 h 27"/>
                  <a:gd name="T14" fmla="*/ 0 60000 65536"/>
                  <a:gd name="T15" fmla="*/ 0 60000 65536"/>
                  <a:gd name="T16" fmla="*/ 0 60000 65536"/>
                  <a:gd name="T17" fmla="*/ 0 60000 65536"/>
                  <a:gd name="T18" fmla="*/ 0 60000 65536"/>
                  <a:gd name="T19" fmla="*/ 0 60000 65536"/>
                  <a:gd name="T20" fmla="*/ 0 60000 65536"/>
                  <a:gd name="T21" fmla="*/ 0 w 20"/>
                  <a:gd name="T22" fmla="*/ 0 h 27"/>
                  <a:gd name="T23" fmla="*/ 20 w 2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7">
                    <a:moveTo>
                      <a:pt x="20" y="27"/>
                    </a:moveTo>
                    <a:lnTo>
                      <a:pt x="20" y="23"/>
                    </a:lnTo>
                    <a:lnTo>
                      <a:pt x="11" y="0"/>
                    </a:lnTo>
                    <a:lnTo>
                      <a:pt x="0" y="3"/>
                    </a:lnTo>
                    <a:lnTo>
                      <a:pt x="9" y="27"/>
                    </a:lnTo>
                    <a:lnTo>
                      <a:pt x="9" y="23"/>
                    </a:lnTo>
                    <a:lnTo>
                      <a:pt x="20"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4" name="Freeform 1005"/>
              <p:cNvSpPr>
                <a:spLocks/>
              </p:cNvSpPr>
              <p:nvPr/>
            </p:nvSpPr>
            <p:spPr bwMode="auto">
              <a:xfrm>
                <a:off x="1533" y="887"/>
                <a:ext cx="18" cy="22"/>
              </a:xfrm>
              <a:custGeom>
                <a:avLst/>
                <a:gdLst>
                  <a:gd name="T0" fmla="*/ 11 w 18"/>
                  <a:gd name="T1" fmla="*/ 22 h 22"/>
                  <a:gd name="T2" fmla="*/ 11 w 18"/>
                  <a:gd name="T3" fmla="*/ 22 h 22"/>
                  <a:gd name="T4" fmla="*/ 18 w 18"/>
                  <a:gd name="T5" fmla="*/ 4 h 22"/>
                  <a:gd name="T6" fmla="*/ 7 w 18"/>
                  <a:gd name="T7" fmla="*/ 0 h 22"/>
                  <a:gd name="T8" fmla="*/ 0 w 18"/>
                  <a:gd name="T9" fmla="*/ 16 h 22"/>
                  <a:gd name="T10" fmla="*/ 0 w 18"/>
                  <a:gd name="T11" fmla="*/ 15 h 22"/>
                  <a:gd name="T12" fmla="*/ 11 w 18"/>
                  <a:gd name="T13" fmla="*/ 22 h 22"/>
                  <a:gd name="T14" fmla="*/ 0 60000 65536"/>
                  <a:gd name="T15" fmla="*/ 0 60000 65536"/>
                  <a:gd name="T16" fmla="*/ 0 60000 65536"/>
                  <a:gd name="T17" fmla="*/ 0 60000 65536"/>
                  <a:gd name="T18" fmla="*/ 0 60000 65536"/>
                  <a:gd name="T19" fmla="*/ 0 60000 65536"/>
                  <a:gd name="T20" fmla="*/ 0 60000 65536"/>
                  <a:gd name="T21" fmla="*/ 0 w 18"/>
                  <a:gd name="T22" fmla="*/ 0 h 22"/>
                  <a:gd name="T23" fmla="*/ 18 w 1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2">
                    <a:moveTo>
                      <a:pt x="11" y="22"/>
                    </a:moveTo>
                    <a:lnTo>
                      <a:pt x="11" y="22"/>
                    </a:lnTo>
                    <a:lnTo>
                      <a:pt x="18" y="4"/>
                    </a:lnTo>
                    <a:lnTo>
                      <a:pt x="7" y="0"/>
                    </a:lnTo>
                    <a:lnTo>
                      <a:pt x="0" y="16"/>
                    </a:lnTo>
                    <a:lnTo>
                      <a:pt x="0" y="15"/>
                    </a:lnTo>
                    <a:lnTo>
                      <a:pt x="11"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273" name="Group 1006"/>
            <p:cNvGrpSpPr>
              <a:grpSpLocks/>
            </p:cNvGrpSpPr>
            <p:nvPr/>
          </p:nvGrpSpPr>
          <p:grpSpPr bwMode="auto">
            <a:xfrm>
              <a:off x="263065" y="1299230"/>
              <a:ext cx="3717601" cy="3101067"/>
              <a:chOff x="304" y="842"/>
              <a:chExt cx="2121" cy="1821"/>
            </a:xfrm>
          </p:grpSpPr>
          <p:sp>
            <p:nvSpPr>
              <p:cNvPr id="2405" name="Freeform 1007"/>
              <p:cNvSpPr>
                <a:spLocks/>
              </p:cNvSpPr>
              <p:nvPr/>
            </p:nvSpPr>
            <p:spPr bwMode="auto">
              <a:xfrm>
                <a:off x="1524" y="902"/>
                <a:ext cx="20" cy="23"/>
              </a:xfrm>
              <a:custGeom>
                <a:avLst/>
                <a:gdLst>
                  <a:gd name="T0" fmla="*/ 13 w 20"/>
                  <a:gd name="T1" fmla="*/ 19 h 23"/>
                  <a:gd name="T2" fmla="*/ 11 w 20"/>
                  <a:gd name="T3" fmla="*/ 23 h 23"/>
                  <a:gd name="T4" fmla="*/ 20 w 20"/>
                  <a:gd name="T5" fmla="*/ 7 h 23"/>
                  <a:gd name="T6" fmla="*/ 9 w 20"/>
                  <a:gd name="T7" fmla="*/ 0 h 23"/>
                  <a:gd name="T8" fmla="*/ 0 w 20"/>
                  <a:gd name="T9" fmla="*/ 18 h 23"/>
                  <a:gd name="T10" fmla="*/ 0 w 20"/>
                  <a:gd name="T11" fmla="*/ 21 h 23"/>
                  <a:gd name="T12" fmla="*/ 13 w 20"/>
                  <a:gd name="T13" fmla="*/ 19 h 23"/>
                  <a:gd name="T14" fmla="*/ 0 60000 65536"/>
                  <a:gd name="T15" fmla="*/ 0 60000 65536"/>
                  <a:gd name="T16" fmla="*/ 0 60000 65536"/>
                  <a:gd name="T17" fmla="*/ 0 60000 65536"/>
                  <a:gd name="T18" fmla="*/ 0 60000 65536"/>
                  <a:gd name="T19" fmla="*/ 0 60000 65536"/>
                  <a:gd name="T20" fmla="*/ 0 60000 65536"/>
                  <a:gd name="T21" fmla="*/ 0 w 20"/>
                  <a:gd name="T22" fmla="*/ 0 h 23"/>
                  <a:gd name="T23" fmla="*/ 20 w 20"/>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3">
                    <a:moveTo>
                      <a:pt x="13" y="19"/>
                    </a:moveTo>
                    <a:lnTo>
                      <a:pt x="11" y="23"/>
                    </a:lnTo>
                    <a:lnTo>
                      <a:pt x="20" y="7"/>
                    </a:lnTo>
                    <a:lnTo>
                      <a:pt x="9" y="0"/>
                    </a:lnTo>
                    <a:lnTo>
                      <a:pt x="0" y="18"/>
                    </a:lnTo>
                    <a:lnTo>
                      <a:pt x="0" y="21"/>
                    </a:lnTo>
                    <a:lnTo>
                      <a:pt x="13"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 name="Freeform 1008"/>
              <p:cNvSpPr>
                <a:spLocks/>
              </p:cNvSpPr>
              <p:nvPr/>
            </p:nvSpPr>
            <p:spPr bwMode="auto">
              <a:xfrm>
                <a:off x="1524" y="921"/>
                <a:ext cx="16" cy="35"/>
              </a:xfrm>
              <a:custGeom>
                <a:avLst/>
                <a:gdLst>
                  <a:gd name="T0" fmla="*/ 11 w 16"/>
                  <a:gd name="T1" fmla="*/ 22 h 35"/>
                  <a:gd name="T2" fmla="*/ 16 w 16"/>
                  <a:gd name="T3" fmla="*/ 27 h 35"/>
                  <a:gd name="T4" fmla="*/ 13 w 16"/>
                  <a:gd name="T5" fmla="*/ 0 h 35"/>
                  <a:gd name="T6" fmla="*/ 0 w 16"/>
                  <a:gd name="T7" fmla="*/ 2 h 35"/>
                  <a:gd name="T8" fmla="*/ 4 w 16"/>
                  <a:gd name="T9" fmla="*/ 29 h 35"/>
                  <a:gd name="T10" fmla="*/ 11 w 16"/>
                  <a:gd name="T11" fmla="*/ 35 h 35"/>
                  <a:gd name="T12" fmla="*/ 4 w 16"/>
                  <a:gd name="T13" fmla="*/ 29 h 35"/>
                  <a:gd name="T14" fmla="*/ 6 w 16"/>
                  <a:gd name="T15" fmla="*/ 35 h 35"/>
                  <a:gd name="T16" fmla="*/ 11 w 16"/>
                  <a:gd name="T17" fmla="*/ 35 h 35"/>
                  <a:gd name="T18" fmla="*/ 11 w 16"/>
                  <a:gd name="T19" fmla="*/ 22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35"/>
                  <a:gd name="T32" fmla="*/ 16 w 16"/>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35">
                    <a:moveTo>
                      <a:pt x="11" y="22"/>
                    </a:moveTo>
                    <a:lnTo>
                      <a:pt x="16" y="27"/>
                    </a:lnTo>
                    <a:lnTo>
                      <a:pt x="13" y="0"/>
                    </a:lnTo>
                    <a:lnTo>
                      <a:pt x="0" y="2"/>
                    </a:lnTo>
                    <a:lnTo>
                      <a:pt x="4" y="29"/>
                    </a:lnTo>
                    <a:lnTo>
                      <a:pt x="11" y="35"/>
                    </a:lnTo>
                    <a:lnTo>
                      <a:pt x="4" y="29"/>
                    </a:lnTo>
                    <a:lnTo>
                      <a:pt x="6" y="35"/>
                    </a:lnTo>
                    <a:lnTo>
                      <a:pt x="11" y="35"/>
                    </a:lnTo>
                    <a:lnTo>
                      <a:pt x="11"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 name="Freeform 1009"/>
              <p:cNvSpPr>
                <a:spLocks/>
              </p:cNvSpPr>
              <p:nvPr/>
            </p:nvSpPr>
            <p:spPr bwMode="auto">
              <a:xfrm>
                <a:off x="1535" y="943"/>
                <a:ext cx="31" cy="13"/>
              </a:xfrm>
              <a:custGeom>
                <a:avLst/>
                <a:gdLst>
                  <a:gd name="T0" fmla="*/ 31 w 31"/>
                  <a:gd name="T1" fmla="*/ 2 h 13"/>
                  <a:gd name="T2" fmla="*/ 27 w 31"/>
                  <a:gd name="T3" fmla="*/ 0 h 13"/>
                  <a:gd name="T4" fmla="*/ 0 w 31"/>
                  <a:gd name="T5" fmla="*/ 0 h 13"/>
                  <a:gd name="T6" fmla="*/ 0 w 31"/>
                  <a:gd name="T7" fmla="*/ 13 h 13"/>
                  <a:gd name="T8" fmla="*/ 25 w 31"/>
                  <a:gd name="T9" fmla="*/ 13 h 13"/>
                  <a:gd name="T10" fmla="*/ 22 w 31"/>
                  <a:gd name="T11" fmla="*/ 11 h 13"/>
                  <a:gd name="T12" fmla="*/ 31 w 31"/>
                  <a:gd name="T13" fmla="*/ 2 h 13"/>
                  <a:gd name="T14" fmla="*/ 0 60000 65536"/>
                  <a:gd name="T15" fmla="*/ 0 60000 65536"/>
                  <a:gd name="T16" fmla="*/ 0 60000 65536"/>
                  <a:gd name="T17" fmla="*/ 0 60000 65536"/>
                  <a:gd name="T18" fmla="*/ 0 60000 65536"/>
                  <a:gd name="T19" fmla="*/ 0 60000 65536"/>
                  <a:gd name="T20" fmla="*/ 0 60000 65536"/>
                  <a:gd name="T21" fmla="*/ 0 w 31"/>
                  <a:gd name="T22" fmla="*/ 0 h 13"/>
                  <a:gd name="T23" fmla="*/ 31 w 3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3">
                    <a:moveTo>
                      <a:pt x="31" y="2"/>
                    </a:moveTo>
                    <a:lnTo>
                      <a:pt x="27" y="0"/>
                    </a:lnTo>
                    <a:lnTo>
                      <a:pt x="0" y="0"/>
                    </a:lnTo>
                    <a:lnTo>
                      <a:pt x="0" y="13"/>
                    </a:lnTo>
                    <a:lnTo>
                      <a:pt x="25" y="13"/>
                    </a:lnTo>
                    <a:lnTo>
                      <a:pt x="22" y="11"/>
                    </a:lnTo>
                    <a:lnTo>
                      <a:pt x="3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 name="Freeform 1010"/>
              <p:cNvSpPr>
                <a:spLocks/>
              </p:cNvSpPr>
              <p:nvPr/>
            </p:nvSpPr>
            <p:spPr bwMode="auto">
              <a:xfrm>
                <a:off x="1557" y="945"/>
                <a:ext cx="27" cy="30"/>
              </a:xfrm>
              <a:custGeom>
                <a:avLst/>
                <a:gdLst>
                  <a:gd name="T0" fmla="*/ 25 w 27"/>
                  <a:gd name="T1" fmla="*/ 18 h 30"/>
                  <a:gd name="T2" fmla="*/ 27 w 27"/>
                  <a:gd name="T3" fmla="*/ 20 h 30"/>
                  <a:gd name="T4" fmla="*/ 9 w 27"/>
                  <a:gd name="T5" fmla="*/ 0 h 30"/>
                  <a:gd name="T6" fmla="*/ 0 w 27"/>
                  <a:gd name="T7" fmla="*/ 9 h 30"/>
                  <a:gd name="T8" fmla="*/ 18 w 27"/>
                  <a:gd name="T9" fmla="*/ 29 h 30"/>
                  <a:gd name="T10" fmla="*/ 21 w 27"/>
                  <a:gd name="T11" fmla="*/ 30 h 30"/>
                  <a:gd name="T12" fmla="*/ 25 w 27"/>
                  <a:gd name="T13" fmla="*/ 18 h 30"/>
                  <a:gd name="T14" fmla="*/ 0 60000 65536"/>
                  <a:gd name="T15" fmla="*/ 0 60000 65536"/>
                  <a:gd name="T16" fmla="*/ 0 60000 65536"/>
                  <a:gd name="T17" fmla="*/ 0 60000 65536"/>
                  <a:gd name="T18" fmla="*/ 0 60000 65536"/>
                  <a:gd name="T19" fmla="*/ 0 60000 65536"/>
                  <a:gd name="T20" fmla="*/ 0 60000 65536"/>
                  <a:gd name="T21" fmla="*/ 0 w 27"/>
                  <a:gd name="T22" fmla="*/ 0 h 30"/>
                  <a:gd name="T23" fmla="*/ 27 w 2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0">
                    <a:moveTo>
                      <a:pt x="25" y="18"/>
                    </a:moveTo>
                    <a:lnTo>
                      <a:pt x="27" y="20"/>
                    </a:lnTo>
                    <a:lnTo>
                      <a:pt x="9" y="0"/>
                    </a:lnTo>
                    <a:lnTo>
                      <a:pt x="0" y="9"/>
                    </a:lnTo>
                    <a:lnTo>
                      <a:pt x="18" y="29"/>
                    </a:lnTo>
                    <a:lnTo>
                      <a:pt x="21" y="30"/>
                    </a:lnTo>
                    <a:lnTo>
                      <a:pt x="2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9" name="Freeform 1011"/>
              <p:cNvSpPr>
                <a:spLocks/>
              </p:cNvSpPr>
              <p:nvPr/>
            </p:nvSpPr>
            <p:spPr bwMode="auto">
              <a:xfrm>
                <a:off x="1578" y="963"/>
                <a:ext cx="54" cy="23"/>
              </a:xfrm>
              <a:custGeom>
                <a:avLst/>
                <a:gdLst>
                  <a:gd name="T0" fmla="*/ 54 w 54"/>
                  <a:gd name="T1" fmla="*/ 11 h 23"/>
                  <a:gd name="T2" fmla="*/ 54 w 54"/>
                  <a:gd name="T3" fmla="*/ 11 h 23"/>
                  <a:gd name="T4" fmla="*/ 4 w 54"/>
                  <a:gd name="T5" fmla="*/ 0 h 23"/>
                  <a:gd name="T6" fmla="*/ 0 w 54"/>
                  <a:gd name="T7" fmla="*/ 12 h 23"/>
                  <a:gd name="T8" fmla="*/ 52 w 54"/>
                  <a:gd name="T9" fmla="*/ 23 h 23"/>
                  <a:gd name="T10" fmla="*/ 51 w 54"/>
                  <a:gd name="T11" fmla="*/ 23 h 23"/>
                  <a:gd name="T12" fmla="*/ 54 w 54"/>
                  <a:gd name="T13" fmla="*/ 11 h 23"/>
                  <a:gd name="T14" fmla="*/ 0 60000 65536"/>
                  <a:gd name="T15" fmla="*/ 0 60000 65536"/>
                  <a:gd name="T16" fmla="*/ 0 60000 65536"/>
                  <a:gd name="T17" fmla="*/ 0 60000 65536"/>
                  <a:gd name="T18" fmla="*/ 0 60000 65536"/>
                  <a:gd name="T19" fmla="*/ 0 60000 65536"/>
                  <a:gd name="T20" fmla="*/ 0 60000 65536"/>
                  <a:gd name="T21" fmla="*/ 0 w 54"/>
                  <a:gd name="T22" fmla="*/ 0 h 23"/>
                  <a:gd name="T23" fmla="*/ 54 w 54"/>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23">
                    <a:moveTo>
                      <a:pt x="54" y="11"/>
                    </a:moveTo>
                    <a:lnTo>
                      <a:pt x="54" y="11"/>
                    </a:lnTo>
                    <a:lnTo>
                      <a:pt x="4" y="0"/>
                    </a:lnTo>
                    <a:lnTo>
                      <a:pt x="0" y="12"/>
                    </a:lnTo>
                    <a:lnTo>
                      <a:pt x="52" y="23"/>
                    </a:lnTo>
                    <a:lnTo>
                      <a:pt x="51" y="23"/>
                    </a:lnTo>
                    <a:lnTo>
                      <a:pt x="54"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0" name="Freeform 1012"/>
              <p:cNvSpPr>
                <a:spLocks/>
              </p:cNvSpPr>
              <p:nvPr/>
            </p:nvSpPr>
            <p:spPr bwMode="auto">
              <a:xfrm>
                <a:off x="1629" y="974"/>
                <a:ext cx="50" cy="28"/>
              </a:xfrm>
              <a:custGeom>
                <a:avLst/>
                <a:gdLst>
                  <a:gd name="T0" fmla="*/ 48 w 50"/>
                  <a:gd name="T1" fmla="*/ 16 h 28"/>
                  <a:gd name="T2" fmla="*/ 50 w 50"/>
                  <a:gd name="T3" fmla="*/ 16 h 28"/>
                  <a:gd name="T4" fmla="*/ 3 w 50"/>
                  <a:gd name="T5" fmla="*/ 0 h 28"/>
                  <a:gd name="T6" fmla="*/ 0 w 50"/>
                  <a:gd name="T7" fmla="*/ 12 h 28"/>
                  <a:gd name="T8" fmla="*/ 45 w 50"/>
                  <a:gd name="T9" fmla="*/ 28 h 28"/>
                  <a:gd name="T10" fmla="*/ 46 w 50"/>
                  <a:gd name="T11" fmla="*/ 28 h 28"/>
                  <a:gd name="T12" fmla="*/ 48 w 50"/>
                  <a:gd name="T13" fmla="*/ 16 h 28"/>
                  <a:gd name="T14" fmla="*/ 0 60000 65536"/>
                  <a:gd name="T15" fmla="*/ 0 60000 65536"/>
                  <a:gd name="T16" fmla="*/ 0 60000 65536"/>
                  <a:gd name="T17" fmla="*/ 0 60000 65536"/>
                  <a:gd name="T18" fmla="*/ 0 60000 65536"/>
                  <a:gd name="T19" fmla="*/ 0 60000 65536"/>
                  <a:gd name="T20" fmla="*/ 0 60000 65536"/>
                  <a:gd name="T21" fmla="*/ 0 w 50"/>
                  <a:gd name="T22" fmla="*/ 0 h 28"/>
                  <a:gd name="T23" fmla="*/ 50 w 50"/>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28">
                    <a:moveTo>
                      <a:pt x="48" y="16"/>
                    </a:moveTo>
                    <a:lnTo>
                      <a:pt x="50" y="16"/>
                    </a:lnTo>
                    <a:lnTo>
                      <a:pt x="3" y="0"/>
                    </a:lnTo>
                    <a:lnTo>
                      <a:pt x="0" y="12"/>
                    </a:lnTo>
                    <a:lnTo>
                      <a:pt x="45" y="28"/>
                    </a:lnTo>
                    <a:lnTo>
                      <a:pt x="46" y="28"/>
                    </a:lnTo>
                    <a:lnTo>
                      <a:pt x="48"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 name="Freeform 1013"/>
              <p:cNvSpPr>
                <a:spLocks/>
              </p:cNvSpPr>
              <p:nvPr/>
            </p:nvSpPr>
            <p:spPr bwMode="auto">
              <a:xfrm>
                <a:off x="1675" y="990"/>
                <a:ext cx="55" cy="18"/>
              </a:xfrm>
              <a:custGeom>
                <a:avLst/>
                <a:gdLst>
                  <a:gd name="T0" fmla="*/ 55 w 55"/>
                  <a:gd name="T1" fmla="*/ 9 h 18"/>
                  <a:gd name="T2" fmla="*/ 49 w 55"/>
                  <a:gd name="T3" fmla="*/ 5 h 18"/>
                  <a:gd name="T4" fmla="*/ 2 w 55"/>
                  <a:gd name="T5" fmla="*/ 0 h 18"/>
                  <a:gd name="T6" fmla="*/ 0 w 55"/>
                  <a:gd name="T7" fmla="*/ 12 h 18"/>
                  <a:gd name="T8" fmla="*/ 49 w 55"/>
                  <a:gd name="T9" fmla="*/ 18 h 18"/>
                  <a:gd name="T10" fmla="*/ 44 w 55"/>
                  <a:gd name="T11" fmla="*/ 14 h 18"/>
                  <a:gd name="T12" fmla="*/ 55 w 55"/>
                  <a:gd name="T13" fmla="*/ 9 h 18"/>
                  <a:gd name="T14" fmla="*/ 53 w 55"/>
                  <a:gd name="T15" fmla="*/ 5 h 18"/>
                  <a:gd name="T16" fmla="*/ 49 w 55"/>
                  <a:gd name="T17" fmla="*/ 5 h 18"/>
                  <a:gd name="T18" fmla="*/ 55 w 55"/>
                  <a:gd name="T19" fmla="*/ 9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8"/>
                  <a:gd name="T32" fmla="*/ 55 w 55"/>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8">
                    <a:moveTo>
                      <a:pt x="55" y="9"/>
                    </a:moveTo>
                    <a:lnTo>
                      <a:pt x="49" y="5"/>
                    </a:lnTo>
                    <a:lnTo>
                      <a:pt x="2" y="0"/>
                    </a:lnTo>
                    <a:lnTo>
                      <a:pt x="0" y="12"/>
                    </a:lnTo>
                    <a:lnTo>
                      <a:pt x="49" y="18"/>
                    </a:lnTo>
                    <a:lnTo>
                      <a:pt x="44" y="14"/>
                    </a:lnTo>
                    <a:lnTo>
                      <a:pt x="55" y="9"/>
                    </a:lnTo>
                    <a:lnTo>
                      <a:pt x="53" y="5"/>
                    </a:lnTo>
                    <a:lnTo>
                      <a:pt x="49" y="5"/>
                    </a:lnTo>
                    <a:lnTo>
                      <a:pt x="5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 name="Freeform 1014"/>
              <p:cNvSpPr>
                <a:spLocks/>
              </p:cNvSpPr>
              <p:nvPr/>
            </p:nvSpPr>
            <p:spPr bwMode="auto">
              <a:xfrm>
                <a:off x="1719" y="999"/>
                <a:ext cx="21" cy="25"/>
              </a:xfrm>
              <a:custGeom>
                <a:avLst/>
                <a:gdLst>
                  <a:gd name="T0" fmla="*/ 20 w 21"/>
                  <a:gd name="T1" fmla="*/ 14 h 25"/>
                  <a:gd name="T2" fmla="*/ 21 w 21"/>
                  <a:gd name="T3" fmla="*/ 16 h 25"/>
                  <a:gd name="T4" fmla="*/ 11 w 21"/>
                  <a:gd name="T5" fmla="*/ 0 h 25"/>
                  <a:gd name="T6" fmla="*/ 0 w 21"/>
                  <a:gd name="T7" fmla="*/ 5 h 25"/>
                  <a:gd name="T8" fmla="*/ 11 w 21"/>
                  <a:gd name="T9" fmla="*/ 23 h 25"/>
                  <a:gd name="T10" fmla="*/ 12 w 21"/>
                  <a:gd name="T11" fmla="*/ 25 h 25"/>
                  <a:gd name="T12" fmla="*/ 20 w 21"/>
                  <a:gd name="T13" fmla="*/ 14 h 25"/>
                  <a:gd name="T14" fmla="*/ 0 60000 65536"/>
                  <a:gd name="T15" fmla="*/ 0 60000 65536"/>
                  <a:gd name="T16" fmla="*/ 0 60000 65536"/>
                  <a:gd name="T17" fmla="*/ 0 60000 65536"/>
                  <a:gd name="T18" fmla="*/ 0 60000 65536"/>
                  <a:gd name="T19" fmla="*/ 0 60000 65536"/>
                  <a:gd name="T20" fmla="*/ 0 60000 65536"/>
                  <a:gd name="T21" fmla="*/ 0 w 21"/>
                  <a:gd name="T22" fmla="*/ 0 h 25"/>
                  <a:gd name="T23" fmla="*/ 21 w 2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5">
                    <a:moveTo>
                      <a:pt x="20" y="14"/>
                    </a:moveTo>
                    <a:lnTo>
                      <a:pt x="21" y="16"/>
                    </a:lnTo>
                    <a:lnTo>
                      <a:pt x="11" y="0"/>
                    </a:lnTo>
                    <a:lnTo>
                      <a:pt x="0" y="5"/>
                    </a:lnTo>
                    <a:lnTo>
                      <a:pt x="11" y="23"/>
                    </a:lnTo>
                    <a:lnTo>
                      <a:pt x="12" y="25"/>
                    </a:lnTo>
                    <a:lnTo>
                      <a:pt x="2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 name="Freeform 1015"/>
              <p:cNvSpPr>
                <a:spLocks/>
              </p:cNvSpPr>
              <p:nvPr/>
            </p:nvSpPr>
            <p:spPr bwMode="auto">
              <a:xfrm>
                <a:off x="1731" y="1013"/>
                <a:ext cx="38" cy="29"/>
              </a:xfrm>
              <a:custGeom>
                <a:avLst/>
                <a:gdLst>
                  <a:gd name="T0" fmla="*/ 38 w 38"/>
                  <a:gd name="T1" fmla="*/ 18 h 29"/>
                  <a:gd name="T2" fmla="*/ 38 w 38"/>
                  <a:gd name="T3" fmla="*/ 18 h 29"/>
                  <a:gd name="T4" fmla="*/ 8 w 38"/>
                  <a:gd name="T5" fmla="*/ 0 h 29"/>
                  <a:gd name="T6" fmla="*/ 0 w 38"/>
                  <a:gd name="T7" fmla="*/ 11 h 29"/>
                  <a:gd name="T8" fmla="*/ 33 w 38"/>
                  <a:gd name="T9" fmla="*/ 29 h 29"/>
                  <a:gd name="T10" fmla="*/ 33 w 38"/>
                  <a:gd name="T11" fmla="*/ 29 h 29"/>
                  <a:gd name="T12" fmla="*/ 38 w 38"/>
                  <a:gd name="T13" fmla="*/ 18 h 29"/>
                  <a:gd name="T14" fmla="*/ 0 60000 65536"/>
                  <a:gd name="T15" fmla="*/ 0 60000 65536"/>
                  <a:gd name="T16" fmla="*/ 0 60000 65536"/>
                  <a:gd name="T17" fmla="*/ 0 60000 65536"/>
                  <a:gd name="T18" fmla="*/ 0 60000 65536"/>
                  <a:gd name="T19" fmla="*/ 0 60000 65536"/>
                  <a:gd name="T20" fmla="*/ 0 60000 65536"/>
                  <a:gd name="T21" fmla="*/ 0 w 38"/>
                  <a:gd name="T22" fmla="*/ 0 h 29"/>
                  <a:gd name="T23" fmla="*/ 38 w 3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9">
                    <a:moveTo>
                      <a:pt x="38" y="18"/>
                    </a:moveTo>
                    <a:lnTo>
                      <a:pt x="38" y="18"/>
                    </a:lnTo>
                    <a:lnTo>
                      <a:pt x="8" y="0"/>
                    </a:lnTo>
                    <a:lnTo>
                      <a:pt x="0" y="11"/>
                    </a:lnTo>
                    <a:lnTo>
                      <a:pt x="33" y="29"/>
                    </a:lnTo>
                    <a:lnTo>
                      <a:pt x="38"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4" name="Freeform 1016"/>
              <p:cNvSpPr>
                <a:spLocks/>
              </p:cNvSpPr>
              <p:nvPr/>
            </p:nvSpPr>
            <p:spPr bwMode="auto">
              <a:xfrm>
                <a:off x="1764" y="1031"/>
                <a:ext cx="23" cy="18"/>
              </a:xfrm>
              <a:custGeom>
                <a:avLst/>
                <a:gdLst>
                  <a:gd name="T0" fmla="*/ 23 w 23"/>
                  <a:gd name="T1" fmla="*/ 13 h 18"/>
                  <a:gd name="T2" fmla="*/ 20 w 23"/>
                  <a:gd name="T3" fmla="*/ 8 h 18"/>
                  <a:gd name="T4" fmla="*/ 5 w 23"/>
                  <a:gd name="T5" fmla="*/ 0 h 18"/>
                  <a:gd name="T6" fmla="*/ 0 w 23"/>
                  <a:gd name="T7" fmla="*/ 11 h 18"/>
                  <a:gd name="T8" fmla="*/ 14 w 23"/>
                  <a:gd name="T9" fmla="*/ 18 h 18"/>
                  <a:gd name="T10" fmla="*/ 11 w 23"/>
                  <a:gd name="T11" fmla="*/ 13 h 18"/>
                  <a:gd name="T12" fmla="*/ 23 w 23"/>
                  <a:gd name="T13" fmla="*/ 13 h 18"/>
                  <a:gd name="T14" fmla="*/ 23 w 23"/>
                  <a:gd name="T15" fmla="*/ 9 h 18"/>
                  <a:gd name="T16" fmla="*/ 20 w 23"/>
                  <a:gd name="T17" fmla="*/ 8 h 18"/>
                  <a:gd name="T18" fmla="*/ 23 w 23"/>
                  <a:gd name="T19" fmla="*/ 13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8"/>
                  <a:gd name="T32" fmla="*/ 23 w 23"/>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8">
                    <a:moveTo>
                      <a:pt x="23" y="13"/>
                    </a:moveTo>
                    <a:lnTo>
                      <a:pt x="20" y="8"/>
                    </a:lnTo>
                    <a:lnTo>
                      <a:pt x="5" y="0"/>
                    </a:lnTo>
                    <a:lnTo>
                      <a:pt x="0" y="11"/>
                    </a:lnTo>
                    <a:lnTo>
                      <a:pt x="14" y="18"/>
                    </a:lnTo>
                    <a:lnTo>
                      <a:pt x="11" y="13"/>
                    </a:lnTo>
                    <a:lnTo>
                      <a:pt x="23" y="13"/>
                    </a:lnTo>
                    <a:lnTo>
                      <a:pt x="23" y="9"/>
                    </a:lnTo>
                    <a:lnTo>
                      <a:pt x="20" y="8"/>
                    </a:lnTo>
                    <a:lnTo>
                      <a:pt x="2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5" name="Freeform 1017"/>
              <p:cNvSpPr>
                <a:spLocks/>
              </p:cNvSpPr>
              <p:nvPr/>
            </p:nvSpPr>
            <p:spPr bwMode="auto">
              <a:xfrm>
                <a:off x="1775" y="1044"/>
                <a:ext cx="14" cy="27"/>
              </a:xfrm>
              <a:custGeom>
                <a:avLst/>
                <a:gdLst>
                  <a:gd name="T0" fmla="*/ 12 w 14"/>
                  <a:gd name="T1" fmla="*/ 16 h 27"/>
                  <a:gd name="T2" fmla="*/ 14 w 14"/>
                  <a:gd name="T3" fmla="*/ 22 h 27"/>
                  <a:gd name="T4" fmla="*/ 12 w 14"/>
                  <a:gd name="T5" fmla="*/ 0 h 27"/>
                  <a:gd name="T6" fmla="*/ 0 w 14"/>
                  <a:gd name="T7" fmla="*/ 0 h 27"/>
                  <a:gd name="T8" fmla="*/ 1 w 14"/>
                  <a:gd name="T9" fmla="*/ 22 h 27"/>
                  <a:gd name="T10" fmla="*/ 3 w 14"/>
                  <a:gd name="T11" fmla="*/ 27 h 27"/>
                  <a:gd name="T12" fmla="*/ 12 w 14"/>
                  <a:gd name="T13" fmla="*/ 16 h 27"/>
                  <a:gd name="T14" fmla="*/ 0 60000 65536"/>
                  <a:gd name="T15" fmla="*/ 0 60000 65536"/>
                  <a:gd name="T16" fmla="*/ 0 60000 65536"/>
                  <a:gd name="T17" fmla="*/ 0 60000 65536"/>
                  <a:gd name="T18" fmla="*/ 0 60000 65536"/>
                  <a:gd name="T19" fmla="*/ 0 60000 65536"/>
                  <a:gd name="T20" fmla="*/ 0 60000 65536"/>
                  <a:gd name="T21" fmla="*/ 0 w 14"/>
                  <a:gd name="T22" fmla="*/ 0 h 27"/>
                  <a:gd name="T23" fmla="*/ 14 w 14"/>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7">
                    <a:moveTo>
                      <a:pt x="12" y="16"/>
                    </a:moveTo>
                    <a:lnTo>
                      <a:pt x="14" y="22"/>
                    </a:lnTo>
                    <a:lnTo>
                      <a:pt x="12" y="0"/>
                    </a:lnTo>
                    <a:lnTo>
                      <a:pt x="0" y="0"/>
                    </a:lnTo>
                    <a:lnTo>
                      <a:pt x="1" y="22"/>
                    </a:lnTo>
                    <a:lnTo>
                      <a:pt x="3" y="27"/>
                    </a:lnTo>
                    <a:lnTo>
                      <a:pt x="1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 name="Freeform 1018"/>
              <p:cNvSpPr>
                <a:spLocks/>
              </p:cNvSpPr>
              <p:nvPr/>
            </p:nvSpPr>
            <p:spPr bwMode="auto">
              <a:xfrm>
                <a:off x="1778" y="1060"/>
                <a:ext cx="88" cy="79"/>
              </a:xfrm>
              <a:custGeom>
                <a:avLst/>
                <a:gdLst>
                  <a:gd name="T0" fmla="*/ 88 w 88"/>
                  <a:gd name="T1" fmla="*/ 72 h 79"/>
                  <a:gd name="T2" fmla="*/ 87 w 88"/>
                  <a:gd name="T3" fmla="*/ 69 h 79"/>
                  <a:gd name="T4" fmla="*/ 9 w 88"/>
                  <a:gd name="T5" fmla="*/ 0 h 79"/>
                  <a:gd name="T6" fmla="*/ 0 w 88"/>
                  <a:gd name="T7" fmla="*/ 11 h 79"/>
                  <a:gd name="T8" fmla="*/ 78 w 88"/>
                  <a:gd name="T9" fmla="*/ 79 h 79"/>
                  <a:gd name="T10" fmla="*/ 76 w 88"/>
                  <a:gd name="T11" fmla="*/ 76 h 79"/>
                  <a:gd name="T12" fmla="*/ 88 w 88"/>
                  <a:gd name="T13" fmla="*/ 72 h 79"/>
                  <a:gd name="T14" fmla="*/ 0 60000 65536"/>
                  <a:gd name="T15" fmla="*/ 0 60000 65536"/>
                  <a:gd name="T16" fmla="*/ 0 60000 65536"/>
                  <a:gd name="T17" fmla="*/ 0 60000 65536"/>
                  <a:gd name="T18" fmla="*/ 0 60000 65536"/>
                  <a:gd name="T19" fmla="*/ 0 60000 65536"/>
                  <a:gd name="T20" fmla="*/ 0 60000 65536"/>
                  <a:gd name="T21" fmla="*/ 0 w 88"/>
                  <a:gd name="T22" fmla="*/ 0 h 79"/>
                  <a:gd name="T23" fmla="*/ 88 w 88"/>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79">
                    <a:moveTo>
                      <a:pt x="88" y="72"/>
                    </a:moveTo>
                    <a:lnTo>
                      <a:pt x="87" y="69"/>
                    </a:lnTo>
                    <a:lnTo>
                      <a:pt x="9" y="0"/>
                    </a:lnTo>
                    <a:lnTo>
                      <a:pt x="0" y="11"/>
                    </a:lnTo>
                    <a:lnTo>
                      <a:pt x="78" y="79"/>
                    </a:lnTo>
                    <a:lnTo>
                      <a:pt x="76" y="76"/>
                    </a:lnTo>
                    <a:lnTo>
                      <a:pt x="88"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 name="Freeform 1019"/>
              <p:cNvSpPr>
                <a:spLocks/>
              </p:cNvSpPr>
              <p:nvPr/>
            </p:nvSpPr>
            <p:spPr bwMode="auto">
              <a:xfrm>
                <a:off x="1854" y="1132"/>
                <a:ext cx="18" cy="31"/>
              </a:xfrm>
              <a:custGeom>
                <a:avLst/>
                <a:gdLst>
                  <a:gd name="T0" fmla="*/ 16 w 18"/>
                  <a:gd name="T1" fmla="*/ 22 h 31"/>
                  <a:gd name="T2" fmla="*/ 18 w 18"/>
                  <a:gd name="T3" fmla="*/ 24 h 31"/>
                  <a:gd name="T4" fmla="*/ 12 w 18"/>
                  <a:gd name="T5" fmla="*/ 0 h 31"/>
                  <a:gd name="T6" fmla="*/ 0 w 18"/>
                  <a:gd name="T7" fmla="*/ 4 h 31"/>
                  <a:gd name="T8" fmla="*/ 5 w 18"/>
                  <a:gd name="T9" fmla="*/ 27 h 31"/>
                  <a:gd name="T10" fmla="*/ 7 w 18"/>
                  <a:gd name="T11" fmla="*/ 31 h 31"/>
                  <a:gd name="T12" fmla="*/ 16 w 18"/>
                  <a:gd name="T13" fmla="*/ 22 h 31"/>
                  <a:gd name="T14" fmla="*/ 0 60000 65536"/>
                  <a:gd name="T15" fmla="*/ 0 60000 65536"/>
                  <a:gd name="T16" fmla="*/ 0 60000 65536"/>
                  <a:gd name="T17" fmla="*/ 0 60000 65536"/>
                  <a:gd name="T18" fmla="*/ 0 60000 65536"/>
                  <a:gd name="T19" fmla="*/ 0 60000 65536"/>
                  <a:gd name="T20" fmla="*/ 0 60000 65536"/>
                  <a:gd name="T21" fmla="*/ 0 w 18"/>
                  <a:gd name="T22" fmla="*/ 0 h 31"/>
                  <a:gd name="T23" fmla="*/ 18 w 1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1">
                    <a:moveTo>
                      <a:pt x="16" y="22"/>
                    </a:moveTo>
                    <a:lnTo>
                      <a:pt x="18" y="24"/>
                    </a:lnTo>
                    <a:lnTo>
                      <a:pt x="12" y="0"/>
                    </a:lnTo>
                    <a:lnTo>
                      <a:pt x="0" y="4"/>
                    </a:lnTo>
                    <a:lnTo>
                      <a:pt x="5" y="27"/>
                    </a:lnTo>
                    <a:lnTo>
                      <a:pt x="7" y="31"/>
                    </a:lnTo>
                    <a:lnTo>
                      <a:pt x="16"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 name="Freeform 1020"/>
              <p:cNvSpPr>
                <a:spLocks/>
              </p:cNvSpPr>
              <p:nvPr/>
            </p:nvSpPr>
            <p:spPr bwMode="auto">
              <a:xfrm>
                <a:off x="1861" y="1154"/>
                <a:ext cx="40" cy="41"/>
              </a:xfrm>
              <a:custGeom>
                <a:avLst/>
                <a:gdLst>
                  <a:gd name="T0" fmla="*/ 38 w 40"/>
                  <a:gd name="T1" fmla="*/ 29 h 41"/>
                  <a:gd name="T2" fmla="*/ 40 w 40"/>
                  <a:gd name="T3" fmla="*/ 30 h 41"/>
                  <a:gd name="T4" fmla="*/ 9 w 40"/>
                  <a:gd name="T5" fmla="*/ 0 h 41"/>
                  <a:gd name="T6" fmla="*/ 0 w 40"/>
                  <a:gd name="T7" fmla="*/ 9 h 41"/>
                  <a:gd name="T8" fmla="*/ 29 w 40"/>
                  <a:gd name="T9" fmla="*/ 39 h 41"/>
                  <a:gd name="T10" fmla="*/ 32 w 40"/>
                  <a:gd name="T11" fmla="*/ 41 h 41"/>
                  <a:gd name="T12" fmla="*/ 38 w 40"/>
                  <a:gd name="T13" fmla="*/ 29 h 41"/>
                  <a:gd name="T14" fmla="*/ 0 60000 65536"/>
                  <a:gd name="T15" fmla="*/ 0 60000 65536"/>
                  <a:gd name="T16" fmla="*/ 0 60000 65536"/>
                  <a:gd name="T17" fmla="*/ 0 60000 65536"/>
                  <a:gd name="T18" fmla="*/ 0 60000 65536"/>
                  <a:gd name="T19" fmla="*/ 0 60000 65536"/>
                  <a:gd name="T20" fmla="*/ 0 60000 65536"/>
                  <a:gd name="T21" fmla="*/ 0 w 40"/>
                  <a:gd name="T22" fmla="*/ 0 h 41"/>
                  <a:gd name="T23" fmla="*/ 40 w 40"/>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1">
                    <a:moveTo>
                      <a:pt x="38" y="29"/>
                    </a:moveTo>
                    <a:lnTo>
                      <a:pt x="40" y="30"/>
                    </a:lnTo>
                    <a:lnTo>
                      <a:pt x="9" y="0"/>
                    </a:lnTo>
                    <a:lnTo>
                      <a:pt x="0" y="9"/>
                    </a:lnTo>
                    <a:lnTo>
                      <a:pt x="29" y="39"/>
                    </a:lnTo>
                    <a:lnTo>
                      <a:pt x="32" y="41"/>
                    </a:lnTo>
                    <a:lnTo>
                      <a:pt x="38"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 name="Freeform 1021"/>
              <p:cNvSpPr>
                <a:spLocks/>
              </p:cNvSpPr>
              <p:nvPr/>
            </p:nvSpPr>
            <p:spPr bwMode="auto">
              <a:xfrm>
                <a:off x="1893" y="1183"/>
                <a:ext cx="58" cy="36"/>
              </a:xfrm>
              <a:custGeom>
                <a:avLst/>
                <a:gdLst>
                  <a:gd name="T0" fmla="*/ 56 w 58"/>
                  <a:gd name="T1" fmla="*/ 23 h 36"/>
                  <a:gd name="T2" fmla="*/ 58 w 58"/>
                  <a:gd name="T3" fmla="*/ 23 h 36"/>
                  <a:gd name="T4" fmla="*/ 6 w 58"/>
                  <a:gd name="T5" fmla="*/ 0 h 36"/>
                  <a:gd name="T6" fmla="*/ 0 w 58"/>
                  <a:gd name="T7" fmla="*/ 12 h 36"/>
                  <a:gd name="T8" fmla="*/ 53 w 58"/>
                  <a:gd name="T9" fmla="*/ 36 h 36"/>
                  <a:gd name="T10" fmla="*/ 53 w 58"/>
                  <a:gd name="T11" fmla="*/ 36 h 36"/>
                  <a:gd name="T12" fmla="*/ 56 w 58"/>
                  <a:gd name="T13" fmla="*/ 23 h 36"/>
                  <a:gd name="T14" fmla="*/ 0 60000 65536"/>
                  <a:gd name="T15" fmla="*/ 0 60000 65536"/>
                  <a:gd name="T16" fmla="*/ 0 60000 65536"/>
                  <a:gd name="T17" fmla="*/ 0 60000 65536"/>
                  <a:gd name="T18" fmla="*/ 0 60000 65536"/>
                  <a:gd name="T19" fmla="*/ 0 60000 65536"/>
                  <a:gd name="T20" fmla="*/ 0 60000 65536"/>
                  <a:gd name="T21" fmla="*/ 0 w 58"/>
                  <a:gd name="T22" fmla="*/ 0 h 36"/>
                  <a:gd name="T23" fmla="*/ 58 w 5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6">
                    <a:moveTo>
                      <a:pt x="56" y="23"/>
                    </a:moveTo>
                    <a:lnTo>
                      <a:pt x="58" y="23"/>
                    </a:lnTo>
                    <a:lnTo>
                      <a:pt x="6" y="0"/>
                    </a:lnTo>
                    <a:lnTo>
                      <a:pt x="0" y="12"/>
                    </a:lnTo>
                    <a:lnTo>
                      <a:pt x="53" y="36"/>
                    </a:lnTo>
                    <a:lnTo>
                      <a:pt x="56"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0" name="Freeform 1022"/>
              <p:cNvSpPr>
                <a:spLocks/>
              </p:cNvSpPr>
              <p:nvPr/>
            </p:nvSpPr>
            <p:spPr bwMode="auto">
              <a:xfrm>
                <a:off x="1946" y="1206"/>
                <a:ext cx="74" cy="32"/>
              </a:xfrm>
              <a:custGeom>
                <a:avLst/>
                <a:gdLst>
                  <a:gd name="T0" fmla="*/ 74 w 74"/>
                  <a:gd name="T1" fmla="*/ 20 h 32"/>
                  <a:gd name="T2" fmla="*/ 72 w 74"/>
                  <a:gd name="T3" fmla="*/ 20 h 32"/>
                  <a:gd name="T4" fmla="*/ 3 w 74"/>
                  <a:gd name="T5" fmla="*/ 0 h 32"/>
                  <a:gd name="T6" fmla="*/ 0 w 74"/>
                  <a:gd name="T7" fmla="*/ 13 h 32"/>
                  <a:gd name="T8" fmla="*/ 68 w 74"/>
                  <a:gd name="T9" fmla="*/ 32 h 32"/>
                  <a:gd name="T10" fmla="*/ 68 w 74"/>
                  <a:gd name="T11" fmla="*/ 31 h 32"/>
                  <a:gd name="T12" fmla="*/ 74 w 74"/>
                  <a:gd name="T13" fmla="*/ 20 h 32"/>
                  <a:gd name="T14" fmla="*/ 0 60000 65536"/>
                  <a:gd name="T15" fmla="*/ 0 60000 65536"/>
                  <a:gd name="T16" fmla="*/ 0 60000 65536"/>
                  <a:gd name="T17" fmla="*/ 0 60000 65536"/>
                  <a:gd name="T18" fmla="*/ 0 60000 65536"/>
                  <a:gd name="T19" fmla="*/ 0 60000 65536"/>
                  <a:gd name="T20" fmla="*/ 0 60000 65536"/>
                  <a:gd name="T21" fmla="*/ 0 w 74"/>
                  <a:gd name="T22" fmla="*/ 0 h 32"/>
                  <a:gd name="T23" fmla="*/ 74 w 7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32">
                    <a:moveTo>
                      <a:pt x="74" y="20"/>
                    </a:moveTo>
                    <a:lnTo>
                      <a:pt x="72" y="20"/>
                    </a:lnTo>
                    <a:lnTo>
                      <a:pt x="3" y="0"/>
                    </a:lnTo>
                    <a:lnTo>
                      <a:pt x="0" y="13"/>
                    </a:lnTo>
                    <a:lnTo>
                      <a:pt x="68" y="32"/>
                    </a:lnTo>
                    <a:lnTo>
                      <a:pt x="68" y="31"/>
                    </a:lnTo>
                    <a:lnTo>
                      <a:pt x="74"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1" name="Freeform 1023"/>
              <p:cNvSpPr>
                <a:spLocks/>
              </p:cNvSpPr>
              <p:nvPr/>
            </p:nvSpPr>
            <p:spPr bwMode="auto">
              <a:xfrm>
                <a:off x="2014" y="1226"/>
                <a:ext cx="45" cy="29"/>
              </a:xfrm>
              <a:custGeom>
                <a:avLst/>
                <a:gdLst>
                  <a:gd name="T0" fmla="*/ 45 w 45"/>
                  <a:gd name="T1" fmla="*/ 16 h 29"/>
                  <a:gd name="T2" fmla="*/ 43 w 45"/>
                  <a:gd name="T3" fmla="*/ 16 h 29"/>
                  <a:gd name="T4" fmla="*/ 6 w 45"/>
                  <a:gd name="T5" fmla="*/ 0 h 29"/>
                  <a:gd name="T6" fmla="*/ 0 w 45"/>
                  <a:gd name="T7" fmla="*/ 11 h 29"/>
                  <a:gd name="T8" fmla="*/ 38 w 45"/>
                  <a:gd name="T9" fmla="*/ 29 h 29"/>
                  <a:gd name="T10" fmla="*/ 38 w 45"/>
                  <a:gd name="T11" fmla="*/ 27 h 29"/>
                  <a:gd name="T12" fmla="*/ 45 w 45"/>
                  <a:gd name="T13" fmla="*/ 16 h 29"/>
                  <a:gd name="T14" fmla="*/ 0 60000 65536"/>
                  <a:gd name="T15" fmla="*/ 0 60000 65536"/>
                  <a:gd name="T16" fmla="*/ 0 60000 65536"/>
                  <a:gd name="T17" fmla="*/ 0 60000 65536"/>
                  <a:gd name="T18" fmla="*/ 0 60000 65536"/>
                  <a:gd name="T19" fmla="*/ 0 60000 65536"/>
                  <a:gd name="T20" fmla="*/ 0 60000 65536"/>
                  <a:gd name="T21" fmla="*/ 0 w 45"/>
                  <a:gd name="T22" fmla="*/ 0 h 29"/>
                  <a:gd name="T23" fmla="*/ 45 w 4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9">
                    <a:moveTo>
                      <a:pt x="45" y="16"/>
                    </a:moveTo>
                    <a:lnTo>
                      <a:pt x="43" y="16"/>
                    </a:lnTo>
                    <a:lnTo>
                      <a:pt x="6" y="0"/>
                    </a:lnTo>
                    <a:lnTo>
                      <a:pt x="0" y="11"/>
                    </a:lnTo>
                    <a:lnTo>
                      <a:pt x="38" y="29"/>
                    </a:lnTo>
                    <a:lnTo>
                      <a:pt x="38" y="27"/>
                    </a:lnTo>
                    <a:lnTo>
                      <a:pt x="45"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 name="Freeform 1024"/>
              <p:cNvSpPr>
                <a:spLocks/>
              </p:cNvSpPr>
              <p:nvPr/>
            </p:nvSpPr>
            <p:spPr bwMode="auto">
              <a:xfrm>
                <a:off x="2052" y="1242"/>
                <a:ext cx="34" cy="32"/>
              </a:xfrm>
              <a:custGeom>
                <a:avLst/>
                <a:gdLst>
                  <a:gd name="T0" fmla="*/ 32 w 34"/>
                  <a:gd name="T1" fmla="*/ 20 h 32"/>
                  <a:gd name="T2" fmla="*/ 34 w 34"/>
                  <a:gd name="T3" fmla="*/ 22 h 32"/>
                  <a:gd name="T4" fmla="*/ 7 w 34"/>
                  <a:gd name="T5" fmla="*/ 0 h 32"/>
                  <a:gd name="T6" fmla="*/ 0 w 34"/>
                  <a:gd name="T7" fmla="*/ 11 h 32"/>
                  <a:gd name="T8" fmla="*/ 27 w 34"/>
                  <a:gd name="T9" fmla="*/ 32 h 32"/>
                  <a:gd name="T10" fmla="*/ 31 w 34"/>
                  <a:gd name="T11" fmla="*/ 32 h 32"/>
                  <a:gd name="T12" fmla="*/ 32 w 34"/>
                  <a:gd name="T13" fmla="*/ 20 h 32"/>
                  <a:gd name="T14" fmla="*/ 0 60000 65536"/>
                  <a:gd name="T15" fmla="*/ 0 60000 65536"/>
                  <a:gd name="T16" fmla="*/ 0 60000 65536"/>
                  <a:gd name="T17" fmla="*/ 0 60000 65536"/>
                  <a:gd name="T18" fmla="*/ 0 60000 65536"/>
                  <a:gd name="T19" fmla="*/ 0 60000 65536"/>
                  <a:gd name="T20" fmla="*/ 0 60000 65536"/>
                  <a:gd name="T21" fmla="*/ 0 w 34"/>
                  <a:gd name="T22" fmla="*/ 0 h 32"/>
                  <a:gd name="T23" fmla="*/ 34 w 3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2">
                    <a:moveTo>
                      <a:pt x="32" y="20"/>
                    </a:moveTo>
                    <a:lnTo>
                      <a:pt x="34" y="22"/>
                    </a:lnTo>
                    <a:lnTo>
                      <a:pt x="7" y="0"/>
                    </a:lnTo>
                    <a:lnTo>
                      <a:pt x="0" y="11"/>
                    </a:lnTo>
                    <a:lnTo>
                      <a:pt x="27" y="32"/>
                    </a:lnTo>
                    <a:lnTo>
                      <a:pt x="31" y="32"/>
                    </a:lnTo>
                    <a:lnTo>
                      <a:pt x="32"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 name="Freeform 1025"/>
              <p:cNvSpPr>
                <a:spLocks/>
              </p:cNvSpPr>
              <p:nvPr/>
            </p:nvSpPr>
            <p:spPr bwMode="auto">
              <a:xfrm>
                <a:off x="2083" y="1262"/>
                <a:ext cx="52" cy="21"/>
              </a:xfrm>
              <a:custGeom>
                <a:avLst/>
                <a:gdLst>
                  <a:gd name="T0" fmla="*/ 52 w 52"/>
                  <a:gd name="T1" fmla="*/ 9 h 21"/>
                  <a:gd name="T2" fmla="*/ 50 w 52"/>
                  <a:gd name="T3" fmla="*/ 9 h 21"/>
                  <a:gd name="T4" fmla="*/ 1 w 52"/>
                  <a:gd name="T5" fmla="*/ 0 h 21"/>
                  <a:gd name="T6" fmla="*/ 0 w 52"/>
                  <a:gd name="T7" fmla="*/ 12 h 21"/>
                  <a:gd name="T8" fmla="*/ 48 w 52"/>
                  <a:gd name="T9" fmla="*/ 21 h 21"/>
                  <a:gd name="T10" fmla="*/ 46 w 52"/>
                  <a:gd name="T11" fmla="*/ 20 h 21"/>
                  <a:gd name="T12" fmla="*/ 52 w 52"/>
                  <a:gd name="T13" fmla="*/ 9 h 21"/>
                  <a:gd name="T14" fmla="*/ 0 60000 65536"/>
                  <a:gd name="T15" fmla="*/ 0 60000 65536"/>
                  <a:gd name="T16" fmla="*/ 0 60000 65536"/>
                  <a:gd name="T17" fmla="*/ 0 60000 65536"/>
                  <a:gd name="T18" fmla="*/ 0 60000 65536"/>
                  <a:gd name="T19" fmla="*/ 0 60000 65536"/>
                  <a:gd name="T20" fmla="*/ 0 60000 65536"/>
                  <a:gd name="T21" fmla="*/ 0 w 52"/>
                  <a:gd name="T22" fmla="*/ 0 h 21"/>
                  <a:gd name="T23" fmla="*/ 52 w 5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21">
                    <a:moveTo>
                      <a:pt x="52" y="9"/>
                    </a:moveTo>
                    <a:lnTo>
                      <a:pt x="50" y="9"/>
                    </a:lnTo>
                    <a:lnTo>
                      <a:pt x="1" y="0"/>
                    </a:lnTo>
                    <a:lnTo>
                      <a:pt x="0" y="12"/>
                    </a:lnTo>
                    <a:lnTo>
                      <a:pt x="48" y="21"/>
                    </a:lnTo>
                    <a:lnTo>
                      <a:pt x="46" y="20"/>
                    </a:lnTo>
                    <a:lnTo>
                      <a:pt x="52"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 name="Freeform 1026"/>
              <p:cNvSpPr>
                <a:spLocks/>
              </p:cNvSpPr>
              <p:nvPr/>
            </p:nvSpPr>
            <p:spPr bwMode="auto">
              <a:xfrm>
                <a:off x="2129" y="1271"/>
                <a:ext cx="69" cy="45"/>
              </a:xfrm>
              <a:custGeom>
                <a:avLst/>
                <a:gdLst>
                  <a:gd name="T0" fmla="*/ 69 w 69"/>
                  <a:gd name="T1" fmla="*/ 36 h 45"/>
                  <a:gd name="T2" fmla="*/ 65 w 69"/>
                  <a:gd name="T3" fmla="*/ 32 h 45"/>
                  <a:gd name="T4" fmla="*/ 6 w 69"/>
                  <a:gd name="T5" fmla="*/ 0 h 45"/>
                  <a:gd name="T6" fmla="*/ 0 w 69"/>
                  <a:gd name="T7" fmla="*/ 11 h 45"/>
                  <a:gd name="T8" fmla="*/ 58 w 69"/>
                  <a:gd name="T9" fmla="*/ 45 h 45"/>
                  <a:gd name="T10" fmla="*/ 56 w 69"/>
                  <a:gd name="T11" fmla="*/ 40 h 45"/>
                  <a:gd name="T12" fmla="*/ 69 w 69"/>
                  <a:gd name="T13" fmla="*/ 36 h 45"/>
                  <a:gd name="T14" fmla="*/ 67 w 69"/>
                  <a:gd name="T15" fmla="*/ 34 h 45"/>
                  <a:gd name="T16" fmla="*/ 65 w 69"/>
                  <a:gd name="T17" fmla="*/ 32 h 45"/>
                  <a:gd name="T18" fmla="*/ 69 w 69"/>
                  <a:gd name="T19" fmla="*/ 36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5"/>
                  <a:gd name="T32" fmla="*/ 69 w 69"/>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5">
                    <a:moveTo>
                      <a:pt x="69" y="36"/>
                    </a:moveTo>
                    <a:lnTo>
                      <a:pt x="65" y="32"/>
                    </a:lnTo>
                    <a:lnTo>
                      <a:pt x="6" y="0"/>
                    </a:lnTo>
                    <a:lnTo>
                      <a:pt x="0" y="11"/>
                    </a:lnTo>
                    <a:lnTo>
                      <a:pt x="58" y="45"/>
                    </a:lnTo>
                    <a:lnTo>
                      <a:pt x="56" y="40"/>
                    </a:lnTo>
                    <a:lnTo>
                      <a:pt x="69" y="36"/>
                    </a:lnTo>
                    <a:lnTo>
                      <a:pt x="67" y="34"/>
                    </a:lnTo>
                    <a:lnTo>
                      <a:pt x="65" y="32"/>
                    </a:lnTo>
                    <a:lnTo>
                      <a:pt x="69"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5" name="Freeform 1027"/>
              <p:cNvSpPr>
                <a:spLocks/>
              </p:cNvSpPr>
              <p:nvPr/>
            </p:nvSpPr>
            <p:spPr bwMode="auto">
              <a:xfrm>
                <a:off x="2185" y="1307"/>
                <a:ext cx="24" cy="49"/>
              </a:xfrm>
              <a:custGeom>
                <a:avLst/>
                <a:gdLst>
                  <a:gd name="T0" fmla="*/ 20 w 24"/>
                  <a:gd name="T1" fmla="*/ 36 h 49"/>
                  <a:gd name="T2" fmla="*/ 24 w 24"/>
                  <a:gd name="T3" fmla="*/ 41 h 49"/>
                  <a:gd name="T4" fmla="*/ 13 w 24"/>
                  <a:gd name="T5" fmla="*/ 0 h 49"/>
                  <a:gd name="T6" fmla="*/ 0 w 24"/>
                  <a:gd name="T7" fmla="*/ 4 h 49"/>
                  <a:gd name="T8" fmla="*/ 11 w 24"/>
                  <a:gd name="T9" fmla="*/ 43 h 49"/>
                  <a:gd name="T10" fmla="*/ 15 w 24"/>
                  <a:gd name="T11" fmla="*/ 49 h 49"/>
                  <a:gd name="T12" fmla="*/ 11 w 24"/>
                  <a:gd name="T13" fmla="*/ 43 h 49"/>
                  <a:gd name="T14" fmla="*/ 11 w 24"/>
                  <a:gd name="T15" fmla="*/ 47 h 49"/>
                  <a:gd name="T16" fmla="*/ 15 w 24"/>
                  <a:gd name="T17" fmla="*/ 49 h 49"/>
                  <a:gd name="T18" fmla="*/ 20 w 24"/>
                  <a:gd name="T19" fmla="*/ 3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9"/>
                  <a:gd name="T32" fmla="*/ 24 w 24"/>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9">
                    <a:moveTo>
                      <a:pt x="20" y="36"/>
                    </a:moveTo>
                    <a:lnTo>
                      <a:pt x="24" y="41"/>
                    </a:lnTo>
                    <a:lnTo>
                      <a:pt x="13" y="0"/>
                    </a:lnTo>
                    <a:lnTo>
                      <a:pt x="0" y="4"/>
                    </a:lnTo>
                    <a:lnTo>
                      <a:pt x="11" y="43"/>
                    </a:lnTo>
                    <a:lnTo>
                      <a:pt x="15" y="49"/>
                    </a:lnTo>
                    <a:lnTo>
                      <a:pt x="11" y="43"/>
                    </a:lnTo>
                    <a:lnTo>
                      <a:pt x="11" y="47"/>
                    </a:lnTo>
                    <a:lnTo>
                      <a:pt x="15" y="49"/>
                    </a:lnTo>
                    <a:lnTo>
                      <a:pt x="20"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6" name="Freeform 1028"/>
              <p:cNvSpPr>
                <a:spLocks/>
              </p:cNvSpPr>
              <p:nvPr/>
            </p:nvSpPr>
            <p:spPr bwMode="auto">
              <a:xfrm>
                <a:off x="2200" y="1343"/>
                <a:ext cx="48" cy="32"/>
              </a:xfrm>
              <a:custGeom>
                <a:avLst/>
                <a:gdLst>
                  <a:gd name="T0" fmla="*/ 48 w 48"/>
                  <a:gd name="T1" fmla="*/ 25 h 32"/>
                  <a:gd name="T2" fmla="*/ 45 w 48"/>
                  <a:gd name="T3" fmla="*/ 20 h 32"/>
                  <a:gd name="T4" fmla="*/ 5 w 48"/>
                  <a:gd name="T5" fmla="*/ 0 h 32"/>
                  <a:gd name="T6" fmla="*/ 0 w 48"/>
                  <a:gd name="T7" fmla="*/ 13 h 32"/>
                  <a:gd name="T8" fmla="*/ 39 w 48"/>
                  <a:gd name="T9" fmla="*/ 32 h 32"/>
                  <a:gd name="T10" fmla="*/ 36 w 48"/>
                  <a:gd name="T11" fmla="*/ 29 h 32"/>
                  <a:gd name="T12" fmla="*/ 48 w 48"/>
                  <a:gd name="T13" fmla="*/ 25 h 32"/>
                  <a:gd name="T14" fmla="*/ 47 w 48"/>
                  <a:gd name="T15" fmla="*/ 22 h 32"/>
                  <a:gd name="T16" fmla="*/ 45 w 48"/>
                  <a:gd name="T17" fmla="*/ 20 h 32"/>
                  <a:gd name="T18" fmla="*/ 48 w 48"/>
                  <a:gd name="T19" fmla="*/ 25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32"/>
                  <a:gd name="T32" fmla="*/ 48 w 4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32">
                    <a:moveTo>
                      <a:pt x="48" y="25"/>
                    </a:moveTo>
                    <a:lnTo>
                      <a:pt x="45" y="20"/>
                    </a:lnTo>
                    <a:lnTo>
                      <a:pt x="5" y="0"/>
                    </a:lnTo>
                    <a:lnTo>
                      <a:pt x="0" y="13"/>
                    </a:lnTo>
                    <a:lnTo>
                      <a:pt x="39" y="32"/>
                    </a:lnTo>
                    <a:lnTo>
                      <a:pt x="36" y="29"/>
                    </a:lnTo>
                    <a:lnTo>
                      <a:pt x="48" y="25"/>
                    </a:lnTo>
                    <a:lnTo>
                      <a:pt x="47" y="22"/>
                    </a:lnTo>
                    <a:lnTo>
                      <a:pt x="45" y="20"/>
                    </a:lnTo>
                    <a:lnTo>
                      <a:pt x="48"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 name="Freeform 1029"/>
              <p:cNvSpPr>
                <a:spLocks/>
              </p:cNvSpPr>
              <p:nvPr/>
            </p:nvSpPr>
            <p:spPr bwMode="auto">
              <a:xfrm>
                <a:off x="2236" y="1368"/>
                <a:ext cx="18" cy="31"/>
              </a:xfrm>
              <a:custGeom>
                <a:avLst/>
                <a:gdLst>
                  <a:gd name="T0" fmla="*/ 18 w 18"/>
                  <a:gd name="T1" fmla="*/ 22 h 31"/>
                  <a:gd name="T2" fmla="*/ 18 w 18"/>
                  <a:gd name="T3" fmla="*/ 24 h 31"/>
                  <a:gd name="T4" fmla="*/ 12 w 18"/>
                  <a:gd name="T5" fmla="*/ 0 h 31"/>
                  <a:gd name="T6" fmla="*/ 0 w 18"/>
                  <a:gd name="T7" fmla="*/ 4 h 31"/>
                  <a:gd name="T8" fmla="*/ 7 w 18"/>
                  <a:gd name="T9" fmla="*/ 27 h 31"/>
                  <a:gd name="T10" fmla="*/ 7 w 18"/>
                  <a:gd name="T11" fmla="*/ 31 h 31"/>
                  <a:gd name="T12" fmla="*/ 18 w 18"/>
                  <a:gd name="T13" fmla="*/ 22 h 31"/>
                  <a:gd name="T14" fmla="*/ 0 60000 65536"/>
                  <a:gd name="T15" fmla="*/ 0 60000 65536"/>
                  <a:gd name="T16" fmla="*/ 0 60000 65536"/>
                  <a:gd name="T17" fmla="*/ 0 60000 65536"/>
                  <a:gd name="T18" fmla="*/ 0 60000 65536"/>
                  <a:gd name="T19" fmla="*/ 0 60000 65536"/>
                  <a:gd name="T20" fmla="*/ 0 60000 65536"/>
                  <a:gd name="T21" fmla="*/ 0 w 18"/>
                  <a:gd name="T22" fmla="*/ 0 h 31"/>
                  <a:gd name="T23" fmla="*/ 18 w 1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1">
                    <a:moveTo>
                      <a:pt x="18" y="22"/>
                    </a:moveTo>
                    <a:lnTo>
                      <a:pt x="18" y="24"/>
                    </a:lnTo>
                    <a:lnTo>
                      <a:pt x="12" y="0"/>
                    </a:lnTo>
                    <a:lnTo>
                      <a:pt x="0" y="4"/>
                    </a:lnTo>
                    <a:lnTo>
                      <a:pt x="7" y="27"/>
                    </a:lnTo>
                    <a:lnTo>
                      <a:pt x="7" y="31"/>
                    </a:lnTo>
                    <a:lnTo>
                      <a:pt x="18"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8" name="Freeform 1030"/>
              <p:cNvSpPr>
                <a:spLocks/>
              </p:cNvSpPr>
              <p:nvPr/>
            </p:nvSpPr>
            <p:spPr bwMode="auto">
              <a:xfrm>
                <a:off x="2243" y="1390"/>
                <a:ext cx="54" cy="54"/>
              </a:xfrm>
              <a:custGeom>
                <a:avLst/>
                <a:gdLst>
                  <a:gd name="T0" fmla="*/ 54 w 54"/>
                  <a:gd name="T1" fmla="*/ 48 h 54"/>
                  <a:gd name="T2" fmla="*/ 52 w 54"/>
                  <a:gd name="T3" fmla="*/ 45 h 54"/>
                  <a:gd name="T4" fmla="*/ 11 w 54"/>
                  <a:gd name="T5" fmla="*/ 0 h 54"/>
                  <a:gd name="T6" fmla="*/ 0 w 54"/>
                  <a:gd name="T7" fmla="*/ 9 h 54"/>
                  <a:gd name="T8" fmla="*/ 41 w 54"/>
                  <a:gd name="T9" fmla="*/ 54 h 54"/>
                  <a:gd name="T10" fmla="*/ 41 w 54"/>
                  <a:gd name="T11" fmla="*/ 50 h 54"/>
                  <a:gd name="T12" fmla="*/ 54 w 54"/>
                  <a:gd name="T13" fmla="*/ 48 h 54"/>
                  <a:gd name="T14" fmla="*/ 0 60000 65536"/>
                  <a:gd name="T15" fmla="*/ 0 60000 65536"/>
                  <a:gd name="T16" fmla="*/ 0 60000 65536"/>
                  <a:gd name="T17" fmla="*/ 0 60000 65536"/>
                  <a:gd name="T18" fmla="*/ 0 60000 65536"/>
                  <a:gd name="T19" fmla="*/ 0 60000 65536"/>
                  <a:gd name="T20" fmla="*/ 0 60000 65536"/>
                  <a:gd name="T21" fmla="*/ 0 w 54"/>
                  <a:gd name="T22" fmla="*/ 0 h 54"/>
                  <a:gd name="T23" fmla="*/ 54 w 5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4">
                    <a:moveTo>
                      <a:pt x="54" y="48"/>
                    </a:moveTo>
                    <a:lnTo>
                      <a:pt x="52" y="45"/>
                    </a:lnTo>
                    <a:lnTo>
                      <a:pt x="11" y="0"/>
                    </a:lnTo>
                    <a:lnTo>
                      <a:pt x="0" y="9"/>
                    </a:lnTo>
                    <a:lnTo>
                      <a:pt x="41" y="54"/>
                    </a:lnTo>
                    <a:lnTo>
                      <a:pt x="41" y="50"/>
                    </a:lnTo>
                    <a:lnTo>
                      <a:pt x="54" y="4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9" name="Freeform 1031"/>
              <p:cNvSpPr>
                <a:spLocks/>
              </p:cNvSpPr>
              <p:nvPr/>
            </p:nvSpPr>
            <p:spPr bwMode="auto">
              <a:xfrm>
                <a:off x="2284" y="1438"/>
                <a:ext cx="18" cy="31"/>
              </a:xfrm>
              <a:custGeom>
                <a:avLst/>
                <a:gdLst>
                  <a:gd name="T0" fmla="*/ 17 w 18"/>
                  <a:gd name="T1" fmla="*/ 26 h 31"/>
                  <a:gd name="T2" fmla="*/ 18 w 18"/>
                  <a:gd name="T3" fmla="*/ 26 h 31"/>
                  <a:gd name="T4" fmla="*/ 13 w 18"/>
                  <a:gd name="T5" fmla="*/ 0 h 31"/>
                  <a:gd name="T6" fmla="*/ 0 w 18"/>
                  <a:gd name="T7" fmla="*/ 2 h 31"/>
                  <a:gd name="T8" fmla="*/ 6 w 18"/>
                  <a:gd name="T9" fmla="*/ 29 h 31"/>
                  <a:gd name="T10" fmla="*/ 6 w 18"/>
                  <a:gd name="T11" fmla="*/ 31 h 31"/>
                  <a:gd name="T12" fmla="*/ 17 w 18"/>
                  <a:gd name="T13" fmla="*/ 26 h 31"/>
                  <a:gd name="T14" fmla="*/ 0 60000 65536"/>
                  <a:gd name="T15" fmla="*/ 0 60000 65536"/>
                  <a:gd name="T16" fmla="*/ 0 60000 65536"/>
                  <a:gd name="T17" fmla="*/ 0 60000 65536"/>
                  <a:gd name="T18" fmla="*/ 0 60000 65536"/>
                  <a:gd name="T19" fmla="*/ 0 60000 65536"/>
                  <a:gd name="T20" fmla="*/ 0 60000 65536"/>
                  <a:gd name="T21" fmla="*/ 0 w 18"/>
                  <a:gd name="T22" fmla="*/ 0 h 31"/>
                  <a:gd name="T23" fmla="*/ 18 w 1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1">
                    <a:moveTo>
                      <a:pt x="17" y="26"/>
                    </a:moveTo>
                    <a:lnTo>
                      <a:pt x="18" y="26"/>
                    </a:lnTo>
                    <a:lnTo>
                      <a:pt x="13" y="0"/>
                    </a:lnTo>
                    <a:lnTo>
                      <a:pt x="0" y="2"/>
                    </a:lnTo>
                    <a:lnTo>
                      <a:pt x="6" y="29"/>
                    </a:lnTo>
                    <a:lnTo>
                      <a:pt x="6" y="31"/>
                    </a:lnTo>
                    <a:lnTo>
                      <a:pt x="17"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 name="Freeform 1032"/>
              <p:cNvSpPr>
                <a:spLocks/>
              </p:cNvSpPr>
              <p:nvPr/>
            </p:nvSpPr>
            <p:spPr bwMode="auto">
              <a:xfrm>
                <a:off x="2290" y="1464"/>
                <a:ext cx="34" cy="54"/>
              </a:xfrm>
              <a:custGeom>
                <a:avLst/>
                <a:gdLst>
                  <a:gd name="T0" fmla="*/ 30 w 34"/>
                  <a:gd name="T1" fmla="*/ 43 h 54"/>
                  <a:gd name="T2" fmla="*/ 34 w 34"/>
                  <a:gd name="T3" fmla="*/ 45 h 54"/>
                  <a:gd name="T4" fmla="*/ 11 w 34"/>
                  <a:gd name="T5" fmla="*/ 0 h 54"/>
                  <a:gd name="T6" fmla="*/ 0 w 34"/>
                  <a:gd name="T7" fmla="*/ 5 h 54"/>
                  <a:gd name="T8" fmla="*/ 21 w 34"/>
                  <a:gd name="T9" fmla="*/ 50 h 54"/>
                  <a:gd name="T10" fmla="*/ 25 w 34"/>
                  <a:gd name="T11" fmla="*/ 54 h 54"/>
                  <a:gd name="T12" fmla="*/ 30 w 34"/>
                  <a:gd name="T13" fmla="*/ 43 h 54"/>
                  <a:gd name="T14" fmla="*/ 0 60000 65536"/>
                  <a:gd name="T15" fmla="*/ 0 60000 65536"/>
                  <a:gd name="T16" fmla="*/ 0 60000 65536"/>
                  <a:gd name="T17" fmla="*/ 0 60000 65536"/>
                  <a:gd name="T18" fmla="*/ 0 60000 65536"/>
                  <a:gd name="T19" fmla="*/ 0 60000 65536"/>
                  <a:gd name="T20" fmla="*/ 0 60000 65536"/>
                  <a:gd name="T21" fmla="*/ 0 w 34"/>
                  <a:gd name="T22" fmla="*/ 0 h 54"/>
                  <a:gd name="T23" fmla="*/ 34 w 3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54">
                    <a:moveTo>
                      <a:pt x="30" y="43"/>
                    </a:moveTo>
                    <a:lnTo>
                      <a:pt x="34" y="45"/>
                    </a:lnTo>
                    <a:lnTo>
                      <a:pt x="11" y="0"/>
                    </a:lnTo>
                    <a:lnTo>
                      <a:pt x="0" y="5"/>
                    </a:lnTo>
                    <a:lnTo>
                      <a:pt x="21" y="50"/>
                    </a:lnTo>
                    <a:lnTo>
                      <a:pt x="25" y="54"/>
                    </a:lnTo>
                    <a:lnTo>
                      <a:pt x="30"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 name="Freeform 1033"/>
              <p:cNvSpPr>
                <a:spLocks/>
              </p:cNvSpPr>
              <p:nvPr/>
            </p:nvSpPr>
            <p:spPr bwMode="auto">
              <a:xfrm>
                <a:off x="2315" y="1507"/>
                <a:ext cx="25" cy="21"/>
              </a:xfrm>
              <a:custGeom>
                <a:avLst/>
                <a:gdLst>
                  <a:gd name="T0" fmla="*/ 25 w 25"/>
                  <a:gd name="T1" fmla="*/ 11 h 21"/>
                  <a:gd name="T2" fmla="*/ 23 w 25"/>
                  <a:gd name="T3" fmla="*/ 11 h 21"/>
                  <a:gd name="T4" fmla="*/ 5 w 25"/>
                  <a:gd name="T5" fmla="*/ 0 h 21"/>
                  <a:gd name="T6" fmla="*/ 0 w 25"/>
                  <a:gd name="T7" fmla="*/ 11 h 21"/>
                  <a:gd name="T8" fmla="*/ 18 w 25"/>
                  <a:gd name="T9" fmla="*/ 21 h 21"/>
                  <a:gd name="T10" fmla="*/ 16 w 25"/>
                  <a:gd name="T11" fmla="*/ 20 h 21"/>
                  <a:gd name="T12" fmla="*/ 25 w 25"/>
                  <a:gd name="T13" fmla="*/ 11 h 21"/>
                  <a:gd name="T14" fmla="*/ 0 60000 65536"/>
                  <a:gd name="T15" fmla="*/ 0 60000 65536"/>
                  <a:gd name="T16" fmla="*/ 0 60000 65536"/>
                  <a:gd name="T17" fmla="*/ 0 60000 65536"/>
                  <a:gd name="T18" fmla="*/ 0 60000 65536"/>
                  <a:gd name="T19" fmla="*/ 0 60000 65536"/>
                  <a:gd name="T20" fmla="*/ 0 60000 65536"/>
                  <a:gd name="T21" fmla="*/ 0 w 25"/>
                  <a:gd name="T22" fmla="*/ 0 h 21"/>
                  <a:gd name="T23" fmla="*/ 25 w 2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1">
                    <a:moveTo>
                      <a:pt x="25" y="11"/>
                    </a:moveTo>
                    <a:lnTo>
                      <a:pt x="23" y="11"/>
                    </a:lnTo>
                    <a:lnTo>
                      <a:pt x="5" y="0"/>
                    </a:lnTo>
                    <a:lnTo>
                      <a:pt x="0" y="11"/>
                    </a:lnTo>
                    <a:lnTo>
                      <a:pt x="18" y="21"/>
                    </a:lnTo>
                    <a:lnTo>
                      <a:pt x="16" y="20"/>
                    </a:lnTo>
                    <a:lnTo>
                      <a:pt x="25"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 name="Freeform 1034"/>
              <p:cNvSpPr>
                <a:spLocks/>
              </p:cNvSpPr>
              <p:nvPr/>
            </p:nvSpPr>
            <p:spPr bwMode="auto">
              <a:xfrm>
                <a:off x="2331" y="1518"/>
                <a:ext cx="29" cy="30"/>
              </a:xfrm>
              <a:custGeom>
                <a:avLst/>
                <a:gdLst>
                  <a:gd name="T0" fmla="*/ 29 w 29"/>
                  <a:gd name="T1" fmla="*/ 25 h 30"/>
                  <a:gd name="T2" fmla="*/ 29 w 29"/>
                  <a:gd name="T3" fmla="*/ 23 h 30"/>
                  <a:gd name="T4" fmla="*/ 9 w 29"/>
                  <a:gd name="T5" fmla="*/ 0 h 30"/>
                  <a:gd name="T6" fmla="*/ 0 w 29"/>
                  <a:gd name="T7" fmla="*/ 9 h 30"/>
                  <a:gd name="T8" fmla="*/ 18 w 29"/>
                  <a:gd name="T9" fmla="*/ 30 h 30"/>
                  <a:gd name="T10" fmla="*/ 18 w 29"/>
                  <a:gd name="T11" fmla="*/ 30 h 30"/>
                  <a:gd name="T12" fmla="*/ 29 w 29"/>
                  <a:gd name="T13" fmla="*/ 25 h 30"/>
                  <a:gd name="T14" fmla="*/ 0 60000 65536"/>
                  <a:gd name="T15" fmla="*/ 0 60000 65536"/>
                  <a:gd name="T16" fmla="*/ 0 60000 65536"/>
                  <a:gd name="T17" fmla="*/ 0 60000 65536"/>
                  <a:gd name="T18" fmla="*/ 0 60000 65536"/>
                  <a:gd name="T19" fmla="*/ 0 60000 65536"/>
                  <a:gd name="T20" fmla="*/ 0 60000 65536"/>
                  <a:gd name="T21" fmla="*/ 0 w 29"/>
                  <a:gd name="T22" fmla="*/ 0 h 30"/>
                  <a:gd name="T23" fmla="*/ 29 w 29"/>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0">
                    <a:moveTo>
                      <a:pt x="29" y="25"/>
                    </a:moveTo>
                    <a:lnTo>
                      <a:pt x="29" y="23"/>
                    </a:lnTo>
                    <a:lnTo>
                      <a:pt x="9" y="0"/>
                    </a:lnTo>
                    <a:lnTo>
                      <a:pt x="0" y="9"/>
                    </a:lnTo>
                    <a:lnTo>
                      <a:pt x="18" y="30"/>
                    </a:lnTo>
                    <a:lnTo>
                      <a:pt x="29"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 name="Freeform 1035"/>
              <p:cNvSpPr>
                <a:spLocks/>
              </p:cNvSpPr>
              <p:nvPr/>
            </p:nvSpPr>
            <p:spPr bwMode="auto">
              <a:xfrm>
                <a:off x="2349" y="1543"/>
                <a:ext cx="18" cy="20"/>
              </a:xfrm>
              <a:custGeom>
                <a:avLst/>
                <a:gdLst>
                  <a:gd name="T0" fmla="*/ 18 w 18"/>
                  <a:gd name="T1" fmla="*/ 14 h 20"/>
                  <a:gd name="T2" fmla="*/ 18 w 18"/>
                  <a:gd name="T3" fmla="*/ 14 h 20"/>
                  <a:gd name="T4" fmla="*/ 11 w 18"/>
                  <a:gd name="T5" fmla="*/ 0 h 20"/>
                  <a:gd name="T6" fmla="*/ 0 w 18"/>
                  <a:gd name="T7" fmla="*/ 5 h 20"/>
                  <a:gd name="T8" fmla="*/ 6 w 18"/>
                  <a:gd name="T9" fmla="*/ 20 h 20"/>
                  <a:gd name="T10" fmla="*/ 7 w 18"/>
                  <a:gd name="T11" fmla="*/ 20 h 20"/>
                  <a:gd name="T12" fmla="*/ 18 w 18"/>
                  <a:gd name="T13" fmla="*/ 14 h 20"/>
                  <a:gd name="T14" fmla="*/ 0 60000 65536"/>
                  <a:gd name="T15" fmla="*/ 0 60000 65536"/>
                  <a:gd name="T16" fmla="*/ 0 60000 65536"/>
                  <a:gd name="T17" fmla="*/ 0 60000 65536"/>
                  <a:gd name="T18" fmla="*/ 0 60000 65536"/>
                  <a:gd name="T19" fmla="*/ 0 60000 65536"/>
                  <a:gd name="T20" fmla="*/ 0 60000 65536"/>
                  <a:gd name="T21" fmla="*/ 0 w 18"/>
                  <a:gd name="T22" fmla="*/ 0 h 20"/>
                  <a:gd name="T23" fmla="*/ 18 w 1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0">
                    <a:moveTo>
                      <a:pt x="18" y="14"/>
                    </a:moveTo>
                    <a:lnTo>
                      <a:pt x="18" y="14"/>
                    </a:lnTo>
                    <a:lnTo>
                      <a:pt x="11" y="0"/>
                    </a:lnTo>
                    <a:lnTo>
                      <a:pt x="0" y="5"/>
                    </a:lnTo>
                    <a:lnTo>
                      <a:pt x="6" y="20"/>
                    </a:lnTo>
                    <a:lnTo>
                      <a:pt x="7" y="20"/>
                    </a:lnTo>
                    <a:lnTo>
                      <a:pt x="18"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4" name="Freeform 1036"/>
              <p:cNvSpPr>
                <a:spLocks/>
              </p:cNvSpPr>
              <p:nvPr/>
            </p:nvSpPr>
            <p:spPr bwMode="auto">
              <a:xfrm>
                <a:off x="2356" y="1557"/>
                <a:ext cx="22" cy="31"/>
              </a:xfrm>
              <a:custGeom>
                <a:avLst/>
                <a:gdLst>
                  <a:gd name="T0" fmla="*/ 17 w 22"/>
                  <a:gd name="T1" fmla="*/ 18 h 31"/>
                  <a:gd name="T2" fmla="*/ 22 w 22"/>
                  <a:gd name="T3" fmla="*/ 22 h 31"/>
                  <a:gd name="T4" fmla="*/ 11 w 22"/>
                  <a:gd name="T5" fmla="*/ 0 h 31"/>
                  <a:gd name="T6" fmla="*/ 0 w 22"/>
                  <a:gd name="T7" fmla="*/ 6 h 31"/>
                  <a:gd name="T8" fmla="*/ 9 w 22"/>
                  <a:gd name="T9" fmla="*/ 27 h 31"/>
                  <a:gd name="T10" fmla="*/ 17 w 22"/>
                  <a:gd name="T11" fmla="*/ 31 h 31"/>
                  <a:gd name="T12" fmla="*/ 9 w 22"/>
                  <a:gd name="T13" fmla="*/ 27 h 31"/>
                  <a:gd name="T14" fmla="*/ 11 w 22"/>
                  <a:gd name="T15" fmla="*/ 31 h 31"/>
                  <a:gd name="T16" fmla="*/ 17 w 22"/>
                  <a:gd name="T17" fmla="*/ 31 h 31"/>
                  <a:gd name="T18" fmla="*/ 17 w 22"/>
                  <a:gd name="T19" fmla="*/ 18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1"/>
                  <a:gd name="T32" fmla="*/ 22 w 2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1">
                    <a:moveTo>
                      <a:pt x="17" y="18"/>
                    </a:moveTo>
                    <a:lnTo>
                      <a:pt x="22" y="22"/>
                    </a:lnTo>
                    <a:lnTo>
                      <a:pt x="11" y="0"/>
                    </a:lnTo>
                    <a:lnTo>
                      <a:pt x="0" y="6"/>
                    </a:lnTo>
                    <a:lnTo>
                      <a:pt x="9" y="27"/>
                    </a:lnTo>
                    <a:lnTo>
                      <a:pt x="17" y="31"/>
                    </a:lnTo>
                    <a:lnTo>
                      <a:pt x="9" y="27"/>
                    </a:lnTo>
                    <a:lnTo>
                      <a:pt x="11" y="31"/>
                    </a:lnTo>
                    <a:lnTo>
                      <a:pt x="17" y="31"/>
                    </a:lnTo>
                    <a:lnTo>
                      <a:pt x="17"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5" name="Freeform 1037"/>
              <p:cNvSpPr>
                <a:spLocks/>
              </p:cNvSpPr>
              <p:nvPr/>
            </p:nvSpPr>
            <p:spPr bwMode="auto">
              <a:xfrm>
                <a:off x="2373" y="1575"/>
                <a:ext cx="25" cy="15"/>
              </a:xfrm>
              <a:custGeom>
                <a:avLst/>
                <a:gdLst>
                  <a:gd name="T0" fmla="*/ 25 w 25"/>
                  <a:gd name="T1" fmla="*/ 2 h 15"/>
                  <a:gd name="T2" fmla="*/ 21 w 25"/>
                  <a:gd name="T3" fmla="*/ 0 h 15"/>
                  <a:gd name="T4" fmla="*/ 0 w 25"/>
                  <a:gd name="T5" fmla="*/ 0 h 15"/>
                  <a:gd name="T6" fmla="*/ 0 w 25"/>
                  <a:gd name="T7" fmla="*/ 13 h 15"/>
                  <a:gd name="T8" fmla="*/ 21 w 25"/>
                  <a:gd name="T9" fmla="*/ 15 h 15"/>
                  <a:gd name="T10" fmla="*/ 18 w 25"/>
                  <a:gd name="T11" fmla="*/ 13 h 15"/>
                  <a:gd name="T12" fmla="*/ 25 w 25"/>
                  <a:gd name="T13" fmla="*/ 2 h 15"/>
                  <a:gd name="T14" fmla="*/ 0 60000 65536"/>
                  <a:gd name="T15" fmla="*/ 0 60000 65536"/>
                  <a:gd name="T16" fmla="*/ 0 60000 65536"/>
                  <a:gd name="T17" fmla="*/ 0 60000 65536"/>
                  <a:gd name="T18" fmla="*/ 0 60000 65536"/>
                  <a:gd name="T19" fmla="*/ 0 60000 65536"/>
                  <a:gd name="T20" fmla="*/ 0 60000 65536"/>
                  <a:gd name="T21" fmla="*/ 0 w 25"/>
                  <a:gd name="T22" fmla="*/ 0 h 15"/>
                  <a:gd name="T23" fmla="*/ 25 w 2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5">
                    <a:moveTo>
                      <a:pt x="25" y="2"/>
                    </a:moveTo>
                    <a:lnTo>
                      <a:pt x="21" y="0"/>
                    </a:lnTo>
                    <a:lnTo>
                      <a:pt x="0" y="0"/>
                    </a:lnTo>
                    <a:lnTo>
                      <a:pt x="0" y="13"/>
                    </a:lnTo>
                    <a:lnTo>
                      <a:pt x="21" y="15"/>
                    </a:lnTo>
                    <a:lnTo>
                      <a:pt x="18" y="13"/>
                    </a:lnTo>
                    <a:lnTo>
                      <a:pt x="2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 name="Freeform 1038"/>
              <p:cNvSpPr>
                <a:spLocks/>
              </p:cNvSpPr>
              <p:nvPr/>
            </p:nvSpPr>
            <p:spPr bwMode="auto">
              <a:xfrm>
                <a:off x="2391" y="1577"/>
                <a:ext cx="34" cy="29"/>
              </a:xfrm>
              <a:custGeom>
                <a:avLst/>
                <a:gdLst>
                  <a:gd name="T0" fmla="*/ 34 w 34"/>
                  <a:gd name="T1" fmla="*/ 24 h 29"/>
                  <a:gd name="T2" fmla="*/ 32 w 34"/>
                  <a:gd name="T3" fmla="*/ 20 h 29"/>
                  <a:gd name="T4" fmla="*/ 7 w 34"/>
                  <a:gd name="T5" fmla="*/ 0 h 29"/>
                  <a:gd name="T6" fmla="*/ 0 w 34"/>
                  <a:gd name="T7" fmla="*/ 11 h 29"/>
                  <a:gd name="T8" fmla="*/ 23 w 34"/>
                  <a:gd name="T9" fmla="*/ 29 h 29"/>
                  <a:gd name="T10" fmla="*/ 21 w 34"/>
                  <a:gd name="T11" fmla="*/ 24 h 29"/>
                  <a:gd name="T12" fmla="*/ 34 w 34"/>
                  <a:gd name="T13" fmla="*/ 24 h 29"/>
                  <a:gd name="T14" fmla="*/ 34 w 34"/>
                  <a:gd name="T15" fmla="*/ 22 h 29"/>
                  <a:gd name="T16" fmla="*/ 32 w 34"/>
                  <a:gd name="T17" fmla="*/ 20 h 29"/>
                  <a:gd name="T18" fmla="*/ 34 w 34"/>
                  <a:gd name="T19" fmla="*/ 24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29"/>
                  <a:gd name="T32" fmla="*/ 34 w 34"/>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29">
                    <a:moveTo>
                      <a:pt x="34" y="24"/>
                    </a:moveTo>
                    <a:lnTo>
                      <a:pt x="32" y="20"/>
                    </a:lnTo>
                    <a:lnTo>
                      <a:pt x="7" y="0"/>
                    </a:lnTo>
                    <a:lnTo>
                      <a:pt x="0" y="11"/>
                    </a:lnTo>
                    <a:lnTo>
                      <a:pt x="23" y="29"/>
                    </a:lnTo>
                    <a:lnTo>
                      <a:pt x="21" y="24"/>
                    </a:lnTo>
                    <a:lnTo>
                      <a:pt x="34" y="24"/>
                    </a:lnTo>
                    <a:lnTo>
                      <a:pt x="34" y="22"/>
                    </a:lnTo>
                    <a:lnTo>
                      <a:pt x="32" y="20"/>
                    </a:lnTo>
                    <a:lnTo>
                      <a:pt x="34"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 name="Freeform 1039"/>
              <p:cNvSpPr>
                <a:spLocks/>
              </p:cNvSpPr>
              <p:nvPr/>
            </p:nvSpPr>
            <p:spPr bwMode="auto">
              <a:xfrm>
                <a:off x="2412" y="1601"/>
                <a:ext cx="13" cy="27"/>
              </a:xfrm>
              <a:custGeom>
                <a:avLst/>
                <a:gdLst>
                  <a:gd name="T0" fmla="*/ 11 w 13"/>
                  <a:gd name="T1" fmla="*/ 27 h 27"/>
                  <a:gd name="T2" fmla="*/ 13 w 13"/>
                  <a:gd name="T3" fmla="*/ 21 h 27"/>
                  <a:gd name="T4" fmla="*/ 13 w 13"/>
                  <a:gd name="T5" fmla="*/ 0 h 27"/>
                  <a:gd name="T6" fmla="*/ 0 w 13"/>
                  <a:gd name="T7" fmla="*/ 0 h 27"/>
                  <a:gd name="T8" fmla="*/ 0 w 13"/>
                  <a:gd name="T9" fmla="*/ 21 h 27"/>
                  <a:gd name="T10" fmla="*/ 2 w 13"/>
                  <a:gd name="T11" fmla="*/ 16 h 27"/>
                  <a:gd name="T12" fmla="*/ 11 w 13"/>
                  <a:gd name="T13" fmla="*/ 27 h 27"/>
                  <a:gd name="T14" fmla="*/ 13 w 13"/>
                  <a:gd name="T15" fmla="*/ 25 h 27"/>
                  <a:gd name="T16" fmla="*/ 13 w 13"/>
                  <a:gd name="T17" fmla="*/ 21 h 27"/>
                  <a:gd name="T18" fmla="*/ 11 w 13"/>
                  <a:gd name="T19" fmla="*/ 2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7"/>
                  <a:gd name="T32" fmla="*/ 13 w 13"/>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7">
                    <a:moveTo>
                      <a:pt x="11" y="27"/>
                    </a:moveTo>
                    <a:lnTo>
                      <a:pt x="13" y="21"/>
                    </a:lnTo>
                    <a:lnTo>
                      <a:pt x="13" y="0"/>
                    </a:lnTo>
                    <a:lnTo>
                      <a:pt x="0" y="0"/>
                    </a:lnTo>
                    <a:lnTo>
                      <a:pt x="0" y="21"/>
                    </a:lnTo>
                    <a:lnTo>
                      <a:pt x="2" y="16"/>
                    </a:lnTo>
                    <a:lnTo>
                      <a:pt x="11" y="27"/>
                    </a:lnTo>
                    <a:lnTo>
                      <a:pt x="13" y="25"/>
                    </a:lnTo>
                    <a:lnTo>
                      <a:pt x="13" y="21"/>
                    </a:lnTo>
                    <a:lnTo>
                      <a:pt x="11"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 name="Freeform 1040"/>
              <p:cNvSpPr>
                <a:spLocks/>
              </p:cNvSpPr>
              <p:nvPr/>
            </p:nvSpPr>
            <p:spPr bwMode="auto">
              <a:xfrm>
                <a:off x="2355" y="1617"/>
                <a:ext cx="68" cy="63"/>
              </a:xfrm>
              <a:custGeom>
                <a:avLst/>
                <a:gdLst>
                  <a:gd name="T0" fmla="*/ 12 w 68"/>
                  <a:gd name="T1" fmla="*/ 59 h 63"/>
                  <a:gd name="T2" fmla="*/ 10 w 68"/>
                  <a:gd name="T3" fmla="*/ 63 h 63"/>
                  <a:gd name="T4" fmla="*/ 68 w 68"/>
                  <a:gd name="T5" fmla="*/ 11 h 63"/>
                  <a:gd name="T6" fmla="*/ 59 w 68"/>
                  <a:gd name="T7" fmla="*/ 0 h 63"/>
                  <a:gd name="T8" fmla="*/ 1 w 68"/>
                  <a:gd name="T9" fmla="*/ 54 h 63"/>
                  <a:gd name="T10" fmla="*/ 0 w 68"/>
                  <a:gd name="T11" fmla="*/ 56 h 63"/>
                  <a:gd name="T12" fmla="*/ 12 w 68"/>
                  <a:gd name="T13" fmla="*/ 59 h 63"/>
                  <a:gd name="T14" fmla="*/ 0 60000 65536"/>
                  <a:gd name="T15" fmla="*/ 0 60000 65536"/>
                  <a:gd name="T16" fmla="*/ 0 60000 65536"/>
                  <a:gd name="T17" fmla="*/ 0 60000 65536"/>
                  <a:gd name="T18" fmla="*/ 0 60000 65536"/>
                  <a:gd name="T19" fmla="*/ 0 60000 65536"/>
                  <a:gd name="T20" fmla="*/ 0 60000 65536"/>
                  <a:gd name="T21" fmla="*/ 0 w 68"/>
                  <a:gd name="T22" fmla="*/ 0 h 63"/>
                  <a:gd name="T23" fmla="*/ 68 w 68"/>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63">
                    <a:moveTo>
                      <a:pt x="12" y="59"/>
                    </a:moveTo>
                    <a:lnTo>
                      <a:pt x="10" y="63"/>
                    </a:lnTo>
                    <a:lnTo>
                      <a:pt x="68" y="11"/>
                    </a:lnTo>
                    <a:lnTo>
                      <a:pt x="59" y="0"/>
                    </a:lnTo>
                    <a:lnTo>
                      <a:pt x="1" y="54"/>
                    </a:lnTo>
                    <a:lnTo>
                      <a:pt x="0" y="56"/>
                    </a:lnTo>
                    <a:lnTo>
                      <a:pt x="12"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9" name="Freeform 1041"/>
              <p:cNvSpPr>
                <a:spLocks/>
              </p:cNvSpPr>
              <p:nvPr/>
            </p:nvSpPr>
            <p:spPr bwMode="auto">
              <a:xfrm>
                <a:off x="2338" y="1673"/>
                <a:ext cx="29" cy="77"/>
              </a:xfrm>
              <a:custGeom>
                <a:avLst/>
                <a:gdLst>
                  <a:gd name="T0" fmla="*/ 13 w 29"/>
                  <a:gd name="T1" fmla="*/ 70 h 77"/>
                  <a:gd name="T2" fmla="*/ 13 w 29"/>
                  <a:gd name="T3" fmla="*/ 75 h 77"/>
                  <a:gd name="T4" fmla="*/ 29 w 29"/>
                  <a:gd name="T5" fmla="*/ 3 h 77"/>
                  <a:gd name="T6" fmla="*/ 17 w 29"/>
                  <a:gd name="T7" fmla="*/ 0 h 77"/>
                  <a:gd name="T8" fmla="*/ 0 w 29"/>
                  <a:gd name="T9" fmla="*/ 72 h 77"/>
                  <a:gd name="T10" fmla="*/ 2 w 29"/>
                  <a:gd name="T11" fmla="*/ 77 h 77"/>
                  <a:gd name="T12" fmla="*/ 0 w 29"/>
                  <a:gd name="T13" fmla="*/ 72 h 77"/>
                  <a:gd name="T14" fmla="*/ 0 w 29"/>
                  <a:gd name="T15" fmla="*/ 75 h 77"/>
                  <a:gd name="T16" fmla="*/ 2 w 29"/>
                  <a:gd name="T17" fmla="*/ 77 h 77"/>
                  <a:gd name="T18" fmla="*/ 13 w 29"/>
                  <a:gd name="T19" fmla="*/ 7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77"/>
                  <a:gd name="T32" fmla="*/ 29 w 29"/>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77">
                    <a:moveTo>
                      <a:pt x="13" y="70"/>
                    </a:moveTo>
                    <a:lnTo>
                      <a:pt x="13" y="75"/>
                    </a:lnTo>
                    <a:lnTo>
                      <a:pt x="29" y="3"/>
                    </a:lnTo>
                    <a:lnTo>
                      <a:pt x="17" y="0"/>
                    </a:lnTo>
                    <a:lnTo>
                      <a:pt x="0" y="72"/>
                    </a:lnTo>
                    <a:lnTo>
                      <a:pt x="2" y="77"/>
                    </a:lnTo>
                    <a:lnTo>
                      <a:pt x="0" y="72"/>
                    </a:lnTo>
                    <a:lnTo>
                      <a:pt x="0" y="75"/>
                    </a:lnTo>
                    <a:lnTo>
                      <a:pt x="2" y="77"/>
                    </a:lnTo>
                    <a:lnTo>
                      <a:pt x="13"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0" name="Freeform 1042"/>
              <p:cNvSpPr>
                <a:spLocks/>
              </p:cNvSpPr>
              <p:nvPr/>
            </p:nvSpPr>
            <p:spPr bwMode="auto">
              <a:xfrm>
                <a:off x="2340" y="1743"/>
                <a:ext cx="40" cy="43"/>
              </a:xfrm>
              <a:custGeom>
                <a:avLst/>
                <a:gdLst>
                  <a:gd name="T0" fmla="*/ 36 w 40"/>
                  <a:gd name="T1" fmla="*/ 43 h 43"/>
                  <a:gd name="T2" fmla="*/ 36 w 40"/>
                  <a:gd name="T3" fmla="*/ 36 h 43"/>
                  <a:gd name="T4" fmla="*/ 11 w 40"/>
                  <a:gd name="T5" fmla="*/ 0 h 43"/>
                  <a:gd name="T6" fmla="*/ 0 w 40"/>
                  <a:gd name="T7" fmla="*/ 7 h 43"/>
                  <a:gd name="T8" fmla="*/ 25 w 40"/>
                  <a:gd name="T9" fmla="*/ 43 h 43"/>
                  <a:gd name="T10" fmla="*/ 25 w 40"/>
                  <a:gd name="T11" fmla="*/ 36 h 43"/>
                  <a:gd name="T12" fmla="*/ 36 w 40"/>
                  <a:gd name="T13" fmla="*/ 43 h 43"/>
                  <a:gd name="T14" fmla="*/ 40 w 40"/>
                  <a:gd name="T15" fmla="*/ 39 h 43"/>
                  <a:gd name="T16" fmla="*/ 36 w 40"/>
                  <a:gd name="T17" fmla="*/ 36 h 43"/>
                  <a:gd name="T18" fmla="*/ 36 w 40"/>
                  <a:gd name="T19" fmla="*/ 4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3"/>
                  <a:gd name="T32" fmla="*/ 40 w 40"/>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3">
                    <a:moveTo>
                      <a:pt x="36" y="43"/>
                    </a:moveTo>
                    <a:lnTo>
                      <a:pt x="36" y="36"/>
                    </a:lnTo>
                    <a:lnTo>
                      <a:pt x="11" y="0"/>
                    </a:lnTo>
                    <a:lnTo>
                      <a:pt x="0" y="7"/>
                    </a:lnTo>
                    <a:lnTo>
                      <a:pt x="25" y="43"/>
                    </a:lnTo>
                    <a:lnTo>
                      <a:pt x="25" y="36"/>
                    </a:lnTo>
                    <a:lnTo>
                      <a:pt x="36" y="43"/>
                    </a:lnTo>
                    <a:lnTo>
                      <a:pt x="40" y="39"/>
                    </a:lnTo>
                    <a:lnTo>
                      <a:pt x="36" y="36"/>
                    </a:lnTo>
                    <a:lnTo>
                      <a:pt x="36"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 name="Freeform 1043"/>
              <p:cNvSpPr>
                <a:spLocks/>
              </p:cNvSpPr>
              <p:nvPr/>
            </p:nvSpPr>
            <p:spPr bwMode="auto">
              <a:xfrm>
                <a:off x="2347" y="1779"/>
                <a:ext cx="29" cy="34"/>
              </a:xfrm>
              <a:custGeom>
                <a:avLst/>
                <a:gdLst>
                  <a:gd name="T0" fmla="*/ 9 w 29"/>
                  <a:gd name="T1" fmla="*/ 34 h 34"/>
                  <a:gd name="T2" fmla="*/ 9 w 29"/>
                  <a:gd name="T3" fmla="*/ 34 h 34"/>
                  <a:gd name="T4" fmla="*/ 29 w 29"/>
                  <a:gd name="T5" fmla="*/ 7 h 34"/>
                  <a:gd name="T6" fmla="*/ 18 w 29"/>
                  <a:gd name="T7" fmla="*/ 0 h 34"/>
                  <a:gd name="T8" fmla="*/ 0 w 29"/>
                  <a:gd name="T9" fmla="*/ 27 h 34"/>
                  <a:gd name="T10" fmla="*/ 0 w 29"/>
                  <a:gd name="T11" fmla="*/ 27 h 34"/>
                  <a:gd name="T12" fmla="*/ 9 w 29"/>
                  <a:gd name="T13" fmla="*/ 34 h 34"/>
                  <a:gd name="T14" fmla="*/ 0 60000 65536"/>
                  <a:gd name="T15" fmla="*/ 0 60000 65536"/>
                  <a:gd name="T16" fmla="*/ 0 60000 65536"/>
                  <a:gd name="T17" fmla="*/ 0 60000 65536"/>
                  <a:gd name="T18" fmla="*/ 0 60000 65536"/>
                  <a:gd name="T19" fmla="*/ 0 60000 65536"/>
                  <a:gd name="T20" fmla="*/ 0 60000 65536"/>
                  <a:gd name="T21" fmla="*/ 0 w 29"/>
                  <a:gd name="T22" fmla="*/ 0 h 34"/>
                  <a:gd name="T23" fmla="*/ 29 w 29"/>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4">
                    <a:moveTo>
                      <a:pt x="9" y="34"/>
                    </a:moveTo>
                    <a:lnTo>
                      <a:pt x="9" y="34"/>
                    </a:lnTo>
                    <a:lnTo>
                      <a:pt x="29" y="7"/>
                    </a:lnTo>
                    <a:lnTo>
                      <a:pt x="18" y="0"/>
                    </a:lnTo>
                    <a:lnTo>
                      <a:pt x="0" y="27"/>
                    </a:lnTo>
                    <a:lnTo>
                      <a:pt x="9"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 name="Freeform 1044"/>
              <p:cNvSpPr>
                <a:spLocks/>
              </p:cNvSpPr>
              <p:nvPr/>
            </p:nvSpPr>
            <p:spPr bwMode="auto">
              <a:xfrm>
                <a:off x="2310" y="1806"/>
                <a:ext cx="46" cy="58"/>
              </a:xfrm>
              <a:custGeom>
                <a:avLst/>
                <a:gdLst>
                  <a:gd name="T0" fmla="*/ 12 w 46"/>
                  <a:gd name="T1" fmla="*/ 52 h 58"/>
                  <a:gd name="T2" fmla="*/ 10 w 46"/>
                  <a:gd name="T3" fmla="*/ 58 h 58"/>
                  <a:gd name="T4" fmla="*/ 46 w 46"/>
                  <a:gd name="T5" fmla="*/ 7 h 58"/>
                  <a:gd name="T6" fmla="*/ 37 w 46"/>
                  <a:gd name="T7" fmla="*/ 0 h 58"/>
                  <a:gd name="T8" fmla="*/ 0 w 46"/>
                  <a:gd name="T9" fmla="*/ 50 h 58"/>
                  <a:gd name="T10" fmla="*/ 0 w 46"/>
                  <a:gd name="T11" fmla="*/ 54 h 58"/>
                  <a:gd name="T12" fmla="*/ 12 w 46"/>
                  <a:gd name="T13" fmla="*/ 52 h 58"/>
                  <a:gd name="T14" fmla="*/ 0 60000 65536"/>
                  <a:gd name="T15" fmla="*/ 0 60000 65536"/>
                  <a:gd name="T16" fmla="*/ 0 60000 65536"/>
                  <a:gd name="T17" fmla="*/ 0 60000 65536"/>
                  <a:gd name="T18" fmla="*/ 0 60000 65536"/>
                  <a:gd name="T19" fmla="*/ 0 60000 65536"/>
                  <a:gd name="T20" fmla="*/ 0 60000 65536"/>
                  <a:gd name="T21" fmla="*/ 0 w 46"/>
                  <a:gd name="T22" fmla="*/ 0 h 58"/>
                  <a:gd name="T23" fmla="*/ 46 w 46"/>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8">
                    <a:moveTo>
                      <a:pt x="12" y="52"/>
                    </a:moveTo>
                    <a:lnTo>
                      <a:pt x="10" y="58"/>
                    </a:lnTo>
                    <a:lnTo>
                      <a:pt x="46" y="7"/>
                    </a:lnTo>
                    <a:lnTo>
                      <a:pt x="37" y="0"/>
                    </a:lnTo>
                    <a:lnTo>
                      <a:pt x="0" y="50"/>
                    </a:lnTo>
                    <a:lnTo>
                      <a:pt x="0" y="54"/>
                    </a:lnTo>
                    <a:lnTo>
                      <a:pt x="12"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 name="Freeform 1045"/>
              <p:cNvSpPr>
                <a:spLocks/>
              </p:cNvSpPr>
              <p:nvPr/>
            </p:nvSpPr>
            <p:spPr bwMode="auto">
              <a:xfrm>
                <a:off x="2310" y="1858"/>
                <a:ext cx="16" cy="42"/>
              </a:xfrm>
              <a:custGeom>
                <a:avLst/>
                <a:gdLst>
                  <a:gd name="T0" fmla="*/ 12 w 16"/>
                  <a:gd name="T1" fmla="*/ 42 h 42"/>
                  <a:gd name="T2" fmla="*/ 16 w 16"/>
                  <a:gd name="T3" fmla="*/ 36 h 42"/>
                  <a:gd name="T4" fmla="*/ 12 w 16"/>
                  <a:gd name="T5" fmla="*/ 0 h 42"/>
                  <a:gd name="T6" fmla="*/ 0 w 16"/>
                  <a:gd name="T7" fmla="*/ 2 h 42"/>
                  <a:gd name="T8" fmla="*/ 3 w 16"/>
                  <a:gd name="T9" fmla="*/ 38 h 42"/>
                  <a:gd name="T10" fmla="*/ 5 w 16"/>
                  <a:gd name="T11" fmla="*/ 31 h 42"/>
                  <a:gd name="T12" fmla="*/ 12 w 16"/>
                  <a:gd name="T13" fmla="*/ 42 h 42"/>
                  <a:gd name="T14" fmla="*/ 16 w 16"/>
                  <a:gd name="T15" fmla="*/ 40 h 42"/>
                  <a:gd name="T16" fmla="*/ 16 w 16"/>
                  <a:gd name="T17" fmla="*/ 36 h 42"/>
                  <a:gd name="T18" fmla="*/ 12 w 16"/>
                  <a:gd name="T19" fmla="*/ 42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2"/>
                  <a:gd name="T32" fmla="*/ 16 w 16"/>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2">
                    <a:moveTo>
                      <a:pt x="12" y="42"/>
                    </a:moveTo>
                    <a:lnTo>
                      <a:pt x="16" y="36"/>
                    </a:lnTo>
                    <a:lnTo>
                      <a:pt x="12" y="0"/>
                    </a:lnTo>
                    <a:lnTo>
                      <a:pt x="0" y="2"/>
                    </a:lnTo>
                    <a:lnTo>
                      <a:pt x="3" y="38"/>
                    </a:lnTo>
                    <a:lnTo>
                      <a:pt x="5" y="31"/>
                    </a:lnTo>
                    <a:lnTo>
                      <a:pt x="12" y="42"/>
                    </a:lnTo>
                    <a:lnTo>
                      <a:pt x="16" y="40"/>
                    </a:lnTo>
                    <a:lnTo>
                      <a:pt x="16" y="36"/>
                    </a:lnTo>
                    <a:lnTo>
                      <a:pt x="12"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4" name="Freeform 1046"/>
              <p:cNvSpPr>
                <a:spLocks/>
              </p:cNvSpPr>
              <p:nvPr/>
            </p:nvSpPr>
            <p:spPr bwMode="auto">
              <a:xfrm>
                <a:off x="2270" y="1889"/>
                <a:ext cx="52" cy="34"/>
              </a:xfrm>
              <a:custGeom>
                <a:avLst/>
                <a:gdLst>
                  <a:gd name="T0" fmla="*/ 7 w 52"/>
                  <a:gd name="T1" fmla="*/ 34 h 34"/>
                  <a:gd name="T2" fmla="*/ 7 w 52"/>
                  <a:gd name="T3" fmla="*/ 34 h 34"/>
                  <a:gd name="T4" fmla="*/ 52 w 52"/>
                  <a:gd name="T5" fmla="*/ 11 h 34"/>
                  <a:gd name="T6" fmla="*/ 45 w 52"/>
                  <a:gd name="T7" fmla="*/ 0 h 34"/>
                  <a:gd name="T8" fmla="*/ 0 w 52"/>
                  <a:gd name="T9" fmla="*/ 23 h 34"/>
                  <a:gd name="T10" fmla="*/ 0 w 52"/>
                  <a:gd name="T11" fmla="*/ 25 h 34"/>
                  <a:gd name="T12" fmla="*/ 7 w 52"/>
                  <a:gd name="T13" fmla="*/ 34 h 34"/>
                  <a:gd name="T14" fmla="*/ 0 60000 65536"/>
                  <a:gd name="T15" fmla="*/ 0 60000 65536"/>
                  <a:gd name="T16" fmla="*/ 0 60000 65536"/>
                  <a:gd name="T17" fmla="*/ 0 60000 65536"/>
                  <a:gd name="T18" fmla="*/ 0 60000 65536"/>
                  <a:gd name="T19" fmla="*/ 0 60000 65536"/>
                  <a:gd name="T20" fmla="*/ 0 60000 65536"/>
                  <a:gd name="T21" fmla="*/ 0 w 52"/>
                  <a:gd name="T22" fmla="*/ 0 h 34"/>
                  <a:gd name="T23" fmla="*/ 52 w 5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4">
                    <a:moveTo>
                      <a:pt x="7" y="34"/>
                    </a:moveTo>
                    <a:lnTo>
                      <a:pt x="7" y="34"/>
                    </a:lnTo>
                    <a:lnTo>
                      <a:pt x="52" y="11"/>
                    </a:lnTo>
                    <a:lnTo>
                      <a:pt x="45" y="0"/>
                    </a:lnTo>
                    <a:lnTo>
                      <a:pt x="0" y="23"/>
                    </a:lnTo>
                    <a:lnTo>
                      <a:pt x="0" y="25"/>
                    </a:lnTo>
                    <a:lnTo>
                      <a:pt x="7"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5" name="Freeform 1047"/>
              <p:cNvSpPr>
                <a:spLocks/>
              </p:cNvSpPr>
              <p:nvPr/>
            </p:nvSpPr>
            <p:spPr bwMode="auto">
              <a:xfrm>
                <a:off x="2243" y="1914"/>
                <a:ext cx="34" cy="32"/>
              </a:xfrm>
              <a:custGeom>
                <a:avLst/>
                <a:gdLst>
                  <a:gd name="T0" fmla="*/ 5 w 34"/>
                  <a:gd name="T1" fmla="*/ 32 h 32"/>
                  <a:gd name="T2" fmla="*/ 9 w 34"/>
                  <a:gd name="T3" fmla="*/ 31 h 32"/>
                  <a:gd name="T4" fmla="*/ 34 w 34"/>
                  <a:gd name="T5" fmla="*/ 9 h 32"/>
                  <a:gd name="T6" fmla="*/ 27 w 34"/>
                  <a:gd name="T7" fmla="*/ 0 h 32"/>
                  <a:gd name="T8" fmla="*/ 0 w 34"/>
                  <a:gd name="T9" fmla="*/ 22 h 32"/>
                  <a:gd name="T10" fmla="*/ 4 w 34"/>
                  <a:gd name="T11" fmla="*/ 20 h 32"/>
                  <a:gd name="T12" fmla="*/ 5 w 34"/>
                  <a:gd name="T13" fmla="*/ 32 h 32"/>
                  <a:gd name="T14" fmla="*/ 0 60000 65536"/>
                  <a:gd name="T15" fmla="*/ 0 60000 65536"/>
                  <a:gd name="T16" fmla="*/ 0 60000 65536"/>
                  <a:gd name="T17" fmla="*/ 0 60000 65536"/>
                  <a:gd name="T18" fmla="*/ 0 60000 65536"/>
                  <a:gd name="T19" fmla="*/ 0 60000 65536"/>
                  <a:gd name="T20" fmla="*/ 0 60000 65536"/>
                  <a:gd name="T21" fmla="*/ 0 w 34"/>
                  <a:gd name="T22" fmla="*/ 0 h 32"/>
                  <a:gd name="T23" fmla="*/ 34 w 3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2">
                    <a:moveTo>
                      <a:pt x="5" y="32"/>
                    </a:moveTo>
                    <a:lnTo>
                      <a:pt x="9" y="31"/>
                    </a:lnTo>
                    <a:lnTo>
                      <a:pt x="34" y="9"/>
                    </a:lnTo>
                    <a:lnTo>
                      <a:pt x="27" y="0"/>
                    </a:lnTo>
                    <a:lnTo>
                      <a:pt x="0" y="22"/>
                    </a:lnTo>
                    <a:lnTo>
                      <a:pt x="4" y="20"/>
                    </a:lnTo>
                    <a:lnTo>
                      <a:pt x="5"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 name="Freeform 1048"/>
              <p:cNvSpPr>
                <a:spLocks/>
              </p:cNvSpPr>
              <p:nvPr/>
            </p:nvSpPr>
            <p:spPr bwMode="auto">
              <a:xfrm>
                <a:off x="2160" y="1934"/>
                <a:ext cx="88" cy="16"/>
              </a:xfrm>
              <a:custGeom>
                <a:avLst/>
                <a:gdLst>
                  <a:gd name="T0" fmla="*/ 2 w 88"/>
                  <a:gd name="T1" fmla="*/ 16 h 16"/>
                  <a:gd name="T2" fmla="*/ 2 w 88"/>
                  <a:gd name="T3" fmla="*/ 16 h 16"/>
                  <a:gd name="T4" fmla="*/ 88 w 88"/>
                  <a:gd name="T5" fmla="*/ 12 h 16"/>
                  <a:gd name="T6" fmla="*/ 87 w 88"/>
                  <a:gd name="T7" fmla="*/ 0 h 16"/>
                  <a:gd name="T8" fmla="*/ 0 w 88"/>
                  <a:gd name="T9" fmla="*/ 3 h 16"/>
                  <a:gd name="T10" fmla="*/ 0 w 88"/>
                  <a:gd name="T11" fmla="*/ 3 h 16"/>
                  <a:gd name="T12" fmla="*/ 2 w 88"/>
                  <a:gd name="T13" fmla="*/ 16 h 16"/>
                  <a:gd name="T14" fmla="*/ 0 60000 65536"/>
                  <a:gd name="T15" fmla="*/ 0 60000 65536"/>
                  <a:gd name="T16" fmla="*/ 0 60000 65536"/>
                  <a:gd name="T17" fmla="*/ 0 60000 65536"/>
                  <a:gd name="T18" fmla="*/ 0 60000 65536"/>
                  <a:gd name="T19" fmla="*/ 0 60000 65536"/>
                  <a:gd name="T20" fmla="*/ 0 60000 65536"/>
                  <a:gd name="T21" fmla="*/ 0 w 88"/>
                  <a:gd name="T22" fmla="*/ 0 h 16"/>
                  <a:gd name="T23" fmla="*/ 88 w 8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6">
                    <a:moveTo>
                      <a:pt x="2" y="16"/>
                    </a:moveTo>
                    <a:lnTo>
                      <a:pt x="2" y="16"/>
                    </a:lnTo>
                    <a:lnTo>
                      <a:pt x="88" y="12"/>
                    </a:lnTo>
                    <a:lnTo>
                      <a:pt x="87" y="0"/>
                    </a:lnTo>
                    <a:lnTo>
                      <a:pt x="0" y="3"/>
                    </a:lnTo>
                    <a:lnTo>
                      <a:pt x="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7" name="Freeform 1049"/>
              <p:cNvSpPr>
                <a:spLocks/>
              </p:cNvSpPr>
              <p:nvPr/>
            </p:nvSpPr>
            <p:spPr bwMode="auto">
              <a:xfrm>
                <a:off x="2119" y="1937"/>
                <a:ext cx="43" cy="22"/>
              </a:xfrm>
              <a:custGeom>
                <a:avLst/>
                <a:gdLst>
                  <a:gd name="T0" fmla="*/ 10 w 43"/>
                  <a:gd name="T1" fmla="*/ 18 h 22"/>
                  <a:gd name="T2" fmla="*/ 7 w 43"/>
                  <a:gd name="T3" fmla="*/ 22 h 22"/>
                  <a:gd name="T4" fmla="*/ 43 w 43"/>
                  <a:gd name="T5" fmla="*/ 13 h 22"/>
                  <a:gd name="T6" fmla="*/ 41 w 43"/>
                  <a:gd name="T7" fmla="*/ 0 h 22"/>
                  <a:gd name="T8" fmla="*/ 3 w 43"/>
                  <a:gd name="T9" fmla="*/ 9 h 22"/>
                  <a:gd name="T10" fmla="*/ 0 w 43"/>
                  <a:gd name="T11" fmla="*/ 13 h 22"/>
                  <a:gd name="T12" fmla="*/ 3 w 43"/>
                  <a:gd name="T13" fmla="*/ 9 h 22"/>
                  <a:gd name="T14" fmla="*/ 1 w 43"/>
                  <a:gd name="T15" fmla="*/ 9 h 22"/>
                  <a:gd name="T16" fmla="*/ 0 w 43"/>
                  <a:gd name="T17" fmla="*/ 13 h 22"/>
                  <a:gd name="T18" fmla="*/ 10 w 43"/>
                  <a:gd name="T19" fmla="*/ 18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22"/>
                  <a:gd name="T32" fmla="*/ 43 w 43"/>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22">
                    <a:moveTo>
                      <a:pt x="10" y="18"/>
                    </a:moveTo>
                    <a:lnTo>
                      <a:pt x="7" y="22"/>
                    </a:lnTo>
                    <a:lnTo>
                      <a:pt x="43" y="13"/>
                    </a:lnTo>
                    <a:lnTo>
                      <a:pt x="41" y="0"/>
                    </a:lnTo>
                    <a:lnTo>
                      <a:pt x="3" y="9"/>
                    </a:lnTo>
                    <a:lnTo>
                      <a:pt x="0" y="13"/>
                    </a:lnTo>
                    <a:lnTo>
                      <a:pt x="3" y="9"/>
                    </a:lnTo>
                    <a:lnTo>
                      <a:pt x="1" y="9"/>
                    </a:lnTo>
                    <a:lnTo>
                      <a:pt x="0" y="13"/>
                    </a:lnTo>
                    <a:lnTo>
                      <a:pt x="1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8" name="Freeform 1050"/>
              <p:cNvSpPr>
                <a:spLocks/>
              </p:cNvSpPr>
              <p:nvPr/>
            </p:nvSpPr>
            <p:spPr bwMode="auto">
              <a:xfrm>
                <a:off x="2104" y="1950"/>
                <a:ext cx="25" cy="36"/>
              </a:xfrm>
              <a:custGeom>
                <a:avLst/>
                <a:gdLst>
                  <a:gd name="T0" fmla="*/ 9 w 25"/>
                  <a:gd name="T1" fmla="*/ 36 h 36"/>
                  <a:gd name="T2" fmla="*/ 11 w 25"/>
                  <a:gd name="T3" fmla="*/ 34 h 36"/>
                  <a:gd name="T4" fmla="*/ 25 w 25"/>
                  <a:gd name="T5" fmla="*/ 5 h 36"/>
                  <a:gd name="T6" fmla="*/ 15 w 25"/>
                  <a:gd name="T7" fmla="*/ 0 h 36"/>
                  <a:gd name="T8" fmla="*/ 0 w 25"/>
                  <a:gd name="T9" fmla="*/ 29 h 36"/>
                  <a:gd name="T10" fmla="*/ 0 w 25"/>
                  <a:gd name="T11" fmla="*/ 27 h 36"/>
                  <a:gd name="T12" fmla="*/ 9 w 25"/>
                  <a:gd name="T13" fmla="*/ 36 h 36"/>
                  <a:gd name="T14" fmla="*/ 0 60000 65536"/>
                  <a:gd name="T15" fmla="*/ 0 60000 65536"/>
                  <a:gd name="T16" fmla="*/ 0 60000 65536"/>
                  <a:gd name="T17" fmla="*/ 0 60000 65536"/>
                  <a:gd name="T18" fmla="*/ 0 60000 65536"/>
                  <a:gd name="T19" fmla="*/ 0 60000 65536"/>
                  <a:gd name="T20" fmla="*/ 0 60000 65536"/>
                  <a:gd name="T21" fmla="*/ 0 w 25"/>
                  <a:gd name="T22" fmla="*/ 0 h 36"/>
                  <a:gd name="T23" fmla="*/ 25 w 25"/>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6">
                    <a:moveTo>
                      <a:pt x="9" y="36"/>
                    </a:moveTo>
                    <a:lnTo>
                      <a:pt x="11" y="34"/>
                    </a:lnTo>
                    <a:lnTo>
                      <a:pt x="25" y="5"/>
                    </a:lnTo>
                    <a:lnTo>
                      <a:pt x="15" y="0"/>
                    </a:lnTo>
                    <a:lnTo>
                      <a:pt x="0" y="29"/>
                    </a:lnTo>
                    <a:lnTo>
                      <a:pt x="0" y="27"/>
                    </a:lnTo>
                    <a:lnTo>
                      <a:pt x="9"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9" name="Freeform 1051"/>
              <p:cNvSpPr>
                <a:spLocks/>
              </p:cNvSpPr>
              <p:nvPr/>
            </p:nvSpPr>
            <p:spPr bwMode="auto">
              <a:xfrm>
                <a:off x="2083" y="1977"/>
                <a:ext cx="30" cy="34"/>
              </a:xfrm>
              <a:custGeom>
                <a:avLst/>
                <a:gdLst>
                  <a:gd name="T0" fmla="*/ 5 w 30"/>
                  <a:gd name="T1" fmla="*/ 34 h 34"/>
                  <a:gd name="T2" fmla="*/ 9 w 30"/>
                  <a:gd name="T3" fmla="*/ 32 h 34"/>
                  <a:gd name="T4" fmla="*/ 30 w 30"/>
                  <a:gd name="T5" fmla="*/ 9 h 34"/>
                  <a:gd name="T6" fmla="*/ 21 w 30"/>
                  <a:gd name="T7" fmla="*/ 0 h 34"/>
                  <a:gd name="T8" fmla="*/ 0 w 30"/>
                  <a:gd name="T9" fmla="*/ 23 h 34"/>
                  <a:gd name="T10" fmla="*/ 1 w 30"/>
                  <a:gd name="T11" fmla="*/ 22 h 34"/>
                  <a:gd name="T12" fmla="*/ 5 w 30"/>
                  <a:gd name="T13" fmla="*/ 34 h 34"/>
                  <a:gd name="T14" fmla="*/ 0 60000 65536"/>
                  <a:gd name="T15" fmla="*/ 0 60000 65536"/>
                  <a:gd name="T16" fmla="*/ 0 60000 65536"/>
                  <a:gd name="T17" fmla="*/ 0 60000 65536"/>
                  <a:gd name="T18" fmla="*/ 0 60000 65536"/>
                  <a:gd name="T19" fmla="*/ 0 60000 65536"/>
                  <a:gd name="T20" fmla="*/ 0 60000 65536"/>
                  <a:gd name="T21" fmla="*/ 0 w 30"/>
                  <a:gd name="T22" fmla="*/ 0 h 34"/>
                  <a:gd name="T23" fmla="*/ 30 w 3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4">
                    <a:moveTo>
                      <a:pt x="5" y="34"/>
                    </a:moveTo>
                    <a:lnTo>
                      <a:pt x="9" y="32"/>
                    </a:lnTo>
                    <a:lnTo>
                      <a:pt x="30" y="9"/>
                    </a:lnTo>
                    <a:lnTo>
                      <a:pt x="21" y="0"/>
                    </a:lnTo>
                    <a:lnTo>
                      <a:pt x="0" y="23"/>
                    </a:lnTo>
                    <a:lnTo>
                      <a:pt x="1" y="22"/>
                    </a:lnTo>
                    <a:lnTo>
                      <a:pt x="5"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0" name="Freeform 1052"/>
              <p:cNvSpPr>
                <a:spLocks/>
              </p:cNvSpPr>
              <p:nvPr/>
            </p:nvSpPr>
            <p:spPr bwMode="auto">
              <a:xfrm>
                <a:off x="2007" y="1999"/>
                <a:ext cx="81" cy="34"/>
              </a:xfrm>
              <a:custGeom>
                <a:avLst/>
                <a:gdLst>
                  <a:gd name="T0" fmla="*/ 11 w 81"/>
                  <a:gd name="T1" fmla="*/ 30 h 34"/>
                  <a:gd name="T2" fmla="*/ 7 w 81"/>
                  <a:gd name="T3" fmla="*/ 34 h 34"/>
                  <a:gd name="T4" fmla="*/ 81 w 81"/>
                  <a:gd name="T5" fmla="*/ 12 h 34"/>
                  <a:gd name="T6" fmla="*/ 77 w 81"/>
                  <a:gd name="T7" fmla="*/ 0 h 34"/>
                  <a:gd name="T8" fmla="*/ 4 w 81"/>
                  <a:gd name="T9" fmla="*/ 21 h 34"/>
                  <a:gd name="T10" fmla="*/ 0 w 81"/>
                  <a:gd name="T11" fmla="*/ 25 h 34"/>
                  <a:gd name="T12" fmla="*/ 4 w 81"/>
                  <a:gd name="T13" fmla="*/ 21 h 34"/>
                  <a:gd name="T14" fmla="*/ 0 w 81"/>
                  <a:gd name="T15" fmla="*/ 21 h 34"/>
                  <a:gd name="T16" fmla="*/ 0 w 81"/>
                  <a:gd name="T17" fmla="*/ 25 h 34"/>
                  <a:gd name="T18" fmla="*/ 11 w 81"/>
                  <a:gd name="T19" fmla="*/ 3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34"/>
                  <a:gd name="T32" fmla="*/ 81 w 81"/>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34">
                    <a:moveTo>
                      <a:pt x="11" y="30"/>
                    </a:moveTo>
                    <a:lnTo>
                      <a:pt x="7" y="34"/>
                    </a:lnTo>
                    <a:lnTo>
                      <a:pt x="81" y="12"/>
                    </a:lnTo>
                    <a:lnTo>
                      <a:pt x="77" y="0"/>
                    </a:lnTo>
                    <a:lnTo>
                      <a:pt x="4" y="21"/>
                    </a:lnTo>
                    <a:lnTo>
                      <a:pt x="0" y="25"/>
                    </a:lnTo>
                    <a:lnTo>
                      <a:pt x="4" y="21"/>
                    </a:lnTo>
                    <a:lnTo>
                      <a:pt x="0" y="21"/>
                    </a:lnTo>
                    <a:lnTo>
                      <a:pt x="0" y="25"/>
                    </a:lnTo>
                    <a:lnTo>
                      <a:pt x="11"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1" name="Freeform 1053"/>
              <p:cNvSpPr>
                <a:spLocks/>
              </p:cNvSpPr>
              <p:nvPr/>
            </p:nvSpPr>
            <p:spPr bwMode="auto">
              <a:xfrm>
                <a:off x="1996" y="2024"/>
                <a:ext cx="22" cy="32"/>
              </a:xfrm>
              <a:custGeom>
                <a:avLst/>
                <a:gdLst>
                  <a:gd name="T0" fmla="*/ 9 w 22"/>
                  <a:gd name="T1" fmla="*/ 32 h 32"/>
                  <a:gd name="T2" fmla="*/ 13 w 22"/>
                  <a:gd name="T3" fmla="*/ 29 h 32"/>
                  <a:gd name="T4" fmla="*/ 22 w 22"/>
                  <a:gd name="T5" fmla="*/ 5 h 32"/>
                  <a:gd name="T6" fmla="*/ 11 w 22"/>
                  <a:gd name="T7" fmla="*/ 0 h 32"/>
                  <a:gd name="T8" fmla="*/ 0 w 22"/>
                  <a:gd name="T9" fmla="*/ 25 h 32"/>
                  <a:gd name="T10" fmla="*/ 4 w 22"/>
                  <a:gd name="T11" fmla="*/ 21 h 32"/>
                  <a:gd name="T12" fmla="*/ 9 w 22"/>
                  <a:gd name="T13" fmla="*/ 32 h 32"/>
                  <a:gd name="T14" fmla="*/ 0 60000 65536"/>
                  <a:gd name="T15" fmla="*/ 0 60000 65536"/>
                  <a:gd name="T16" fmla="*/ 0 60000 65536"/>
                  <a:gd name="T17" fmla="*/ 0 60000 65536"/>
                  <a:gd name="T18" fmla="*/ 0 60000 65536"/>
                  <a:gd name="T19" fmla="*/ 0 60000 65536"/>
                  <a:gd name="T20" fmla="*/ 0 60000 65536"/>
                  <a:gd name="T21" fmla="*/ 0 w 22"/>
                  <a:gd name="T22" fmla="*/ 0 h 32"/>
                  <a:gd name="T23" fmla="*/ 22 w 2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2">
                    <a:moveTo>
                      <a:pt x="9" y="32"/>
                    </a:moveTo>
                    <a:lnTo>
                      <a:pt x="13" y="29"/>
                    </a:lnTo>
                    <a:lnTo>
                      <a:pt x="22" y="5"/>
                    </a:lnTo>
                    <a:lnTo>
                      <a:pt x="11" y="0"/>
                    </a:lnTo>
                    <a:lnTo>
                      <a:pt x="0" y="25"/>
                    </a:lnTo>
                    <a:lnTo>
                      <a:pt x="4" y="21"/>
                    </a:lnTo>
                    <a:lnTo>
                      <a:pt x="9"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2" name="Freeform 1054"/>
              <p:cNvSpPr>
                <a:spLocks/>
              </p:cNvSpPr>
              <p:nvPr/>
            </p:nvSpPr>
            <p:spPr bwMode="auto">
              <a:xfrm>
                <a:off x="1967" y="2045"/>
                <a:ext cx="38" cy="31"/>
              </a:xfrm>
              <a:custGeom>
                <a:avLst/>
                <a:gdLst>
                  <a:gd name="T0" fmla="*/ 11 w 38"/>
                  <a:gd name="T1" fmla="*/ 27 h 31"/>
                  <a:gd name="T2" fmla="*/ 9 w 38"/>
                  <a:gd name="T3" fmla="*/ 31 h 31"/>
                  <a:gd name="T4" fmla="*/ 38 w 38"/>
                  <a:gd name="T5" fmla="*/ 11 h 31"/>
                  <a:gd name="T6" fmla="*/ 33 w 38"/>
                  <a:gd name="T7" fmla="*/ 0 h 31"/>
                  <a:gd name="T8" fmla="*/ 2 w 38"/>
                  <a:gd name="T9" fmla="*/ 20 h 31"/>
                  <a:gd name="T10" fmla="*/ 0 w 38"/>
                  <a:gd name="T11" fmla="*/ 22 h 31"/>
                  <a:gd name="T12" fmla="*/ 11 w 38"/>
                  <a:gd name="T13" fmla="*/ 27 h 31"/>
                  <a:gd name="T14" fmla="*/ 0 60000 65536"/>
                  <a:gd name="T15" fmla="*/ 0 60000 65536"/>
                  <a:gd name="T16" fmla="*/ 0 60000 65536"/>
                  <a:gd name="T17" fmla="*/ 0 60000 65536"/>
                  <a:gd name="T18" fmla="*/ 0 60000 65536"/>
                  <a:gd name="T19" fmla="*/ 0 60000 65536"/>
                  <a:gd name="T20" fmla="*/ 0 60000 65536"/>
                  <a:gd name="T21" fmla="*/ 0 w 38"/>
                  <a:gd name="T22" fmla="*/ 0 h 31"/>
                  <a:gd name="T23" fmla="*/ 38 w 3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1">
                    <a:moveTo>
                      <a:pt x="11" y="27"/>
                    </a:moveTo>
                    <a:lnTo>
                      <a:pt x="9" y="31"/>
                    </a:lnTo>
                    <a:lnTo>
                      <a:pt x="38" y="11"/>
                    </a:lnTo>
                    <a:lnTo>
                      <a:pt x="33" y="0"/>
                    </a:lnTo>
                    <a:lnTo>
                      <a:pt x="2" y="20"/>
                    </a:lnTo>
                    <a:lnTo>
                      <a:pt x="0" y="22"/>
                    </a:lnTo>
                    <a:lnTo>
                      <a:pt x="11"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3" name="Freeform 1055"/>
              <p:cNvSpPr>
                <a:spLocks/>
              </p:cNvSpPr>
              <p:nvPr/>
            </p:nvSpPr>
            <p:spPr bwMode="auto">
              <a:xfrm>
                <a:off x="1958" y="2067"/>
                <a:ext cx="20" cy="22"/>
              </a:xfrm>
              <a:custGeom>
                <a:avLst/>
                <a:gdLst>
                  <a:gd name="T0" fmla="*/ 13 w 20"/>
                  <a:gd name="T1" fmla="*/ 20 h 22"/>
                  <a:gd name="T2" fmla="*/ 11 w 20"/>
                  <a:gd name="T3" fmla="*/ 22 h 22"/>
                  <a:gd name="T4" fmla="*/ 20 w 20"/>
                  <a:gd name="T5" fmla="*/ 5 h 22"/>
                  <a:gd name="T6" fmla="*/ 9 w 20"/>
                  <a:gd name="T7" fmla="*/ 0 h 22"/>
                  <a:gd name="T8" fmla="*/ 0 w 20"/>
                  <a:gd name="T9" fmla="*/ 16 h 22"/>
                  <a:gd name="T10" fmla="*/ 0 w 20"/>
                  <a:gd name="T11" fmla="*/ 18 h 22"/>
                  <a:gd name="T12" fmla="*/ 13 w 20"/>
                  <a:gd name="T13" fmla="*/ 20 h 22"/>
                  <a:gd name="T14" fmla="*/ 0 60000 65536"/>
                  <a:gd name="T15" fmla="*/ 0 60000 65536"/>
                  <a:gd name="T16" fmla="*/ 0 60000 65536"/>
                  <a:gd name="T17" fmla="*/ 0 60000 65536"/>
                  <a:gd name="T18" fmla="*/ 0 60000 65536"/>
                  <a:gd name="T19" fmla="*/ 0 60000 65536"/>
                  <a:gd name="T20" fmla="*/ 0 60000 65536"/>
                  <a:gd name="T21" fmla="*/ 0 w 20"/>
                  <a:gd name="T22" fmla="*/ 0 h 22"/>
                  <a:gd name="T23" fmla="*/ 20 w 2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2">
                    <a:moveTo>
                      <a:pt x="13" y="20"/>
                    </a:moveTo>
                    <a:lnTo>
                      <a:pt x="11" y="22"/>
                    </a:lnTo>
                    <a:lnTo>
                      <a:pt x="20" y="5"/>
                    </a:lnTo>
                    <a:lnTo>
                      <a:pt x="9" y="0"/>
                    </a:lnTo>
                    <a:lnTo>
                      <a:pt x="0" y="16"/>
                    </a:lnTo>
                    <a:lnTo>
                      <a:pt x="0" y="18"/>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4" name="Freeform 1056"/>
              <p:cNvSpPr>
                <a:spLocks/>
              </p:cNvSpPr>
              <p:nvPr/>
            </p:nvSpPr>
            <p:spPr bwMode="auto">
              <a:xfrm>
                <a:off x="1955" y="2085"/>
                <a:ext cx="16" cy="33"/>
              </a:xfrm>
              <a:custGeom>
                <a:avLst/>
                <a:gdLst>
                  <a:gd name="T0" fmla="*/ 12 w 16"/>
                  <a:gd name="T1" fmla="*/ 29 h 33"/>
                  <a:gd name="T2" fmla="*/ 12 w 16"/>
                  <a:gd name="T3" fmla="*/ 31 h 33"/>
                  <a:gd name="T4" fmla="*/ 16 w 16"/>
                  <a:gd name="T5" fmla="*/ 2 h 33"/>
                  <a:gd name="T6" fmla="*/ 3 w 16"/>
                  <a:gd name="T7" fmla="*/ 0 h 33"/>
                  <a:gd name="T8" fmla="*/ 0 w 16"/>
                  <a:gd name="T9" fmla="*/ 31 h 33"/>
                  <a:gd name="T10" fmla="*/ 0 w 16"/>
                  <a:gd name="T11" fmla="*/ 33 h 33"/>
                  <a:gd name="T12" fmla="*/ 12 w 16"/>
                  <a:gd name="T13" fmla="*/ 29 h 33"/>
                  <a:gd name="T14" fmla="*/ 0 60000 65536"/>
                  <a:gd name="T15" fmla="*/ 0 60000 65536"/>
                  <a:gd name="T16" fmla="*/ 0 60000 65536"/>
                  <a:gd name="T17" fmla="*/ 0 60000 65536"/>
                  <a:gd name="T18" fmla="*/ 0 60000 65536"/>
                  <a:gd name="T19" fmla="*/ 0 60000 65536"/>
                  <a:gd name="T20" fmla="*/ 0 60000 65536"/>
                  <a:gd name="T21" fmla="*/ 0 w 16"/>
                  <a:gd name="T22" fmla="*/ 0 h 33"/>
                  <a:gd name="T23" fmla="*/ 16 w 16"/>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3">
                    <a:moveTo>
                      <a:pt x="12" y="29"/>
                    </a:moveTo>
                    <a:lnTo>
                      <a:pt x="12" y="31"/>
                    </a:lnTo>
                    <a:lnTo>
                      <a:pt x="16" y="2"/>
                    </a:lnTo>
                    <a:lnTo>
                      <a:pt x="3" y="0"/>
                    </a:lnTo>
                    <a:lnTo>
                      <a:pt x="0" y="31"/>
                    </a:lnTo>
                    <a:lnTo>
                      <a:pt x="0" y="33"/>
                    </a:lnTo>
                    <a:lnTo>
                      <a:pt x="12"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5" name="Freeform 1057"/>
              <p:cNvSpPr>
                <a:spLocks/>
              </p:cNvSpPr>
              <p:nvPr/>
            </p:nvSpPr>
            <p:spPr bwMode="auto">
              <a:xfrm>
                <a:off x="1955" y="2114"/>
                <a:ext cx="23" cy="40"/>
              </a:xfrm>
              <a:custGeom>
                <a:avLst/>
                <a:gdLst>
                  <a:gd name="T0" fmla="*/ 23 w 23"/>
                  <a:gd name="T1" fmla="*/ 34 h 40"/>
                  <a:gd name="T2" fmla="*/ 23 w 23"/>
                  <a:gd name="T3" fmla="*/ 34 h 40"/>
                  <a:gd name="T4" fmla="*/ 12 w 23"/>
                  <a:gd name="T5" fmla="*/ 0 h 40"/>
                  <a:gd name="T6" fmla="*/ 0 w 23"/>
                  <a:gd name="T7" fmla="*/ 4 h 40"/>
                  <a:gd name="T8" fmla="*/ 12 w 23"/>
                  <a:gd name="T9" fmla="*/ 38 h 40"/>
                  <a:gd name="T10" fmla="*/ 12 w 23"/>
                  <a:gd name="T11" fmla="*/ 40 h 40"/>
                  <a:gd name="T12" fmla="*/ 23 w 23"/>
                  <a:gd name="T13" fmla="*/ 34 h 40"/>
                  <a:gd name="T14" fmla="*/ 0 60000 65536"/>
                  <a:gd name="T15" fmla="*/ 0 60000 65536"/>
                  <a:gd name="T16" fmla="*/ 0 60000 65536"/>
                  <a:gd name="T17" fmla="*/ 0 60000 65536"/>
                  <a:gd name="T18" fmla="*/ 0 60000 65536"/>
                  <a:gd name="T19" fmla="*/ 0 60000 65536"/>
                  <a:gd name="T20" fmla="*/ 0 60000 65536"/>
                  <a:gd name="T21" fmla="*/ 0 w 23"/>
                  <a:gd name="T22" fmla="*/ 0 h 40"/>
                  <a:gd name="T23" fmla="*/ 23 w 23"/>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0">
                    <a:moveTo>
                      <a:pt x="23" y="34"/>
                    </a:moveTo>
                    <a:lnTo>
                      <a:pt x="23" y="34"/>
                    </a:lnTo>
                    <a:lnTo>
                      <a:pt x="12" y="0"/>
                    </a:lnTo>
                    <a:lnTo>
                      <a:pt x="0" y="4"/>
                    </a:lnTo>
                    <a:lnTo>
                      <a:pt x="12" y="38"/>
                    </a:lnTo>
                    <a:lnTo>
                      <a:pt x="12" y="40"/>
                    </a:lnTo>
                    <a:lnTo>
                      <a:pt x="23"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6" name="Freeform 1058"/>
              <p:cNvSpPr>
                <a:spLocks/>
              </p:cNvSpPr>
              <p:nvPr/>
            </p:nvSpPr>
            <p:spPr bwMode="auto">
              <a:xfrm>
                <a:off x="1967" y="2148"/>
                <a:ext cx="31" cy="49"/>
              </a:xfrm>
              <a:custGeom>
                <a:avLst/>
                <a:gdLst>
                  <a:gd name="T0" fmla="*/ 27 w 31"/>
                  <a:gd name="T1" fmla="*/ 38 h 49"/>
                  <a:gd name="T2" fmla="*/ 31 w 31"/>
                  <a:gd name="T3" fmla="*/ 42 h 49"/>
                  <a:gd name="T4" fmla="*/ 11 w 31"/>
                  <a:gd name="T5" fmla="*/ 0 h 49"/>
                  <a:gd name="T6" fmla="*/ 0 w 31"/>
                  <a:gd name="T7" fmla="*/ 6 h 49"/>
                  <a:gd name="T8" fmla="*/ 18 w 31"/>
                  <a:gd name="T9" fmla="*/ 45 h 49"/>
                  <a:gd name="T10" fmla="*/ 20 w 31"/>
                  <a:gd name="T11" fmla="*/ 49 h 49"/>
                  <a:gd name="T12" fmla="*/ 27 w 31"/>
                  <a:gd name="T13" fmla="*/ 38 h 49"/>
                  <a:gd name="T14" fmla="*/ 0 60000 65536"/>
                  <a:gd name="T15" fmla="*/ 0 60000 65536"/>
                  <a:gd name="T16" fmla="*/ 0 60000 65536"/>
                  <a:gd name="T17" fmla="*/ 0 60000 65536"/>
                  <a:gd name="T18" fmla="*/ 0 60000 65536"/>
                  <a:gd name="T19" fmla="*/ 0 60000 65536"/>
                  <a:gd name="T20" fmla="*/ 0 60000 65536"/>
                  <a:gd name="T21" fmla="*/ 0 w 31"/>
                  <a:gd name="T22" fmla="*/ 0 h 49"/>
                  <a:gd name="T23" fmla="*/ 31 w 31"/>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9">
                    <a:moveTo>
                      <a:pt x="27" y="38"/>
                    </a:moveTo>
                    <a:lnTo>
                      <a:pt x="31" y="42"/>
                    </a:lnTo>
                    <a:lnTo>
                      <a:pt x="11" y="0"/>
                    </a:lnTo>
                    <a:lnTo>
                      <a:pt x="0" y="6"/>
                    </a:lnTo>
                    <a:lnTo>
                      <a:pt x="18" y="45"/>
                    </a:lnTo>
                    <a:lnTo>
                      <a:pt x="20" y="49"/>
                    </a:lnTo>
                    <a:lnTo>
                      <a:pt x="27"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7" name="Freeform 1059"/>
              <p:cNvSpPr>
                <a:spLocks/>
              </p:cNvSpPr>
              <p:nvPr/>
            </p:nvSpPr>
            <p:spPr bwMode="auto">
              <a:xfrm>
                <a:off x="1987" y="2186"/>
                <a:ext cx="54" cy="45"/>
              </a:xfrm>
              <a:custGeom>
                <a:avLst/>
                <a:gdLst>
                  <a:gd name="T0" fmla="*/ 54 w 54"/>
                  <a:gd name="T1" fmla="*/ 34 h 45"/>
                  <a:gd name="T2" fmla="*/ 54 w 54"/>
                  <a:gd name="T3" fmla="*/ 34 h 45"/>
                  <a:gd name="T4" fmla="*/ 7 w 54"/>
                  <a:gd name="T5" fmla="*/ 0 h 45"/>
                  <a:gd name="T6" fmla="*/ 0 w 54"/>
                  <a:gd name="T7" fmla="*/ 11 h 45"/>
                  <a:gd name="T8" fmla="*/ 47 w 54"/>
                  <a:gd name="T9" fmla="*/ 45 h 45"/>
                  <a:gd name="T10" fmla="*/ 49 w 54"/>
                  <a:gd name="T11" fmla="*/ 45 h 45"/>
                  <a:gd name="T12" fmla="*/ 54 w 54"/>
                  <a:gd name="T13" fmla="*/ 34 h 45"/>
                  <a:gd name="T14" fmla="*/ 0 60000 65536"/>
                  <a:gd name="T15" fmla="*/ 0 60000 65536"/>
                  <a:gd name="T16" fmla="*/ 0 60000 65536"/>
                  <a:gd name="T17" fmla="*/ 0 60000 65536"/>
                  <a:gd name="T18" fmla="*/ 0 60000 65536"/>
                  <a:gd name="T19" fmla="*/ 0 60000 65536"/>
                  <a:gd name="T20" fmla="*/ 0 60000 65536"/>
                  <a:gd name="T21" fmla="*/ 0 w 54"/>
                  <a:gd name="T22" fmla="*/ 0 h 45"/>
                  <a:gd name="T23" fmla="*/ 54 w 54"/>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5">
                    <a:moveTo>
                      <a:pt x="54" y="34"/>
                    </a:moveTo>
                    <a:lnTo>
                      <a:pt x="54" y="34"/>
                    </a:lnTo>
                    <a:lnTo>
                      <a:pt x="7" y="0"/>
                    </a:lnTo>
                    <a:lnTo>
                      <a:pt x="0" y="11"/>
                    </a:lnTo>
                    <a:lnTo>
                      <a:pt x="47" y="45"/>
                    </a:lnTo>
                    <a:lnTo>
                      <a:pt x="49" y="45"/>
                    </a:lnTo>
                    <a:lnTo>
                      <a:pt x="54"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 name="Freeform 1060"/>
              <p:cNvSpPr>
                <a:spLocks/>
              </p:cNvSpPr>
              <p:nvPr/>
            </p:nvSpPr>
            <p:spPr bwMode="auto">
              <a:xfrm>
                <a:off x="2036" y="2220"/>
                <a:ext cx="47" cy="33"/>
              </a:xfrm>
              <a:custGeom>
                <a:avLst/>
                <a:gdLst>
                  <a:gd name="T0" fmla="*/ 47 w 47"/>
                  <a:gd name="T1" fmla="*/ 25 h 33"/>
                  <a:gd name="T2" fmla="*/ 45 w 47"/>
                  <a:gd name="T3" fmla="*/ 20 h 33"/>
                  <a:gd name="T4" fmla="*/ 5 w 47"/>
                  <a:gd name="T5" fmla="*/ 0 h 33"/>
                  <a:gd name="T6" fmla="*/ 0 w 47"/>
                  <a:gd name="T7" fmla="*/ 11 h 33"/>
                  <a:gd name="T8" fmla="*/ 38 w 47"/>
                  <a:gd name="T9" fmla="*/ 33 h 33"/>
                  <a:gd name="T10" fmla="*/ 36 w 47"/>
                  <a:gd name="T11" fmla="*/ 27 h 33"/>
                  <a:gd name="T12" fmla="*/ 47 w 47"/>
                  <a:gd name="T13" fmla="*/ 25 h 33"/>
                  <a:gd name="T14" fmla="*/ 47 w 47"/>
                  <a:gd name="T15" fmla="*/ 22 h 33"/>
                  <a:gd name="T16" fmla="*/ 45 w 47"/>
                  <a:gd name="T17" fmla="*/ 20 h 33"/>
                  <a:gd name="T18" fmla="*/ 47 w 47"/>
                  <a:gd name="T19" fmla="*/ 25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33"/>
                  <a:gd name="T32" fmla="*/ 47 w 4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33">
                    <a:moveTo>
                      <a:pt x="47" y="25"/>
                    </a:moveTo>
                    <a:lnTo>
                      <a:pt x="45" y="20"/>
                    </a:lnTo>
                    <a:lnTo>
                      <a:pt x="5" y="0"/>
                    </a:lnTo>
                    <a:lnTo>
                      <a:pt x="0" y="11"/>
                    </a:lnTo>
                    <a:lnTo>
                      <a:pt x="38" y="33"/>
                    </a:lnTo>
                    <a:lnTo>
                      <a:pt x="36" y="27"/>
                    </a:lnTo>
                    <a:lnTo>
                      <a:pt x="47" y="25"/>
                    </a:lnTo>
                    <a:lnTo>
                      <a:pt x="47" y="22"/>
                    </a:lnTo>
                    <a:lnTo>
                      <a:pt x="45" y="20"/>
                    </a:lnTo>
                    <a:lnTo>
                      <a:pt x="4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 name="Freeform 1061"/>
              <p:cNvSpPr>
                <a:spLocks/>
              </p:cNvSpPr>
              <p:nvPr/>
            </p:nvSpPr>
            <p:spPr bwMode="auto">
              <a:xfrm>
                <a:off x="2072" y="2245"/>
                <a:ext cx="16" cy="22"/>
              </a:xfrm>
              <a:custGeom>
                <a:avLst/>
                <a:gdLst>
                  <a:gd name="T0" fmla="*/ 16 w 16"/>
                  <a:gd name="T1" fmla="*/ 20 h 22"/>
                  <a:gd name="T2" fmla="*/ 16 w 16"/>
                  <a:gd name="T3" fmla="*/ 20 h 22"/>
                  <a:gd name="T4" fmla="*/ 11 w 16"/>
                  <a:gd name="T5" fmla="*/ 0 h 22"/>
                  <a:gd name="T6" fmla="*/ 0 w 16"/>
                  <a:gd name="T7" fmla="*/ 2 h 22"/>
                  <a:gd name="T8" fmla="*/ 3 w 16"/>
                  <a:gd name="T9" fmla="*/ 22 h 22"/>
                  <a:gd name="T10" fmla="*/ 3 w 16"/>
                  <a:gd name="T11" fmla="*/ 22 h 22"/>
                  <a:gd name="T12" fmla="*/ 16 w 16"/>
                  <a:gd name="T13" fmla="*/ 20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16" y="20"/>
                    </a:moveTo>
                    <a:lnTo>
                      <a:pt x="16" y="20"/>
                    </a:lnTo>
                    <a:lnTo>
                      <a:pt x="11" y="0"/>
                    </a:lnTo>
                    <a:lnTo>
                      <a:pt x="0" y="2"/>
                    </a:lnTo>
                    <a:lnTo>
                      <a:pt x="3" y="22"/>
                    </a:lnTo>
                    <a:lnTo>
                      <a:pt x="16"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 name="Freeform 1062"/>
              <p:cNvSpPr>
                <a:spLocks/>
              </p:cNvSpPr>
              <p:nvPr/>
            </p:nvSpPr>
            <p:spPr bwMode="auto">
              <a:xfrm>
                <a:off x="2075" y="2265"/>
                <a:ext cx="13" cy="16"/>
              </a:xfrm>
              <a:custGeom>
                <a:avLst/>
                <a:gdLst>
                  <a:gd name="T0" fmla="*/ 11 w 13"/>
                  <a:gd name="T1" fmla="*/ 16 h 16"/>
                  <a:gd name="T2" fmla="*/ 13 w 13"/>
                  <a:gd name="T3" fmla="*/ 11 h 16"/>
                  <a:gd name="T4" fmla="*/ 13 w 13"/>
                  <a:gd name="T5" fmla="*/ 0 h 16"/>
                  <a:gd name="T6" fmla="*/ 0 w 13"/>
                  <a:gd name="T7" fmla="*/ 2 h 16"/>
                  <a:gd name="T8" fmla="*/ 0 w 13"/>
                  <a:gd name="T9" fmla="*/ 11 h 16"/>
                  <a:gd name="T10" fmla="*/ 2 w 13"/>
                  <a:gd name="T11" fmla="*/ 6 h 16"/>
                  <a:gd name="T12" fmla="*/ 11 w 13"/>
                  <a:gd name="T13" fmla="*/ 16 h 16"/>
                  <a:gd name="T14" fmla="*/ 13 w 13"/>
                  <a:gd name="T15" fmla="*/ 15 h 16"/>
                  <a:gd name="T16" fmla="*/ 13 w 13"/>
                  <a:gd name="T17" fmla="*/ 11 h 16"/>
                  <a:gd name="T18" fmla="*/ 11 w 13"/>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6"/>
                  <a:gd name="T32" fmla="*/ 13 w 13"/>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6">
                    <a:moveTo>
                      <a:pt x="11" y="16"/>
                    </a:moveTo>
                    <a:lnTo>
                      <a:pt x="13" y="11"/>
                    </a:lnTo>
                    <a:lnTo>
                      <a:pt x="13" y="0"/>
                    </a:lnTo>
                    <a:lnTo>
                      <a:pt x="0" y="2"/>
                    </a:lnTo>
                    <a:lnTo>
                      <a:pt x="0" y="11"/>
                    </a:lnTo>
                    <a:lnTo>
                      <a:pt x="2" y="6"/>
                    </a:lnTo>
                    <a:lnTo>
                      <a:pt x="11" y="16"/>
                    </a:lnTo>
                    <a:lnTo>
                      <a:pt x="13" y="15"/>
                    </a:lnTo>
                    <a:lnTo>
                      <a:pt x="13" y="11"/>
                    </a:lnTo>
                    <a:lnTo>
                      <a:pt x="11"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 name="Freeform 1063"/>
              <p:cNvSpPr>
                <a:spLocks/>
              </p:cNvSpPr>
              <p:nvPr/>
            </p:nvSpPr>
            <p:spPr bwMode="auto">
              <a:xfrm>
                <a:off x="2065" y="2271"/>
                <a:ext cx="21" cy="23"/>
              </a:xfrm>
              <a:custGeom>
                <a:avLst/>
                <a:gdLst>
                  <a:gd name="T0" fmla="*/ 5 w 21"/>
                  <a:gd name="T1" fmla="*/ 23 h 23"/>
                  <a:gd name="T2" fmla="*/ 7 w 21"/>
                  <a:gd name="T3" fmla="*/ 21 h 23"/>
                  <a:gd name="T4" fmla="*/ 21 w 21"/>
                  <a:gd name="T5" fmla="*/ 10 h 23"/>
                  <a:gd name="T6" fmla="*/ 12 w 21"/>
                  <a:gd name="T7" fmla="*/ 0 h 23"/>
                  <a:gd name="T8" fmla="*/ 0 w 21"/>
                  <a:gd name="T9" fmla="*/ 10 h 23"/>
                  <a:gd name="T10" fmla="*/ 3 w 21"/>
                  <a:gd name="T11" fmla="*/ 10 h 23"/>
                  <a:gd name="T12" fmla="*/ 5 w 21"/>
                  <a:gd name="T13" fmla="*/ 23 h 23"/>
                  <a:gd name="T14" fmla="*/ 0 60000 65536"/>
                  <a:gd name="T15" fmla="*/ 0 60000 65536"/>
                  <a:gd name="T16" fmla="*/ 0 60000 65536"/>
                  <a:gd name="T17" fmla="*/ 0 60000 65536"/>
                  <a:gd name="T18" fmla="*/ 0 60000 65536"/>
                  <a:gd name="T19" fmla="*/ 0 60000 65536"/>
                  <a:gd name="T20" fmla="*/ 0 60000 65536"/>
                  <a:gd name="T21" fmla="*/ 0 w 21"/>
                  <a:gd name="T22" fmla="*/ 0 h 23"/>
                  <a:gd name="T23" fmla="*/ 21 w 2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3">
                    <a:moveTo>
                      <a:pt x="5" y="23"/>
                    </a:moveTo>
                    <a:lnTo>
                      <a:pt x="7" y="21"/>
                    </a:lnTo>
                    <a:lnTo>
                      <a:pt x="21" y="10"/>
                    </a:lnTo>
                    <a:lnTo>
                      <a:pt x="12" y="0"/>
                    </a:lnTo>
                    <a:lnTo>
                      <a:pt x="0" y="10"/>
                    </a:lnTo>
                    <a:lnTo>
                      <a:pt x="3" y="10"/>
                    </a:lnTo>
                    <a:lnTo>
                      <a:pt x="5"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 name="Freeform 1064"/>
              <p:cNvSpPr>
                <a:spLocks/>
              </p:cNvSpPr>
              <p:nvPr/>
            </p:nvSpPr>
            <p:spPr bwMode="auto">
              <a:xfrm>
                <a:off x="2043" y="2281"/>
                <a:ext cx="27" cy="17"/>
              </a:xfrm>
              <a:custGeom>
                <a:avLst/>
                <a:gdLst>
                  <a:gd name="T0" fmla="*/ 13 w 27"/>
                  <a:gd name="T1" fmla="*/ 11 h 17"/>
                  <a:gd name="T2" fmla="*/ 7 w 27"/>
                  <a:gd name="T3" fmla="*/ 17 h 17"/>
                  <a:gd name="T4" fmla="*/ 27 w 27"/>
                  <a:gd name="T5" fmla="*/ 13 h 17"/>
                  <a:gd name="T6" fmla="*/ 25 w 27"/>
                  <a:gd name="T7" fmla="*/ 0 h 17"/>
                  <a:gd name="T8" fmla="*/ 4 w 27"/>
                  <a:gd name="T9" fmla="*/ 4 h 17"/>
                  <a:gd name="T10" fmla="*/ 0 w 27"/>
                  <a:gd name="T11" fmla="*/ 9 h 17"/>
                  <a:gd name="T12" fmla="*/ 4 w 27"/>
                  <a:gd name="T13" fmla="*/ 4 h 17"/>
                  <a:gd name="T14" fmla="*/ 0 w 27"/>
                  <a:gd name="T15" fmla="*/ 4 h 17"/>
                  <a:gd name="T16" fmla="*/ 0 w 27"/>
                  <a:gd name="T17" fmla="*/ 9 h 17"/>
                  <a:gd name="T18" fmla="*/ 13 w 27"/>
                  <a:gd name="T19" fmla="*/ 1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7"/>
                  <a:gd name="T32" fmla="*/ 27 w 2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7">
                    <a:moveTo>
                      <a:pt x="13" y="11"/>
                    </a:moveTo>
                    <a:lnTo>
                      <a:pt x="7" y="17"/>
                    </a:lnTo>
                    <a:lnTo>
                      <a:pt x="27" y="13"/>
                    </a:lnTo>
                    <a:lnTo>
                      <a:pt x="25" y="0"/>
                    </a:lnTo>
                    <a:lnTo>
                      <a:pt x="4" y="4"/>
                    </a:lnTo>
                    <a:lnTo>
                      <a:pt x="0" y="9"/>
                    </a:lnTo>
                    <a:lnTo>
                      <a:pt x="4" y="4"/>
                    </a:lnTo>
                    <a:lnTo>
                      <a:pt x="0" y="4"/>
                    </a:lnTo>
                    <a:lnTo>
                      <a:pt x="0" y="9"/>
                    </a:lnTo>
                    <a:lnTo>
                      <a:pt x="13"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 name="Freeform 1065"/>
              <p:cNvSpPr>
                <a:spLocks/>
              </p:cNvSpPr>
              <p:nvPr/>
            </p:nvSpPr>
            <p:spPr bwMode="auto">
              <a:xfrm>
                <a:off x="2038" y="2290"/>
                <a:ext cx="18" cy="24"/>
              </a:xfrm>
              <a:custGeom>
                <a:avLst/>
                <a:gdLst>
                  <a:gd name="T0" fmla="*/ 10 w 18"/>
                  <a:gd name="T1" fmla="*/ 15 h 24"/>
                  <a:gd name="T2" fmla="*/ 12 w 18"/>
                  <a:gd name="T3" fmla="*/ 20 h 24"/>
                  <a:gd name="T4" fmla="*/ 18 w 18"/>
                  <a:gd name="T5" fmla="*/ 2 h 24"/>
                  <a:gd name="T6" fmla="*/ 5 w 18"/>
                  <a:gd name="T7" fmla="*/ 0 h 24"/>
                  <a:gd name="T8" fmla="*/ 0 w 18"/>
                  <a:gd name="T9" fmla="*/ 17 h 24"/>
                  <a:gd name="T10" fmla="*/ 3 w 18"/>
                  <a:gd name="T11" fmla="*/ 24 h 24"/>
                  <a:gd name="T12" fmla="*/ 0 w 18"/>
                  <a:gd name="T13" fmla="*/ 17 h 24"/>
                  <a:gd name="T14" fmla="*/ 0 w 18"/>
                  <a:gd name="T15" fmla="*/ 20 h 24"/>
                  <a:gd name="T16" fmla="*/ 3 w 18"/>
                  <a:gd name="T17" fmla="*/ 24 h 24"/>
                  <a:gd name="T18" fmla="*/ 10 w 18"/>
                  <a:gd name="T19" fmla="*/ 15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4"/>
                  <a:gd name="T32" fmla="*/ 18 w 1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4">
                    <a:moveTo>
                      <a:pt x="10" y="15"/>
                    </a:moveTo>
                    <a:lnTo>
                      <a:pt x="12" y="20"/>
                    </a:lnTo>
                    <a:lnTo>
                      <a:pt x="18" y="2"/>
                    </a:lnTo>
                    <a:lnTo>
                      <a:pt x="5" y="0"/>
                    </a:lnTo>
                    <a:lnTo>
                      <a:pt x="0" y="17"/>
                    </a:lnTo>
                    <a:lnTo>
                      <a:pt x="3" y="24"/>
                    </a:lnTo>
                    <a:lnTo>
                      <a:pt x="0" y="17"/>
                    </a:lnTo>
                    <a:lnTo>
                      <a:pt x="0" y="20"/>
                    </a:lnTo>
                    <a:lnTo>
                      <a:pt x="3" y="24"/>
                    </a:lnTo>
                    <a:lnTo>
                      <a:pt x="1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 name="Freeform 1066"/>
              <p:cNvSpPr>
                <a:spLocks/>
              </p:cNvSpPr>
              <p:nvPr/>
            </p:nvSpPr>
            <p:spPr bwMode="auto">
              <a:xfrm>
                <a:off x="2041" y="2305"/>
                <a:ext cx="20" cy="18"/>
              </a:xfrm>
              <a:custGeom>
                <a:avLst/>
                <a:gdLst>
                  <a:gd name="T0" fmla="*/ 20 w 20"/>
                  <a:gd name="T1" fmla="*/ 14 h 18"/>
                  <a:gd name="T2" fmla="*/ 18 w 20"/>
                  <a:gd name="T3" fmla="*/ 9 h 18"/>
                  <a:gd name="T4" fmla="*/ 7 w 20"/>
                  <a:gd name="T5" fmla="*/ 0 h 18"/>
                  <a:gd name="T6" fmla="*/ 0 w 20"/>
                  <a:gd name="T7" fmla="*/ 9 h 18"/>
                  <a:gd name="T8" fmla="*/ 9 w 20"/>
                  <a:gd name="T9" fmla="*/ 18 h 18"/>
                  <a:gd name="T10" fmla="*/ 7 w 20"/>
                  <a:gd name="T11" fmla="*/ 11 h 18"/>
                  <a:gd name="T12" fmla="*/ 20 w 20"/>
                  <a:gd name="T13" fmla="*/ 14 h 18"/>
                  <a:gd name="T14" fmla="*/ 20 w 20"/>
                  <a:gd name="T15" fmla="*/ 11 h 18"/>
                  <a:gd name="T16" fmla="*/ 18 w 20"/>
                  <a:gd name="T17" fmla="*/ 9 h 18"/>
                  <a:gd name="T18" fmla="*/ 20 w 20"/>
                  <a:gd name="T19" fmla="*/ 14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8"/>
                  <a:gd name="T32" fmla="*/ 20 w 2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8">
                    <a:moveTo>
                      <a:pt x="20" y="14"/>
                    </a:moveTo>
                    <a:lnTo>
                      <a:pt x="18" y="9"/>
                    </a:lnTo>
                    <a:lnTo>
                      <a:pt x="7" y="0"/>
                    </a:lnTo>
                    <a:lnTo>
                      <a:pt x="0" y="9"/>
                    </a:lnTo>
                    <a:lnTo>
                      <a:pt x="9" y="18"/>
                    </a:lnTo>
                    <a:lnTo>
                      <a:pt x="7" y="11"/>
                    </a:lnTo>
                    <a:lnTo>
                      <a:pt x="20" y="14"/>
                    </a:lnTo>
                    <a:lnTo>
                      <a:pt x="20" y="11"/>
                    </a:lnTo>
                    <a:lnTo>
                      <a:pt x="18" y="9"/>
                    </a:lnTo>
                    <a:lnTo>
                      <a:pt x="2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 name="Freeform 1067"/>
              <p:cNvSpPr>
                <a:spLocks/>
              </p:cNvSpPr>
              <p:nvPr/>
            </p:nvSpPr>
            <p:spPr bwMode="auto">
              <a:xfrm>
                <a:off x="2045" y="2316"/>
                <a:ext cx="16" cy="25"/>
              </a:xfrm>
              <a:custGeom>
                <a:avLst/>
                <a:gdLst>
                  <a:gd name="T0" fmla="*/ 11 w 16"/>
                  <a:gd name="T1" fmla="*/ 18 h 25"/>
                  <a:gd name="T2" fmla="*/ 12 w 16"/>
                  <a:gd name="T3" fmla="*/ 23 h 25"/>
                  <a:gd name="T4" fmla="*/ 16 w 16"/>
                  <a:gd name="T5" fmla="*/ 3 h 25"/>
                  <a:gd name="T6" fmla="*/ 3 w 16"/>
                  <a:gd name="T7" fmla="*/ 0 h 25"/>
                  <a:gd name="T8" fmla="*/ 0 w 16"/>
                  <a:gd name="T9" fmla="*/ 21 h 25"/>
                  <a:gd name="T10" fmla="*/ 0 w 16"/>
                  <a:gd name="T11" fmla="*/ 25 h 25"/>
                  <a:gd name="T12" fmla="*/ 11 w 16"/>
                  <a:gd name="T13" fmla="*/ 18 h 25"/>
                  <a:gd name="T14" fmla="*/ 0 60000 65536"/>
                  <a:gd name="T15" fmla="*/ 0 60000 65536"/>
                  <a:gd name="T16" fmla="*/ 0 60000 65536"/>
                  <a:gd name="T17" fmla="*/ 0 60000 65536"/>
                  <a:gd name="T18" fmla="*/ 0 60000 65536"/>
                  <a:gd name="T19" fmla="*/ 0 60000 65536"/>
                  <a:gd name="T20" fmla="*/ 0 60000 65536"/>
                  <a:gd name="T21" fmla="*/ 0 w 16"/>
                  <a:gd name="T22" fmla="*/ 0 h 25"/>
                  <a:gd name="T23" fmla="*/ 16 w 1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5">
                    <a:moveTo>
                      <a:pt x="11" y="18"/>
                    </a:moveTo>
                    <a:lnTo>
                      <a:pt x="12" y="23"/>
                    </a:lnTo>
                    <a:lnTo>
                      <a:pt x="16" y="3"/>
                    </a:lnTo>
                    <a:lnTo>
                      <a:pt x="3" y="0"/>
                    </a:lnTo>
                    <a:lnTo>
                      <a:pt x="0" y="21"/>
                    </a:lnTo>
                    <a:lnTo>
                      <a:pt x="0" y="25"/>
                    </a:lnTo>
                    <a:lnTo>
                      <a:pt x="11"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 name="Freeform 1068"/>
              <p:cNvSpPr>
                <a:spLocks/>
              </p:cNvSpPr>
              <p:nvPr/>
            </p:nvSpPr>
            <p:spPr bwMode="auto">
              <a:xfrm>
                <a:off x="2045" y="2334"/>
                <a:ext cx="21" cy="23"/>
              </a:xfrm>
              <a:custGeom>
                <a:avLst/>
                <a:gdLst>
                  <a:gd name="T0" fmla="*/ 21 w 21"/>
                  <a:gd name="T1" fmla="*/ 21 h 23"/>
                  <a:gd name="T2" fmla="*/ 21 w 21"/>
                  <a:gd name="T3" fmla="*/ 18 h 23"/>
                  <a:gd name="T4" fmla="*/ 11 w 21"/>
                  <a:gd name="T5" fmla="*/ 0 h 23"/>
                  <a:gd name="T6" fmla="*/ 0 w 21"/>
                  <a:gd name="T7" fmla="*/ 7 h 23"/>
                  <a:gd name="T8" fmla="*/ 11 w 21"/>
                  <a:gd name="T9" fmla="*/ 23 h 23"/>
                  <a:gd name="T10" fmla="*/ 9 w 21"/>
                  <a:gd name="T11" fmla="*/ 19 h 23"/>
                  <a:gd name="T12" fmla="*/ 21 w 21"/>
                  <a:gd name="T13" fmla="*/ 21 h 23"/>
                  <a:gd name="T14" fmla="*/ 0 60000 65536"/>
                  <a:gd name="T15" fmla="*/ 0 60000 65536"/>
                  <a:gd name="T16" fmla="*/ 0 60000 65536"/>
                  <a:gd name="T17" fmla="*/ 0 60000 65536"/>
                  <a:gd name="T18" fmla="*/ 0 60000 65536"/>
                  <a:gd name="T19" fmla="*/ 0 60000 65536"/>
                  <a:gd name="T20" fmla="*/ 0 60000 65536"/>
                  <a:gd name="T21" fmla="*/ 0 w 21"/>
                  <a:gd name="T22" fmla="*/ 0 h 23"/>
                  <a:gd name="T23" fmla="*/ 21 w 2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3">
                    <a:moveTo>
                      <a:pt x="21" y="21"/>
                    </a:moveTo>
                    <a:lnTo>
                      <a:pt x="21" y="18"/>
                    </a:lnTo>
                    <a:lnTo>
                      <a:pt x="11" y="0"/>
                    </a:lnTo>
                    <a:lnTo>
                      <a:pt x="0" y="7"/>
                    </a:lnTo>
                    <a:lnTo>
                      <a:pt x="11" y="23"/>
                    </a:lnTo>
                    <a:lnTo>
                      <a:pt x="9" y="19"/>
                    </a:lnTo>
                    <a:lnTo>
                      <a:pt x="21"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 name="Freeform 1069"/>
              <p:cNvSpPr>
                <a:spLocks/>
              </p:cNvSpPr>
              <p:nvPr/>
            </p:nvSpPr>
            <p:spPr bwMode="auto">
              <a:xfrm>
                <a:off x="2052" y="2353"/>
                <a:ext cx="14" cy="26"/>
              </a:xfrm>
              <a:custGeom>
                <a:avLst/>
                <a:gdLst>
                  <a:gd name="T0" fmla="*/ 9 w 14"/>
                  <a:gd name="T1" fmla="*/ 26 h 26"/>
                  <a:gd name="T2" fmla="*/ 13 w 14"/>
                  <a:gd name="T3" fmla="*/ 22 h 26"/>
                  <a:gd name="T4" fmla="*/ 14 w 14"/>
                  <a:gd name="T5" fmla="*/ 2 h 26"/>
                  <a:gd name="T6" fmla="*/ 2 w 14"/>
                  <a:gd name="T7" fmla="*/ 0 h 26"/>
                  <a:gd name="T8" fmla="*/ 0 w 14"/>
                  <a:gd name="T9" fmla="*/ 20 h 26"/>
                  <a:gd name="T10" fmla="*/ 2 w 14"/>
                  <a:gd name="T11" fmla="*/ 15 h 26"/>
                  <a:gd name="T12" fmla="*/ 9 w 14"/>
                  <a:gd name="T13" fmla="*/ 26 h 26"/>
                  <a:gd name="T14" fmla="*/ 13 w 14"/>
                  <a:gd name="T15" fmla="*/ 26 h 26"/>
                  <a:gd name="T16" fmla="*/ 13 w 14"/>
                  <a:gd name="T17" fmla="*/ 22 h 26"/>
                  <a:gd name="T18" fmla="*/ 9 w 14"/>
                  <a:gd name="T19" fmla="*/ 26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6"/>
                  <a:gd name="T32" fmla="*/ 14 w 14"/>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6">
                    <a:moveTo>
                      <a:pt x="9" y="26"/>
                    </a:moveTo>
                    <a:lnTo>
                      <a:pt x="13" y="22"/>
                    </a:lnTo>
                    <a:lnTo>
                      <a:pt x="14" y="2"/>
                    </a:lnTo>
                    <a:lnTo>
                      <a:pt x="2" y="0"/>
                    </a:lnTo>
                    <a:lnTo>
                      <a:pt x="0" y="20"/>
                    </a:lnTo>
                    <a:lnTo>
                      <a:pt x="2" y="15"/>
                    </a:lnTo>
                    <a:lnTo>
                      <a:pt x="9" y="26"/>
                    </a:lnTo>
                    <a:lnTo>
                      <a:pt x="13" y="26"/>
                    </a:lnTo>
                    <a:lnTo>
                      <a:pt x="13" y="22"/>
                    </a:lnTo>
                    <a:lnTo>
                      <a:pt x="9"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 name="Freeform 1070"/>
              <p:cNvSpPr>
                <a:spLocks/>
              </p:cNvSpPr>
              <p:nvPr/>
            </p:nvSpPr>
            <p:spPr bwMode="auto">
              <a:xfrm>
                <a:off x="2029" y="2368"/>
                <a:ext cx="32" cy="27"/>
              </a:xfrm>
              <a:custGeom>
                <a:avLst/>
                <a:gdLst>
                  <a:gd name="T0" fmla="*/ 9 w 32"/>
                  <a:gd name="T1" fmla="*/ 25 h 27"/>
                  <a:gd name="T2" fmla="*/ 9 w 32"/>
                  <a:gd name="T3" fmla="*/ 27 h 27"/>
                  <a:gd name="T4" fmla="*/ 32 w 32"/>
                  <a:gd name="T5" fmla="*/ 11 h 27"/>
                  <a:gd name="T6" fmla="*/ 25 w 32"/>
                  <a:gd name="T7" fmla="*/ 0 h 27"/>
                  <a:gd name="T8" fmla="*/ 1 w 32"/>
                  <a:gd name="T9" fmla="*/ 16 h 27"/>
                  <a:gd name="T10" fmla="*/ 0 w 32"/>
                  <a:gd name="T11" fmla="*/ 16 h 27"/>
                  <a:gd name="T12" fmla="*/ 9 w 32"/>
                  <a:gd name="T13" fmla="*/ 25 h 27"/>
                  <a:gd name="T14" fmla="*/ 0 60000 65536"/>
                  <a:gd name="T15" fmla="*/ 0 60000 65536"/>
                  <a:gd name="T16" fmla="*/ 0 60000 65536"/>
                  <a:gd name="T17" fmla="*/ 0 60000 65536"/>
                  <a:gd name="T18" fmla="*/ 0 60000 65536"/>
                  <a:gd name="T19" fmla="*/ 0 60000 65536"/>
                  <a:gd name="T20" fmla="*/ 0 60000 65536"/>
                  <a:gd name="T21" fmla="*/ 0 w 32"/>
                  <a:gd name="T22" fmla="*/ 0 h 27"/>
                  <a:gd name="T23" fmla="*/ 32 w 3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7">
                    <a:moveTo>
                      <a:pt x="9" y="25"/>
                    </a:moveTo>
                    <a:lnTo>
                      <a:pt x="9" y="27"/>
                    </a:lnTo>
                    <a:lnTo>
                      <a:pt x="32" y="11"/>
                    </a:lnTo>
                    <a:lnTo>
                      <a:pt x="25" y="0"/>
                    </a:lnTo>
                    <a:lnTo>
                      <a:pt x="1" y="16"/>
                    </a:lnTo>
                    <a:lnTo>
                      <a:pt x="0" y="16"/>
                    </a:lnTo>
                    <a:lnTo>
                      <a:pt x="9"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 name="Freeform 1071"/>
              <p:cNvSpPr>
                <a:spLocks/>
              </p:cNvSpPr>
              <p:nvPr/>
            </p:nvSpPr>
            <p:spPr bwMode="auto">
              <a:xfrm>
                <a:off x="2014" y="2384"/>
                <a:ext cx="24" cy="24"/>
              </a:xfrm>
              <a:custGeom>
                <a:avLst/>
                <a:gdLst>
                  <a:gd name="T0" fmla="*/ 11 w 24"/>
                  <a:gd name="T1" fmla="*/ 22 h 24"/>
                  <a:gd name="T2" fmla="*/ 9 w 24"/>
                  <a:gd name="T3" fmla="*/ 24 h 24"/>
                  <a:gd name="T4" fmla="*/ 24 w 24"/>
                  <a:gd name="T5" fmla="*/ 9 h 24"/>
                  <a:gd name="T6" fmla="*/ 15 w 24"/>
                  <a:gd name="T7" fmla="*/ 0 h 24"/>
                  <a:gd name="T8" fmla="*/ 0 w 24"/>
                  <a:gd name="T9" fmla="*/ 15 h 24"/>
                  <a:gd name="T10" fmla="*/ 0 w 24"/>
                  <a:gd name="T11" fmla="*/ 18 h 24"/>
                  <a:gd name="T12" fmla="*/ 11 w 24"/>
                  <a:gd name="T13" fmla="*/ 22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1" y="22"/>
                    </a:moveTo>
                    <a:lnTo>
                      <a:pt x="9" y="24"/>
                    </a:lnTo>
                    <a:lnTo>
                      <a:pt x="24" y="9"/>
                    </a:lnTo>
                    <a:lnTo>
                      <a:pt x="15" y="0"/>
                    </a:lnTo>
                    <a:lnTo>
                      <a:pt x="0" y="15"/>
                    </a:lnTo>
                    <a:lnTo>
                      <a:pt x="0" y="18"/>
                    </a:lnTo>
                    <a:lnTo>
                      <a:pt x="11"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 name="Freeform 1072"/>
              <p:cNvSpPr>
                <a:spLocks/>
              </p:cNvSpPr>
              <p:nvPr/>
            </p:nvSpPr>
            <p:spPr bwMode="auto">
              <a:xfrm>
                <a:off x="2002" y="2402"/>
                <a:ext cx="23" cy="36"/>
              </a:xfrm>
              <a:custGeom>
                <a:avLst/>
                <a:gdLst>
                  <a:gd name="T0" fmla="*/ 12 w 23"/>
                  <a:gd name="T1" fmla="*/ 27 h 36"/>
                  <a:gd name="T2" fmla="*/ 12 w 23"/>
                  <a:gd name="T3" fmla="*/ 33 h 36"/>
                  <a:gd name="T4" fmla="*/ 23 w 23"/>
                  <a:gd name="T5" fmla="*/ 4 h 36"/>
                  <a:gd name="T6" fmla="*/ 12 w 23"/>
                  <a:gd name="T7" fmla="*/ 0 h 36"/>
                  <a:gd name="T8" fmla="*/ 1 w 23"/>
                  <a:gd name="T9" fmla="*/ 29 h 36"/>
                  <a:gd name="T10" fmla="*/ 1 w 23"/>
                  <a:gd name="T11" fmla="*/ 36 h 36"/>
                  <a:gd name="T12" fmla="*/ 1 w 23"/>
                  <a:gd name="T13" fmla="*/ 29 h 36"/>
                  <a:gd name="T14" fmla="*/ 0 w 23"/>
                  <a:gd name="T15" fmla="*/ 33 h 36"/>
                  <a:gd name="T16" fmla="*/ 1 w 23"/>
                  <a:gd name="T17" fmla="*/ 36 h 36"/>
                  <a:gd name="T18" fmla="*/ 12 w 23"/>
                  <a:gd name="T19" fmla="*/ 2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6"/>
                  <a:gd name="T32" fmla="*/ 23 w 23"/>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6">
                    <a:moveTo>
                      <a:pt x="12" y="27"/>
                    </a:moveTo>
                    <a:lnTo>
                      <a:pt x="12" y="33"/>
                    </a:lnTo>
                    <a:lnTo>
                      <a:pt x="23" y="4"/>
                    </a:lnTo>
                    <a:lnTo>
                      <a:pt x="12" y="0"/>
                    </a:lnTo>
                    <a:lnTo>
                      <a:pt x="1" y="29"/>
                    </a:lnTo>
                    <a:lnTo>
                      <a:pt x="1" y="36"/>
                    </a:lnTo>
                    <a:lnTo>
                      <a:pt x="1" y="29"/>
                    </a:lnTo>
                    <a:lnTo>
                      <a:pt x="0" y="33"/>
                    </a:lnTo>
                    <a:lnTo>
                      <a:pt x="1" y="36"/>
                    </a:lnTo>
                    <a:lnTo>
                      <a:pt x="12"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 name="Freeform 1073"/>
              <p:cNvSpPr>
                <a:spLocks/>
              </p:cNvSpPr>
              <p:nvPr/>
            </p:nvSpPr>
            <p:spPr bwMode="auto">
              <a:xfrm>
                <a:off x="2003" y="2429"/>
                <a:ext cx="29" cy="27"/>
              </a:xfrm>
              <a:custGeom>
                <a:avLst/>
                <a:gdLst>
                  <a:gd name="T0" fmla="*/ 29 w 29"/>
                  <a:gd name="T1" fmla="*/ 22 h 27"/>
                  <a:gd name="T2" fmla="*/ 27 w 29"/>
                  <a:gd name="T3" fmla="*/ 18 h 27"/>
                  <a:gd name="T4" fmla="*/ 11 w 29"/>
                  <a:gd name="T5" fmla="*/ 0 h 27"/>
                  <a:gd name="T6" fmla="*/ 0 w 29"/>
                  <a:gd name="T7" fmla="*/ 9 h 27"/>
                  <a:gd name="T8" fmla="*/ 18 w 29"/>
                  <a:gd name="T9" fmla="*/ 27 h 27"/>
                  <a:gd name="T10" fmla="*/ 17 w 29"/>
                  <a:gd name="T11" fmla="*/ 24 h 27"/>
                  <a:gd name="T12" fmla="*/ 29 w 29"/>
                  <a:gd name="T13" fmla="*/ 22 h 27"/>
                  <a:gd name="T14" fmla="*/ 0 60000 65536"/>
                  <a:gd name="T15" fmla="*/ 0 60000 65536"/>
                  <a:gd name="T16" fmla="*/ 0 60000 65536"/>
                  <a:gd name="T17" fmla="*/ 0 60000 65536"/>
                  <a:gd name="T18" fmla="*/ 0 60000 65536"/>
                  <a:gd name="T19" fmla="*/ 0 60000 65536"/>
                  <a:gd name="T20" fmla="*/ 0 60000 65536"/>
                  <a:gd name="T21" fmla="*/ 0 w 29"/>
                  <a:gd name="T22" fmla="*/ 0 h 27"/>
                  <a:gd name="T23" fmla="*/ 29 w 2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7">
                    <a:moveTo>
                      <a:pt x="29" y="22"/>
                    </a:moveTo>
                    <a:lnTo>
                      <a:pt x="27" y="18"/>
                    </a:lnTo>
                    <a:lnTo>
                      <a:pt x="11" y="0"/>
                    </a:lnTo>
                    <a:lnTo>
                      <a:pt x="0" y="9"/>
                    </a:lnTo>
                    <a:lnTo>
                      <a:pt x="18" y="27"/>
                    </a:lnTo>
                    <a:lnTo>
                      <a:pt x="17" y="24"/>
                    </a:lnTo>
                    <a:lnTo>
                      <a:pt x="29"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 name="Freeform 1074"/>
              <p:cNvSpPr>
                <a:spLocks/>
              </p:cNvSpPr>
              <p:nvPr/>
            </p:nvSpPr>
            <p:spPr bwMode="auto">
              <a:xfrm>
                <a:off x="2020" y="2451"/>
                <a:ext cx="18" cy="29"/>
              </a:xfrm>
              <a:custGeom>
                <a:avLst/>
                <a:gdLst>
                  <a:gd name="T0" fmla="*/ 18 w 18"/>
                  <a:gd name="T1" fmla="*/ 29 h 29"/>
                  <a:gd name="T2" fmla="*/ 18 w 18"/>
                  <a:gd name="T3" fmla="*/ 25 h 29"/>
                  <a:gd name="T4" fmla="*/ 12 w 18"/>
                  <a:gd name="T5" fmla="*/ 0 h 29"/>
                  <a:gd name="T6" fmla="*/ 0 w 18"/>
                  <a:gd name="T7" fmla="*/ 2 h 29"/>
                  <a:gd name="T8" fmla="*/ 5 w 18"/>
                  <a:gd name="T9" fmla="*/ 27 h 29"/>
                  <a:gd name="T10" fmla="*/ 5 w 18"/>
                  <a:gd name="T11" fmla="*/ 25 h 29"/>
                  <a:gd name="T12" fmla="*/ 18 w 18"/>
                  <a:gd name="T13" fmla="*/ 29 h 29"/>
                  <a:gd name="T14" fmla="*/ 0 60000 65536"/>
                  <a:gd name="T15" fmla="*/ 0 60000 65536"/>
                  <a:gd name="T16" fmla="*/ 0 60000 65536"/>
                  <a:gd name="T17" fmla="*/ 0 60000 65536"/>
                  <a:gd name="T18" fmla="*/ 0 60000 65536"/>
                  <a:gd name="T19" fmla="*/ 0 60000 65536"/>
                  <a:gd name="T20" fmla="*/ 0 60000 65536"/>
                  <a:gd name="T21" fmla="*/ 0 w 18"/>
                  <a:gd name="T22" fmla="*/ 0 h 29"/>
                  <a:gd name="T23" fmla="*/ 18 w 1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9">
                    <a:moveTo>
                      <a:pt x="18" y="29"/>
                    </a:moveTo>
                    <a:lnTo>
                      <a:pt x="18" y="25"/>
                    </a:lnTo>
                    <a:lnTo>
                      <a:pt x="12" y="0"/>
                    </a:lnTo>
                    <a:lnTo>
                      <a:pt x="0" y="2"/>
                    </a:lnTo>
                    <a:lnTo>
                      <a:pt x="5" y="27"/>
                    </a:lnTo>
                    <a:lnTo>
                      <a:pt x="5" y="25"/>
                    </a:lnTo>
                    <a:lnTo>
                      <a:pt x="18"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 name="Freeform 1075"/>
              <p:cNvSpPr>
                <a:spLocks/>
              </p:cNvSpPr>
              <p:nvPr/>
            </p:nvSpPr>
            <p:spPr bwMode="auto">
              <a:xfrm>
                <a:off x="2020" y="2476"/>
                <a:ext cx="18" cy="25"/>
              </a:xfrm>
              <a:custGeom>
                <a:avLst/>
                <a:gdLst>
                  <a:gd name="T0" fmla="*/ 7 w 18"/>
                  <a:gd name="T1" fmla="*/ 25 h 25"/>
                  <a:gd name="T2" fmla="*/ 12 w 18"/>
                  <a:gd name="T3" fmla="*/ 22 h 25"/>
                  <a:gd name="T4" fmla="*/ 18 w 18"/>
                  <a:gd name="T5" fmla="*/ 4 h 25"/>
                  <a:gd name="T6" fmla="*/ 5 w 18"/>
                  <a:gd name="T7" fmla="*/ 0 h 25"/>
                  <a:gd name="T8" fmla="*/ 0 w 18"/>
                  <a:gd name="T9" fmla="*/ 18 h 25"/>
                  <a:gd name="T10" fmla="*/ 3 w 18"/>
                  <a:gd name="T11" fmla="*/ 14 h 25"/>
                  <a:gd name="T12" fmla="*/ 7 w 18"/>
                  <a:gd name="T13" fmla="*/ 25 h 25"/>
                  <a:gd name="T14" fmla="*/ 10 w 18"/>
                  <a:gd name="T15" fmla="*/ 25 h 25"/>
                  <a:gd name="T16" fmla="*/ 12 w 18"/>
                  <a:gd name="T17" fmla="*/ 22 h 25"/>
                  <a:gd name="T18" fmla="*/ 7 w 18"/>
                  <a:gd name="T19" fmla="*/ 25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5"/>
                  <a:gd name="T32" fmla="*/ 18 w 18"/>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5">
                    <a:moveTo>
                      <a:pt x="7" y="25"/>
                    </a:moveTo>
                    <a:lnTo>
                      <a:pt x="12" y="22"/>
                    </a:lnTo>
                    <a:lnTo>
                      <a:pt x="18" y="4"/>
                    </a:lnTo>
                    <a:lnTo>
                      <a:pt x="5" y="0"/>
                    </a:lnTo>
                    <a:lnTo>
                      <a:pt x="0" y="18"/>
                    </a:lnTo>
                    <a:lnTo>
                      <a:pt x="3" y="14"/>
                    </a:lnTo>
                    <a:lnTo>
                      <a:pt x="7" y="25"/>
                    </a:lnTo>
                    <a:lnTo>
                      <a:pt x="10" y="25"/>
                    </a:lnTo>
                    <a:lnTo>
                      <a:pt x="12" y="22"/>
                    </a:lnTo>
                    <a:lnTo>
                      <a:pt x="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 name="Freeform 1076"/>
              <p:cNvSpPr>
                <a:spLocks/>
              </p:cNvSpPr>
              <p:nvPr/>
            </p:nvSpPr>
            <p:spPr bwMode="auto">
              <a:xfrm>
                <a:off x="1969" y="2490"/>
                <a:ext cx="58" cy="31"/>
              </a:xfrm>
              <a:custGeom>
                <a:avLst/>
                <a:gdLst>
                  <a:gd name="T0" fmla="*/ 4 w 58"/>
                  <a:gd name="T1" fmla="*/ 31 h 31"/>
                  <a:gd name="T2" fmla="*/ 4 w 58"/>
                  <a:gd name="T3" fmla="*/ 31 h 31"/>
                  <a:gd name="T4" fmla="*/ 58 w 58"/>
                  <a:gd name="T5" fmla="*/ 11 h 31"/>
                  <a:gd name="T6" fmla="*/ 54 w 58"/>
                  <a:gd name="T7" fmla="*/ 0 h 31"/>
                  <a:gd name="T8" fmla="*/ 0 w 58"/>
                  <a:gd name="T9" fmla="*/ 18 h 31"/>
                  <a:gd name="T10" fmla="*/ 0 w 58"/>
                  <a:gd name="T11" fmla="*/ 18 h 31"/>
                  <a:gd name="T12" fmla="*/ 4 w 58"/>
                  <a:gd name="T13" fmla="*/ 3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4" y="31"/>
                    </a:moveTo>
                    <a:lnTo>
                      <a:pt x="4" y="31"/>
                    </a:lnTo>
                    <a:lnTo>
                      <a:pt x="58" y="11"/>
                    </a:lnTo>
                    <a:lnTo>
                      <a:pt x="54" y="0"/>
                    </a:lnTo>
                    <a:lnTo>
                      <a:pt x="0" y="18"/>
                    </a:lnTo>
                    <a:lnTo>
                      <a:pt x="4"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 name="Freeform 1077"/>
              <p:cNvSpPr>
                <a:spLocks/>
              </p:cNvSpPr>
              <p:nvPr/>
            </p:nvSpPr>
            <p:spPr bwMode="auto">
              <a:xfrm>
                <a:off x="1935" y="2508"/>
                <a:ext cx="38" cy="22"/>
              </a:xfrm>
              <a:custGeom>
                <a:avLst/>
                <a:gdLst>
                  <a:gd name="T0" fmla="*/ 5 w 38"/>
                  <a:gd name="T1" fmla="*/ 22 h 22"/>
                  <a:gd name="T2" fmla="*/ 4 w 38"/>
                  <a:gd name="T3" fmla="*/ 22 h 22"/>
                  <a:gd name="T4" fmla="*/ 38 w 38"/>
                  <a:gd name="T5" fmla="*/ 13 h 22"/>
                  <a:gd name="T6" fmla="*/ 34 w 38"/>
                  <a:gd name="T7" fmla="*/ 0 h 22"/>
                  <a:gd name="T8" fmla="*/ 0 w 38"/>
                  <a:gd name="T9" fmla="*/ 9 h 22"/>
                  <a:gd name="T10" fmla="*/ 0 w 38"/>
                  <a:gd name="T11" fmla="*/ 11 h 22"/>
                  <a:gd name="T12" fmla="*/ 5 w 38"/>
                  <a:gd name="T13" fmla="*/ 22 h 22"/>
                  <a:gd name="T14" fmla="*/ 0 60000 65536"/>
                  <a:gd name="T15" fmla="*/ 0 60000 65536"/>
                  <a:gd name="T16" fmla="*/ 0 60000 65536"/>
                  <a:gd name="T17" fmla="*/ 0 60000 65536"/>
                  <a:gd name="T18" fmla="*/ 0 60000 65536"/>
                  <a:gd name="T19" fmla="*/ 0 60000 65536"/>
                  <a:gd name="T20" fmla="*/ 0 60000 65536"/>
                  <a:gd name="T21" fmla="*/ 0 w 38"/>
                  <a:gd name="T22" fmla="*/ 0 h 22"/>
                  <a:gd name="T23" fmla="*/ 38 w 3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2">
                    <a:moveTo>
                      <a:pt x="5" y="22"/>
                    </a:moveTo>
                    <a:lnTo>
                      <a:pt x="4" y="22"/>
                    </a:lnTo>
                    <a:lnTo>
                      <a:pt x="38" y="13"/>
                    </a:lnTo>
                    <a:lnTo>
                      <a:pt x="34" y="0"/>
                    </a:lnTo>
                    <a:lnTo>
                      <a:pt x="0" y="9"/>
                    </a:lnTo>
                    <a:lnTo>
                      <a:pt x="0" y="11"/>
                    </a:lnTo>
                    <a:lnTo>
                      <a:pt x="5"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 name="Freeform 1078"/>
              <p:cNvSpPr>
                <a:spLocks/>
              </p:cNvSpPr>
              <p:nvPr/>
            </p:nvSpPr>
            <p:spPr bwMode="auto">
              <a:xfrm>
                <a:off x="1902" y="2519"/>
                <a:ext cx="38" cy="24"/>
              </a:xfrm>
              <a:custGeom>
                <a:avLst/>
                <a:gdLst>
                  <a:gd name="T0" fmla="*/ 13 w 38"/>
                  <a:gd name="T1" fmla="*/ 20 h 24"/>
                  <a:gd name="T2" fmla="*/ 9 w 38"/>
                  <a:gd name="T3" fmla="*/ 24 h 24"/>
                  <a:gd name="T4" fmla="*/ 38 w 38"/>
                  <a:gd name="T5" fmla="*/ 11 h 24"/>
                  <a:gd name="T6" fmla="*/ 33 w 38"/>
                  <a:gd name="T7" fmla="*/ 0 h 24"/>
                  <a:gd name="T8" fmla="*/ 4 w 38"/>
                  <a:gd name="T9" fmla="*/ 11 h 24"/>
                  <a:gd name="T10" fmla="*/ 0 w 38"/>
                  <a:gd name="T11" fmla="*/ 16 h 24"/>
                  <a:gd name="T12" fmla="*/ 4 w 38"/>
                  <a:gd name="T13" fmla="*/ 11 h 24"/>
                  <a:gd name="T14" fmla="*/ 2 w 38"/>
                  <a:gd name="T15" fmla="*/ 13 h 24"/>
                  <a:gd name="T16" fmla="*/ 0 w 38"/>
                  <a:gd name="T17" fmla="*/ 16 h 24"/>
                  <a:gd name="T18" fmla="*/ 13 w 38"/>
                  <a:gd name="T19" fmla="*/ 2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4"/>
                  <a:gd name="T32" fmla="*/ 38 w 3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4">
                    <a:moveTo>
                      <a:pt x="13" y="20"/>
                    </a:moveTo>
                    <a:lnTo>
                      <a:pt x="9" y="24"/>
                    </a:lnTo>
                    <a:lnTo>
                      <a:pt x="38" y="11"/>
                    </a:lnTo>
                    <a:lnTo>
                      <a:pt x="33" y="0"/>
                    </a:lnTo>
                    <a:lnTo>
                      <a:pt x="4" y="11"/>
                    </a:lnTo>
                    <a:lnTo>
                      <a:pt x="0" y="16"/>
                    </a:lnTo>
                    <a:lnTo>
                      <a:pt x="4" y="11"/>
                    </a:lnTo>
                    <a:lnTo>
                      <a:pt x="2" y="13"/>
                    </a:lnTo>
                    <a:lnTo>
                      <a:pt x="0" y="16"/>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 name="Freeform 1079"/>
              <p:cNvSpPr>
                <a:spLocks/>
              </p:cNvSpPr>
              <p:nvPr/>
            </p:nvSpPr>
            <p:spPr bwMode="auto">
              <a:xfrm>
                <a:off x="1893" y="2535"/>
                <a:ext cx="22" cy="29"/>
              </a:xfrm>
              <a:custGeom>
                <a:avLst/>
                <a:gdLst>
                  <a:gd name="T0" fmla="*/ 13 w 22"/>
                  <a:gd name="T1" fmla="*/ 26 h 29"/>
                  <a:gd name="T2" fmla="*/ 13 w 22"/>
                  <a:gd name="T3" fmla="*/ 29 h 29"/>
                  <a:gd name="T4" fmla="*/ 22 w 22"/>
                  <a:gd name="T5" fmla="*/ 4 h 29"/>
                  <a:gd name="T6" fmla="*/ 9 w 22"/>
                  <a:gd name="T7" fmla="*/ 0 h 29"/>
                  <a:gd name="T8" fmla="*/ 0 w 22"/>
                  <a:gd name="T9" fmla="*/ 26 h 29"/>
                  <a:gd name="T10" fmla="*/ 0 w 22"/>
                  <a:gd name="T11" fmla="*/ 29 h 29"/>
                  <a:gd name="T12" fmla="*/ 13 w 22"/>
                  <a:gd name="T13" fmla="*/ 26 h 29"/>
                  <a:gd name="T14" fmla="*/ 0 60000 65536"/>
                  <a:gd name="T15" fmla="*/ 0 60000 65536"/>
                  <a:gd name="T16" fmla="*/ 0 60000 65536"/>
                  <a:gd name="T17" fmla="*/ 0 60000 65536"/>
                  <a:gd name="T18" fmla="*/ 0 60000 65536"/>
                  <a:gd name="T19" fmla="*/ 0 60000 65536"/>
                  <a:gd name="T20" fmla="*/ 0 60000 65536"/>
                  <a:gd name="T21" fmla="*/ 0 w 22"/>
                  <a:gd name="T22" fmla="*/ 0 h 29"/>
                  <a:gd name="T23" fmla="*/ 22 w 22"/>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9">
                    <a:moveTo>
                      <a:pt x="13" y="26"/>
                    </a:moveTo>
                    <a:lnTo>
                      <a:pt x="13" y="29"/>
                    </a:lnTo>
                    <a:lnTo>
                      <a:pt x="22" y="4"/>
                    </a:lnTo>
                    <a:lnTo>
                      <a:pt x="9" y="0"/>
                    </a:lnTo>
                    <a:lnTo>
                      <a:pt x="0" y="26"/>
                    </a:lnTo>
                    <a:lnTo>
                      <a:pt x="0" y="29"/>
                    </a:lnTo>
                    <a:lnTo>
                      <a:pt x="13"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 name="Freeform 1080"/>
              <p:cNvSpPr>
                <a:spLocks/>
              </p:cNvSpPr>
              <p:nvPr/>
            </p:nvSpPr>
            <p:spPr bwMode="auto">
              <a:xfrm>
                <a:off x="1893" y="2561"/>
                <a:ext cx="18" cy="30"/>
              </a:xfrm>
              <a:custGeom>
                <a:avLst/>
                <a:gdLst>
                  <a:gd name="T0" fmla="*/ 18 w 18"/>
                  <a:gd name="T1" fmla="*/ 23 h 30"/>
                  <a:gd name="T2" fmla="*/ 18 w 18"/>
                  <a:gd name="T3" fmla="*/ 25 h 30"/>
                  <a:gd name="T4" fmla="*/ 13 w 18"/>
                  <a:gd name="T5" fmla="*/ 0 h 30"/>
                  <a:gd name="T6" fmla="*/ 0 w 18"/>
                  <a:gd name="T7" fmla="*/ 3 h 30"/>
                  <a:gd name="T8" fmla="*/ 6 w 18"/>
                  <a:gd name="T9" fmla="*/ 28 h 30"/>
                  <a:gd name="T10" fmla="*/ 8 w 18"/>
                  <a:gd name="T11" fmla="*/ 30 h 30"/>
                  <a:gd name="T12" fmla="*/ 18 w 18"/>
                  <a:gd name="T13" fmla="*/ 23 h 30"/>
                  <a:gd name="T14" fmla="*/ 0 60000 65536"/>
                  <a:gd name="T15" fmla="*/ 0 60000 65536"/>
                  <a:gd name="T16" fmla="*/ 0 60000 65536"/>
                  <a:gd name="T17" fmla="*/ 0 60000 65536"/>
                  <a:gd name="T18" fmla="*/ 0 60000 65536"/>
                  <a:gd name="T19" fmla="*/ 0 60000 65536"/>
                  <a:gd name="T20" fmla="*/ 0 60000 65536"/>
                  <a:gd name="T21" fmla="*/ 0 w 18"/>
                  <a:gd name="T22" fmla="*/ 0 h 30"/>
                  <a:gd name="T23" fmla="*/ 18 w 1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0">
                    <a:moveTo>
                      <a:pt x="18" y="23"/>
                    </a:moveTo>
                    <a:lnTo>
                      <a:pt x="18" y="25"/>
                    </a:lnTo>
                    <a:lnTo>
                      <a:pt x="13" y="0"/>
                    </a:lnTo>
                    <a:lnTo>
                      <a:pt x="0" y="3"/>
                    </a:lnTo>
                    <a:lnTo>
                      <a:pt x="6" y="28"/>
                    </a:lnTo>
                    <a:lnTo>
                      <a:pt x="8" y="30"/>
                    </a:lnTo>
                    <a:lnTo>
                      <a:pt x="18"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 name="Freeform 1081"/>
              <p:cNvSpPr>
                <a:spLocks/>
              </p:cNvSpPr>
              <p:nvPr/>
            </p:nvSpPr>
            <p:spPr bwMode="auto">
              <a:xfrm>
                <a:off x="1901" y="2584"/>
                <a:ext cx="27" cy="31"/>
              </a:xfrm>
              <a:custGeom>
                <a:avLst/>
                <a:gdLst>
                  <a:gd name="T0" fmla="*/ 16 w 27"/>
                  <a:gd name="T1" fmla="*/ 31 h 31"/>
                  <a:gd name="T2" fmla="*/ 21 w 27"/>
                  <a:gd name="T3" fmla="*/ 22 h 31"/>
                  <a:gd name="T4" fmla="*/ 10 w 27"/>
                  <a:gd name="T5" fmla="*/ 0 h 31"/>
                  <a:gd name="T6" fmla="*/ 0 w 27"/>
                  <a:gd name="T7" fmla="*/ 7 h 31"/>
                  <a:gd name="T8" fmla="*/ 10 w 27"/>
                  <a:gd name="T9" fmla="*/ 27 h 31"/>
                  <a:gd name="T10" fmla="*/ 16 w 27"/>
                  <a:gd name="T11" fmla="*/ 18 h 31"/>
                  <a:gd name="T12" fmla="*/ 16 w 27"/>
                  <a:gd name="T13" fmla="*/ 31 h 31"/>
                  <a:gd name="T14" fmla="*/ 27 w 27"/>
                  <a:gd name="T15" fmla="*/ 31 h 31"/>
                  <a:gd name="T16" fmla="*/ 21 w 27"/>
                  <a:gd name="T17" fmla="*/ 22 h 31"/>
                  <a:gd name="T18" fmla="*/ 16 w 27"/>
                  <a:gd name="T19" fmla="*/ 3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1"/>
                  <a:gd name="T32" fmla="*/ 27 w 27"/>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1">
                    <a:moveTo>
                      <a:pt x="16" y="31"/>
                    </a:moveTo>
                    <a:lnTo>
                      <a:pt x="21" y="22"/>
                    </a:lnTo>
                    <a:lnTo>
                      <a:pt x="10" y="0"/>
                    </a:lnTo>
                    <a:lnTo>
                      <a:pt x="0" y="7"/>
                    </a:lnTo>
                    <a:lnTo>
                      <a:pt x="10" y="27"/>
                    </a:lnTo>
                    <a:lnTo>
                      <a:pt x="16" y="18"/>
                    </a:lnTo>
                    <a:lnTo>
                      <a:pt x="16" y="31"/>
                    </a:lnTo>
                    <a:lnTo>
                      <a:pt x="27" y="31"/>
                    </a:lnTo>
                    <a:lnTo>
                      <a:pt x="21" y="22"/>
                    </a:lnTo>
                    <a:lnTo>
                      <a:pt x="16"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 name="Freeform 1082"/>
              <p:cNvSpPr>
                <a:spLocks/>
              </p:cNvSpPr>
              <p:nvPr/>
            </p:nvSpPr>
            <p:spPr bwMode="auto">
              <a:xfrm>
                <a:off x="1863" y="2602"/>
                <a:ext cx="54" cy="18"/>
              </a:xfrm>
              <a:custGeom>
                <a:avLst/>
                <a:gdLst>
                  <a:gd name="T0" fmla="*/ 11 w 54"/>
                  <a:gd name="T1" fmla="*/ 14 h 18"/>
                  <a:gd name="T2" fmla="*/ 7 w 54"/>
                  <a:gd name="T3" fmla="*/ 18 h 18"/>
                  <a:gd name="T4" fmla="*/ 54 w 54"/>
                  <a:gd name="T5" fmla="*/ 13 h 18"/>
                  <a:gd name="T6" fmla="*/ 54 w 54"/>
                  <a:gd name="T7" fmla="*/ 0 h 18"/>
                  <a:gd name="T8" fmla="*/ 5 w 54"/>
                  <a:gd name="T9" fmla="*/ 5 h 18"/>
                  <a:gd name="T10" fmla="*/ 0 w 54"/>
                  <a:gd name="T11" fmla="*/ 7 h 18"/>
                  <a:gd name="T12" fmla="*/ 5 w 54"/>
                  <a:gd name="T13" fmla="*/ 5 h 18"/>
                  <a:gd name="T14" fmla="*/ 2 w 54"/>
                  <a:gd name="T15" fmla="*/ 5 h 18"/>
                  <a:gd name="T16" fmla="*/ 0 w 54"/>
                  <a:gd name="T17" fmla="*/ 7 h 18"/>
                  <a:gd name="T18" fmla="*/ 11 w 54"/>
                  <a:gd name="T19" fmla="*/ 14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8"/>
                  <a:gd name="T32" fmla="*/ 54 w 5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8">
                    <a:moveTo>
                      <a:pt x="11" y="14"/>
                    </a:moveTo>
                    <a:lnTo>
                      <a:pt x="7" y="18"/>
                    </a:lnTo>
                    <a:lnTo>
                      <a:pt x="54" y="13"/>
                    </a:lnTo>
                    <a:lnTo>
                      <a:pt x="54" y="0"/>
                    </a:lnTo>
                    <a:lnTo>
                      <a:pt x="5" y="5"/>
                    </a:lnTo>
                    <a:lnTo>
                      <a:pt x="0" y="7"/>
                    </a:lnTo>
                    <a:lnTo>
                      <a:pt x="5" y="5"/>
                    </a:lnTo>
                    <a:lnTo>
                      <a:pt x="2" y="5"/>
                    </a:lnTo>
                    <a:lnTo>
                      <a:pt x="0" y="7"/>
                    </a:lnTo>
                    <a:lnTo>
                      <a:pt x="11"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 name="Freeform 1083"/>
              <p:cNvSpPr>
                <a:spLocks/>
              </p:cNvSpPr>
              <p:nvPr/>
            </p:nvSpPr>
            <p:spPr bwMode="auto">
              <a:xfrm>
                <a:off x="1852" y="2609"/>
                <a:ext cx="22" cy="29"/>
              </a:xfrm>
              <a:custGeom>
                <a:avLst/>
                <a:gdLst>
                  <a:gd name="T0" fmla="*/ 7 w 22"/>
                  <a:gd name="T1" fmla="*/ 29 h 29"/>
                  <a:gd name="T2" fmla="*/ 11 w 22"/>
                  <a:gd name="T3" fmla="*/ 27 h 29"/>
                  <a:gd name="T4" fmla="*/ 22 w 22"/>
                  <a:gd name="T5" fmla="*/ 7 h 29"/>
                  <a:gd name="T6" fmla="*/ 11 w 22"/>
                  <a:gd name="T7" fmla="*/ 0 h 29"/>
                  <a:gd name="T8" fmla="*/ 0 w 22"/>
                  <a:gd name="T9" fmla="*/ 20 h 29"/>
                  <a:gd name="T10" fmla="*/ 4 w 22"/>
                  <a:gd name="T11" fmla="*/ 16 h 29"/>
                  <a:gd name="T12" fmla="*/ 7 w 22"/>
                  <a:gd name="T13" fmla="*/ 29 h 29"/>
                  <a:gd name="T14" fmla="*/ 9 w 22"/>
                  <a:gd name="T15" fmla="*/ 29 h 29"/>
                  <a:gd name="T16" fmla="*/ 11 w 22"/>
                  <a:gd name="T17" fmla="*/ 27 h 29"/>
                  <a:gd name="T18" fmla="*/ 7 w 22"/>
                  <a:gd name="T19" fmla="*/ 2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9"/>
                  <a:gd name="T32" fmla="*/ 22 w 22"/>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9">
                    <a:moveTo>
                      <a:pt x="7" y="29"/>
                    </a:moveTo>
                    <a:lnTo>
                      <a:pt x="11" y="27"/>
                    </a:lnTo>
                    <a:lnTo>
                      <a:pt x="22" y="7"/>
                    </a:lnTo>
                    <a:lnTo>
                      <a:pt x="11" y="0"/>
                    </a:lnTo>
                    <a:lnTo>
                      <a:pt x="0" y="20"/>
                    </a:lnTo>
                    <a:lnTo>
                      <a:pt x="4" y="16"/>
                    </a:lnTo>
                    <a:lnTo>
                      <a:pt x="7" y="29"/>
                    </a:lnTo>
                    <a:lnTo>
                      <a:pt x="9" y="29"/>
                    </a:lnTo>
                    <a:lnTo>
                      <a:pt x="11" y="27"/>
                    </a:lnTo>
                    <a:lnTo>
                      <a:pt x="7"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 name="Freeform 1084"/>
              <p:cNvSpPr>
                <a:spLocks/>
              </p:cNvSpPr>
              <p:nvPr/>
            </p:nvSpPr>
            <p:spPr bwMode="auto">
              <a:xfrm>
                <a:off x="1767" y="2625"/>
                <a:ext cx="92" cy="33"/>
              </a:xfrm>
              <a:custGeom>
                <a:avLst/>
                <a:gdLst>
                  <a:gd name="T0" fmla="*/ 2 w 92"/>
                  <a:gd name="T1" fmla="*/ 33 h 33"/>
                  <a:gd name="T2" fmla="*/ 4 w 92"/>
                  <a:gd name="T3" fmla="*/ 33 h 33"/>
                  <a:gd name="T4" fmla="*/ 92 w 92"/>
                  <a:gd name="T5" fmla="*/ 13 h 33"/>
                  <a:gd name="T6" fmla="*/ 89 w 92"/>
                  <a:gd name="T7" fmla="*/ 0 h 33"/>
                  <a:gd name="T8" fmla="*/ 0 w 92"/>
                  <a:gd name="T9" fmla="*/ 20 h 33"/>
                  <a:gd name="T10" fmla="*/ 2 w 92"/>
                  <a:gd name="T11" fmla="*/ 20 h 33"/>
                  <a:gd name="T12" fmla="*/ 2 w 92"/>
                  <a:gd name="T13" fmla="*/ 33 h 33"/>
                  <a:gd name="T14" fmla="*/ 0 60000 65536"/>
                  <a:gd name="T15" fmla="*/ 0 60000 65536"/>
                  <a:gd name="T16" fmla="*/ 0 60000 65536"/>
                  <a:gd name="T17" fmla="*/ 0 60000 65536"/>
                  <a:gd name="T18" fmla="*/ 0 60000 65536"/>
                  <a:gd name="T19" fmla="*/ 0 60000 65536"/>
                  <a:gd name="T20" fmla="*/ 0 60000 65536"/>
                  <a:gd name="T21" fmla="*/ 0 w 92"/>
                  <a:gd name="T22" fmla="*/ 0 h 33"/>
                  <a:gd name="T23" fmla="*/ 92 w 9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33">
                    <a:moveTo>
                      <a:pt x="2" y="33"/>
                    </a:moveTo>
                    <a:lnTo>
                      <a:pt x="4" y="33"/>
                    </a:lnTo>
                    <a:lnTo>
                      <a:pt x="92" y="13"/>
                    </a:lnTo>
                    <a:lnTo>
                      <a:pt x="89" y="0"/>
                    </a:lnTo>
                    <a:lnTo>
                      <a:pt x="0" y="20"/>
                    </a:lnTo>
                    <a:lnTo>
                      <a:pt x="2" y="20"/>
                    </a:lnTo>
                    <a:lnTo>
                      <a:pt x="2"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 name="Freeform 1085"/>
              <p:cNvSpPr>
                <a:spLocks/>
              </p:cNvSpPr>
              <p:nvPr/>
            </p:nvSpPr>
            <p:spPr bwMode="auto">
              <a:xfrm>
                <a:off x="1674" y="2645"/>
                <a:ext cx="95" cy="18"/>
              </a:xfrm>
              <a:custGeom>
                <a:avLst/>
                <a:gdLst>
                  <a:gd name="T0" fmla="*/ 0 w 95"/>
                  <a:gd name="T1" fmla="*/ 18 h 18"/>
                  <a:gd name="T2" fmla="*/ 5 w 95"/>
                  <a:gd name="T3" fmla="*/ 18 h 18"/>
                  <a:gd name="T4" fmla="*/ 95 w 95"/>
                  <a:gd name="T5" fmla="*/ 13 h 18"/>
                  <a:gd name="T6" fmla="*/ 95 w 95"/>
                  <a:gd name="T7" fmla="*/ 0 h 18"/>
                  <a:gd name="T8" fmla="*/ 3 w 95"/>
                  <a:gd name="T9" fmla="*/ 6 h 18"/>
                  <a:gd name="T10" fmla="*/ 7 w 95"/>
                  <a:gd name="T11" fmla="*/ 8 h 18"/>
                  <a:gd name="T12" fmla="*/ 0 w 95"/>
                  <a:gd name="T13" fmla="*/ 18 h 18"/>
                  <a:gd name="T14" fmla="*/ 0 60000 65536"/>
                  <a:gd name="T15" fmla="*/ 0 60000 65536"/>
                  <a:gd name="T16" fmla="*/ 0 60000 65536"/>
                  <a:gd name="T17" fmla="*/ 0 60000 65536"/>
                  <a:gd name="T18" fmla="*/ 0 60000 65536"/>
                  <a:gd name="T19" fmla="*/ 0 60000 65536"/>
                  <a:gd name="T20" fmla="*/ 0 60000 65536"/>
                  <a:gd name="T21" fmla="*/ 0 w 95"/>
                  <a:gd name="T22" fmla="*/ 0 h 18"/>
                  <a:gd name="T23" fmla="*/ 95 w 95"/>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18">
                    <a:moveTo>
                      <a:pt x="0" y="18"/>
                    </a:moveTo>
                    <a:lnTo>
                      <a:pt x="5" y="18"/>
                    </a:lnTo>
                    <a:lnTo>
                      <a:pt x="95" y="13"/>
                    </a:lnTo>
                    <a:lnTo>
                      <a:pt x="95" y="0"/>
                    </a:lnTo>
                    <a:lnTo>
                      <a:pt x="3" y="6"/>
                    </a:lnTo>
                    <a:lnTo>
                      <a:pt x="7" y="8"/>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4" name="Freeform 1086"/>
              <p:cNvSpPr>
                <a:spLocks/>
              </p:cNvSpPr>
              <p:nvPr/>
            </p:nvSpPr>
            <p:spPr bwMode="auto">
              <a:xfrm>
                <a:off x="1578" y="2588"/>
                <a:ext cx="103" cy="75"/>
              </a:xfrm>
              <a:custGeom>
                <a:avLst/>
                <a:gdLst>
                  <a:gd name="T0" fmla="*/ 0 w 103"/>
                  <a:gd name="T1" fmla="*/ 9 h 75"/>
                  <a:gd name="T2" fmla="*/ 0 w 103"/>
                  <a:gd name="T3" fmla="*/ 9 h 75"/>
                  <a:gd name="T4" fmla="*/ 96 w 103"/>
                  <a:gd name="T5" fmla="*/ 75 h 75"/>
                  <a:gd name="T6" fmla="*/ 103 w 103"/>
                  <a:gd name="T7" fmla="*/ 65 h 75"/>
                  <a:gd name="T8" fmla="*/ 7 w 103"/>
                  <a:gd name="T9" fmla="*/ 0 h 75"/>
                  <a:gd name="T10" fmla="*/ 7 w 103"/>
                  <a:gd name="T11" fmla="*/ 0 h 75"/>
                  <a:gd name="T12" fmla="*/ 0 w 103"/>
                  <a:gd name="T13" fmla="*/ 9 h 75"/>
                  <a:gd name="T14" fmla="*/ 0 60000 65536"/>
                  <a:gd name="T15" fmla="*/ 0 60000 65536"/>
                  <a:gd name="T16" fmla="*/ 0 60000 65536"/>
                  <a:gd name="T17" fmla="*/ 0 60000 65536"/>
                  <a:gd name="T18" fmla="*/ 0 60000 65536"/>
                  <a:gd name="T19" fmla="*/ 0 60000 65536"/>
                  <a:gd name="T20" fmla="*/ 0 60000 65536"/>
                  <a:gd name="T21" fmla="*/ 0 w 103"/>
                  <a:gd name="T22" fmla="*/ 0 h 75"/>
                  <a:gd name="T23" fmla="*/ 103 w 103"/>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75">
                    <a:moveTo>
                      <a:pt x="0" y="9"/>
                    </a:moveTo>
                    <a:lnTo>
                      <a:pt x="0" y="9"/>
                    </a:lnTo>
                    <a:lnTo>
                      <a:pt x="96" y="75"/>
                    </a:lnTo>
                    <a:lnTo>
                      <a:pt x="103" y="65"/>
                    </a:lnTo>
                    <a:lnTo>
                      <a:pt x="7"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5" name="Freeform 1087"/>
              <p:cNvSpPr>
                <a:spLocks/>
              </p:cNvSpPr>
              <p:nvPr/>
            </p:nvSpPr>
            <p:spPr bwMode="auto">
              <a:xfrm>
                <a:off x="1551" y="2566"/>
                <a:ext cx="34" cy="31"/>
              </a:xfrm>
              <a:custGeom>
                <a:avLst/>
                <a:gdLst>
                  <a:gd name="T0" fmla="*/ 0 w 34"/>
                  <a:gd name="T1" fmla="*/ 9 h 31"/>
                  <a:gd name="T2" fmla="*/ 0 w 34"/>
                  <a:gd name="T3" fmla="*/ 11 h 31"/>
                  <a:gd name="T4" fmla="*/ 27 w 34"/>
                  <a:gd name="T5" fmla="*/ 31 h 31"/>
                  <a:gd name="T6" fmla="*/ 34 w 34"/>
                  <a:gd name="T7" fmla="*/ 22 h 31"/>
                  <a:gd name="T8" fmla="*/ 9 w 34"/>
                  <a:gd name="T9" fmla="*/ 0 h 31"/>
                  <a:gd name="T10" fmla="*/ 9 w 34"/>
                  <a:gd name="T11" fmla="*/ 2 h 31"/>
                  <a:gd name="T12" fmla="*/ 0 w 34"/>
                  <a:gd name="T13" fmla="*/ 9 h 31"/>
                  <a:gd name="T14" fmla="*/ 0 60000 65536"/>
                  <a:gd name="T15" fmla="*/ 0 60000 65536"/>
                  <a:gd name="T16" fmla="*/ 0 60000 65536"/>
                  <a:gd name="T17" fmla="*/ 0 60000 65536"/>
                  <a:gd name="T18" fmla="*/ 0 60000 65536"/>
                  <a:gd name="T19" fmla="*/ 0 60000 65536"/>
                  <a:gd name="T20" fmla="*/ 0 60000 65536"/>
                  <a:gd name="T21" fmla="*/ 0 w 34"/>
                  <a:gd name="T22" fmla="*/ 0 h 31"/>
                  <a:gd name="T23" fmla="*/ 34 w 34"/>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1">
                    <a:moveTo>
                      <a:pt x="0" y="9"/>
                    </a:moveTo>
                    <a:lnTo>
                      <a:pt x="0" y="11"/>
                    </a:lnTo>
                    <a:lnTo>
                      <a:pt x="27" y="31"/>
                    </a:lnTo>
                    <a:lnTo>
                      <a:pt x="34" y="22"/>
                    </a:lnTo>
                    <a:lnTo>
                      <a:pt x="9" y="0"/>
                    </a:lnTo>
                    <a:lnTo>
                      <a:pt x="9" y="2"/>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6" name="Freeform 1088"/>
              <p:cNvSpPr>
                <a:spLocks/>
              </p:cNvSpPr>
              <p:nvPr/>
            </p:nvSpPr>
            <p:spPr bwMode="auto">
              <a:xfrm>
                <a:off x="1526" y="2530"/>
                <a:ext cx="34" cy="45"/>
              </a:xfrm>
              <a:custGeom>
                <a:avLst/>
                <a:gdLst>
                  <a:gd name="T0" fmla="*/ 5 w 34"/>
                  <a:gd name="T1" fmla="*/ 13 h 45"/>
                  <a:gd name="T2" fmla="*/ 0 w 34"/>
                  <a:gd name="T3" fmla="*/ 11 h 45"/>
                  <a:gd name="T4" fmla="*/ 25 w 34"/>
                  <a:gd name="T5" fmla="*/ 45 h 45"/>
                  <a:gd name="T6" fmla="*/ 34 w 34"/>
                  <a:gd name="T7" fmla="*/ 38 h 45"/>
                  <a:gd name="T8" fmla="*/ 11 w 34"/>
                  <a:gd name="T9" fmla="*/ 4 h 45"/>
                  <a:gd name="T10" fmla="*/ 5 w 34"/>
                  <a:gd name="T11" fmla="*/ 0 h 45"/>
                  <a:gd name="T12" fmla="*/ 11 w 34"/>
                  <a:gd name="T13" fmla="*/ 4 h 45"/>
                  <a:gd name="T14" fmla="*/ 9 w 34"/>
                  <a:gd name="T15" fmla="*/ 0 h 45"/>
                  <a:gd name="T16" fmla="*/ 5 w 34"/>
                  <a:gd name="T17" fmla="*/ 0 h 45"/>
                  <a:gd name="T18" fmla="*/ 5 w 34"/>
                  <a:gd name="T19" fmla="*/ 13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45"/>
                  <a:gd name="T32" fmla="*/ 34 w 34"/>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45">
                    <a:moveTo>
                      <a:pt x="5" y="13"/>
                    </a:moveTo>
                    <a:lnTo>
                      <a:pt x="0" y="11"/>
                    </a:lnTo>
                    <a:lnTo>
                      <a:pt x="25" y="45"/>
                    </a:lnTo>
                    <a:lnTo>
                      <a:pt x="34" y="38"/>
                    </a:lnTo>
                    <a:lnTo>
                      <a:pt x="11" y="4"/>
                    </a:lnTo>
                    <a:lnTo>
                      <a:pt x="5" y="0"/>
                    </a:lnTo>
                    <a:lnTo>
                      <a:pt x="11" y="4"/>
                    </a:lnTo>
                    <a:lnTo>
                      <a:pt x="9" y="0"/>
                    </a:lnTo>
                    <a:lnTo>
                      <a:pt x="5"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7" name="Freeform 1089"/>
              <p:cNvSpPr>
                <a:spLocks/>
              </p:cNvSpPr>
              <p:nvPr/>
            </p:nvSpPr>
            <p:spPr bwMode="auto">
              <a:xfrm>
                <a:off x="1486" y="2530"/>
                <a:ext cx="45" cy="13"/>
              </a:xfrm>
              <a:custGeom>
                <a:avLst/>
                <a:gdLst>
                  <a:gd name="T0" fmla="*/ 0 w 45"/>
                  <a:gd name="T1" fmla="*/ 9 h 13"/>
                  <a:gd name="T2" fmla="*/ 6 w 45"/>
                  <a:gd name="T3" fmla="*/ 13 h 13"/>
                  <a:gd name="T4" fmla="*/ 45 w 45"/>
                  <a:gd name="T5" fmla="*/ 13 h 13"/>
                  <a:gd name="T6" fmla="*/ 45 w 45"/>
                  <a:gd name="T7" fmla="*/ 0 h 13"/>
                  <a:gd name="T8" fmla="*/ 6 w 45"/>
                  <a:gd name="T9" fmla="*/ 0 h 13"/>
                  <a:gd name="T10" fmla="*/ 11 w 45"/>
                  <a:gd name="T11" fmla="*/ 2 h 13"/>
                  <a:gd name="T12" fmla="*/ 0 w 45"/>
                  <a:gd name="T13" fmla="*/ 9 h 13"/>
                  <a:gd name="T14" fmla="*/ 2 w 45"/>
                  <a:gd name="T15" fmla="*/ 13 h 13"/>
                  <a:gd name="T16" fmla="*/ 6 w 45"/>
                  <a:gd name="T17" fmla="*/ 13 h 13"/>
                  <a:gd name="T18" fmla="*/ 0 w 45"/>
                  <a:gd name="T19" fmla="*/ 9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3"/>
                  <a:gd name="T32" fmla="*/ 45 w 45"/>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3">
                    <a:moveTo>
                      <a:pt x="0" y="9"/>
                    </a:moveTo>
                    <a:lnTo>
                      <a:pt x="6" y="13"/>
                    </a:lnTo>
                    <a:lnTo>
                      <a:pt x="45" y="13"/>
                    </a:lnTo>
                    <a:lnTo>
                      <a:pt x="45" y="0"/>
                    </a:lnTo>
                    <a:lnTo>
                      <a:pt x="6" y="0"/>
                    </a:lnTo>
                    <a:lnTo>
                      <a:pt x="11" y="2"/>
                    </a:lnTo>
                    <a:lnTo>
                      <a:pt x="0" y="9"/>
                    </a:lnTo>
                    <a:lnTo>
                      <a:pt x="2" y="13"/>
                    </a:lnTo>
                    <a:lnTo>
                      <a:pt x="6" y="13"/>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8" name="Freeform 1090"/>
              <p:cNvSpPr>
                <a:spLocks/>
              </p:cNvSpPr>
              <p:nvPr/>
            </p:nvSpPr>
            <p:spPr bwMode="auto">
              <a:xfrm>
                <a:off x="1457" y="2480"/>
                <a:ext cx="40" cy="59"/>
              </a:xfrm>
              <a:custGeom>
                <a:avLst/>
                <a:gdLst>
                  <a:gd name="T0" fmla="*/ 6 w 40"/>
                  <a:gd name="T1" fmla="*/ 12 h 59"/>
                  <a:gd name="T2" fmla="*/ 0 w 40"/>
                  <a:gd name="T3" fmla="*/ 10 h 59"/>
                  <a:gd name="T4" fmla="*/ 29 w 40"/>
                  <a:gd name="T5" fmla="*/ 59 h 59"/>
                  <a:gd name="T6" fmla="*/ 40 w 40"/>
                  <a:gd name="T7" fmla="*/ 52 h 59"/>
                  <a:gd name="T8" fmla="*/ 11 w 40"/>
                  <a:gd name="T9" fmla="*/ 3 h 59"/>
                  <a:gd name="T10" fmla="*/ 6 w 40"/>
                  <a:gd name="T11" fmla="*/ 0 h 59"/>
                  <a:gd name="T12" fmla="*/ 11 w 40"/>
                  <a:gd name="T13" fmla="*/ 3 h 59"/>
                  <a:gd name="T14" fmla="*/ 10 w 40"/>
                  <a:gd name="T15" fmla="*/ 0 h 59"/>
                  <a:gd name="T16" fmla="*/ 6 w 40"/>
                  <a:gd name="T17" fmla="*/ 0 h 59"/>
                  <a:gd name="T18" fmla="*/ 6 w 40"/>
                  <a:gd name="T19" fmla="*/ 12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9"/>
                  <a:gd name="T32" fmla="*/ 40 w 4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9">
                    <a:moveTo>
                      <a:pt x="6" y="12"/>
                    </a:moveTo>
                    <a:lnTo>
                      <a:pt x="0" y="10"/>
                    </a:lnTo>
                    <a:lnTo>
                      <a:pt x="29" y="59"/>
                    </a:lnTo>
                    <a:lnTo>
                      <a:pt x="40" y="52"/>
                    </a:lnTo>
                    <a:lnTo>
                      <a:pt x="11" y="3"/>
                    </a:lnTo>
                    <a:lnTo>
                      <a:pt x="6" y="0"/>
                    </a:lnTo>
                    <a:lnTo>
                      <a:pt x="11" y="3"/>
                    </a:lnTo>
                    <a:lnTo>
                      <a:pt x="10" y="0"/>
                    </a:lnTo>
                    <a:lnTo>
                      <a:pt x="6" y="0"/>
                    </a:lnTo>
                    <a:lnTo>
                      <a:pt x="6"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9" name="Freeform 1091"/>
              <p:cNvSpPr>
                <a:spLocks/>
              </p:cNvSpPr>
              <p:nvPr/>
            </p:nvSpPr>
            <p:spPr bwMode="auto">
              <a:xfrm>
                <a:off x="1407" y="2480"/>
                <a:ext cx="56" cy="12"/>
              </a:xfrm>
              <a:custGeom>
                <a:avLst/>
                <a:gdLst>
                  <a:gd name="T0" fmla="*/ 4 w 56"/>
                  <a:gd name="T1" fmla="*/ 12 h 12"/>
                  <a:gd name="T2" fmla="*/ 2 w 56"/>
                  <a:gd name="T3" fmla="*/ 12 h 12"/>
                  <a:gd name="T4" fmla="*/ 56 w 56"/>
                  <a:gd name="T5" fmla="*/ 12 h 12"/>
                  <a:gd name="T6" fmla="*/ 56 w 56"/>
                  <a:gd name="T7" fmla="*/ 0 h 12"/>
                  <a:gd name="T8" fmla="*/ 2 w 56"/>
                  <a:gd name="T9" fmla="*/ 0 h 12"/>
                  <a:gd name="T10" fmla="*/ 0 w 56"/>
                  <a:gd name="T11" fmla="*/ 1 h 12"/>
                  <a:gd name="T12" fmla="*/ 4 w 56"/>
                  <a:gd name="T13" fmla="*/ 12 h 12"/>
                  <a:gd name="T14" fmla="*/ 0 60000 65536"/>
                  <a:gd name="T15" fmla="*/ 0 60000 65536"/>
                  <a:gd name="T16" fmla="*/ 0 60000 65536"/>
                  <a:gd name="T17" fmla="*/ 0 60000 65536"/>
                  <a:gd name="T18" fmla="*/ 0 60000 65536"/>
                  <a:gd name="T19" fmla="*/ 0 60000 65536"/>
                  <a:gd name="T20" fmla="*/ 0 60000 65536"/>
                  <a:gd name="T21" fmla="*/ 0 w 56"/>
                  <a:gd name="T22" fmla="*/ 0 h 12"/>
                  <a:gd name="T23" fmla="*/ 56 w 5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2">
                    <a:moveTo>
                      <a:pt x="4" y="12"/>
                    </a:moveTo>
                    <a:lnTo>
                      <a:pt x="2" y="12"/>
                    </a:lnTo>
                    <a:lnTo>
                      <a:pt x="56" y="12"/>
                    </a:lnTo>
                    <a:lnTo>
                      <a:pt x="56" y="0"/>
                    </a:lnTo>
                    <a:lnTo>
                      <a:pt x="2" y="0"/>
                    </a:lnTo>
                    <a:lnTo>
                      <a:pt x="0" y="1"/>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0" name="Freeform 1092"/>
              <p:cNvSpPr>
                <a:spLocks/>
              </p:cNvSpPr>
              <p:nvPr/>
            </p:nvSpPr>
            <p:spPr bwMode="auto">
              <a:xfrm>
                <a:off x="1380" y="2481"/>
                <a:ext cx="31" cy="20"/>
              </a:xfrm>
              <a:custGeom>
                <a:avLst/>
                <a:gdLst>
                  <a:gd name="T0" fmla="*/ 11 w 31"/>
                  <a:gd name="T1" fmla="*/ 17 h 20"/>
                  <a:gd name="T2" fmla="*/ 7 w 31"/>
                  <a:gd name="T3" fmla="*/ 20 h 20"/>
                  <a:gd name="T4" fmla="*/ 31 w 31"/>
                  <a:gd name="T5" fmla="*/ 11 h 20"/>
                  <a:gd name="T6" fmla="*/ 27 w 31"/>
                  <a:gd name="T7" fmla="*/ 0 h 20"/>
                  <a:gd name="T8" fmla="*/ 4 w 31"/>
                  <a:gd name="T9" fmla="*/ 8 h 20"/>
                  <a:gd name="T10" fmla="*/ 0 w 31"/>
                  <a:gd name="T11" fmla="*/ 11 h 20"/>
                  <a:gd name="T12" fmla="*/ 11 w 31"/>
                  <a:gd name="T13" fmla="*/ 17 h 20"/>
                  <a:gd name="T14" fmla="*/ 0 60000 65536"/>
                  <a:gd name="T15" fmla="*/ 0 60000 65536"/>
                  <a:gd name="T16" fmla="*/ 0 60000 65536"/>
                  <a:gd name="T17" fmla="*/ 0 60000 65536"/>
                  <a:gd name="T18" fmla="*/ 0 60000 65536"/>
                  <a:gd name="T19" fmla="*/ 0 60000 65536"/>
                  <a:gd name="T20" fmla="*/ 0 60000 65536"/>
                  <a:gd name="T21" fmla="*/ 0 w 31"/>
                  <a:gd name="T22" fmla="*/ 0 h 20"/>
                  <a:gd name="T23" fmla="*/ 31 w 3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0">
                    <a:moveTo>
                      <a:pt x="11" y="17"/>
                    </a:moveTo>
                    <a:lnTo>
                      <a:pt x="7" y="20"/>
                    </a:lnTo>
                    <a:lnTo>
                      <a:pt x="31" y="11"/>
                    </a:lnTo>
                    <a:lnTo>
                      <a:pt x="27" y="0"/>
                    </a:lnTo>
                    <a:lnTo>
                      <a:pt x="4" y="8"/>
                    </a:lnTo>
                    <a:lnTo>
                      <a:pt x="0" y="11"/>
                    </a:lnTo>
                    <a:lnTo>
                      <a:pt x="11"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1" name="Freeform 1093"/>
              <p:cNvSpPr>
                <a:spLocks/>
              </p:cNvSpPr>
              <p:nvPr/>
            </p:nvSpPr>
            <p:spPr bwMode="auto">
              <a:xfrm>
                <a:off x="1360" y="2492"/>
                <a:ext cx="31" cy="43"/>
              </a:xfrm>
              <a:custGeom>
                <a:avLst/>
                <a:gdLst>
                  <a:gd name="T0" fmla="*/ 6 w 31"/>
                  <a:gd name="T1" fmla="*/ 43 h 43"/>
                  <a:gd name="T2" fmla="*/ 11 w 31"/>
                  <a:gd name="T3" fmla="*/ 40 h 43"/>
                  <a:gd name="T4" fmla="*/ 31 w 31"/>
                  <a:gd name="T5" fmla="*/ 6 h 43"/>
                  <a:gd name="T6" fmla="*/ 20 w 31"/>
                  <a:gd name="T7" fmla="*/ 0 h 43"/>
                  <a:gd name="T8" fmla="*/ 0 w 31"/>
                  <a:gd name="T9" fmla="*/ 34 h 43"/>
                  <a:gd name="T10" fmla="*/ 6 w 31"/>
                  <a:gd name="T11" fmla="*/ 31 h 43"/>
                  <a:gd name="T12" fmla="*/ 6 w 31"/>
                  <a:gd name="T13" fmla="*/ 43 h 43"/>
                  <a:gd name="T14" fmla="*/ 9 w 31"/>
                  <a:gd name="T15" fmla="*/ 43 h 43"/>
                  <a:gd name="T16" fmla="*/ 11 w 31"/>
                  <a:gd name="T17" fmla="*/ 40 h 43"/>
                  <a:gd name="T18" fmla="*/ 6 w 31"/>
                  <a:gd name="T19" fmla="*/ 4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3"/>
                  <a:gd name="T32" fmla="*/ 31 w 31"/>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3">
                    <a:moveTo>
                      <a:pt x="6" y="43"/>
                    </a:moveTo>
                    <a:lnTo>
                      <a:pt x="11" y="40"/>
                    </a:lnTo>
                    <a:lnTo>
                      <a:pt x="31" y="6"/>
                    </a:lnTo>
                    <a:lnTo>
                      <a:pt x="20" y="0"/>
                    </a:lnTo>
                    <a:lnTo>
                      <a:pt x="0" y="34"/>
                    </a:lnTo>
                    <a:lnTo>
                      <a:pt x="6" y="31"/>
                    </a:lnTo>
                    <a:lnTo>
                      <a:pt x="6" y="43"/>
                    </a:lnTo>
                    <a:lnTo>
                      <a:pt x="9" y="43"/>
                    </a:lnTo>
                    <a:lnTo>
                      <a:pt x="11" y="40"/>
                    </a:lnTo>
                    <a:lnTo>
                      <a:pt x="6"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2" name="Freeform 1094"/>
              <p:cNvSpPr>
                <a:spLocks/>
              </p:cNvSpPr>
              <p:nvPr/>
            </p:nvSpPr>
            <p:spPr bwMode="auto">
              <a:xfrm>
                <a:off x="1328" y="2521"/>
                <a:ext cx="38" cy="14"/>
              </a:xfrm>
              <a:custGeom>
                <a:avLst/>
                <a:gdLst>
                  <a:gd name="T0" fmla="*/ 0 w 38"/>
                  <a:gd name="T1" fmla="*/ 13 h 14"/>
                  <a:gd name="T2" fmla="*/ 2 w 38"/>
                  <a:gd name="T3" fmla="*/ 13 h 14"/>
                  <a:gd name="T4" fmla="*/ 38 w 38"/>
                  <a:gd name="T5" fmla="*/ 14 h 14"/>
                  <a:gd name="T6" fmla="*/ 38 w 38"/>
                  <a:gd name="T7" fmla="*/ 2 h 14"/>
                  <a:gd name="T8" fmla="*/ 3 w 38"/>
                  <a:gd name="T9" fmla="*/ 0 h 14"/>
                  <a:gd name="T10" fmla="*/ 5 w 38"/>
                  <a:gd name="T11" fmla="*/ 2 h 14"/>
                  <a:gd name="T12" fmla="*/ 0 w 38"/>
                  <a:gd name="T13" fmla="*/ 13 h 14"/>
                  <a:gd name="T14" fmla="*/ 0 60000 65536"/>
                  <a:gd name="T15" fmla="*/ 0 60000 65536"/>
                  <a:gd name="T16" fmla="*/ 0 60000 65536"/>
                  <a:gd name="T17" fmla="*/ 0 60000 65536"/>
                  <a:gd name="T18" fmla="*/ 0 60000 65536"/>
                  <a:gd name="T19" fmla="*/ 0 60000 65536"/>
                  <a:gd name="T20" fmla="*/ 0 60000 65536"/>
                  <a:gd name="T21" fmla="*/ 0 w 38"/>
                  <a:gd name="T22" fmla="*/ 0 h 14"/>
                  <a:gd name="T23" fmla="*/ 38 w 3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4">
                    <a:moveTo>
                      <a:pt x="0" y="13"/>
                    </a:moveTo>
                    <a:lnTo>
                      <a:pt x="2" y="13"/>
                    </a:lnTo>
                    <a:lnTo>
                      <a:pt x="38" y="14"/>
                    </a:lnTo>
                    <a:lnTo>
                      <a:pt x="38" y="2"/>
                    </a:lnTo>
                    <a:lnTo>
                      <a:pt x="3" y="0"/>
                    </a:lnTo>
                    <a:lnTo>
                      <a:pt x="5"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3" name="Freeform 1095"/>
              <p:cNvSpPr>
                <a:spLocks/>
              </p:cNvSpPr>
              <p:nvPr/>
            </p:nvSpPr>
            <p:spPr bwMode="auto">
              <a:xfrm>
                <a:off x="1286" y="2499"/>
                <a:ext cx="47" cy="35"/>
              </a:xfrm>
              <a:custGeom>
                <a:avLst/>
                <a:gdLst>
                  <a:gd name="T0" fmla="*/ 0 w 47"/>
                  <a:gd name="T1" fmla="*/ 11 h 35"/>
                  <a:gd name="T2" fmla="*/ 2 w 47"/>
                  <a:gd name="T3" fmla="*/ 11 h 35"/>
                  <a:gd name="T4" fmla="*/ 42 w 47"/>
                  <a:gd name="T5" fmla="*/ 35 h 35"/>
                  <a:gd name="T6" fmla="*/ 47 w 47"/>
                  <a:gd name="T7" fmla="*/ 24 h 35"/>
                  <a:gd name="T8" fmla="*/ 8 w 47"/>
                  <a:gd name="T9" fmla="*/ 0 h 35"/>
                  <a:gd name="T10" fmla="*/ 9 w 47"/>
                  <a:gd name="T11" fmla="*/ 2 h 35"/>
                  <a:gd name="T12" fmla="*/ 0 w 47"/>
                  <a:gd name="T13" fmla="*/ 11 h 35"/>
                  <a:gd name="T14" fmla="*/ 0 60000 65536"/>
                  <a:gd name="T15" fmla="*/ 0 60000 65536"/>
                  <a:gd name="T16" fmla="*/ 0 60000 65536"/>
                  <a:gd name="T17" fmla="*/ 0 60000 65536"/>
                  <a:gd name="T18" fmla="*/ 0 60000 65536"/>
                  <a:gd name="T19" fmla="*/ 0 60000 65536"/>
                  <a:gd name="T20" fmla="*/ 0 60000 65536"/>
                  <a:gd name="T21" fmla="*/ 0 w 47"/>
                  <a:gd name="T22" fmla="*/ 0 h 35"/>
                  <a:gd name="T23" fmla="*/ 47 w 4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5">
                    <a:moveTo>
                      <a:pt x="0" y="11"/>
                    </a:moveTo>
                    <a:lnTo>
                      <a:pt x="2" y="11"/>
                    </a:lnTo>
                    <a:lnTo>
                      <a:pt x="42" y="35"/>
                    </a:lnTo>
                    <a:lnTo>
                      <a:pt x="47" y="24"/>
                    </a:lnTo>
                    <a:lnTo>
                      <a:pt x="8" y="0"/>
                    </a:lnTo>
                    <a:lnTo>
                      <a:pt x="9"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4" name="Freeform 1096"/>
              <p:cNvSpPr>
                <a:spLocks/>
              </p:cNvSpPr>
              <p:nvPr/>
            </p:nvSpPr>
            <p:spPr bwMode="auto">
              <a:xfrm>
                <a:off x="1243" y="2465"/>
                <a:ext cx="52" cy="45"/>
              </a:xfrm>
              <a:custGeom>
                <a:avLst/>
                <a:gdLst>
                  <a:gd name="T0" fmla="*/ 0 w 52"/>
                  <a:gd name="T1" fmla="*/ 9 h 45"/>
                  <a:gd name="T2" fmla="*/ 2 w 52"/>
                  <a:gd name="T3" fmla="*/ 9 h 45"/>
                  <a:gd name="T4" fmla="*/ 43 w 52"/>
                  <a:gd name="T5" fmla="*/ 45 h 45"/>
                  <a:gd name="T6" fmla="*/ 52 w 52"/>
                  <a:gd name="T7" fmla="*/ 36 h 45"/>
                  <a:gd name="T8" fmla="*/ 9 w 52"/>
                  <a:gd name="T9" fmla="*/ 0 h 45"/>
                  <a:gd name="T10" fmla="*/ 9 w 52"/>
                  <a:gd name="T11" fmla="*/ 0 h 45"/>
                  <a:gd name="T12" fmla="*/ 0 w 52"/>
                  <a:gd name="T13" fmla="*/ 9 h 45"/>
                  <a:gd name="T14" fmla="*/ 0 60000 65536"/>
                  <a:gd name="T15" fmla="*/ 0 60000 65536"/>
                  <a:gd name="T16" fmla="*/ 0 60000 65536"/>
                  <a:gd name="T17" fmla="*/ 0 60000 65536"/>
                  <a:gd name="T18" fmla="*/ 0 60000 65536"/>
                  <a:gd name="T19" fmla="*/ 0 60000 65536"/>
                  <a:gd name="T20" fmla="*/ 0 60000 65536"/>
                  <a:gd name="T21" fmla="*/ 0 w 52"/>
                  <a:gd name="T22" fmla="*/ 0 h 45"/>
                  <a:gd name="T23" fmla="*/ 52 w 52"/>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5">
                    <a:moveTo>
                      <a:pt x="0" y="9"/>
                    </a:moveTo>
                    <a:lnTo>
                      <a:pt x="2" y="9"/>
                    </a:lnTo>
                    <a:lnTo>
                      <a:pt x="43" y="45"/>
                    </a:lnTo>
                    <a:lnTo>
                      <a:pt x="52" y="36"/>
                    </a:lnTo>
                    <a:lnTo>
                      <a:pt x="9"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5" name="Freeform 1097"/>
              <p:cNvSpPr>
                <a:spLocks/>
              </p:cNvSpPr>
              <p:nvPr/>
            </p:nvSpPr>
            <p:spPr bwMode="auto">
              <a:xfrm>
                <a:off x="1220" y="2436"/>
                <a:ext cx="32" cy="38"/>
              </a:xfrm>
              <a:custGeom>
                <a:avLst/>
                <a:gdLst>
                  <a:gd name="T0" fmla="*/ 3 w 32"/>
                  <a:gd name="T1" fmla="*/ 13 h 38"/>
                  <a:gd name="T2" fmla="*/ 0 w 32"/>
                  <a:gd name="T3" fmla="*/ 11 h 38"/>
                  <a:gd name="T4" fmla="*/ 23 w 32"/>
                  <a:gd name="T5" fmla="*/ 38 h 38"/>
                  <a:gd name="T6" fmla="*/ 32 w 32"/>
                  <a:gd name="T7" fmla="*/ 29 h 38"/>
                  <a:gd name="T8" fmla="*/ 9 w 32"/>
                  <a:gd name="T9" fmla="*/ 4 h 38"/>
                  <a:gd name="T10" fmla="*/ 5 w 32"/>
                  <a:gd name="T11" fmla="*/ 0 h 38"/>
                  <a:gd name="T12" fmla="*/ 3 w 32"/>
                  <a:gd name="T13" fmla="*/ 13 h 38"/>
                  <a:gd name="T14" fmla="*/ 0 60000 65536"/>
                  <a:gd name="T15" fmla="*/ 0 60000 65536"/>
                  <a:gd name="T16" fmla="*/ 0 60000 65536"/>
                  <a:gd name="T17" fmla="*/ 0 60000 65536"/>
                  <a:gd name="T18" fmla="*/ 0 60000 65536"/>
                  <a:gd name="T19" fmla="*/ 0 60000 65536"/>
                  <a:gd name="T20" fmla="*/ 0 60000 65536"/>
                  <a:gd name="T21" fmla="*/ 0 w 32"/>
                  <a:gd name="T22" fmla="*/ 0 h 38"/>
                  <a:gd name="T23" fmla="*/ 32 w 3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8">
                    <a:moveTo>
                      <a:pt x="3" y="13"/>
                    </a:moveTo>
                    <a:lnTo>
                      <a:pt x="0" y="11"/>
                    </a:lnTo>
                    <a:lnTo>
                      <a:pt x="23" y="38"/>
                    </a:lnTo>
                    <a:lnTo>
                      <a:pt x="32" y="29"/>
                    </a:lnTo>
                    <a:lnTo>
                      <a:pt x="9" y="4"/>
                    </a:lnTo>
                    <a:lnTo>
                      <a:pt x="5" y="0"/>
                    </a:lnTo>
                    <a:lnTo>
                      <a:pt x="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6" name="Freeform 1098"/>
              <p:cNvSpPr>
                <a:spLocks/>
              </p:cNvSpPr>
              <p:nvPr/>
            </p:nvSpPr>
            <p:spPr bwMode="auto">
              <a:xfrm>
                <a:off x="1180" y="2429"/>
                <a:ext cx="45" cy="20"/>
              </a:xfrm>
              <a:custGeom>
                <a:avLst/>
                <a:gdLst>
                  <a:gd name="T0" fmla="*/ 0 w 45"/>
                  <a:gd name="T1" fmla="*/ 11 h 20"/>
                  <a:gd name="T2" fmla="*/ 2 w 45"/>
                  <a:gd name="T3" fmla="*/ 13 h 20"/>
                  <a:gd name="T4" fmla="*/ 43 w 45"/>
                  <a:gd name="T5" fmla="*/ 20 h 20"/>
                  <a:gd name="T6" fmla="*/ 45 w 45"/>
                  <a:gd name="T7" fmla="*/ 7 h 20"/>
                  <a:gd name="T8" fmla="*/ 5 w 45"/>
                  <a:gd name="T9" fmla="*/ 0 h 20"/>
                  <a:gd name="T10" fmla="*/ 7 w 45"/>
                  <a:gd name="T11" fmla="*/ 0 h 20"/>
                  <a:gd name="T12" fmla="*/ 0 w 45"/>
                  <a:gd name="T13" fmla="*/ 11 h 20"/>
                  <a:gd name="T14" fmla="*/ 0 60000 65536"/>
                  <a:gd name="T15" fmla="*/ 0 60000 65536"/>
                  <a:gd name="T16" fmla="*/ 0 60000 65536"/>
                  <a:gd name="T17" fmla="*/ 0 60000 65536"/>
                  <a:gd name="T18" fmla="*/ 0 60000 65536"/>
                  <a:gd name="T19" fmla="*/ 0 60000 65536"/>
                  <a:gd name="T20" fmla="*/ 0 60000 65536"/>
                  <a:gd name="T21" fmla="*/ 0 w 45"/>
                  <a:gd name="T22" fmla="*/ 0 h 20"/>
                  <a:gd name="T23" fmla="*/ 45 w 45"/>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0">
                    <a:moveTo>
                      <a:pt x="0" y="11"/>
                    </a:moveTo>
                    <a:lnTo>
                      <a:pt x="2" y="13"/>
                    </a:lnTo>
                    <a:lnTo>
                      <a:pt x="43" y="20"/>
                    </a:lnTo>
                    <a:lnTo>
                      <a:pt x="45" y="7"/>
                    </a:lnTo>
                    <a:lnTo>
                      <a:pt x="5" y="0"/>
                    </a:lnTo>
                    <a:lnTo>
                      <a:pt x="7" y="0"/>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7" name="Freeform 1099"/>
              <p:cNvSpPr>
                <a:spLocks/>
              </p:cNvSpPr>
              <p:nvPr/>
            </p:nvSpPr>
            <p:spPr bwMode="auto">
              <a:xfrm>
                <a:off x="1148" y="2413"/>
                <a:ext cx="39" cy="27"/>
              </a:xfrm>
              <a:custGeom>
                <a:avLst/>
                <a:gdLst>
                  <a:gd name="T0" fmla="*/ 0 w 39"/>
                  <a:gd name="T1" fmla="*/ 11 h 27"/>
                  <a:gd name="T2" fmla="*/ 1 w 39"/>
                  <a:gd name="T3" fmla="*/ 11 h 27"/>
                  <a:gd name="T4" fmla="*/ 32 w 39"/>
                  <a:gd name="T5" fmla="*/ 27 h 27"/>
                  <a:gd name="T6" fmla="*/ 39 w 39"/>
                  <a:gd name="T7" fmla="*/ 16 h 27"/>
                  <a:gd name="T8" fmla="*/ 7 w 39"/>
                  <a:gd name="T9" fmla="*/ 0 h 27"/>
                  <a:gd name="T10" fmla="*/ 9 w 39"/>
                  <a:gd name="T11" fmla="*/ 0 h 27"/>
                  <a:gd name="T12" fmla="*/ 0 w 39"/>
                  <a:gd name="T13" fmla="*/ 11 h 27"/>
                  <a:gd name="T14" fmla="*/ 0 60000 65536"/>
                  <a:gd name="T15" fmla="*/ 0 60000 65536"/>
                  <a:gd name="T16" fmla="*/ 0 60000 65536"/>
                  <a:gd name="T17" fmla="*/ 0 60000 65536"/>
                  <a:gd name="T18" fmla="*/ 0 60000 65536"/>
                  <a:gd name="T19" fmla="*/ 0 60000 65536"/>
                  <a:gd name="T20" fmla="*/ 0 60000 65536"/>
                  <a:gd name="T21" fmla="*/ 0 w 39"/>
                  <a:gd name="T22" fmla="*/ 0 h 27"/>
                  <a:gd name="T23" fmla="*/ 39 w 3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7">
                    <a:moveTo>
                      <a:pt x="0" y="11"/>
                    </a:moveTo>
                    <a:lnTo>
                      <a:pt x="1" y="11"/>
                    </a:lnTo>
                    <a:lnTo>
                      <a:pt x="32" y="27"/>
                    </a:lnTo>
                    <a:lnTo>
                      <a:pt x="39" y="16"/>
                    </a:lnTo>
                    <a:lnTo>
                      <a:pt x="7" y="0"/>
                    </a:lnTo>
                    <a:lnTo>
                      <a:pt x="9" y="0"/>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8" name="Freeform 1100"/>
              <p:cNvSpPr>
                <a:spLocks/>
              </p:cNvSpPr>
              <p:nvPr/>
            </p:nvSpPr>
            <p:spPr bwMode="auto">
              <a:xfrm>
                <a:off x="1126" y="2395"/>
                <a:ext cx="31" cy="29"/>
              </a:xfrm>
              <a:custGeom>
                <a:avLst/>
                <a:gdLst>
                  <a:gd name="T0" fmla="*/ 4 w 31"/>
                  <a:gd name="T1" fmla="*/ 11 h 29"/>
                  <a:gd name="T2" fmla="*/ 0 w 31"/>
                  <a:gd name="T3" fmla="*/ 11 h 29"/>
                  <a:gd name="T4" fmla="*/ 22 w 31"/>
                  <a:gd name="T5" fmla="*/ 29 h 29"/>
                  <a:gd name="T6" fmla="*/ 31 w 31"/>
                  <a:gd name="T7" fmla="*/ 18 h 29"/>
                  <a:gd name="T8" fmla="*/ 9 w 31"/>
                  <a:gd name="T9" fmla="*/ 0 h 29"/>
                  <a:gd name="T10" fmla="*/ 7 w 31"/>
                  <a:gd name="T11" fmla="*/ 0 h 29"/>
                  <a:gd name="T12" fmla="*/ 4 w 31"/>
                  <a:gd name="T13" fmla="*/ 11 h 29"/>
                  <a:gd name="T14" fmla="*/ 0 60000 65536"/>
                  <a:gd name="T15" fmla="*/ 0 60000 65536"/>
                  <a:gd name="T16" fmla="*/ 0 60000 65536"/>
                  <a:gd name="T17" fmla="*/ 0 60000 65536"/>
                  <a:gd name="T18" fmla="*/ 0 60000 65536"/>
                  <a:gd name="T19" fmla="*/ 0 60000 65536"/>
                  <a:gd name="T20" fmla="*/ 0 60000 65536"/>
                  <a:gd name="T21" fmla="*/ 0 w 31"/>
                  <a:gd name="T22" fmla="*/ 0 h 29"/>
                  <a:gd name="T23" fmla="*/ 31 w 31"/>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9">
                    <a:moveTo>
                      <a:pt x="4" y="11"/>
                    </a:moveTo>
                    <a:lnTo>
                      <a:pt x="0" y="11"/>
                    </a:lnTo>
                    <a:lnTo>
                      <a:pt x="22" y="29"/>
                    </a:lnTo>
                    <a:lnTo>
                      <a:pt x="31" y="18"/>
                    </a:lnTo>
                    <a:lnTo>
                      <a:pt x="9" y="0"/>
                    </a:lnTo>
                    <a:lnTo>
                      <a:pt x="7" y="0"/>
                    </a:lnTo>
                    <a:lnTo>
                      <a:pt x="4"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9" name="Freeform 1101"/>
              <p:cNvSpPr>
                <a:spLocks/>
              </p:cNvSpPr>
              <p:nvPr/>
            </p:nvSpPr>
            <p:spPr bwMode="auto">
              <a:xfrm>
                <a:off x="1079" y="2381"/>
                <a:ext cx="54" cy="25"/>
              </a:xfrm>
              <a:custGeom>
                <a:avLst/>
                <a:gdLst>
                  <a:gd name="T0" fmla="*/ 0 w 54"/>
                  <a:gd name="T1" fmla="*/ 7 h 25"/>
                  <a:gd name="T2" fmla="*/ 6 w 54"/>
                  <a:gd name="T3" fmla="*/ 12 h 25"/>
                  <a:gd name="T4" fmla="*/ 51 w 54"/>
                  <a:gd name="T5" fmla="*/ 25 h 25"/>
                  <a:gd name="T6" fmla="*/ 54 w 54"/>
                  <a:gd name="T7" fmla="*/ 14 h 25"/>
                  <a:gd name="T8" fmla="*/ 9 w 54"/>
                  <a:gd name="T9" fmla="*/ 0 h 25"/>
                  <a:gd name="T10" fmla="*/ 13 w 54"/>
                  <a:gd name="T11" fmla="*/ 5 h 25"/>
                  <a:gd name="T12" fmla="*/ 0 w 54"/>
                  <a:gd name="T13" fmla="*/ 7 h 25"/>
                  <a:gd name="T14" fmla="*/ 0 w 54"/>
                  <a:gd name="T15" fmla="*/ 12 h 25"/>
                  <a:gd name="T16" fmla="*/ 6 w 54"/>
                  <a:gd name="T17" fmla="*/ 12 h 25"/>
                  <a:gd name="T18" fmla="*/ 0 w 54"/>
                  <a:gd name="T19" fmla="*/ 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25"/>
                  <a:gd name="T32" fmla="*/ 54 w 54"/>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25">
                    <a:moveTo>
                      <a:pt x="0" y="7"/>
                    </a:moveTo>
                    <a:lnTo>
                      <a:pt x="6" y="12"/>
                    </a:lnTo>
                    <a:lnTo>
                      <a:pt x="51" y="25"/>
                    </a:lnTo>
                    <a:lnTo>
                      <a:pt x="54" y="14"/>
                    </a:lnTo>
                    <a:lnTo>
                      <a:pt x="9" y="0"/>
                    </a:lnTo>
                    <a:lnTo>
                      <a:pt x="13" y="5"/>
                    </a:lnTo>
                    <a:lnTo>
                      <a:pt x="0" y="7"/>
                    </a:lnTo>
                    <a:lnTo>
                      <a:pt x="0" y="12"/>
                    </a:lnTo>
                    <a:lnTo>
                      <a:pt x="6" y="12"/>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0" name="Freeform 1102"/>
              <p:cNvSpPr>
                <a:spLocks/>
              </p:cNvSpPr>
              <p:nvPr/>
            </p:nvSpPr>
            <p:spPr bwMode="auto">
              <a:xfrm>
                <a:off x="1072" y="2341"/>
                <a:ext cx="20" cy="47"/>
              </a:xfrm>
              <a:custGeom>
                <a:avLst/>
                <a:gdLst>
                  <a:gd name="T0" fmla="*/ 2 w 20"/>
                  <a:gd name="T1" fmla="*/ 7 h 47"/>
                  <a:gd name="T2" fmla="*/ 0 w 20"/>
                  <a:gd name="T3" fmla="*/ 5 h 47"/>
                  <a:gd name="T4" fmla="*/ 7 w 20"/>
                  <a:gd name="T5" fmla="*/ 47 h 47"/>
                  <a:gd name="T6" fmla="*/ 20 w 20"/>
                  <a:gd name="T7" fmla="*/ 45 h 47"/>
                  <a:gd name="T8" fmla="*/ 14 w 20"/>
                  <a:gd name="T9" fmla="*/ 3 h 47"/>
                  <a:gd name="T10" fmla="*/ 13 w 20"/>
                  <a:gd name="T11" fmla="*/ 0 h 47"/>
                  <a:gd name="T12" fmla="*/ 2 w 20"/>
                  <a:gd name="T13" fmla="*/ 7 h 47"/>
                  <a:gd name="T14" fmla="*/ 0 60000 65536"/>
                  <a:gd name="T15" fmla="*/ 0 60000 65536"/>
                  <a:gd name="T16" fmla="*/ 0 60000 65536"/>
                  <a:gd name="T17" fmla="*/ 0 60000 65536"/>
                  <a:gd name="T18" fmla="*/ 0 60000 65536"/>
                  <a:gd name="T19" fmla="*/ 0 60000 65536"/>
                  <a:gd name="T20" fmla="*/ 0 60000 65536"/>
                  <a:gd name="T21" fmla="*/ 0 w 20"/>
                  <a:gd name="T22" fmla="*/ 0 h 47"/>
                  <a:gd name="T23" fmla="*/ 20 w 20"/>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7">
                    <a:moveTo>
                      <a:pt x="2" y="7"/>
                    </a:moveTo>
                    <a:lnTo>
                      <a:pt x="0" y="5"/>
                    </a:lnTo>
                    <a:lnTo>
                      <a:pt x="7" y="47"/>
                    </a:lnTo>
                    <a:lnTo>
                      <a:pt x="20" y="45"/>
                    </a:lnTo>
                    <a:lnTo>
                      <a:pt x="14" y="3"/>
                    </a:lnTo>
                    <a:lnTo>
                      <a:pt x="13" y="0"/>
                    </a:lnTo>
                    <a:lnTo>
                      <a:pt x="2"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1" name="Freeform 1103"/>
              <p:cNvSpPr>
                <a:spLocks/>
              </p:cNvSpPr>
              <p:nvPr/>
            </p:nvSpPr>
            <p:spPr bwMode="auto">
              <a:xfrm>
                <a:off x="1056" y="2312"/>
                <a:ext cx="29" cy="36"/>
              </a:xfrm>
              <a:custGeom>
                <a:avLst/>
                <a:gdLst>
                  <a:gd name="T0" fmla="*/ 5 w 29"/>
                  <a:gd name="T1" fmla="*/ 13 h 36"/>
                  <a:gd name="T2" fmla="*/ 0 w 29"/>
                  <a:gd name="T3" fmla="*/ 9 h 36"/>
                  <a:gd name="T4" fmla="*/ 18 w 29"/>
                  <a:gd name="T5" fmla="*/ 36 h 36"/>
                  <a:gd name="T6" fmla="*/ 29 w 29"/>
                  <a:gd name="T7" fmla="*/ 29 h 36"/>
                  <a:gd name="T8" fmla="*/ 11 w 29"/>
                  <a:gd name="T9" fmla="*/ 2 h 36"/>
                  <a:gd name="T10" fmla="*/ 5 w 29"/>
                  <a:gd name="T11" fmla="*/ 0 h 36"/>
                  <a:gd name="T12" fmla="*/ 11 w 29"/>
                  <a:gd name="T13" fmla="*/ 2 h 36"/>
                  <a:gd name="T14" fmla="*/ 9 w 29"/>
                  <a:gd name="T15" fmla="*/ 0 h 36"/>
                  <a:gd name="T16" fmla="*/ 5 w 29"/>
                  <a:gd name="T17" fmla="*/ 0 h 36"/>
                  <a:gd name="T18" fmla="*/ 5 w 29"/>
                  <a:gd name="T19" fmla="*/ 13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6"/>
                  <a:gd name="T32" fmla="*/ 29 w 2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6">
                    <a:moveTo>
                      <a:pt x="5" y="13"/>
                    </a:moveTo>
                    <a:lnTo>
                      <a:pt x="0" y="9"/>
                    </a:lnTo>
                    <a:lnTo>
                      <a:pt x="18" y="36"/>
                    </a:lnTo>
                    <a:lnTo>
                      <a:pt x="29" y="29"/>
                    </a:lnTo>
                    <a:lnTo>
                      <a:pt x="11" y="2"/>
                    </a:lnTo>
                    <a:lnTo>
                      <a:pt x="5" y="0"/>
                    </a:lnTo>
                    <a:lnTo>
                      <a:pt x="11" y="2"/>
                    </a:lnTo>
                    <a:lnTo>
                      <a:pt x="9" y="0"/>
                    </a:lnTo>
                    <a:lnTo>
                      <a:pt x="5"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2" name="Freeform 1104"/>
              <p:cNvSpPr>
                <a:spLocks/>
              </p:cNvSpPr>
              <p:nvPr/>
            </p:nvSpPr>
            <p:spPr bwMode="auto">
              <a:xfrm>
                <a:off x="987" y="2307"/>
                <a:ext cx="74" cy="18"/>
              </a:xfrm>
              <a:custGeom>
                <a:avLst/>
                <a:gdLst>
                  <a:gd name="T0" fmla="*/ 0 w 74"/>
                  <a:gd name="T1" fmla="*/ 10 h 18"/>
                  <a:gd name="T2" fmla="*/ 4 w 74"/>
                  <a:gd name="T3" fmla="*/ 12 h 18"/>
                  <a:gd name="T4" fmla="*/ 74 w 74"/>
                  <a:gd name="T5" fmla="*/ 18 h 18"/>
                  <a:gd name="T6" fmla="*/ 74 w 74"/>
                  <a:gd name="T7" fmla="*/ 5 h 18"/>
                  <a:gd name="T8" fmla="*/ 4 w 74"/>
                  <a:gd name="T9" fmla="*/ 0 h 18"/>
                  <a:gd name="T10" fmla="*/ 7 w 74"/>
                  <a:gd name="T11" fmla="*/ 1 h 18"/>
                  <a:gd name="T12" fmla="*/ 0 w 74"/>
                  <a:gd name="T13" fmla="*/ 10 h 18"/>
                  <a:gd name="T14" fmla="*/ 0 60000 65536"/>
                  <a:gd name="T15" fmla="*/ 0 60000 65536"/>
                  <a:gd name="T16" fmla="*/ 0 60000 65536"/>
                  <a:gd name="T17" fmla="*/ 0 60000 65536"/>
                  <a:gd name="T18" fmla="*/ 0 60000 65536"/>
                  <a:gd name="T19" fmla="*/ 0 60000 65536"/>
                  <a:gd name="T20" fmla="*/ 0 60000 65536"/>
                  <a:gd name="T21" fmla="*/ 0 w 74"/>
                  <a:gd name="T22" fmla="*/ 0 h 18"/>
                  <a:gd name="T23" fmla="*/ 74 w 7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18">
                    <a:moveTo>
                      <a:pt x="0" y="10"/>
                    </a:moveTo>
                    <a:lnTo>
                      <a:pt x="4" y="12"/>
                    </a:lnTo>
                    <a:lnTo>
                      <a:pt x="74" y="18"/>
                    </a:lnTo>
                    <a:lnTo>
                      <a:pt x="74" y="5"/>
                    </a:lnTo>
                    <a:lnTo>
                      <a:pt x="4" y="0"/>
                    </a:lnTo>
                    <a:lnTo>
                      <a:pt x="7" y="1"/>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3" name="Freeform 1105"/>
              <p:cNvSpPr>
                <a:spLocks/>
              </p:cNvSpPr>
              <p:nvPr/>
            </p:nvSpPr>
            <p:spPr bwMode="auto">
              <a:xfrm>
                <a:off x="957" y="2285"/>
                <a:ext cx="37" cy="32"/>
              </a:xfrm>
              <a:custGeom>
                <a:avLst/>
                <a:gdLst>
                  <a:gd name="T0" fmla="*/ 0 w 37"/>
                  <a:gd name="T1" fmla="*/ 9 h 32"/>
                  <a:gd name="T2" fmla="*/ 1 w 37"/>
                  <a:gd name="T3" fmla="*/ 11 h 32"/>
                  <a:gd name="T4" fmla="*/ 30 w 37"/>
                  <a:gd name="T5" fmla="*/ 32 h 32"/>
                  <a:gd name="T6" fmla="*/ 37 w 37"/>
                  <a:gd name="T7" fmla="*/ 23 h 32"/>
                  <a:gd name="T8" fmla="*/ 9 w 37"/>
                  <a:gd name="T9" fmla="*/ 0 h 32"/>
                  <a:gd name="T10" fmla="*/ 10 w 37"/>
                  <a:gd name="T11" fmla="*/ 2 h 32"/>
                  <a:gd name="T12" fmla="*/ 0 w 37"/>
                  <a:gd name="T13" fmla="*/ 9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0" y="9"/>
                    </a:moveTo>
                    <a:lnTo>
                      <a:pt x="1" y="11"/>
                    </a:lnTo>
                    <a:lnTo>
                      <a:pt x="30" y="32"/>
                    </a:lnTo>
                    <a:lnTo>
                      <a:pt x="37" y="23"/>
                    </a:lnTo>
                    <a:lnTo>
                      <a:pt x="9" y="0"/>
                    </a:lnTo>
                    <a:lnTo>
                      <a:pt x="10" y="2"/>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4" name="Freeform 1106"/>
              <p:cNvSpPr>
                <a:spLocks/>
              </p:cNvSpPr>
              <p:nvPr/>
            </p:nvSpPr>
            <p:spPr bwMode="auto">
              <a:xfrm>
                <a:off x="922" y="2242"/>
                <a:ext cx="45" cy="52"/>
              </a:xfrm>
              <a:custGeom>
                <a:avLst/>
                <a:gdLst>
                  <a:gd name="T0" fmla="*/ 0 w 45"/>
                  <a:gd name="T1" fmla="*/ 3 h 52"/>
                  <a:gd name="T2" fmla="*/ 2 w 45"/>
                  <a:gd name="T3" fmla="*/ 7 h 52"/>
                  <a:gd name="T4" fmla="*/ 35 w 45"/>
                  <a:gd name="T5" fmla="*/ 52 h 52"/>
                  <a:gd name="T6" fmla="*/ 45 w 45"/>
                  <a:gd name="T7" fmla="*/ 45 h 52"/>
                  <a:gd name="T8" fmla="*/ 11 w 45"/>
                  <a:gd name="T9" fmla="*/ 0 h 52"/>
                  <a:gd name="T10" fmla="*/ 13 w 45"/>
                  <a:gd name="T11" fmla="*/ 3 h 52"/>
                  <a:gd name="T12" fmla="*/ 0 w 45"/>
                  <a:gd name="T13" fmla="*/ 3 h 52"/>
                  <a:gd name="T14" fmla="*/ 0 60000 65536"/>
                  <a:gd name="T15" fmla="*/ 0 60000 65536"/>
                  <a:gd name="T16" fmla="*/ 0 60000 65536"/>
                  <a:gd name="T17" fmla="*/ 0 60000 65536"/>
                  <a:gd name="T18" fmla="*/ 0 60000 65536"/>
                  <a:gd name="T19" fmla="*/ 0 60000 65536"/>
                  <a:gd name="T20" fmla="*/ 0 60000 65536"/>
                  <a:gd name="T21" fmla="*/ 0 w 45"/>
                  <a:gd name="T22" fmla="*/ 0 h 52"/>
                  <a:gd name="T23" fmla="*/ 45 w 45"/>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52">
                    <a:moveTo>
                      <a:pt x="0" y="3"/>
                    </a:moveTo>
                    <a:lnTo>
                      <a:pt x="2" y="7"/>
                    </a:lnTo>
                    <a:lnTo>
                      <a:pt x="35" y="52"/>
                    </a:lnTo>
                    <a:lnTo>
                      <a:pt x="45" y="45"/>
                    </a:lnTo>
                    <a:lnTo>
                      <a:pt x="11" y="0"/>
                    </a:lnTo>
                    <a:lnTo>
                      <a:pt x="13" y="3"/>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5" name="Freeform 1107"/>
              <p:cNvSpPr>
                <a:spLocks/>
              </p:cNvSpPr>
              <p:nvPr/>
            </p:nvSpPr>
            <p:spPr bwMode="auto">
              <a:xfrm>
                <a:off x="917" y="2186"/>
                <a:ext cx="18" cy="59"/>
              </a:xfrm>
              <a:custGeom>
                <a:avLst/>
                <a:gdLst>
                  <a:gd name="T0" fmla="*/ 2 w 18"/>
                  <a:gd name="T1" fmla="*/ 9 h 59"/>
                  <a:gd name="T2" fmla="*/ 0 w 18"/>
                  <a:gd name="T3" fmla="*/ 5 h 59"/>
                  <a:gd name="T4" fmla="*/ 5 w 18"/>
                  <a:gd name="T5" fmla="*/ 59 h 59"/>
                  <a:gd name="T6" fmla="*/ 18 w 18"/>
                  <a:gd name="T7" fmla="*/ 59 h 59"/>
                  <a:gd name="T8" fmla="*/ 13 w 18"/>
                  <a:gd name="T9" fmla="*/ 4 h 59"/>
                  <a:gd name="T10" fmla="*/ 11 w 18"/>
                  <a:gd name="T11" fmla="*/ 0 h 59"/>
                  <a:gd name="T12" fmla="*/ 13 w 18"/>
                  <a:gd name="T13" fmla="*/ 4 h 59"/>
                  <a:gd name="T14" fmla="*/ 13 w 18"/>
                  <a:gd name="T15" fmla="*/ 2 h 59"/>
                  <a:gd name="T16" fmla="*/ 11 w 18"/>
                  <a:gd name="T17" fmla="*/ 0 h 59"/>
                  <a:gd name="T18" fmla="*/ 2 w 18"/>
                  <a:gd name="T19" fmla="*/ 9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59"/>
                  <a:gd name="T32" fmla="*/ 18 w 18"/>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59">
                    <a:moveTo>
                      <a:pt x="2" y="9"/>
                    </a:moveTo>
                    <a:lnTo>
                      <a:pt x="0" y="5"/>
                    </a:lnTo>
                    <a:lnTo>
                      <a:pt x="5" y="59"/>
                    </a:lnTo>
                    <a:lnTo>
                      <a:pt x="18" y="59"/>
                    </a:lnTo>
                    <a:lnTo>
                      <a:pt x="13" y="4"/>
                    </a:lnTo>
                    <a:lnTo>
                      <a:pt x="11" y="0"/>
                    </a:lnTo>
                    <a:lnTo>
                      <a:pt x="13" y="4"/>
                    </a:lnTo>
                    <a:lnTo>
                      <a:pt x="13" y="2"/>
                    </a:lnTo>
                    <a:lnTo>
                      <a:pt x="11" y="0"/>
                    </a:lnTo>
                    <a:lnTo>
                      <a:pt x="2"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6" name="Freeform 1108"/>
              <p:cNvSpPr>
                <a:spLocks/>
              </p:cNvSpPr>
              <p:nvPr/>
            </p:nvSpPr>
            <p:spPr bwMode="auto">
              <a:xfrm>
                <a:off x="890" y="2161"/>
                <a:ext cx="38" cy="34"/>
              </a:xfrm>
              <a:custGeom>
                <a:avLst/>
                <a:gdLst>
                  <a:gd name="T0" fmla="*/ 2 w 38"/>
                  <a:gd name="T1" fmla="*/ 12 h 34"/>
                  <a:gd name="T2" fmla="*/ 0 w 38"/>
                  <a:gd name="T3" fmla="*/ 11 h 34"/>
                  <a:gd name="T4" fmla="*/ 29 w 38"/>
                  <a:gd name="T5" fmla="*/ 34 h 34"/>
                  <a:gd name="T6" fmla="*/ 38 w 38"/>
                  <a:gd name="T7" fmla="*/ 25 h 34"/>
                  <a:gd name="T8" fmla="*/ 7 w 38"/>
                  <a:gd name="T9" fmla="*/ 2 h 34"/>
                  <a:gd name="T10" fmla="*/ 5 w 38"/>
                  <a:gd name="T11" fmla="*/ 0 h 34"/>
                  <a:gd name="T12" fmla="*/ 2 w 38"/>
                  <a:gd name="T13" fmla="*/ 12 h 34"/>
                  <a:gd name="T14" fmla="*/ 0 60000 65536"/>
                  <a:gd name="T15" fmla="*/ 0 60000 65536"/>
                  <a:gd name="T16" fmla="*/ 0 60000 65536"/>
                  <a:gd name="T17" fmla="*/ 0 60000 65536"/>
                  <a:gd name="T18" fmla="*/ 0 60000 65536"/>
                  <a:gd name="T19" fmla="*/ 0 60000 65536"/>
                  <a:gd name="T20" fmla="*/ 0 60000 65536"/>
                  <a:gd name="T21" fmla="*/ 0 w 38"/>
                  <a:gd name="T22" fmla="*/ 0 h 34"/>
                  <a:gd name="T23" fmla="*/ 38 w 3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4">
                    <a:moveTo>
                      <a:pt x="2" y="12"/>
                    </a:moveTo>
                    <a:lnTo>
                      <a:pt x="0" y="11"/>
                    </a:lnTo>
                    <a:lnTo>
                      <a:pt x="29" y="34"/>
                    </a:lnTo>
                    <a:lnTo>
                      <a:pt x="38" y="25"/>
                    </a:lnTo>
                    <a:lnTo>
                      <a:pt x="7" y="2"/>
                    </a:lnTo>
                    <a:lnTo>
                      <a:pt x="5" y="0"/>
                    </a:lnTo>
                    <a:lnTo>
                      <a:pt x="2"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7" name="Freeform 1109"/>
              <p:cNvSpPr>
                <a:spLocks/>
              </p:cNvSpPr>
              <p:nvPr/>
            </p:nvSpPr>
            <p:spPr bwMode="auto">
              <a:xfrm>
                <a:off x="843" y="2152"/>
                <a:ext cx="52" cy="21"/>
              </a:xfrm>
              <a:custGeom>
                <a:avLst/>
                <a:gdLst>
                  <a:gd name="T0" fmla="*/ 4 w 52"/>
                  <a:gd name="T1" fmla="*/ 3 h 21"/>
                  <a:gd name="T2" fmla="*/ 7 w 52"/>
                  <a:gd name="T3" fmla="*/ 12 h 21"/>
                  <a:gd name="T4" fmla="*/ 49 w 52"/>
                  <a:gd name="T5" fmla="*/ 21 h 21"/>
                  <a:gd name="T6" fmla="*/ 52 w 52"/>
                  <a:gd name="T7" fmla="*/ 9 h 21"/>
                  <a:gd name="T8" fmla="*/ 11 w 52"/>
                  <a:gd name="T9" fmla="*/ 0 h 21"/>
                  <a:gd name="T10" fmla="*/ 15 w 52"/>
                  <a:gd name="T11" fmla="*/ 9 h 21"/>
                  <a:gd name="T12" fmla="*/ 4 w 52"/>
                  <a:gd name="T13" fmla="*/ 3 h 21"/>
                  <a:gd name="T14" fmla="*/ 0 w 52"/>
                  <a:gd name="T15" fmla="*/ 11 h 21"/>
                  <a:gd name="T16" fmla="*/ 7 w 52"/>
                  <a:gd name="T17" fmla="*/ 12 h 21"/>
                  <a:gd name="T18" fmla="*/ 4 w 52"/>
                  <a:gd name="T19" fmla="*/ 3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1"/>
                  <a:gd name="T32" fmla="*/ 52 w 52"/>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1">
                    <a:moveTo>
                      <a:pt x="4" y="3"/>
                    </a:moveTo>
                    <a:lnTo>
                      <a:pt x="7" y="12"/>
                    </a:lnTo>
                    <a:lnTo>
                      <a:pt x="49" y="21"/>
                    </a:lnTo>
                    <a:lnTo>
                      <a:pt x="52" y="9"/>
                    </a:lnTo>
                    <a:lnTo>
                      <a:pt x="11" y="0"/>
                    </a:lnTo>
                    <a:lnTo>
                      <a:pt x="15" y="9"/>
                    </a:lnTo>
                    <a:lnTo>
                      <a:pt x="4" y="3"/>
                    </a:lnTo>
                    <a:lnTo>
                      <a:pt x="0" y="11"/>
                    </a:lnTo>
                    <a:lnTo>
                      <a:pt x="7" y="12"/>
                    </a:lnTo>
                    <a:lnTo>
                      <a:pt x="4"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8" name="Freeform 1110"/>
              <p:cNvSpPr>
                <a:spLocks/>
              </p:cNvSpPr>
              <p:nvPr/>
            </p:nvSpPr>
            <p:spPr bwMode="auto">
              <a:xfrm>
                <a:off x="847" y="2105"/>
                <a:ext cx="29" cy="56"/>
              </a:xfrm>
              <a:custGeom>
                <a:avLst/>
                <a:gdLst>
                  <a:gd name="T0" fmla="*/ 18 w 29"/>
                  <a:gd name="T1" fmla="*/ 0 h 56"/>
                  <a:gd name="T2" fmla="*/ 16 w 29"/>
                  <a:gd name="T3" fmla="*/ 4 h 56"/>
                  <a:gd name="T4" fmla="*/ 0 w 29"/>
                  <a:gd name="T5" fmla="*/ 50 h 56"/>
                  <a:gd name="T6" fmla="*/ 11 w 29"/>
                  <a:gd name="T7" fmla="*/ 56 h 56"/>
                  <a:gd name="T8" fmla="*/ 29 w 29"/>
                  <a:gd name="T9" fmla="*/ 7 h 56"/>
                  <a:gd name="T10" fmla="*/ 27 w 29"/>
                  <a:gd name="T11" fmla="*/ 9 h 56"/>
                  <a:gd name="T12" fmla="*/ 18 w 29"/>
                  <a:gd name="T13" fmla="*/ 0 h 56"/>
                  <a:gd name="T14" fmla="*/ 0 60000 65536"/>
                  <a:gd name="T15" fmla="*/ 0 60000 65536"/>
                  <a:gd name="T16" fmla="*/ 0 60000 65536"/>
                  <a:gd name="T17" fmla="*/ 0 60000 65536"/>
                  <a:gd name="T18" fmla="*/ 0 60000 65536"/>
                  <a:gd name="T19" fmla="*/ 0 60000 65536"/>
                  <a:gd name="T20" fmla="*/ 0 60000 65536"/>
                  <a:gd name="T21" fmla="*/ 0 w 29"/>
                  <a:gd name="T22" fmla="*/ 0 h 56"/>
                  <a:gd name="T23" fmla="*/ 29 w 29"/>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56">
                    <a:moveTo>
                      <a:pt x="18" y="0"/>
                    </a:moveTo>
                    <a:lnTo>
                      <a:pt x="16" y="4"/>
                    </a:lnTo>
                    <a:lnTo>
                      <a:pt x="0" y="50"/>
                    </a:lnTo>
                    <a:lnTo>
                      <a:pt x="11" y="56"/>
                    </a:lnTo>
                    <a:lnTo>
                      <a:pt x="29" y="7"/>
                    </a:lnTo>
                    <a:lnTo>
                      <a:pt x="27" y="9"/>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9" name="Freeform 1111"/>
              <p:cNvSpPr>
                <a:spLocks/>
              </p:cNvSpPr>
              <p:nvPr/>
            </p:nvSpPr>
            <p:spPr bwMode="auto">
              <a:xfrm>
                <a:off x="865" y="2036"/>
                <a:ext cx="68" cy="78"/>
              </a:xfrm>
              <a:custGeom>
                <a:avLst/>
                <a:gdLst>
                  <a:gd name="T0" fmla="*/ 59 w 68"/>
                  <a:gd name="T1" fmla="*/ 0 h 78"/>
                  <a:gd name="T2" fmla="*/ 59 w 68"/>
                  <a:gd name="T3" fmla="*/ 0 h 78"/>
                  <a:gd name="T4" fmla="*/ 0 w 68"/>
                  <a:gd name="T5" fmla="*/ 69 h 78"/>
                  <a:gd name="T6" fmla="*/ 9 w 68"/>
                  <a:gd name="T7" fmla="*/ 78 h 78"/>
                  <a:gd name="T8" fmla="*/ 68 w 68"/>
                  <a:gd name="T9" fmla="*/ 9 h 78"/>
                  <a:gd name="T10" fmla="*/ 68 w 68"/>
                  <a:gd name="T11" fmla="*/ 9 h 78"/>
                  <a:gd name="T12" fmla="*/ 59 w 68"/>
                  <a:gd name="T13" fmla="*/ 0 h 78"/>
                  <a:gd name="T14" fmla="*/ 0 60000 65536"/>
                  <a:gd name="T15" fmla="*/ 0 60000 65536"/>
                  <a:gd name="T16" fmla="*/ 0 60000 65536"/>
                  <a:gd name="T17" fmla="*/ 0 60000 65536"/>
                  <a:gd name="T18" fmla="*/ 0 60000 65536"/>
                  <a:gd name="T19" fmla="*/ 0 60000 65536"/>
                  <a:gd name="T20" fmla="*/ 0 60000 65536"/>
                  <a:gd name="T21" fmla="*/ 0 w 68"/>
                  <a:gd name="T22" fmla="*/ 0 h 78"/>
                  <a:gd name="T23" fmla="*/ 68 w 68"/>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78">
                    <a:moveTo>
                      <a:pt x="59" y="0"/>
                    </a:moveTo>
                    <a:lnTo>
                      <a:pt x="59" y="0"/>
                    </a:lnTo>
                    <a:lnTo>
                      <a:pt x="0" y="69"/>
                    </a:lnTo>
                    <a:lnTo>
                      <a:pt x="9" y="78"/>
                    </a:lnTo>
                    <a:lnTo>
                      <a:pt x="68" y="9"/>
                    </a:lnTo>
                    <a:lnTo>
                      <a:pt x="5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0" name="Freeform 1112"/>
              <p:cNvSpPr>
                <a:spLocks/>
              </p:cNvSpPr>
              <p:nvPr/>
            </p:nvSpPr>
            <p:spPr bwMode="auto">
              <a:xfrm>
                <a:off x="924" y="1966"/>
                <a:ext cx="67" cy="79"/>
              </a:xfrm>
              <a:custGeom>
                <a:avLst/>
                <a:gdLst>
                  <a:gd name="T0" fmla="*/ 52 w 67"/>
                  <a:gd name="T1" fmla="*/ 6 h 79"/>
                  <a:gd name="T2" fmla="*/ 54 w 67"/>
                  <a:gd name="T3" fmla="*/ 0 h 79"/>
                  <a:gd name="T4" fmla="*/ 0 w 67"/>
                  <a:gd name="T5" fmla="*/ 70 h 79"/>
                  <a:gd name="T6" fmla="*/ 9 w 67"/>
                  <a:gd name="T7" fmla="*/ 79 h 79"/>
                  <a:gd name="T8" fmla="*/ 65 w 67"/>
                  <a:gd name="T9" fmla="*/ 7 h 79"/>
                  <a:gd name="T10" fmla="*/ 65 w 67"/>
                  <a:gd name="T11" fmla="*/ 2 h 79"/>
                  <a:gd name="T12" fmla="*/ 65 w 67"/>
                  <a:gd name="T13" fmla="*/ 7 h 79"/>
                  <a:gd name="T14" fmla="*/ 67 w 67"/>
                  <a:gd name="T15" fmla="*/ 6 h 79"/>
                  <a:gd name="T16" fmla="*/ 65 w 67"/>
                  <a:gd name="T17" fmla="*/ 2 h 79"/>
                  <a:gd name="T18" fmla="*/ 52 w 67"/>
                  <a:gd name="T19" fmla="*/ 6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79"/>
                  <a:gd name="T32" fmla="*/ 67 w 67"/>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79">
                    <a:moveTo>
                      <a:pt x="52" y="6"/>
                    </a:moveTo>
                    <a:lnTo>
                      <a:pt x="54" y="0"/>
                    </a:lnTo>
                    <a:lnTo>
                      <a:pt x="0" y="70"/>
                    </a:lnTo>
                    <a:lnTo>
                      <a:pt x="9" y="79"/>
                    </a:lnTo>
                    <a:lnTo>
                      <a:pt x="65" y="7"/>
                    </a:lnTo>
                    <a:lnTo>
                      <a:pt x="65" y="2"/>
                    </a:lnTo>
                    <a:lnTo>
                      <a:pt x="65" y="7"/>
                    </a:lnTo>
                    <a:lnTo>
                      <a:pt x="67" y="6"/>
                    </a:lnTo>
                    <a:lnTo>
                      <a:pt x="65" y="2"/>
                    </a:lnTo>
                    <a:lnTo>
                      <a:pt x="52"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1" name="Freeform 1113"/>
              <p:cNvSpPr>
                <a:spLocks/>
              </p:cNvSpPr>
              <p:nvPr/>
            </p:nvSpPr>
            <p:spPr bwMode="auto">
              <a:xfrm>
                <a:off x="960" y="1892"/>
                <a:ext cx="29" cy="80"/>
              </a:xfrm>
              <a:custGeom>
                <a:avLst/>
                <a:gdLst>
                  <a:gd name="T0" fmla="*/ 0 w 29"/>
                  <a:gd name="T1" fmla="*/ 2 h 80"/>
                  <a:gd name="T2" fmla="*/ 0 w 29"/>
                  <a:gd name="T3" fmla="*/ 2 h 80"/>
                  <a:gd name="T4" fmla="*/ 16 w 29"/>
                  <a:gd name="T5" fmla="*/ 80 h 80"/>
                  <a:gd name="T6" fmla="*/ 29 w 29"/>
                  <a:gd name="T7" fmla="*/ 76 h 80"/>
                  <a:gd name="T8" fmla="*/ 13 w 29"/>
                  <a:gd name="T9" fmla="*/ 0 h 80"/>
                  <a:gd name="T10" fmla="*/ 13 w 29"/>
                  <a:gd name="T11" fmla="*/ 0 h 80"/>
                  <a:gd name="T12" fmla="*/ 0 w 29"/>
                  <a:gd name="T13" fmla="*/ 2 h 80"/>
                  <a:gd name="T14" fmla="*/ 0 60000 65536"/>
                  <a:gd name="T15" fmla="*/ 0 60000 65536"/>
                  <a:gd name="T16" fmla="*/ 0 60000 65536"/>
                  <a:gd name="T17" fmla="*/ 0 60000 65536"/>
                  <a:gd name="T18" fmla="*/ 0 60000 65536"/>
                  <a:gd name="T19" fmla="*/ 0 60000 65536"/>
                  <a:gd name="T20" fmla="*/ 0 60000 65536"/>
                  <a:gd name="T21" fmla="*/ 0 w 29"/>
                  <a:gd name="T22" fmla="*/ 0 h 80"/>
                  <a:gd name="T23" fmla="*/ 29 w 29"/>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0">
                    <a:moveTo>
                      <a:pt x="0" y="2"/>
                    </a:moveTo>
                    <a:lnTo>
                      <a:pt x="0" y="2"/>
                    </a:lnTo>
                    <a:lnTo>
                      <a:pt x="16" y="80"/>
                    </a:lnTo>
                    <a:lnTo>
                      <a:pt x="29" y="76"/>
                    </a:lnTo>
                    <a:lnTo>
                      <a:pt x="13" y="0"/>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2" name="Freeform 1114"/>
              <p:cNvSpPr>
                <a:spLocks/>
              </p:cNvSpPr>
              <p:nvPr/>
            </p:nvSpPr>
            <p:spPr bwMode="auto">
              <a:xfrm>
                <a:off x="951" y="1855"/>
                <a:ext cx="22" cy="39"/>
              </a:xfrm>
              <a:custGeom>
                <a:avLst/>
                <a:gdLst>
                  <a:gd name="T0" fmla="*/ 2 w 22"/>
                  <a:gd name="T1" fmla="*/ 5 h 39"/>
                  <a:gd name="T2" fmla="*/ 0 w 22"/>
                  <a:gd name="T3" fmla="*/ 3 h 39"/>
                  <a:gd name="T4" fmla="*/ 9 w 22"/>
                  <a:gd name="T5" fmla="*/ 39 h 39"/>
                  <a:gd name="T6" fmla="*/ 22 w 22"/>
                  <a:gd name="T7" fmla="*/ 37 h 39"/>
                  <a:gd name="T8" fmla="*/ 13 w 22"/>
                  <a:gd name="T9" fmla="*/ 1 h 39"/>
                  <a:gd name="T10" fmla="*/ 13 w 22"/>
                  <a:gd name="T11" fmla="*/ 0 h 39"/>
                  <a:gd name="T12" fmla="*/ 2 w 22"/>
                  <a:gd name="T13" fmla="*/ 5 h 39"/>
                  <a:gd name="T14" fmla="*/ 0 60000 65536"/>
                  <a:gd name="T15" fmla="*/ 0 60000 65536"/>
                  <a:gd name="T16" fmla="*/ 0 60000 65536"/>
                  <a:gd name="T17" fmla="*/ 0 60000 65536"/>
                  <a:gd name="T18" fmla="*/ 0 60000 65536"/>
                  <a:gd name="T19" fmla="*/ 0 60000 65536"/>
                  <a:gd name="T20" fmla="*/ 0 60000 65536"/>
                  <a:gd name="T21" fmla="*/ 0 w 22"/>
                  <a:gd name="T22" fmla="*/ 0 h 39"/>
                  <a:gd name="T23" fmla="*/ 22 w 22"/>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9">
                    <a:moveTo>
                      <a:pt x="2" y="5"/>
                    </a:moveTo>
                    <a:lnTo>
                      <a:pt x="0" y="3"/>
                    </a:lnTo>
                    <a:lnTo>
                      <a:pt x="9" y="39"/>
                    </a:lnTo>
                    <a:lnTo>
                      <a:pt x="22" y="37"/>
                    </a:lnTo>
                    <a:lnTo>
                      <a:pt x="13" y="1"/>
                    </a:lnTo>
                    <a:lnTo>
                      <a:pt x="13" y="0"/>
                    </a:lnTo>
                    <a:lnTo>
                      <a:pt x="2"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3" name="Freeform 1115"/>
              <p:cNvSpPr>
                <a:spLocks/>
              </p:cNvSpPr>
              <p:nvPr/>
            </p:nvSpPr>
            <p:spPr bwMode="auto">
              <a:xfrm>
                <a:off x="937" y="1824"/>
                <a:ext cx="27" cy="36"/>
              </a:xfrm>
              <a:custGeom>
                <a:avLst/>
                <a:gdLst>
                  <a:gd name="T0" fmla="*/ 9 w 27"/>
                  <a:gd name="T1" fmla="*/ 14 h 36"/>
                  <a:gd name="T2" fmla="*/ 0 w 27"/>
                  <a:gd name="T3" fmla="*/ 13 h 36"/>
                  <a:gd name="T4" fmla="*/ 16 w 27"/>
                  <a:gd name="T5" fmla="*/ 36 h 36"/>
                  <a:gd name="T6" fmla="*/ 27 w 27"/>
                  <a:gd name="T7" fmla="*/ 31 h 36"/>
                  <a:gd name="T8" fmla="*/ 11 w 27"/>
                  <a:gd name="T9" fmla="*/ 5 h 36"/>
                  <a:gd name="T10" fmla="*/ 2 w 27"/>
                  <a:gd name="T11" fmla="*/ 4 h 36"/>
                  <a:gd name="T12" fmla="*/ 11 w 27"/>
                  <a:gd name="T13" fmla="*/ 5 h 36"/>
                  <a:gd name="T14" fmla="*/ 9 w 27"/>
                  <a:gd name="T15" fmla="*/ 0 h 36"/>
                  <a:gd name="T16" fmla="*/ 2 w 27"/>
                  <a:gd name="T17" fmla="*/ 4 h 36"/>
                  <a:gd name="T18" fmla="*/ 9 w 27"/>
                  <a:gd name="T19" fmla="*/ 14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6"/>
                  <a:gd name="T32" fmla="*/ 27 w 27"/>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6">
                    <a:moveTo>
                      <a:pt x="9" y="14"/>
                    </a:moveTo>
                    <a:lnTo>
                      <a:pt x="0" y="13"/>
                    </a:lnTo>
                    <a:lnTo>
                      <a:pt x="16" y="36"/>
                    </a:lnTo>
                    <a:lnTo>
                      <a:pt x="27" y="31"/>
                    </a:lnTo>
                    <a:lnTo>
                      <a:pt x="11" y="5"/>
                    </a:lnTo>
                    <a:lnTo>
                      <a:pt x="2" y="4"/>
                    </a:lnTo>
                    <a:lnTo>
                      <a:pt x="11" y="5"/>
                    </a:lnTo>
                    <a:lnTo>
                      <a:pt x="9" y="0"/>
                    </a:lnTo>
                    <a:lnTo>
                      <a:pt x="2" y="4"/>
                    </a:lnTo>
                    <a:lnTo>
                      <a:pt x="9"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4" name="Freeform 1116"/>
              <p:cNvSpPr>
                <a:spLocks/>
              </p:cNvSpPr>
              <p:nvPr/>
            </p:nvSpPr>
            <p:spPr bwMode="auto">
              <a:xfrm>
                <a:off x="919" y="1828"/>
                <a:ext cx="27" cy="25"/>
              </a:xfrm>
              <a:custGeom>
                <a:avLst/>
                <a:gdLst>
                  <a:gd name="T0" fmla="*/ 0 w 27"/>
                  <a:gd name="T1" fmla="*/ 21 h 25"/>
                  <a:gd name="T2" fmla="*/ 9 w 27"/>
                  <a:gd name="T3" fmla="*/ 23 h 25"/>
                  <a:gd name="T4" fmla="*/ 27 w 27"/>
                  <a:gd name="T5" fmla="*/ 10 h 25"/>
                  <a:gd name="T6" fmla="*/ 20 w 27"/>
                  <a:gd name="T7" fmla="*/ 0 h 25"/>
                  <a:gd name="T8" fmla="*/ 2 w 27"/>
                  <a:gd name="T9" fmla="*/ 12 h 25"/>
                  <a:gd name="T10" fmla="*/ 11 w 27"/>
                  <a:gd name="T11" fmla="*/ 12 h 25"/>
                  <a:gd name="T12" fmla="*/ 0 w 27"/>
                  <a:gd name="T13" fmla="*/ 21 h 25"/>
                  <a:gd name="T14" fmla="*/ 3 w 27"/>
                  <a:gd name="T15" fmla="*/ 25 h 25"/>
                  <a:gd name="T16" fmla="*/ 9 w 27"/>
                  <a:gd name="T17" fmla="*/ 23 h 25"/>
                  <a:gd name="T18" fmla="*/ 0 w 27"/>
                  <a:gd name="T19" fmla="*/ 21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5"/>
                  <a:gd name="T32" fmla="*/ 27 w 27"/>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5">
                    <a:moveTo>
                      <a:pt x="0" y="21"/>
                    </a:moveTo>
                    <a:lnTo>
                      <a:pt x="9" y="23"/>
                    </a:lnTo>
                    <a:lnTo>
                      <a:pt x="27" y="10"/>
                    </a:lnTo>
                    <a:lnTo>
                      <a:pt x="20" y="0"/>
                    </a:lnTo>
                    <a:lnTo>
                      <a:pt x="2" y="12"/>
                    </a:lnTo>
                    <a:lnTo>
                      <a:pt x="11" y="12"/>
                    </a:lnTo>
                    <a:lnTo>
                      <a:pt x="0" y="21"/>
                    </a:lnTo>
                    <a:lnTo>
                      <a:pt x="3" y="25"/>
                    </a:lnTo>
                    <a:lnTo>
                      <a:pt x="9" y="23"/>
                    </a:lnTo>
                    <a:lnTo>
                      <a:pt x="0"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5" name="Freeform 1117"/>
              <p:cNvSpPr>
                <a:spLocks/>
              </p:cNvSpPr>
              <p:nvPr/>
            </p:nvSpPr>
            <p:spPr bwMode="auto">
              <a:xfrm>
                <a:off x="899" y="1813"/>
                <a:ext cx="31" cy="36"/>
              </a:xfrm>
              <a:custGeom>
                <a:avLst/>
                <a:gdLst>
                  <a:gd name="T0" fmla="*/ 5 w 31"/>
                  <a:gd name="T1" fmla="*/ 13 h 36"/>
                  <a:gd name="T2" fmla="*/ 0 w 31"/>
                  <a:gd name="T3" fmla="*/ 11 h 36"/>
                  <a:gd name="T4" fmla="*/ 20 w 31"/>
                  <a:gd name="T5" fmla="*/ 36 h 36"/>
                  <a:gd name="T6" fmla="*/ 31 w 31"/>
                  <a:gd name="T7" fmla="*/ 27 h 36"/>
                  <a:gd name="T8" fmla="*/ 9 w 31"/>
                  <a:gd name="T9" fmla="*/ 2 h 36"/>
                  <a:gd name="T10" fmla="*/ 4 w 31"/>
                  <a:gd name="T11" fmla="*/ 0 h 36"/>
                  <a:gd name="T12" fmla="*/ 9 w 31"/>
                  <a:gd name="T13" fmla="*/ 2 h 36"/>
                  <a:gd name="T14" fmla="*/ 7 w 31"/>
                  <a:gd name="T15" fmla="*/ 0 h 36"/>
                  <a:gd name="T16" fmla="*/ 4 w 31"/>
                  <a:gd name="T17" fmla="*/ 0 h 36"/>
                  <a:gd name="T18" fmla="*/ 5 w 31"/>
                  <a:gd name="T19" fmla="*/ 13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36"/>
                  <a:gd name="T32" fmla="*/ 31 w 31"/>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36">
                    <a:moveTo>
                      <a:pt x="5" y="13"/>
                    </a:moveTo>
                    <a:lnTo>
                      <a:pt x="0" y="11"/>
                    </a:lnTo>
                    <a:lnTo>
                      <a:pt x="20" y="36"/>
                    </a:lnTo>
                    <a:lnTo>
                      <a:pt x="31" y="27"/>
                    </a:lnTo>
                    <a:lnTo>
                      <a:pt x="9" y="2"/>
                    </a:lnTo>
                    <a:lnTo>
                      <a:pt x="4" y="0"/>
                    </a:lnTo>
                    <a:lnTo>
                      <a:pt x="9" y="2"/>
                    </a:lnTo>
                    <a:lnTo>
                      <a:pt x="7" y="0"/>
                    </a:lnTo>
                    <a:lnTo>
                      <a:pt x="4"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6" name="Freeform 1118"/>
              <p:cNvSpPr>
                <a:spLocks/>
              </p:cNvSpPr>
              <p:nvPr/>
            </p:nvSpPr>
            <p:spPr bwMode="auto">
              <a:xfrm>
                <a:off x="865" y="1813"/>
                <a:ext cx="39" cy="18"/>
              </a:xfrm>
              <a:custGeom>
                <a:avLst/>
                <a:gdLst>
                  <a:gd name="T0" fmla="*/ 0 w 39"/>
                  <a:gd name="T1" fmla="*/ 16 h 18"/>
                  <a:gd name="T2" fmla="*/ 5 w 39"/>
                  <a:gd name="T3" fmla="*/ 18 h 18"/>
                  <a:gd name="T4" fmla="*/ 39 w 39"/>
                  <a:gd name="T5" fmla="*/ 13 h 18"/>
                  <a:gd name="T6" fmla="*/ 38 w 39"/>
                  <a:gd name="T7" fmla="*/ 0 h 18"/>
                  <a:gd name="T8" fmla="*/ 3 w 39"/>
                  <a:gd name="T9" fmla="*/ 5 h 18"/>
                  <a:gd name="T10" fmla="*/ 9 w 39"/>
                  <a:gd name="T11" fmla="*/ 7 h 18"/>
                  <a:gd name="T12" fmla="*/ 0 w 39"/>
                  <a:gd name="T13" fmla="*/ 16 h 18"/>
                  <a:gd name="T14" fmla="*/ 2 w 39"/>
                  <a:gd name="T15" fmla="*/ 18 h 18"/>
                  <a:gd name="T16" fmla="*/ 5 w 39"/>
                  <a:gd name="T17" fmla="*/ 18 h 18"/>
                  <a:gd name="T18" fmla="*/ 0 w 39"/>
                  <a:gd name="T19" fmla="*/ 16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8"/>
                  <a:gd name="T32" fmla="*/ 39 w 3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8">
                    <a:moveTo>
                      <a:pt x="0" y="16"/>
                    </a:moveTo>
                    <a:lnTo>
                      <a:pt x="5" y="18"/>
                    </a:lnTo>
                    <a:lnTo>
                      <a:pt x="39" y="13"/>
                    </a:lnTo>
                    <a:lnTo>
                      <a:pt x="38" y="0"/>
                    </a:lnTo>
                    <a:lnTo>
                      <a:pt x="3" y="5"/>
                    </a:lnTo>
                    <a:lnTo>
                      <a:pt x="9" y="7"/>
                    </a:lnTo>
                    <a:lnTo>
                      <a:pt x="0" y="16"/>
                    </a:lnTo>
                    <a:lnTo>
                      <a:pt x="2" y="18"/>
                    </a:lnTo>
                    <a:lnTo>
                      <a:pt x="5" y="18"/>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7" name="Freeform 1119"/>
              <p:cNvSpPr>
                <a:spLocks/>
              </p:cNvSpPr>
              <p:nvPr/>
            </p:nvSpPr>
            <p:spPr bwMode="auto">
              <a:xfrm>
                <a:off x="838" y="1795"/>
                <a:ext cx="36" cy="34"/>
              </a:xfrm>
              <a:custGeom>
                <a:avLst/>
                <a:gdLst>
                  <a:gd name="T0" fmla="*/ 0 w 36"/>
                  <a:gd name="T1" fmla="*/ 9 h 34"/>
                  <a:gd name="T2" fmla="*/ 0 w 36"/>
                  <a:gd name="T3" fmla="*/ 9 h 34"/>
                  <a:gd name="T4" fmla="*/ 27 w 36"/>
                  <a:gd name="T5" fmla="*/ 34 h 34"/>
                  <a:gd name="T6" fmla="*/ 36 w 36"/>
                  <a:gd name="T7" fmla="*/ 25 h 34"/>
                  <a:gd name="T8" fmla="*/ 9 w 36"/>
                  <a:gd name="T9" fmla="*/ 0 h 34"/>
                  <a:gd name="T10" fmla="*/ 9 w 36"/>
                  <a:gd name="T11" fmla="*/ 0 h 34"/>
                  <a:gd name="T12" fmla="*/ 0 w 36"/>
                  <a:gd name="T13" fmla="*/ 9 h 34"/>
                  <a:gd name="T14" fmla="*/ 0 60000 65536"/>
                  <a:gd name="T15" fmla="*/ 0 60000 65536"/>
                  <a:gd name="T16" fmla="*/ 0 60000 65536"/>
                  <a:gd name="T17" fmla="*/ 0 60000 65536"/>
                  <a:gd name="T18" fmla="*/ 0 60000 65536"/>
                  <a:gd name="T19" fmla="*/ 0 60000 65536"/>
                  <a:gd name="T20" fmla="*/ 0 60000 65536"/>
                  <a:gd name="T21" fmla="*/ 0 w 36"/>
                  <a:gd name="T22" fmla="*/ 0 h 34"/>
                  <a:gd name="T23" fmla="*/ 36 w 36"/>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4">
                    <a:moveTo>
                      <a:pt x="0" y="9"/>
                    </a:moveTo>
                    <a:lnTo>
                      <a:pt x="0" y="9"/>
                    </a:lnTo>
                    <a:lnTo>
                      <a:pt x="27" y="34"/>
                    </a:lnTo>
                    <a:lnTo>
                      <a:pt x="36" y="25"/>
                    </a:lnTo>
                    <a:lnTo>
                      <a:pt x="9"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8" name="Freeform 1120"/>
              <p:cNvSpPr>
                <a:spLocks/>
              </p:cNvSpPr>
              <p:nvPr/>
            </p:nvSpPr>
            <p:spPr bwMode="auto">
              <a:xfrm>
                <a:off x="805" y="1764"/>
                <a:ext cx="42" cy="40"/>
              </a:xfrm>
              <a:custGeom>
                <a:avLst/>
                <a:gdLst>
                  <a:gd name="T0" fmla="*/ 6 w 42"/>
                  <a:gd name="T1" fmla="*/ 0 h 40"/>
                  <a:gd name="T2" fmla="*/ 4 w 42"/>
                  <a:gd name="T3" fmla="*/ 9 h 40"/>
                  <a:gd name="T4" fmla="*/ 33 w 42"/>
                  <a:gd name="T5" fmla="*/ 40 h 40"/>
                  <a:gd name="T6" fmla="*/ 42 w 42"/>
                  <a:gd name="T7" fmla="*/ 31 h 40"/>
                  <a:gd name="T8" fmla="*/ 15 w 42"/>
                  <a:gd name="T9" fmla="*/ 0 h 40"/>
                  <a:gd name="T10" fmla="*/ 13 w 42"/>
                  <a:gd name="T11" fmla="*/ 11 h 40"/>
                  <a:gd name="T12" fmla="*/ 6 w 42"/>
                  <a:gd name="T13" fmla="*/ 0 h 40"/>
                  <a:gd name="T14" fmla="*/ 0 w 42"/>
                  <a:gd name="T15" fmla="*/ 4 h 40"/>
                  <a:gd name="T16" fmla="*/ 4 w 42"/>
                  <a:gd name="T17" fmla="*/ 9 h 40"/>
                  <a:gd name="T18" fmla="*/ 6 w 42"/>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40"/>
                  <a:gd name="T32" fmla="*/ 42 w 42"/>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40">
                    <a:moveTo>
                      <a:pt x="6" y="0"/>
                    </a:moveTo>
                    <a:lnTo>
                      <a:pt x="4" y="9"/>
                    </a:lnTo>
                    <a:lnTo>
                      <a:pt x="33" y="40"/>
                    </a:lnTo>
                    <a:lnTo>
                      <a:pt x="42" y="31"/>
                    </a:lnTo>
                    <a:lnTo>
                      <a:pt x="15" y="0"/>
                    </a:lnTo>
                    <a:lnTo>
                      <a:pt x="13" y="11"/>
                    </a:lnTo>
                    <a:lnTo>
                      <a:pt x="6" y="0"/>
                    </a:lnTo>
                    <a:lnTo>
                      <a:pt x="0" y="4"/>
                    </a:lnTo>
                    <a:lnTo>
                      <a:pt x="4" y="9"/>
                    </a:lnTo>
                    <a:lnTo>
                      <a:pt x="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9" name="Freeform 1121"/>
              <p:cNvSpPr>
                <a:spLocks/>
              </p:cNvSpPr>
              <p:nvPr/>
            </p:nvSpPr>
            <p:spPr bwMode="auto">
              <a:xfrm>
                <a:off x="811" y="1745"/>
                <a:ext cx="34" cy="30"/>
              </a:xfrm>
              <a:custGeom>
                <a:avLst/>
                <a:gdLst>
                  <a:gd name="T0" fmla="*/ 30 w 34"/>
                  <a:gd name="T1" fmla="*/ 0 h 30"/>
                  <a:gd name="T2" fmla="*/ 27 w 34"/>
                  <a:gd name="T3" fmla="*/ 1 h 30"/>
                  <a:gd name="T4" fmla="*/ 0 w 34"/>
                  <a:gd name="T5" fmla="*/ 19 h 30"/>
                  <a:gd name="T6" fmla="*/ 7 w 34"/>
                  <a:gd name="T7" fmla="*/ 30 h 30"/>
                  <a:gd name="T8" fmla="*/ 34 w 34"/>
                  <a:gd name="T9" fmla="*/ 12 h 30"/>
                  <a:gd name="T10" fmla="*/ 32 w 34"/>
                  <a:gd name="T11" fmla="*/ 12 h 30"/>
                  <a:gd name="T12" fmla="*/ 30 w 34"/>
                  <a:gd name="T13" fmla="*/ 0 h 30"/>
                  <a:gd name="T14" fmla="*/ 0 60000 65536"/>
                  <a:gd name="T15" fmla="*/ 0 60000 65536"/>
                  <a:gd name="T16" fmla="*/ 0 60000 65536"/>
                  <a:gd name="T17" fmla="*/ 0 60000 65536"/>
                  <a:gd name="T18" fmla="*/ 0 60000 65536"/>
                  <a:gd name="T19" fmla="*/ 0 60000 65536"/>
                  <a:gd name="T20" fmla="*/ 0 60000 65536"/>
                  <a:gd name="T21" fmla="*/ 0 w 34"/>
                  <a:gd name="T22" fmla="*/ 0 h 30"/>
                  <a:gd name="T23" fmla="*/ 34 w 34"/>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0">
                    <a:moveTo>
                      <a:pt x="30" y="0"/>
                    </a:moveTo>
                    <a:lnTo>
                      <a:pt x="27" y="1"/>
                    </a:lnTo>
                    <a:lnTo>
                      <a:pt x="0" y="19"/>
                    </a:lnTo>
                    <a:lnTo>
                      <a:pt x="7" y="30"/>
                    </a:lnTo>
                    <a:lnTo>
                      <a:pt x="34" y="12"/>
                    </a:lnTo>
                    <a:lnTo>
                      <a:pt x="32" y="12"/>
                    </a:lnTo>
                    <a:lnTo>
                      <a:pt x="3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0" name="Freeform 1122"/>
              <p:cNvSpPr>
                <a:spLocks/>
              </p:cNvSpPr>
              <p:nvPr/>
            </p:nvSpPr>
            <p:spPr bwMode="auto">
              <a:xfrm>
                <a:off x="841" y="1736"/>
                <a:ext cx="44" cy="21"/>
              </a:xfrm>
              <a:custGeom>
                <a:avLst/>
                <a:gdLst>
                  <a:gd name="T0" fmla="*/ 44 w 44"/>
                  <a:gd name="T1" fmla="*/ 3 h 21"/>
                  <a:gd name="T2" fmla="*/ 38 w 44"/>
                  <a:gd name="T3" fmla="*/ 1 h 21"/>
                  <a:gd name="T4" fmla="*/ 0 w 44"/>
                  <a:gd name="T5" fmla="*/ 9 h 21"/>
                  <a:gd name="T6" fmla="*/ 2 w 44"/>
                  <a:gd name="T7" fmla="*/ 21 h 21"/>
                  <a:gd name="T8" fmla="*/ 40 w 44"/>
                  <a:gd name="T9" fmla="*/ 14 h 21"/>
                  <a:gd name="T10" fmla="*/ 35 w 44"/>
                  <a:gd name="T11" fmla="*/ 12 h 21"/>
                  <a:gd name="T12" fmla="*/ 44 w 44"/>
                  <a:gd name="T13" fmla="*/ 3 h 21"/>
                  <a:gd name="T14" fmla="*/ 42 w 44"/>
                  <a:gd name="T15" fmla="*/ 0 h 21"/>
                  <a:gd name="T16" fmla="*/ 38 w 44"/>
                  <a:gd name="T17" fmla="*/ 1 h 21"/>
                  <a:gd name="T18" fmla="*/ 44 w 44"/>
                  <a:gd name="T19" fmla="*/ 3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21"/>
                  <a:gd name="T32" fmla="*/ 44 w 4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21">
                    <a:moveTo>
                      <a:pt x="44" y="3"/>
                    </a:moveTo>
                    <a:lnTo>
                      <a:pt x="38" y="1"/>
                    </a:lnTo>
                    <a:lnTo>
                      <a:pt x="0" y="9"/>
                    </a:lnTo>
                    <a:lnTo>
                      <a:pt x="2" y="21"/>
                    </a:lnTo>
                    <a:lnTo>
                      <a:pt x="40" y="14"/>
                    </a:lnTo>
                    <a:lnTo>
                      <a:pt x="35" y="12"/>
                    </a:lnTo>
                    <a:lnTo>
                      <a:pt x="44" y="3"/>
                    </a:lnTo>
                    <a:lnTo>
                      <a:pt x="42" y="0"/>
                    </a:lnTo>
                    <a:lnTo>
                      <a:pt x="38" y="1"/>
                    </a:lnTo>
                    <a:lnTo>
                      <a:pt x="44"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1" name="Freeform 1123"/>
              <p:cNvSpPr>
                <a:spLocks/>
              </p:cNvSpPr>
              <p:nvPr/>
            </p:nvSpPr>
            <p:spPr bwMode="auto">
              <a:xfrm>
                <a:off x="876" y="1739"/>
                <a:ext cx="64" cy="65"/>
              </a:xfrm>
              <a:custGeom>
                <a:avLst/>
                <a:gdLst>
                  <a:gd name="T0" fmla="*/ 61 w 64"/>
                  <a:gd name="T1" fmla="*/ 52 h 65"/>
                  <a:gd name="T2" fmla="*/ 64 w 64"/>
                  <a:gd name="T3" fmla="*/ 54 h 65"/>
                  <a:gd name="T4" fmla="*/ 9 w 64"/>
                  <a:gd name="T5" fmla="*/ 0 h 65"/>
                  <a:gd name="T6" fmla="*/ 0 w 64"/>
                  <a:gd name="T7" fmla="*/ 9 h 65"/>
                  <a:gd name="T8" fmla="*/ 55 w 64"/>
                  <a:gd name="T9" fmla="*/ 63 h 65"/>
                  <a:gd name="T10" fmla="*/ 61 w 64"/>
                  <a:gd name="T11" fmla="*/ 65 h 65"/>
                  <a:gd name="T12" fmla="*/ 61 w 64"/>
                  <a:gd name="T13" fmla="*/ 52 h 65"/>
                  <a:gd name="T14" fmla="*/ 0 60000 65536"/>
                  <a:gd name="T15" fmla="*/ 0 60000 65536"/>
                  <a:gd name="T16" fmla="*/ 0 60000 65536"/>
                  <a:gd name="T17" fmla="*/ 0 60000 65536"/>
                  <a:gd name="T18" fmla="*/ 0 60000 65536"/>
                  <a:gd name="T19" fmla="*/ 0 60000 65536"/>
                  <a:gd name="T20" fmla="*/ 0 60000 65536"/>
                  <a:gd name="T21" fmla="*/ 0 w 64"/>
                  <a:gd name="T22" fmla="*/ 0 h 65"/>
                  <a:gd name="T23" fmla="*/ 64 w 64"/>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65">
                    <a:moveTo>
                      <a:pt x="61" y="52"/>
                    </a:moveTo>
                    <a:lnTo>
                      <a:pt x="64" y="54"/>
                    </a:lnTo>
                    <a:lnTo>
                      <a:pt x="9" y="0"/>
                    </a:lnTo>
                    <a:lnTo>
                      <a:pt x="0" y="9"/>
                    </a:lnTo>
                    <a:lnTo>
                      <a:pt x="55" y="63"/>
                    </a:lnTo>
                    <a:lnTo>
                      <a:pt x="61" y="65"/>
                    </a:lnTo>
                    <a:lnTo>
                      <a:pt x="61"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2" name="Freeform 1124"/>
              <p:cNvSpPr>
                <a:spLocks/>
              </p:cNvSpPr>
              <p:nvPr/>
            </p:nvSpPr>
            <p:spPr bwMode="auto">
              <a:xfrm>
                <a:off x="937" y="1791"/>
                <a:ext cx="39" cy="13"/>
              </a:xfrm>
              <a:custGeom>
                <a:avLst/>
                <a:gdLst>
                  <a:gd name="T0" fmla="*/ 36 w 39"/>
                  <a:gd name="T1" fmla="*/ 0 h 13"/>
                  <a:gd name="T2" fmla="*/ 38 w 39"/>
                  <a:gd name="T3" fmla="*/ 0 h 13"/>
                  <a:gd name="T4" fmla="*/ 0 w 39"/>
                  <a:gd name="T5" fmla="*/ 0 h 13"/>
                  <a:gd name="T6" fmla="*/ 0 w 39"/>
                  <a:gd name="T7" fmla="*/ 13 h 13"/>
                  <a:gd name="T8" fmla="*/ 38 w 39"/>
                  <a:gd name="T9" fmla="*/ 13 h 13"/>
                  <a:gd name="T10" fmla="*/ 39 w 39"/>
                  <a:gd name="T11" fmla="*/ 13 h 13"/>
                  <a:gd name="T12" fmla="*/ 36 w 39"/>
                  <a:gd name="T13" fmla="*/ 0 h 13"/>
                  <a:gd name="T14" fmla="*/ 0 60000 65536"/>
                  <a:gd name="T15" fmla="*/ 0 60000 65536"/>
                  <a:gd name="T16" fmla="*/ 0 60000 65536"/>
                  <a:gd name="T17" fmla="*/ 0 60000 65536"/>
                  <a:gd name="T18" fmla="*/ 0 60000 65536"/>
                  <a:gd name="T19" fmla="*/ 0 60000 65536"/>
                  <a:gd name="T20" fmla="*/ 0 60000 65536"/>
                  <a:gd name="T21" fmla="*/ 0 w 39"/>
                  <a:gd name="T22" fmla="*/ 0 h 13"/>
                  <a:gd name="T23" fmla="*/ 39 w 3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3">
                    <a:moveTo>
                      <a:pt x="36" y="0"/>
                    </a:moveTo>
                    <a:lnTo>
                      <a:pt x="38" y="0"/>
                    </a:lnTo>
                    <a:lnTo>
                      <a:pt x="0" y="0"/>
                    </a:lnTo>
                    <a:lnTo>
                      <a:pt x="0" y="13"/>
                    </a:lnTo>
                    <a:lnTo>
                      <a:pt x="38" y="13"/>
                    </a:lnTo>
                    <a:lnTo>
                      <a:pt x="39" y="13"/>
                    </a:lnTo>
                    <a:lnTo>
                      <a:pt x="3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3" name="Freeform 1125"/>
              <p:cNvSpPr>
                <a:spLocks/>
              </p:cNvSpPr>
              <p:nvPr/>
            </p:nvSpPr>
            <p:spPr bwMode="auto">
              <a:xfrm>
                <a:off x="973" y="1782"/>
                <a:ext cx="41" cy="22"/>
              </a:xfrm>
              <a:custGeom>
                <a:avLst/>
                <a:gdLst>
                  <a:gd name="T0" fmla="*/ 41 w 41"/>
                  <a:gd name="T1" fmla="*/ 2 h 22"/>
                  <a:gd name="T2" fmla="*/ 36 w 41"/>
                  <a:gd name="T3" fmla="*/ 2 h 22"/>
                  <a:gd name="T4" fmla="*/ 0 w 41"/>
                  <a:gd name="T5" fmla="*/ 9 h 22"/>
                  <a:gd name="T6" fmla="*/ 3 w 41"/>
                  <a:gd name="T7" fmla="*/ 22 h 22"/>
                  <a:gd name="T8" fmla="*/ 39 w 41"/>
                  <a:gd name="T9" fmla="*/ 15 h 22"/>
                  <a:gd name="T10" fmla="*/ 34 w 41"/>
                  <a:gd name="T11" fmla="*/ 13 h 22"/>
                  <a:gd name="T12" fmla="*/ 41 w 41"/>
                  <a:gd name="T13" fmla="*/ 2 h 22"/>
                  <a:gd name="T14" fmla="*/ 39 w 41"/>
                  <a:gd name="T15" fmla="*/ 0 h 22"/>
                  <a:gd name="T16" fmla="*/ 36 w 41"/>
                  <a:gd name="T17" fmla="*/ 2 h 22"/>
                  <a:gd name="T18" fmla="*/ 41 w 41"/>
                  <a:gd name="T19" fmla="*/ 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
                  <a:gd name="T32" fmla="*/ 41 w 41"/>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
                    <a:moveTo>
                      <a:pt x="41" y="2"/>
                    </a:moveTo>
                    <a:lnTo>
                      <a:pt x="36" y="2"/>
                    </a:lnTo>
                    <a:lnTo>
                      <a:pt x="0" y="9"/>
                    </a:lnTo>
                    <a:lnTo>
                      <a:pt x="3" y="22"/>
                    </a:lnTo>
                    <a:lnTo>
                      <a:pt x="39" y="15"/>
                    </a:lnTo>
                    <a:lnTo>
                      <a:pt x="34" y="13"/>
                    </a:lnTo>
                    <a:lnTo>
                      <a:pt x="41" y="2"/>
                    </a:lnTo>
                    <a:lnTo>
                      <a:pt x="39" y="0"/>
                    </a:lnTo>
                    <a:lnTo>
                      <a:pt x="36" y="2"/>
                    </a:lnTo>
                    <a:lnTo>
                      <a:pt x="4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4" name="Freeform 1126"/>
              <p:cNvSpPr>
                <a:spLocks/>
              </p:cNvSpPr>
              <p:nvPr/>
            </p:nvSpPr>
            <p:spPr bwMode="auto">
              <a:xfrm>
                <a:off x="1007" y="1784"/>
                <a:ext cx="25" cy="29"/>
              </a:xfrm>
              <a:custGeom>
                <a:avLst/>
                <a:gdLst>
                  <a:gd name="T0" fmla="*/ 22 w 25"/>
                  <a:gd name="T1" fmla="*/ 16 h 29"/>
                  <a:gd name="T2" fmla="*/ 25 w 25"/>
                  <a:gd name="T3" fmla="*/ 18 h 29"/>
                  <a:gd name="T4" fmla="*/ 7 w 25"/>
                  <a:gd name="T5" fmla="*/ 0 h 29"/>
                  <a:gd name="T6" fmla="*/ 0 w 25"/>
                  <a:gd name="T7" fmla="*/ 11 h 29"/>
                  <a:gd name="T8" fmla="*/ 18 w 25"/>
                  <a:gd name="T9" fmla="*/ 27 h 29"/>
                  <a:gd name="T10" fmla="*/ 22 w 25"/>
                  <a:gd name="T11" fmla="*/ 29 h 29"/>
                  <a:gd name="T12" fmla="*/ 18 w 25"/>
                  <a:gd name="T13" fmla="*/ 27 h 29"/>
                  <a:gd name="T14" fmla="*/ 20 w 25"/>
                  <a:gd name="T15" fmla="*/ 29 h 29"/>
                  <a:gd name="T16" fmla="*/ 22 w 25"/>
                  <a:gd name="T17" fmla="*/ 29 h 29"/>
                  <a:gd name="T18" fmla="*/ 22 w 25"/>
                  <a:gd name="T19" fmla="*/ 1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9"/>
                  <a:gd name="T32" fmla="*/ 25 w 25"/>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9">
                    <a:moveTo>
                      <a:pt x="22" y="16"/>
                    </a:moveTo>
                    <a:lnTo>
                      <a:pt x="25" y="18"/>
                    </a:lnTo>
                    <a:lnTo>
                      <a:pt x="7" y="0"/>
                    </a:lnTo>
                    <a:lnTo>
                      <a:pt x="0" y="11"/>
                    </a:lnTo>
                    <a:lnTo>
                      <a:pt x="18" y="27"/>
                    </a:lnTo>
                    <a:lnTo>
                      <a:pt x="22" y="29"/>
                    </a:lnTo>
                    <a:lnTo>
                      <a:pt x="18" y="27"/>
                    </a:lnTo>
                    <a:lnTo>
                      <a:pt x="20" y="29"/>
                    </a:lnTo>
                    <a:lnTo>
                      <a:pt x="22" y="29"/>
                    </a:lnTo>
                    <a:lnTo>
                      <a:pt x="2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5" name="Freeform 1127"/>
              <p:cNvSpPr>
                <a:spLocks/>
              </p:cNvSpPr>
              <p:nvPr/>
            </p:nvSpPr>
            <p:spPr bwMode="auto">
              <a:xfrm>
                <a:off x="1029" y="1795"/>
                <a:ext cx="30" cy="18"/>
              </a:xfrm>
              <a:custGeom>
                <a:avLst/>
                <a:gdLst>
                  <a:gd name="T0" fmla="*/ 30 w 30"/>
                  <a:gd name="T1" fmla="*/ 0 h 18"/>
                  <a:gd name="T2" fmla="*/ 29 w 30"/>
                  <a:gd name="T3" fmla="*/ 0 h 18"/>
                  <a:gd name="T4" fmla="*/ 0 w 30"/>
                  <a:gd name="T5" fmla="*/ 5 h 18"/>
                  <a:gd name="T6" fmla="*/ 0 w 30"/>
                  <a:gd name="T7" fmla="*/ 18 h 18"/>
                  <a:gd name="T8" fmla="*/ 30 w 30"/>
                  <a:gd name="T9" fmla="*/ 14 h 18"/>
                  <a:gd name="T10" fmla="*/ 30 w 30"/>
                  <a:gd name="T11" fmla="*/ 14 h 18"/>
                  <a:gd name="T12" fmla="*/ 30 w 30"/>
                  <a:gd name="T13" fmla="*/ 0 h 18"/>
                  <a:gd name="T14" fmla="*/ 0 60000 65536"/>
                  <a:gd name="T15" fmla="*/ 0 60000 65536"/>
                  <a:gd name="T16" fmla="*/ 0 60000 65536"/>
                  <a:gd name="T17" fmla="*/ 0 60000 65536"/>
                  <a:gd name="T18" fmla="*/ 0 60000 65536"/>
                  <a:gd name="T19" fmla="*/ 0 60000 65536"/>
                  <a:gd name="T20" fmla="*/ 0 60000 65536"/>
                  <a:gd name="T21" fmla="*/ 0 w 30"/>
                  <a:gd name="T22" fmla="*/ 0 h 18"/>
                  <a:gd name="T23" fmla="*/ 30 w 3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8">
                    <a:moveTo>
                      <a:pt x="30" y="0"/>
                    </a:moveTo>
                    <a:lnTo>
                      <a:pt x="29" y="0"/>
                    </a:lnTo>
                    <a:lnTo>
                      <a:pt x="0" y="5"/>
                    </a:lnTo>
                    <a:lnTo>
                      <a:pt x="0" y="18"/>
                    </a:lnTo>
                    <a:lnTo>
                      <a:pt x="30" y="14"/>
                    </a:lnTo>
                    <a:lnTo>
                      <a:pt x="3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6" name="Freeform 1128"/>
              <p:cNvSpPr>
                <a:spLocks/>
              </p:cNvSpPr>
              <p:nvPr/>
            </p:nvSpPr>
            <p:spPr bwMode="auto">
              <a:xfrm>
                <a:off x="1059" y="1795"/>
                <a:ext cx="22" cy="14"/>
              </a:xfrm>
              <a:custGeom>
                <a:avLst/>
                <a:gdLst>
                  <a:gd name="T0" fmla="*/ 22 w 22"/>
                  <a:gd name="T1" fmla="*/ 4 h 14"/>
                  <a:gd name="T2" fmla="*/ 18 w 22"/>
                  <a:gd name="T3" fmla="*/ 2 h 14"/>
                  <a:gd name="T4" fmla="*/ 0 w 22"/>
                  <a:gd name="T5" fmla="*/ 0 h 14"/>
                  <a:gd name="T6" fmla="*/ 0 w 22"/>
                  <a:gd name="T7" fmla="*/ 14 h 14"/>
                  <a:gd name="T8" fmla="*/ 17 w 22"/>
                  <a:gd name="T9" fmla="*/ 14 h 14"/>
                  <a:gd name="T10" fmla="*/ 13 w 22"/>
                  <a:gd name="T11" fmla="*/ 13 h 14"/>
                  <a:gd name="T12" fmla="*/ 22 w 22"/>
                  <a:gd name="T13" fmla="*/ 4 h 14"/>
                  <a:gd name="T14" fmla="*/ 0 60000 65536"/>
                  <a:gd name="T15" fmla="*/ 0 60000 65536"/>
                  <a:gd name="T16" fmla="*/ 0 60000 65536"/>
                  <a:gd name="T17" fmla="*/ 0 60000 65536"/>
                  <a:gd name="T18" fmla="*/ 0 60000 65536"/>
                  <a:gd name="T19" fmla="*/ 0 60000 65536"/>
                  <a:gd name="T20" fmla="*/ 0 60000 65536"/>
                  <a:gd name="T21" fmla="*/ 0 w 22"/>
                  <a:gd name="T22" fmla="*/ 0 h 14"/>
                  <a:gd name="T23" fmla="*/ 22 w 2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4">
                    <a:moveTo>
                      <a:pt x="22" y="4"/>
                    </a:moveTo>
                    <a:lnTo>
                      <a:pt x="18" y="2"/>
                    </a:lnTo>
                    <a:lnTo>
                      <a:pt x="0" y="0"/>
                    </a:lnTo>
                    <a:lnTo>
                      <a:pt x="0" y="14"/>
                    </a:lnTo>
                    <a:lnTo>
                      <a:pt x="17" y="14"/>
                    </a:lnTo>
                    <a:lnTo>
                      <a:pt x="13" y="13"/>
                    </a:lnTo>
                    <a:lnTo>
                      <a:pt x="22"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7" name="Freeform 1129"/>
              <p:cNvSpPr>
                <a:spLocks/>
              </p:cNvSpPr>
              <p:nvPr/>
            </p:nvSpPr>
            <p:spPr bwMode="auto">
              <a:xfrm>
                <a:off x="1072" y="1799"/>
                <a:ext cx="23" cy="21"/>
              </a:xfrm>
              <a:custGeom>
                <a:avLst/>
                <a:gdLst>
                  <a:gd name="T0" fmla="*/ 23 w 23"/>
                  <a:gd name="T1" fmla="*/ 14 h 21"/>
                  <a:gd name="T2" fmla="*/ 22 w 23"/>
                  <a:gd name="T3" fmla="*/ 10 h 21"/>
                  <a:gd name="T4" fmla="*/ 9 w 23"/>
                  <a:gd name="T5" fmla="*/ 0 h 21"/>
                  <a:gd name="T6" fmla="*/ 0 w 23"/>
                  <a:gd name="T7" fmla="*/ 9 h 21"/>
                  <a:gd name="T8" fmla="*/ 13 w 23"/>
                  <a:gd name="T9" fmla="*/ 21 h 21"/>
                  <a:gd name="T10" fmla="*/ 11 w 23"/>
                  <a:gd name="T11" fmla="*/ 18 h 21"/>
                  <a:gd name="T12" fmla="*/ 23 w 23"/>
                  <a:gd name="T13" fmla="*/ 14 h 21"/>
                  <a:gd name="T14" fmla="*/ 0 60000 65536"/>
                  <a:gd name="T15" fmla="*/ 0 60000 65536"/>
                  <a:gd name="T16" fmla="*/ 0 60000 65536"/>
                  <a:gd name="T17" fmla="*/ 0 60000 65536"/>
                  <a:gd name="T18" fmla="*/ 0 60000 65536"/>
                  <a:gd name="T19" fmla="*/ 0 60000 65536"/>
                  <a:gd name="T20" fmla="*/ 0 60000 65536"/>
                  <a:gd name="T21" fmla="*/ 0 w 23"/>
                  <a:gd name="T22" fmla="*/ 0 h 21"/>
                  <a:gd name="T23" fmla="*/ 23 w 2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1">
                    <a:moveTo>
                      <a:pt x="23" y="14"/>
                    </a:moveTo>
                    <a:lnTo>
                      <a:pt x="22" y="10"/>
                    </a:lnTo>
                    <a:lnTo>
                      <a:pt x="9" y="0"/>
                    </a:lnTo>
                    <a:lnTo>
                      <a:pt x="0" y="9"/>
                    </a:lnTo>
                    <a:lnTo>
                      <a:pt x="13" y="21"/>
                    </a:lnTo>
                    <a:lnTo>
                      <a:pt x="11" y="18"/>
                    </a:lnTo>
                    <a:lnTo>
                      <a:pt x="23"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8" name="Freeform 1130"/>
              <p:cNvSpPr>
                <a:spLocks/>
              </p:cNvSpPr>
              <p:nvPr/>
            </p:nvSpPr>
            <p:spPr bwMode="auto">
              <a:xfrm>
                <a:off x="1083" y="1813"/>
                <a:ext cx="18" cy="24"/>
              </a:xfrm>
              <a:custGeom>
                <a:avLst/>
                <a:gdLst>
                  <a:gd name="T0" fmla="*/ 16 w 18"/>
                  <a:gd name="T1" fmla="*/ 16 h 24"/>
                  <a:gd name="T2" fmla="*/ 18 w 18"/>
                  <a:gd name="T3" fmla="*/ 18 h 24"/>
                  <a:gd name="T4" fmla="*/ 12 w 18"/>
                  <a:gd name="T5" fmla="*/ 0 h 24"/>
                  <a:gd name="T6" fmla="*/ 0 w 18"/>
                  <a:gd name="T7" fmla="*/ 4 h 24"/>
                  <a:gd name="T8" fmla="*/ 5 w 18"/>
                  <a:gd name="T9" fmla="*/ 22 h 24"/>
                  <a:gd name="T10" fmla="*/ 5 w 18"/>
                  <a:gd name="T11" fmla="*/ 24 h 24"/>
                  <a:gd name="T12" fmla="*/ 16 w 18"/>
                  <a:gd name="T13" fmla="*/ 16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6" y="16"/>
                    </a:moveTo>
                    <a:lnTo>
                      <a:pt x="18" y="18"/>
                    </a:lnTo>
                    <a:lnTo>
                      <a:pt x="12" y="0"/>
                    </a:lnTo>
                    <a:lnTo>
                      <a:pt x="0" y="4"/>
                    </a:lnTo>
                    <a:lnTo>
                      <a:pt x="5" y="22"/>
                    </a:lnTo>
                    <a:lnTo>
                      <a:pt x="5" y="24"/>
                    </a:lnTo>
                    <a:lnTo>
                      <a:pt x="16"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9" name="Freeform 1131"/>
              <p:cNvSpPr>
                <a:spLocks/>
              </p:cNvSpPr>
              <p:nvPr/>
            </p:nvSpPr>
            <p:spPr bwMode="auto">
              <a:xfrm>
                <a:off x="1088" y="1829"/>
                <a:ext cx="25" cy="26"/>
              </a:xfrm>
              <a:custGeom>
                <a:avLst/>
                <a:gdLst>
                  <a:gd name="T0" fmla="*/ 25 w 25"/>
                  <a:gd name="T1" fmla="*/ 18 h 26"/>
                  <a:gd name="T2" fmla="*/ 25 w 25"/>
                  <a:gd name="T3" fmla="*/ 18 h 26"/>
                  <a:gd name="T4" fmla="*/ 11 w 25"/>
                  <a:gd name="T5" fmla="*/ 0 h 26"/>
                  <a:gd name="T6" fmla="*/ 0 w 25"/>
                  <a:gd name="T7" fmla="*/ 8 h 26"/>
                  <a:gd name="T8" fmla="*/ 15 w 25"/>
                  <a:gd name="T9" fmla="*/ 26 h 26"/>
                  <a:gd name="T10" fmla="*/ 15 w 25"/>
                  <a:gd name="T11" fmla="*/ 26 h 26"/>
                  <a:gd name="T12" fmla="*/ 25 w 25"/>
                  <a:gd name="T13" fmla="*/ 18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25" y="18"/>
                    </a:moveTo>
                    <a:lnTo>
                      <a:pt x="25" y="18"/>
                    </a:lnTo>
                    <a:lnTo>
                      <a:pt x="11" y="0"/>
                    </a:lnTo>
                    <a:lnTo>
                      <a:pt x="0" y="8"/>
                    </a:lnTo>
                    <a:lnTo>
                      <a:pt x="15" y="26"/>
                    </a:lnTo>
                    <a:lnTo>
                      <a:pt x="2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0" name="Freeform 1132"/>
              <p:cNvSpPr>
                <a:spLocks/>
              </p:cNvSpPr>
              <p:nvPr/>
            </p:nvSpPr>
            <p:spPr bwMode="auto">
              <a:xfrm>
                <a:off x="1103" y="1847"/>
                <a:ext cx="36" cy="44"/>
              </a:xfrm>
              <a:custGeom>
                <a:avLst/>
                <a:gdLst>
                  <a:gd name="T0" fmla="*/ 36 w 36"/>
                  <a:gd name="T1" fmla="*/ 36 h 44"/>
                  <a:gd name="T2" fmla="*/ 36 w 36"/>
                  <a:gd name="T3" fmla="*/ 36 h 44"/>
                  <a:gd name="T4" fmla="*/ 10 w 36"/>
                  <a:gd name="T5" fmla="*/ 0 h 44"/>
                  <a:gd name="T6" fmla="*/ 0 w 36"/>
                  <a:gd name="T7" fmla="*/ 8 h 44"/>
                  <a:gd name="T8" fmla="*/ 25 w 36"/>
                  <a:gd name="T9" fmla="*/ 44 h 44"/>
                  <a:gd name="T10" fmla="*/ 23 w 36"/>
                  <a:gd name="T11" fmla="*/ 44 h 44"/>
                  <a:gd name="T12" fmla="*/ 36 w 36"/>
                  <a:gd name="T13" fmla="*/ 36 h 44"/>
                  <a:gd name="T14" fmla="*/ 0 60000 65536"/>
                  <a:gd name="T15" fmla="*/ 0 60000 65536"/>
                  <a:gd name="T16" fmla="*/ 0 60000 65536"/>
                  <a:gd name="T17" fmla="*/ 0 60000 65536"/>
                  <a:gd name="T18" fmla="*/ 0 60000 65536"/>
                  <a:gd name="T19" fmla="*/ 0 60000 65536"/>
                  <a:gd name="T20" fmla="*/ 0 60000 65536"/>
                  <a:gd name="T21" fmla="*/ 0 w 36"/>
                  <a:gd name="T22" fmla="*/ 0 h 44"/>
                  <a:gd name="T23" fmla="*/ 36 w 36"/>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4">
                    <a:moveTo>
                      <a:pt x="36" y="36"/>
                    </a:moveTo>
                    <a:lnTo>
                      <a:pt x="36" y="36"/>
                    </a:lnTo>
                    <a:lnTo>
                      <a:pt x="10" y="0"/>
                    </a:lnTo>
                    <a:lnTo>
                      <a:pt x="0" y="8"/>
                    </a:lnTo>
                    <a:lnTo>
                      <a:pt x="25" y="44"/>
                    </a:lnTo>
                    <a:lnTo>
                      <a:pt x="23" y="44"/>
                    </a:lnTo>
                    <a:lnTo>
                      <a:pt x="36"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1" name="Freeform 1133"/>
              <p:cNvSpPr>
                <a:spLocks/>
              </p:cNvSpPr>
              <p:nvPr/>
            </p:nvSpPr>
            <p:spPr bwMode="auto">
              <a:xfrm>
                <a:off x="1126" y="1883"/>
                <a:ext cx="29" cy="45"/>
              </a:xfrm>
              <a:custGeom>
                <a:avLst/>
                <a:gdLst>
                  <a:gd name="T0" fmla="*/ 20 w 29"/>
                  <a:gd name="T1" fmla="*/ 31 h 45"/>
                  <a:gd name="T2" fmla="*/ 29 w 29"/>
                  <a:gd name="T3" fmla="*/ 33 h 45"/>
                  <a:gd name="T4" fmla="*/ 13 w 29"/>
                  <a:gd name="T5" fmla="*/ 0 h 45"/>
                  <a:gd name="T6" fmla="*/ 0 w 29"/>
                  <a:gd name="T7" fmla="*/ 8 h 45"/>
                  <a:gd name="T8" fmla="*/ 18 w 29"/>
                  <a:gd name="T9" fmla="*/ 38 h 45"/>
                  <a:gd name="T10" fmla="*/ 27 w 29"/>
                  <a:gd name="T11" fmla="*/ 40 h 45"/>
                  <a:gd name="T12" fmla="*/ 18 w 29"/>
                  <a:gd name="T13" fmla="*/ 38 h 45"/>
                  <a:gd name="T14" fmla="*/ 22 w 29"/>
                  <a:gd name="T15" fmla="*/ 45 h 45"/>
                  <a:gd name="T16" fmla="*/ 27 w 29"/>
                  <a:gd name="T17" fmla="*/ 40 h 45"/>
                  <a:gd name="T18" fmla="*/ 20 w 29"/>
                  <a:gd name="T19" fmla="*/ 3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45"/>
                  <a:gd name="T32" fmla="*/ 29 w 29"/>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45">
                    <a:moveTo>
                      <a:pt x="20" y="31"/>
                    </a:moveTo>
                    <a:lnTo>
                      <a:pt x="29" y="33"/>
                    </a:lnTo>
                    <a:lnTo>
                      <a:pt x="13" y="0"/>
                    </a:lnTo>
                    <a:lnTo>
                      <a:pt x="0" y="8"/>
                    </a:lnTo>
                    <a:lnTo>
                      <a:pt x="18" y="38"/>
                    </a:lnTo>
                    <a:lnTo>
                      <a:pt x="27" y="40"/>
                    </a:lnTo>
                    <a:lnTo>
                      <a:pt x="18" y="38"/>
                    </a:lnTo>
                    <a:lnTo>
                      <a:pt x="22" y="45"/>
                    </a:lnTo>
                    <a:lnTo>
                      <a:pt x="27" y="40"/>
                    </a:lnTo>
                    <a:lnTo>
                      <a:pt x="20"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2" name="Freeform 1134"/>
              <p:cNvSpPr>
                <a:spLocks/>
              </p:cNvSpPr>
              <p:nvPr/>
            </p:nvSpPr>
            <p:spPr bwMode="auto">
              <a:xfrm>
                <a:off x="1146" y="1900"/>
                <a:ext cx="25" cy="23"/>
              </a:xfrm>
              <a:custGeom>
                <a:avLst/>
                <a:gdLst>
                  <a:gd name="T0" fmla="*/ 12 w 25"/>
                  <a:gd name="T1" fmla="*/ 3 h 23"/>
                  <a:gd name="T2" fmla="*/ 14 w 25"/>
                  <a:gd name="T3" fmla="*/ 0 h 23"/>
                  <a:gd name="T4" fmla="*/ 0 w 25"/>
                  <a:gd name="T5" fmla="*/ 14 h 23"/>
                  <a:gd name="T6" fmla="*/ 7 w 25"/>
                  <a:gd name="T7" fmla="*/ 23 h 23"/>
                  <a:gd name="T8" fmla="*/ 23 w 25"/>
                  <a:gd name="T9" fmla="*/ 9 h 23"/>
                  <a:gd name="T10" fmla="*/ 25 w 25"/>
                  <a:gd name="T11" fmla="*/ 5 h 23"/>
                  <a:gd name="T12" fmla="*/ 12 w 25"/>
                  <a:gd name="T13" fmla="*/ 3 h 23"/>
                  <a:gd name="T14" fmla="*/ 0 60000 65536"/>
                  <a:gd name="T15" fmla="*/ 0 60000 65536"/>
                  <a:gd name="T16" fmla="*/ 0 60000 65536"/>
                  <a:gd name="T17" fmla="*/ 0 60000 65536"/>
                  <a:gd name="T18" fmla="*/ 0 60000 65536"/>
                  <a:gd name="T19" fmla="*/ 0 60000 65536"/>
                  <a:gd name="T20" fmla="*/ 0 60000 65536"/>
                  <a:gd name="T21" fmla="*/ 0 w 25"/>
                  <a:gd name="T22" fmla="*/ 0 h 23"/>
                  <a:gd name="T23" fmla="*/ 25 w 2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3">
                    <a:moveTo>
                      <a:pt x="12" y="3"/>
                    </a:moveTo>
                    <a:lnTo>
                      <a:pt x="14" y="0"/>
                    </a:lnTo>
                    <a:lnTo>
                      <a:pt x="0" y="14"/>
                    </a:lnTo>
                    <a:lnTo>
                      <a:pt x="7" y="23"/>
                    </a:lnTo>
                    <a:lnTo>
                      <a:pt x="23" y="9"/>
                    </a:lnTo>
                    <a:lnTo>
                      <a:pt x="25" y="5"/>
                    </a:lnTo>
                    <a:lnTo>
                      <a:pt x="12"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3" name="Freeform 1135"/>
              <p:cNvSpPr>
                <a:spLocks/>
              </p:cNvSpPr>
              <p:nvPr/>
            </p:nvSpPr>
            <p:spPr bwMode="auto">
              <a:xfrm>
                <a:off x="1158" y="1889"/>
                <a:ext cx="13" cy="16"/>
              </a:xfrm>
              <a:custGeom>
                <a:avLst/>
                <a:gdLst>
                  <a:gd name="T0" fmla="*/ 2 w 13"/>
                  <a:gd name="T1" fmla="*/ 3 h 16"/>
                  <a:gd name="T2" fmla="*/ 0 w 13"/>
                  <a:gd name="T3" fmla="*/ 0 h 16"/>
                  <a:gd name="T4" fmla="*/ 0 w 13"/>
                  <a:gd name="T5" fmla="*/ 14 h 16"/>
                  <a:gd name="T6" fmla="*/ 13 w 13"/>
                  <a:gd name="T7" fmla="*/ 16 h 16"/>
                  <a:gd name="T8" fmla="*/ 13 w 13"/>
                  <a:gd name="T9" fmla="*/ 2 h 16"/>
                  <a:gd name="T10" fmla="*/ 13 w 13"/>
                  <a:gd name="T11" fmla="*/ 0 h 16"/>
                  <a:gd name="T12" fmla="*/ 2 w 13"/>
                  <a:gd name="T13" fmla="*/ 3 h 16"/>
                  <a:gd name="T14" fmla="*/ 0 60000 65536"/>
                  <a:gd name="T15" fmla="*/ 0 60000 65536"/>
                  <a:gd name="T16" fmla="*/ 0 60000 65536"/>
                  <a:gd name="T17" fmla="*/ 0 60000 65536"/>
                  <a:gd name="T18" fmla="*/ 0 60000 65536"/>
                  <a:gd name="T19" fmla="*/ 0 60000 65536"/>
                  <a:gd name="T20" fmla="*/ 0 60000 65536"/>
                  <a:gd name="T21" fmla="*/ 0 w 13"/>
                  <a:gd name="T22" fmla="*/ 0 h 16"/>
                  <a:gd name="T23" fmla="*/ 13 w 1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6">
                    <a:moveTo>
                      <a:pt x="2" y="3"/>
                    </a:moveTo>
                    <a:lnTo>
                      <a:pt x="0" y="0"/>
                    </a:lnTo>
                    <a:lnTo>
                      <a:pt x="0" y="14"/>
                    </a:lnTo>
                    <a:lnTo>
                      <a:pt x="13" y="16"/>
                    </a:lnTo>
                    <a:lnTo>
                      <a:pt x="13" y="2"/>
                    </a:lnTo>
                    <a:lnTo>
                      <a:pt x="13" y="0"/>
                    </a:lnTo>
                    <a:lnTo>
                      <a:pt x="2"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4" name="Freeform 1136"/>
              <p:cNvSpPr>
                <a:spLocks/>
              </p:cNvSpPr>
              <p:nvPr/>
            </p:nvSpPr>
            <p:spPr bwMode="auto">
              <a:xfrm>
                <a:off x="1139" y="1831"/>
                <a:ext cx="32" cy="61"/>
              </a:xfrm>
              <a:custGeom>
                <a:avLst/>
                <a:gdLst>
                  <a:gd name="T0" fmla="*/ 1 w 32"/>
                  <a:gd name="T1" fmla="*/ 9 h 61"/>
                  <a:gd name="T2" fmla="*/ 0 w 32"/>
                  <a:gd name="T3" fmla="*/ 7 h 61"/>
                  <a:gd name="T4" fmla="*/ 21 w 32"/>
                  <a:gd name="T5" fmla="*/ 61 h 61"/>
                  <a:gd name="T6" fmla="*/ 32 w 32"/>
                  <a:gd name="T7" fmla="*/ 58 h 61"/>
                  <a:gd name="T8" fmla="*/ 12 w 32"/>
                  <a:gd name="T9" fmla="*/ 2 h 61"/>
                  <a:gd name="T10" fmla="*/ 10 w 32"/>
                  <a:gd name="T11" fmla="*/ 0 h 61"/>
                  <a:gd name="T12" fmla="*/ 1 w 32"/>
                  <a:gd name="T13" fmla="*/ 9 h 61"/>
                  <a:gd name="T14" fmla="*/ 0 60000 65536"/>
                  <a:gd name="T15" fmla="*/ 0 60000 65536"/>
                  <a:gd name="T16" fmla="*/ 0 60000 65536"/>
                  <a:gd name="T17" fmla="*/ 0 60000 65536"/>
                  <a:gd name="T18" fmla="*/ 0 60000 65536"/>
                  <a:gd name="T19" fmla="*/ 0 60000 65536"/>
                  <a:gd name="T20" fmla="*/ 0 60000 65536"/>
                  <a:gd name="T21" fmla="*/ 0 w 32"/>
                  <a:gd name="T22" fmla="*/ 0 h 61"/>
                  <a:gd name="T23" fmla="*/ 32 w 3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61">
                    <a:moveTo>
                      <a:pt x="1" y="9"/>
                    </a:moveTo>
                    <a:lnTo>
                      <a:pt x="0" y="7"/>
                    </a:lnTo>
                    <a:lnTo>
                      <a:pt x="21" y="61"/>
                    </a:lnTo>
                    <a:lnTo>
                      <a:pt x="32" y="58"/>
                    </a:lnTo>
                    <a:lnTo>
                      <a:pt x="12" y="2"/>
                    </a:lnTo>
                    <a:lnTo>
                      <a:pt x="10" y="0"/>
                    </a:lnTo>
                    <a:lnTo>
                      <a:pt x="1"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5" name="Freeform 1137"/>
              <p:cNvSpPr>
                <a:spLocks/>
              </p:cNvSpPr>
              <p:nvPr/>
            </p:nvSpPr>
            <p:spPr bwMode="auto">
              <a:xfrm>
                <a:off x="1074" y="1750"/>
                <a:ext cx="75" cy="90"/>
              </a:xfrm>
              <a:custGeom>
                <a:avLst/>
                <a:gdLst>
                  <a:gd name="T0" fmla="*/ 0 w 75"/>
                  <a:gd name="T1" fmla="*/ 7 h 90"/>
                  <a:gd name="T2" fmla="*/ 2 w 75"/>
                  <a:gd name="T3" fmla="*/ 9 h 90"/>
                  <a:gd name="T4" fmla="*/ 66 w 75"/>
                  <a:gd name="T5" fmla="*/ 90 h 90"/>
                  <a:gd name="T6" fmla="*/ 75 w 75"/>
                  <a:gd name="T7" fmla="*/ 81 h 90"/>
                  <a:gd name="T8" fmla="*/ 11 w 75"/>
                  <a:gd name="T9" fmla="*/ 0 h 90"/>
                  <a:gd name="T10" fmla="*/ 12 w 75"/>
                  <a:gd name="T11" fmla="*/ 4 h 90"/>
                  <a:gd name="T12" fmla="*/ 0 w 75"/>
                  <a:gd name="T13" fmla="*/ 7 h 90"/>
                  <a:gd name="T14" fmla="*/ 0 60000 65536"/>
                  <a:gd name="T15" fmla="*/ 0 60000 65536"/>
                  <a:gd name="T16" fmla="*/ 0 60000 65536"/>
                  <a:gd name="T17" fmla="*/ 0 60000 65536"/>
                  <a:gd name="T18" fmla="*/ 0 60000 65536"/>
                  <a:gd name="T19" fmla="*/ 0 60000 65536"/>
                  <a:gd name="T20" fmla="*/ 0 60000 65536"/>
                  <a:gd name="T21" fmla="*/ 0 w 75"/>
                  <a:gd name="T22" fmla="*/ 0 h 90"/>
                  <a:gd name="T23" fmla="*/ 75 w 75"/>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90">
                    <a:moveTo>
                      <a:pt x="0" y="7"/>
                    </a:moveTo>
                    <a:lnTo>
                      <a:pt x="2" y="9"/>
                    </a:lnTo>
                    <a:lnTo>
                      <a:pt x="66" y="90"/>
                    </a:lnTo>
                    <a:lnTo>
                      <a:pt x="75" y="81"/>
                    </a:lnTo>
                    <a:lnTo>
                      <a:pt x="11" y="0"/>
                    </a:lnTo>
                    <a:lnTo>
                      <a:pt x="12" y="4"/>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6" name="Freeform 1138"/>
              <p:cNvSpPr>
                <a:spLocks/>
              </p:cNvSpPr>
              <p:nvPr/>
            </p:nvSpPr>
            <p:spPr bwMode="auto">
              <a:xfrm>
                <a:off x="1065" y="1727"/>
                <a:ext cx="21" cy="30"/>
              </a:xfrm>
              <a:custGeom>
                <a:avLst/>
                <a:gdLst>
                  <a:gd name="T0" fmla="*/ 2 w 21"/>
                  <a:gd name="T1" fmla="*/ 0 h 30"/>
                  <a:gd name="T2" fmla="*/ 2 w 21"/>
                  <a:gd name="T3" fmla="*/ 5 h 30"/>
                  <a:gd name="T4" fmla="*/ 9 w 21"/>
                  <a:gd name="T5" fmla="*/ 30 h 30"/>
                  <a:gd name="T6" fmla="*/ 21 w 21"/>
                  <a:gd name="T7" fmla="*/ 27 h 30"/>
                  <a:gd name="T8" fmla="*/ 14 w 21"/>
                  <a:gd name="T9" fmla="*/ 1 h 30"/>
                  <a:gd name="T10" fmla="*/ 12 w 21"/>
                  <a:gd name="T11" fmla="*/ 7 h 30"/>
                  <a:gd name="T12" fmla="*/ 2 w 21"/>
                  <a:gd name="T13" fmla="*/ 0 h 30"/>
                  <a:gd name="T14" fmla="*/ 0 w 21"/>
                  <a:gd name="T15" fmla="*/ 3 h 30"/>
                  <a:gd name="T16" fmla="*/ 2 w 21"/>
                  <a:gd name="T17" fmla="*/ 5 h 30"/>
                  <a:gd name="T18" fmla="*/ 2 w 21"/>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0"/>
                  <a:gd name="T32" fmla="*/ 21 w 21"/>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0">
                    <a:moveTo>
                      <a:pt x="2" y="0"/>
                    </a:moveTo>
                    <a:lnTo>
                      <a:pt x="2" y="5"/>
                    </a:lnTo>
                    <a:lnTo>
                      <a:pt x="9" y="30"/>
                    </a:lnTo>
                    <a:lnTo>
                      <a:pt x="21" y="27"/>
                    </a:lnTo>
                    <a:lnTo>
                      <a:pt x="14" y="1"/>
                    </a:lnTo>
                    <a:lnTo>
                      <a:pt x="12" y="7"/>
                    </a:lnTo>
                    <a:lnTo>
                      <a:pt x="2" y="0"/>
                    </a:lnTo>
                    <a:lnTo>
                      <a:pt x="0" y="3"/>
                    </a:lnTo>
                    <a:lnTo>
                      <a:pt x="2" y="5"/>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7" name="Freeform 1139"/>
              <p:cNvSpPr>
                <a:spLocks/>
              </p:cNvSpPr>
              <p:nvPr/>
            </p:nvSpPr>
            <p:spPr bwMode="auto">
              <a:xfrm>
                <a:off x="1067" y="1674"/>
                <a:ext cx="39" cy="60"/>
              </a:xfrm>
              <a:custGeom>
                <a:avLst/>
                <a:gdLst>
                  <a:gd name="T0" fmla="*/ 32 w 39"/>
                  <a:gd name="T1" fmla="*/ 0 h 60"/>
                  <a:gd name="T2" fmla="*/ 28 w 39"/>
                  <a:gd name="T3" fmla="*/ 4 h 60"/>
                  <a:gd name="T4" fmla="*/ 0 w 39"/>
                  <a:gd name="T5" fmla="*/ 53 h 60"/>
                  <a:gd name="T6" fmla="*/ 10 w 39"/>
                  <a:gd name="T7" fmla="*/ 60 h 60"/>
                  <a:gd name="T8" fmla="*/ 39 w 39"/>
                  <a:gd name="T9" fmla="*/ 9 h 60"/>
                  <a:gd name="T10" fmla="*/ 36 w 39"/>
                  <a:gd name="T11" fmla="*/ 13 h 60"/>
                  <a:gd name="T12" fmla="*/ 32 w 39"/>
                  <a:gd name="T13" fmla="*/ 0 h 60"/>
                  <a:gd name="T14" fmla="*/ 30 w 39"/>
                  <a:gd name="T15" fmla="*/ 0 h 60"/>
                  <a:gd name="T16" fmla="*/ 28 w 39"/>
                  <a:gd name="T17" fmla="*/ 4 h 60"/>
                  <a:gd name="T18" fmla="*/ 32 w 39"/>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60"/>
                  <a:gd name="T32" fmla="*/ 39 w 39"/>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60">
                    <a:moveTo>
                      <a:pt x="32" y="0"/>
                    </a:moveTo>
                    <a:lnTo>
                      <a:pt x="28" y="4"/>
                    </a:lnTo>
                    <a:lnTo>
                      <a:pt x="0" y="53"/>
                    </a:lnTo>
                    <a:lnTo>
                      <a:pt x="10" y="60"/>
                    </a:lnTo>
                    <a:lnTo>
                      <a:pt x="39" y="9"/>
                    </a:lnTo>
                    <a:lnTo>
                      <a:pt x="36" y="13"/>
                    </a:lnTo>
                    <a:lnTo>
                      <a:pt x="32" y="0"/>
                    </a:lnTo>
                    <a:lnTo>
                      <a:pt x="30" y="0"/>
                    </a:lnTo>
                    <a:lnTo>
                      <a:pt x="28" y="4"/>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8" name="Freeform 1140"/>
              <p:cNvSpPr>
                <a:spLocks/>
              </p:cNvSpPr>
              <p:nvPr/>
            </p:nvSpPr>
            <p:spPr bwMode="auto">
              <a:xfrm>
                <a:off x="1099" y="1660"/>
                <a:ext cx="67" cy="27"/>
              </a:xfrm>
              <a:custGeom>
                <a:avLst/>
                <a:gdLst>
                  <a:gd name="T0" fmla="*/ 54 w 67"/>
                  <a:gd name="T1" fmla="*/ 5 h 27"/>
                  <a:gd name="T2" fmla="*/ 59 w 67"/>
                  <a:gd name="T3" fmla="*/ 0 h 27"/>
                  <a:gd name="T4" fmla="*/ 0 w 67"/>
                  <a:gd name="T5" fmla="*/ 14 h 27"/>
                  <a:gd name="T6" fmla="*/ 4 w 67"/>
                  <a:gd name="T7" fmla="*/ 27 h 27"/>
                  <a:gd name="T8" fmla="*/ 61 w 67"/>
                  <a:gd name="T9" fmla="*/ 13 h 27"/>
                  <a:gd name="T10" fmla="*/ 67 w 67"/>
                  <a:gd name="T11" fmla="*/ 7 h 27"/>
                  <a:gd name="T12" fmla="*/ 61 w 67"/>
                  <a:gd name="T13" fmla="*/ 13 h 27"/>
                  <a:gd name="T14" fmla="*/ 67 w 67"/>
                  <a:gd name="T15" fmla="*/ 11 h 27"/>
                  <a:gd name="T16" fmla="*/ 67 w 67"/>
                  <a:gd name="T17" fmla="*/ 7 h 27"/>
                  <a:gd name="T18" fmla="*/ 54 w 67"/>
                  <a:gd name="T19" fmla="*/ 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27"/>
                  <a:gd name="T32" fmla="*/ 67 w 67"/>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27">
                    <a:moveTo>
                      <a:pt x="54" y="5"/>
                    </a:moveTo>
                    <a:lnTo>
                      <a:pt x="59" y="0"/>
                    </a:lnTo>
                    <a:lnTo>
                      <a:pt x="0" y="14"/>
                    </a:lnTo>
                    <a:lnTo>
                      <a:pt x="4" y="27"/>
                    </a:lnTo>
                    <a:lnTo>
                      <a:pt x="61" y="13"/>
                    </a:lnTo>
                    <a:lnTo>
                      <a:pt x="67" y="7"/>
                    </a:lnTo>
                    <a:lnTo>
                      <a:pt x="61" y="13"/>
                    </a:lnTo>
                    <a:lnTo>
                      <a:pt x="67" y="11"/>
                    </a:lnTo>
                    <a:lnTo>
                      <a:pt x="67" y="7"/>
                    </a:lnTo>
                    <a:lnTo>
                      <a:pt x="54"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9" name="Freeform 1141"/>
              <p:cNvSpPr>
                <a:spLocks/>
              </p:cNvSpPr>
              <p:nvPr/>
            </p:nvSpPr>
            <p:spPr bwMode="auto">
              <a:xfrm>
                <a:off x="1153" y="1637"/>
                <a:ext cx="14" cy="30"/>
              </a:xfrm>
              <a:custGeom>
                <a:avLst/>
                <a:gdLst>
                  <a:gd name="T0" fmla="*/ 4 w 14"/>
                  <a:gd name="T1" fmla="*/ 9 h 30"/>
                  <a:gd name="T2" fmla="*/ 2 w 14"/>
                  <a:gd name="T3" fmla="*/ 3 h 30"/>
                  <a:gd name="T4" fmla="*/ 0 w 14"/>
                  <a:gd name="T5" fmla="*/ 28 h 30"/>
                  <a:gd name="T6" fmla="*/ 13 w 14"/>
                  <a:gd name="T7" fmla="*/ 30 h 30"/>
                  <a:gd name="T8" fmla="*/ 14 w 14"/>
                  <a:gd name="T9" fmla="*/ 5 h 30"/>
                  <a:gd name="T10" fmla="*/ 13 w 14"/>
                  <a:gd name="T11" fmla="*/ 0 h 30"/>
                  <a:gd name="T12" fmla="*/ 14 w 14"/>
                  <a:gd name="T13" fmla="*/ 5 h 30"/>
                  <a:gd name="T14" fmla="*/ 14 w 14"/>
                  <a:gd name="T15" fmla="*/ 1 h 30"/>
                  <a:gd name="T16" fmla="*/ 13 w 14"/>
                  <a:gd name="T17" fmla="*/ 0 h 30"/>
                  <a:gd name="T18" fmla="*/ 4 w 14"/>
                  <a:gd name="T19" fmla="*/ 9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0"/>
                  <a:gd name="T32" fmla="*/ 14 w 14"/>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0">
                    <a:moveTo>
                      <a:pt x="4" y="9"/>
                    </a:moveTo>
                    <a:lnTo>
                      <a:pt x="2" y="3"/>
                    </a:lnTo>
                    <a:lnTo>
                      <a:pt x="0" y="28"/>
                    </a:lnTo>
                    <a:lnTo>
                      <a:pt x="13" y="30"/>
                    </a:lnTo>
                    <a:lnTo>
                      <a:pt x="14" y="5"/>
                    </a:lnTo>
                    <a:lnTo>
                      <a:pt x="13" y="0"/>
                    </a:lnTo>
                    <a:lnTo>
                      <a:pt x="14" y="5"/>
                    </a:lnTo>
                    <a:lnTo>
                      <a:pt x="14" y="1"/>
                    </a:lnTo>
                    <a:lnTo>
                      <a:pt x="13" y="0"/>
                    </a:lnTo>
                    <a:lnTo>
                      <a:pt x="4"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0" name="Freeform 1142"/>
              <p:cNvSpPr>
                <a:spLocks/>
              </p:cNvSpPr>
              <p:nvPr/>
            </p:nvSpPr>
            <p:spPr bwMode="auto">
              <a:xfrm>
                <a:off x="1140" y="1620"/>
                <a:ext cx="26" cy="26"/>
              </a:xfrm>
              <a:custGeom>
                <a:avLst/>
                <a:gdLst>
                  <a:gd name="T0" fmla="*/ 2 w 26"/>
                  <a:gd name="T1" fmla="*/ 11 h 26"/>
                  <a:gd name="T2" fmla="*/ 0 w 26"/>
                  <a:gd name="T3" fmla="*/ 9 h 26"/>
                  <a:gd name="T4" fmla="*/ 17 w 26"/>
                  <a:gd name="T5" fmla="*/ 26 h 26"/>
                  <a:gd name="T6" fmla="*/ 26 w 26"/>
                  <a:gd name="T7" fmla="*/ 17 h 26"/>
                  <a:gd name="T8" fmla="*/ 9 w 26"/>
                  <a:gd name="T9" fmla="*/ 0 h 26"/>
                  <a:gd name="T10" fmla="*/ 9 w 26"/>
                  <a:gd name="T11" fmla="*/ 0 h 26"/>
                  <a:gd name="T12" fmla="*/ 2 w 26"/>
                  <a:gd name="T13" fmla="*/ 11 h 26"/>
                  <a:gd name="T14" fmla="*/ 0 60000 65536"/>
                  <a:gd name="T15" fmla="*/ 0 60000 65536"/>
                  <a:gd name="T16" fmla="*/ 0 60000 65536"/>
                  <a:gd name="T17" fmla="*/ 0 60000 65536"/>
                  <a:gd name="T18" fmla="*/ 0 60000 65536"/>
                  <a:gd name="T19" fmla="*/ 0 60000 65536"/>
                  <a:gd name="T20" fmla="*/ 0 60000 65536"/>
                  <a:gd name="T21" fmla="*/ 0 w 26"/>
                  <a:gd name="T22" fmla="*/ 0 h 26"/>
                  <a:gd name="T23" fmla="*/ 26 w 26"/>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6">
                    <a:moveTo>
                      <a:pt x="2" y="11"/>
                    </a:moveTo>
                    <a:lnTo>
                      <a:pt x="0" y="9"/>
                    </a:lnTo>
                    <a:lnTo>
                      <a:pt x="17" y="26"/>
                    </a:lnTo>
                    <a:lnTo>
                      <a:pt x="26" y="17"/>
                    </a:lnTo>
                    <a:lnTo>
                      <a:pt x="9"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1" name="Freeform 1143"/>
              <p:cNvSpPr>
                <a:spLocks/>
              </p:cNvSpPr>
              <p:nvPr/>
            </p:nvSpPr>
            <p:spPr bwMode="auto">
              <a:xfrm>
                <a:off x="1113" y="1604"/>
                <a:ext cx="36" cy="27"/>
              </a:xfrm>
              <a:custGeom>
                <a:avLst/>
                <a:gdLst>
                  <a:gd name="T0" fmla="*/ 0 w 36"/>
                  <a:gd name="T1" fmla="*/ 6 h 27"/>
                  <a:gd name="T2" fmla="*/ 4 w 36"/>
                  <a:gd name="T3" fmla="*/ 11 h 27"/>
                  <a:gd name="T4" fmla="*/ 29 w 36"/>
                  <a:gd name="T5" fmla="*/ 27 h 27"/>
                  <a:gd name="T6" fmla="*/ 36 w 36"/>
                  <a:gd name="T7" fmla="*/ 16 h 27"/>
                  <a:gd name="T8" fmla="*/ 11 w 36"/>
                  <a:gd name="T9" fmla="*/ 0 h 27"/>
                  <a:gd name="T10" fmla="*/ 13 w 36"/>
                  <a:gd name="T11" fmla="*/ 6 h 27"/>
                  <a:gd name="T12" fmla="*/ 0 w 36"/>
                  <a:gd name="T13" fmla="*/ 6 h 27"/>
                  <a:gd name="T14" fmla="*/ 0 w 36"/>
                  <a:gd name="T15" fmla="*/ 7 h 27"/>
                  <a:gd name="T16" fmla="*/ 4 w 36"/>
                  <a:gd name="T17" fmla="*/ 11 h 27"/>
                  <a:gd name="T18" fmla="*/ 0 w 36"/>
                  <a:gd name="T19" fmla="*/ 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27"/>
                  <a:gd name="T32" fmla="*/ 36 w 36"/>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27">
                    <a:moveTo>
                      <a:pt x="0" y="6"/>
                    </a:moveTo>
                    <a:lnTo>
                      <a:pt x="4" y="11"/>
                    </a:lnTo>
                    <a:lnTo>
                      <a:pt x="29" y="27"/>
                    </a:lnTo>
                    <a:lnTo>
                      <a:pt x="36" y="16"/>
                    </a:lnTo>
                    <a:lnTo>
                      <a:pt x="11" y="0"/>
                    </a:lnTo>
                    <a:lnTo>
                      <a:pt x="13" y="6"/>
                    </a:lnTo>
                    <a:lnTo>
                      <a:pt x="0" y="6"/>
                    </a:lnTo>
                    <a:lnTo>
                      <a:pt x="0" y="7"/>
                    </a:lnTo>
                    <a:lnTo>
                      <a:pt x="4" y="11"/>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2" name="Freeform 1144"/>
              <p:cNvSpPr>
                <a:spLocks/>
              </p:cNvSpPr>
              <p:nvPr/>
            </p:nvSpPr>
            <p:spPr bwMode="auto">
              <a:xfrm>
                <a:off x="1113" y="1583"/>
                <a:ext cx="13" cy="27"/>
              </a:xfrm>
              <a:custGeom>
                <a:avLst/>
                <a:gdLst>
                  <a:gd name="T0" fmla="*/ 0 w 13"/>
                  <a:gd name="T1" fmla="*/ 1 h 27"/>
                  <a:gd name="T2" fmla="*/ 0 w 13"/>
                  <a:gd name="T3" fmla="*/ 1 h 27"/>
                  <a:gd name="T4" fmla="*/ 0 w 13"/>
                  <a:gd name="T5" fmla="*/ 27 h 27"/>
                  <a:gd name="T6" fmla="*/ 13 w 13"/>
                  <a:gd name="T7" fmla="*/ 27 h 27"/>
                  <a:gd name="T8" fmla="*/ 13 w 13"/>
                  <a:gd name="T9" fmla="*/ 1 h 27"/>
                  <a:gd name="T10" fmla="*/ 13 w 13"/>
                  <a:gd name="T11" fmla="*/ 0 h 27"/>
                  <a:gd name="T12" fmla="*/ 0 w 13"/>
                  <a:gd name="T13" fmla="*/ 1 h 27"/>
                  <a:gd name="T14" fmla="*/ 0 60000 65536"/>
                  <a:gd name="T15" fmla="*/ 0 60000 65536"/>
                  <a:gd name="T16" fmla="*/ 0 60000 65536"/>
                  <a:gd name="T17" fmla="*/ 0 60000 65536"/>
                  <a:gd name="T18" fmla="*/ 0 60000 65536"/>
                  <a:gd name="T19" fmla="*/ 0 60000 65536"/>
                  <a:gd name="T20" fmla="*/ 0 60000 65536"/>
                  <a:gd name="T21" fmla="*/ 0 w 13"/>
                  <a:gd name="T22" fmla="*/ 0 h 27"/>
                  <a:gd name="T23" fmla="*/ 13 w 13"/>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7">
                    <a:moveTo>
                      <a:pt x="0" y="1"/>
                    </a:moveTo>
                    <a:lnTo>
                      <a:pt x="0" y="1"/>
                    </a:lnTo>
                    <a:lnTo>
                      <a:pt x="0" y="27"/>
                    </a:lnTo>
                    <a:lnTo>
                      <a:pt x="13" y="27"/>
                    </a:lnTo>
                    <a:lnTo>
                      <a:pt x="13" y="1"/>
                    </a:lnTo>
                    <a:lnTo>
                      <a:pt x="13" y="0"/>
                    </a:lnTo>
                    <a:lnTo>
                      <a:pt x="0"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3" name="Freeform 1145"/>
              <p:cNvSpPr>
                <a:spLocks/>
              </p:cNvSpPr>
              <p:nvPr/>
            </p:nvSpPr>
            <p:spPr bwMode="auto">
              <a:xfrm>
                <a:off x="1106" y="1532"/>
                <a:ext cx="20" cy="52"/>
              </a:xfrm>
              <a:custGeom>
                <a:avLst/>
                <a:gdLst>
                  <a:gd name="T0" fmla="*/ 2 w 20"/>
                  <a:gd name="T1" fmla="*/ 0 h 52"/>
                  <a:gd name="T2" fmla="*/ 0 w 20"/>
                  <a:gd name="T3" fmla="*/ 5 h 52"/>
                  <a:gd name="T4" fmla="*/ 7 w 20"/>
                  <a:gd name="T5" fmla="*/ 52 h 52"/>
                  <a:gd name="T6" fmla="*/ 20 w 20"/>
                  <a:gd name="T7" fmla="*/ 51 h 52"/>
                  <a:gd name="T8" fmla="*/ 13 w 20"/>
                  <a:gd name="T9" fmla="*/ 4 h 52"/>
                  <a:gd name="T10" fmla="*/ 11 w 20"/>
                  <a:gd name="T11" fmla="*/ 7 h 52"/>
                  <a:gd name="T12" fmla="*/ 2 w 20"/>
                  <a:gd name="T13" fmla="*/ 0 h 52"/>
                  <a:gd name="T14" fmla="*/ 0 w 20"/>
                  <a:gd name="T15" fmla="*/ 2 h 52"/>
                  <a:gd name="T16" fmla="*/ 0 w 20"/>
                  <a:gd name="T17" fmla="*/ 5 h 52"/>
                  <a:gd name="T18" fmla="*/ 2 w 20"/>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52"/>
                  <a:gd name="T32" fmla="*/ 20 w 2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52">
                    <a:moveTo>
                      <a:pt x="2" y="0"/>
                    </a:moveTo>
                    <a:lnTo>
                      <a:pt x="0" y="5"/>
                    </a:lnTo>
                    <a:lnTo>
                      <a:pt x="7" y="52"/>
                    </a:lnTo>
                    <a:lnTo>
                      <a:pt x="20" y="51"/>
                    </a:lnTo>
                    <a:lnTo>
                      <a:pt x="13" y="4"/>
                    </a:lnTo>
                    <a:lnTo>
                      <a:pt x="11" y="7"/>
                    </a:lnTo>
                    <a:lnTo>
                      <a:pt x="2" y="0"/>
                    </a:lnTo>
                    <a:lnTo>
                      <a:pt x="0" y="2"/>
                    </a:lnTo>
                    <a:lnTo>
                      <a:pt x="0" y="5"/>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4" name="Freeform 1146"/>
              <p:cNvSpPr>
                <a:spLocks/>
              </p:cNvSpPr>
              <p:nvPr/>
            </p:nvSpPr>
            <p:spPr bwMode="auto">
              <a:xfrm>
                <a:off x="1108" y="1492"/>
                <a:ext cx="41" cy="47"/>
              </a:xfrm>
              <a:custGeom>
                <a:avLst/>
                <a:gdLst>
                  <a:gd name="T0" fmla="*/ 34 w 41"/>
                  <a:gd name="T1" fmla="*/ 0 h 47"/>
                  <a:gd name="T2" fmla="*/ 32 w 41"/>
                  <a:gd name="T3" fmla="*/ 2 h 47"/>
                  <a:gd name="T4" fmla="*/ 0 w 41"/>
                  <a:gd name="T5" fmla="*/ 40 h 47"/>
                  <a:gd name="T6" fmla="*/ 9 w 41"/>
                  <a:gd name="T7" fmla="*/ 47 h 47"/>
                  <a:gd name="T8" fmla="*/ 41 w 41"/>
                  <a:gd name="T9" fmla="*/ 11 h 47"/>
                  <a:gd name="T10" fmla="*/ 40 w 41"/>
                  <a:gd name="T11" fmla="*/ 13 h 47"/>
                  <a:gd name="T12" fmla="*/ 34 w 41"/>
                  <a:gd name="T13" fmla="*/ 0 h 47"/>
                  <a:gd name="T14" fmla="*/ 0 60000 65536"/>
                  <a:gd name="T15" fmla="*/ 0 60000 65536"/>
                  <a:gd name="T16" fmla="*/ 0 60000 65536"/>
                  <a:gd name="T17" fmla="*/ 0 60000 65536"/>
                  <a:gd name="T18" fmla="*/ 0 60000 65536"/>
                  <a:gd name="T19" fmla="*/ 0 60000 65536"/>
                  <a:gd name="T20" fmla="*/ 0 60000 65536"/>
                  <a:gd name="T21" fmla="*/ 0 w 41"/>
                  <a:gd name="T22" fmla="*/ 0 h 47"/>
                  <a:gd name="T23" fmla="*/ 41 w 41"/>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7">
                    <a:moveTo>
                      <a:pt x="34" y="0"/>
                    </a:moveTo>
                    <a:lnTo>
                      <a:pt x="32" y="2"/>
                    </a:lnTo>
                    <a:lnTo>
                      <a:pt x="0" y="40"/>
                    </a:lnTo>
                    <a:lnTo>
                      <a:pt x="9" y="47"/>
                    </a:lnTo>
                    <a:lnTo>
                      <a:pt x="41" y="11"/>
                    </a:lnTo>
                    <a:lnTo>
                      <a:pt x="40" y="13"/>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5" name="Freeform 1147"/>
              <p:cNvSpPr>
                <a:spLocks/>
              </p:cNvSpPr>
              <p:nvPr/>
            </p:nvSpPr>
            <p:spPr bwMode="auto">
              <a:xfrm>
                <a:off x="1142" y="1471"/>
                <a:ext cx="52" cy="34"/>
              </a:xfrm>
              <a:custGeom>
                <a:avLst/>
                <a:gdLst>
                  <a:gd name="T0" fmla="*/ 52 w 52"/>
                  <a:gd name="T1" fmla="*/ 5 h 34"/>
                  <a:gd name="T2" fmla="*/ 43 w 52"/>
                  <a:gd name="T3" fmla="*/ 3 h 34"/>
                  <a:gd name="T4" fmla="*/ 0 w 52"/>
                  <a:gd name="T5" fmla="*/ 21 h 34"/>
                  <a:gd name="T6" fmla="*/ 6 w 52"/>
                  <a:gd name="T7" fmla="*/ 34 h 34"/>
                  <a:gd name="T8" fmla="*/ 49 w 52"/>
                  <a:gd name="T9" fmla="*/ 14 h 34"/>
                  <a:gd name="T10" fmla="*/ 42 w 52"/>
                  <a:gd name="T11" fmla="*/ 12 h 34"/>
                  <a:gd name="T12" fmla="*/ 52 w 52"/>
                  <a:gd name="T13" fmla="*/ 5 h 34"/>
                  <a:gd name="T14" fmla="*/ 49 w 52"/>
                  <a:gd name="T15" fmla="*/ 0 h 34"/>
                  <a:gd name="T16" fmla="*/ 43 w 52"/>
                  <a:gd name="T17" fmla="*/ 3 h 34"/>
                  <a:gd name="T18" fmla="*/ 52 w 52"/>
                  <a:gd name="T19" fmla="*/ 5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34"/>
                  <a:gd name="T32" fmla="*/ 52 w 5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34">
                    <a:moveTo>
                      <a:pt x="52" y="5"/>
                    </a:moveTo>
                    <a:lnTo>
                      <a:pt x="43" y="3"/>
                    </a:lnTo>
                    <a:lnTo>
                      <a:pt x="0" y="21"/>
                    </a:lnTo>
                    <a:lnTo>
                      <a:pt x="6" y="34"/>
                    </a:lnTo>
                    <a:lnTo>
                      <a:pt x="49" y="14"/>
                    </a:lnTo>
                    <a:lnTo>
                      <a:pt x="42" y="12"/>
                    </a:lnTo>
                    <a:lnTo>
                      <a:pt x="52" y="5"/>
                    </a:lnTo>
                    <a:lnTo>
                      <a:pt x="49" y="0"/>
                    </a:lnTo>
                    <a:lnTo>
                      <a:pt x="43" y="3"/>
                    </a:lnTo>
                    <a:lnTo>
                      <a:pt x="52"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6" name="Freeform 1148"/>
              <p:cNvSpPr>
                <a:spLocks/>
              </p:cNvSpPr>
              <p:nvPr/>
            </p:nvSpPr>
            <p:spPr bwMode="auto">
              <a:xfrm>
                <a:off x="1184" y="1476"/>
                <a:ext cx="30" cy="36"/>
              </a:xfrm>
              <a:custGeom>
                <a:avLst/>
                <a:gdLst>
                  <a:gd name="T0" fmla="*/ 25 w 30"/>
                  <a:gd name="T1" fmla="*/ 24 h 36"/>
                  <a:gd name="T2" fmla="*/ 30 w 30"/>
                  <a:gd name="T3" fmla="*/ 27 h 36"/>
                  <a:gd name="T4" fmla="*/ 10 w 30"/>
                  <a:gd name="T5" fmla="*/ 0 h 36"/>
                  <a:gd name="T6" fmla="*/ 0 w 30"/>
                  <a:gd name="T7" fmla="*/ 7 h 36"/>
                  <a:gd name="T8" fmla="*/ 19 w 30"/>
                  <a:gd name="T9" fmla="*/ 34 h 36"/>
                  <a:gd name="T10" fmla="*/ 25 w 30"/>
                  <a:gd name="T11" fmla="*/ 36 h 36"/>
                  <a:gd name="T12" fmla="*/ 19 w 30"/>
                  <a:gd name="T13" fmla="*/ 34 h 36"/>
                  <a:gd name="T14" fmla="*/ 21 w 30"/>
                  <a:gd name="T15" fmla="*/ 36 h 36"/>
                  <a:gd name="T16" fmla="*/ 25 w 30"/>
                  <a:gd name="T17" fmla="*/ 36 h 36"/>
                  <a:gd name="T18" fmla="*/ 25 w 30"/>
                  <a:gd name="T19" fmla="*/ 24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6"/>
                  <a:gd name="T32" fmla="*/ 30 w 30"/>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6">
                    <a:moveTo>
                      <a:pt x="25" y="24"/>
                    </a:moveTo>
                    <a:lnTo>
                      <a:pt x="30" y="27"/>
                    </a:lnTo>
                    <a:lnTo>
                      <a:pt x="10" y="0"/>
                    </a:lnTo>
                    <a:lnTo>
                      <a:pt x="0" y="7"/>
                    </a:lnTo>
                    <a:lnTo>
                      <a:pt x="19" y="34"/>
                    </a:lnTo>
                    <a:lnTo>
                      <a:pt x="25" y="36"/>
                    </a:lnTo>
                    <a:lnTo>
                      <a:pt x="19" y="34"/>
                    </a:lnTo>
                    <a:lnTo>
                      <a:pt x="21" y="36"/>
                    </a:lnTo>
                    <a:lnTo>
                      <a:pt x="25" y="36"/>
                    </a:lnTo>
                    <a:lnTo>
                      <a:pt x="25"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7" name="Freeform 1149"/>
              <p:cNvSpPr>
                <a:spLocks/>
              </p:cNvSpPr>
              <p:nvPr/>
            </p:nvSpPr>
            <p:spPr bwMode="auto">
              <a:xfrm>
                <a:off x="1209" y="1500"/>
                <a:ext cx="54" cy="16"/>
              </a:xfrm>
              <a:custGeom>
                <a:avLst/>
                <a:gdLst>
                  <a:gd name="T0" fmla="*/ 45 w 54"/>
                  <a:gd name="T1" fmla="*/ 5 h 16"/>
                  <a:gd name="T2" fmla="*/ 50 w 54"/>
                  <a:gd name="T3" fmla="*/ 3 h 16"/>
                  <a:gd name="T4" fmla="*/ 0 w 54"/>
                  <a:gd name="T5" fmla="*/ 0 h 16"/>
                  <a:gd name="T6" fmla="*/ 0 w 54"/>
                  <a:gd name="T7" fmla="*/ 12 h 16"/>
                  <a:gd name="T8" fmla="*/ 49 w 54"/>
                  <a:gd name="T9" fmla="*/ 16 h 16"/>
                  <a:gd name="T10" fmla="*/ 54 w 54"/>
                  <a:gd name="T11" fmla="*/ 12 h 16"/>
                  <a:gd name="T12" fmla="*/ 49 w 54"/>
                  <a:gd name="T13" fmla="*/ 16 h 16"/>
                  <a:gd name="T14" fmla="*/ 52 w 54"/>
                  <a:gd name="T15" fmla="*/ 16 h 16"/>
                  <a:gd name="T16" fmla="*/ 54 w 54"/>
                  <a:gd name="T17" fmla="*/ 12 h 16"/>
                  <a:gd name="T18" fmla="*/ 45 w 54"/>
                  <a:gd name="T19" fmla="*/ 5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6"/>
                  <a:gd name="T32" fmla="*/ 54 w 5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6">
                    <a:moveTo>
                      <a:pt x="45" y="5"/>
                    </a:moveTo>
                    <a:lnTo>
                      <a:pt x="50" y="3"/>
                    </a:lnTo>
                    <a:lnTo>
                      <a:pt x="0" y="0"/>
                    </a:lnTo>
                    <a:lnTo>
                      <a:pt x="0" y="12"/>
                    </a:lnTo>
                    <a:lnTo>
                      <a:pt x="49" y="16"/>
                    </a:lnTo>
                    <a:lnTo>
                      <a:pt x="54" y="12"/>
                    </a:lnTo>
                    <a:lnTo>
                      <a:pt x="49" y="16"/>
                    </a:lnTo>
                    <a:lnTo>
                      <a:pt x="52" y="16"/>
                    </a:lnTo>
                    <a:lnTo>
                      <a:pt x="54" y="12"/>
                    </a:lnTo>
                    <a:lnTo>
                      <a:pt x="45"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8" name="Freeform 1150"/>
              <p:cNvSpPr>
                <a:spLocks/>
              </p:cNvSpPr>
              <p:nvPr/>
            </p:nvSpPr>
            <p:spPr bwMode="auto">
              <a:xfrm>
                <a:off x="1254" y="1467"/>
                <a:ext cx="38" cy="45"/>
              </a:xfrm>
              <a:custGeom>
                <a:avLst/>
                <a:gdLst>
                  <a:gd name="T0" fmla="*/ 27 w 38"/>
                  <a:gd name="T1" fmla="*/ 2 h 45"/>
                  <a:gd name="T2" fmla="*/ 27 w 38"/>
                  <a:gd name="T3" fmla="*/ 0 h 45"/>
                  <a:gd name="T4" fmla="*/ 0 w 38"/>
                  <a:gd name="T5" fmla="*/ 38 h 45"/>
                  <a:gd name="T6" fmla="*/ 9 w 38"/>
                  <a:gd name="T7" fmla="*/ 45 h 45"/>
                  <a:gd name="T8" fmla="*/ 38 w 38"/>
                  <a:gd name="T9" fmla="*/ 9 h 45"/>
                  <a:gd name="T10" fmla="*/ 38 w 38"/>
                  <a:gd name="T11" fmla="*/ 9 h 45"/>
                  <a:gd name="T12" fmla="*/ 27 w 38"/>
                  <a:gd name="T13" fmla="*/ 2 h 45"/>
                  <a:gd name="T14" fmla="*/ 0 60000 65536"/>
                  <a:gd name="T15" fmla="*/ 0 60000 65536"/>
                  <a:gd name="T16" fmla="*/ 0 60000 65536"/>
                  <a:gd name="T17" fmla="*/ 0 60000 65536"/>
                  <a:gd name="T18" fmla="*/ 0 60000 65536"/>
                  <a:gd name="T19" fmla="*/ 0 60000 65536"/>
                  <a:gd name="T20" fmla="*/ 0 60000 65536"/>
                  <a:gd name="T21" fmla="*/ 0 w 38"/>
                  <a:gd name="T22" fmla="*/ 0 h 45"/>
                  <a:gd name="T23" fmla="*/ 38 w 38"/>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5">
                    <a:moveTo>
                      <a:pt x="27" y="2"/>
                    </a:moveTo>
                    <a:lnTo>
                      <a:pt x="27" y="0"/>
                    </a:lnTo>
                    <a:lnTo>
                      <a:pt x="0" y="38"/>
                    </a:lnTo>
                    <a:lnTo>
                      <a:pt x="9" y="45"/>
                    </a:lnTo>
                    <a:lnTo>
                      <a:pt x="38" y="9"/>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9" name="Freeform 1151"/>
              <p:cNvSpPr>
                <a:spLocks/>
              </p:cNvSpPr>
              <p:nvPr/>
            </p:nvSpPr>
            <p:spPr bwMode="auto">
              <a:xfrm>
                <a:off x="1281" y="1440"/>
                <a:ext cx="31" cy="36"/>
              </a:xfrm>
              <a:custGeom>
                <a:avLst/>
                <a:gdLst>
                  <a:gd name="T0" fmla="*/ 18 w 31"/>
                  <a:gd name="T1" fmla="*/ 4 h 36"/>
                  <a:gd name="T2" fmla="*/ 20 w 31"/>
                  <a:gd name="T3" fmla="*/ 0 h 36"/>
                  <a:gd name="T4" fmla="*/ 0 w 31"/>
                  <a:gd name="T5" fmla="*/ 29 h 36"/>
                  <a:gd name="T6" fmla="*/ 11 w 31"/>
                  <a:gd name="T7" fmla="*/ 36 h 36"/>
                  <a:gd name="T8" fmla="*/ 31 w 31"/>
                  <a:gd name="T9" fmla="*/ 7 h 36"/>
                  <a:gd name="T10" fmla="*/ 31 w 31"/>
                  <a:gd name="T11" fmla="*/ 4 h 36"/>
                  <a:gd name="T12" fmla="*/ 18 w 31"/>
                  <a:gd name="T13" fmla="*/ 4 h 36"/>
                  <a:gd name="T14" fmla="*/ 0 60000 65536"/>
                  <a:gd name="T15" fmla="*/ 0 60000 65536"/>
                  <a:gd name="T16" fmla="*/ 0 60000 65536"/>
                  <a:gd name="T17" fmla="*/ 0 60000 65536"/>
                  <a:gd name="T18" fmla="*/ 0 60000 65536"/>
                  <a:gd name="T19" fmla="*/ 0 60000 65536"/>
                  <a:gd name="T20" fmla="*/ 0 60000 65536"/>
                  <a:gd name="T21" fmla="*/ 0 w 31"/>
                  <a:gd name="T22" fmla="*/ 0 h 36"/>
                  <a:gd name="T23" fmla="*/ 31 w 3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6">
                    <a:moveTo>
                      <a:pt x="18" y="4"/>
                    </a:moveTo>
                    <a:lnTo>
                      <a:pt x="20" y="0"/>
                    </a:lnTo>
                    <a:lnTo>
                      <a:pt x="0" y="29"/>
                    </a:lnTo>
                    <a:lnTo>
                      <a:pt x="11" y="36"/>
                    </a:lnTo>
                    <a:lnTo>
                      <a:pt x="31" y="7"/>
                    </a:lnTo>
                    <a:lnTo>
                      <a:pt x="31" y="4"/>
                    </a:lnTo>
                    <a:lnTo>
                      <a:pt x="18"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0" name="Freeform 1152"/>
              <p:cNvSpPr>
                <a:spLocks/>
              </p:cNvSpPr>
              <p:nvPr/>
            </p:nvSpPr>
            <p:spPr bwMode="auto">
              <a:xfrm>
                <a:off x="1299" y="1415"/>
                <a:ext cx="13" cy="29"/>
              </a:xfrm>
              <a:custGeom>
                <a:avLst/>
                <a:gdLst>
                  <a:gd name="T0" fmla="*/ 0 w 13"/>
                  <a:gd name="T1" fmla="*/ 4 h 29"/>
                  <a:gd name="T2" fmla="*/ 0 w 13"/>
                  <a:gd name="T3" fmla="*/ 2 h 29"/>
                  <a:gd name="T4" fmla="*/ 0 w 13"/>
                  <a:gd name="T5" fmla="*/ 29 h 29"/>
                  <a:gd name="T6" fmla="*/ 13 w 13"/>
                  <a:gd name="T7" fmla="*/ 29 h 29"/>
                  <a:gd name="T8" fmla="*/ 13 w 13"/>
                  <a:gd name="T9" fmla="*/ 2 h 29"/>
                  <a:gd name="T10" fmla="*/ 13 w 13"/>
                  <a:gd name="T11" fmla="*/ 0 h 29"/>
                  <a:gd name="T12" fmla="*/ 0 w 13"/>
                  <a:gd name="T13" fmla="*/ 4 h 29"/>
                  <a:gd name="T14" fmla="*/ 0 60000 65536"/>
                  <a:gd name="T15" fmla="*/ 0 60000 65536"/>
                  <a:gd name="T16" fmla="*/ 0 60000 65536"/>
                  <a:gd name="T17" fmla="*/ 0 60000 65536"/>
                  <a:gd name="T18" fmla="*/ 0 60000 65536"/>
                  <a:gd name="T19" fmla="*/ 0 60000 65536"/>
                  <a:gd name="T20" fmla="*/ 0 60000 65536"/>
                  <a:gd name="T21" fmla="*/ 0 w 13"/>
                  <a:gd name="T22" fmla="*/ 0 h 29"/>
                  <a:gd name="T23" fmla="*/ 13 w 13"/>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9">
                    <a:moveTo>
                      <a:pt x="0" y="4"/>
                    </a:moveTo>
                    <a:lnTo>
                      <a:pt x="0" y="2"/>
                    </a:lnTo>
                    <a:lnTo>
                      <a:pt x="0" y="29"/>
                    </a:lnTo>
                    <a:lnTo>
                      <a:pt x="13" y="29"/>
                    </a:lnTo>
                    <a:lnTo>
                      <a:pt x="13" y="2"/>
                    </a:lnTo>
                    <a:lnTo>
                      <a:pt x="13" y="0"/>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1" name="Freeform 1153"/>
              <p:cNvSpPr>
                <a:spLocks/>
              </p:cNvSpPr>
              <p:nvPr/>
            </p:nvSpPr>
            <p:spPr bwMode="auto">
              <a:xfrm>
                <a:off x="1297" y="1406"/>
                <a:ext cx="15" cy="13"/>
              </a:xfrm>
              <a:custGeom>
                <a:avLst/>
                <a:gdLst>
                  <a:gd name="T0" fmla="*/ 0 w 15"/>
                  <a:gd name="T1" fmla="*/ 5 h 13"/>
                  <a:gd name="T2" fmla="*/ 0 w 15"/>
                  <a:gd name="T3" fmla="*/ 4 h 13"/>
                  <a:gd name="T4" fmla="*/ 2 w 15"/>
                  <a:gd name="T5" fmla="*/ 13 h 13"/>
                  <a:gd name="T6" fmla="*/ 15 w 15"/>
                  <a:gd name="T7" fmla="*/ 9 h 13"/>
                  <a:gd name="T8" fmla="*/ 13 w 15"/>
                  <a:gd name="T9" fmla="*/ 2 h 13"/>
                  <a:gd name="T10" fmla="*/ 11 w 15"/>
                  <a:gd name="T11" fmla="*/ 0 h 13"/>
                  <a:gd name="T12" fmla="*/ 0 w 15"/>
                  <a:gd name="T13" fmla="*/ 5 h 13"/>
                  <a:gd name="T14" fmla="*/ 0 60000 65536"/>
                  <a:gd name="T15" fmla="*/ 0 60000 65536"/>
                  <a:gd name="T16" fmla="*/ 0 60000 65536"/>
                  <a:gd name="T17" fmla="*/ 0 60000 65536"/>
                  <a:gd name="T18" fmla="*/ 0 60000 65536"/>
                  <a:gd name="T19" fmla="*/ 0 60000 65536"/>
                  <a:gd name="T20" fmla="*/ 0 60000 65536"/>
                  <a:gd name="T21" fmla="*/ 0 w 15"/>
                  <a:gd name="T22" fmla="*/ 0 h 13"/>
                  <a:gd name="T23" fmla="*/ 15 w 15"/>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3">
                    <a:moveTo>
                      <a:pt x="0" y="5"/>
                    </a:moveTo>
                    <a:lnTo>
                      <a:pt x="0" y="4"/>
                    </a:lnTo>
                    <a:lnTo>
                      <a:pt x="2" y="13"/>
                    </a:lnTo>
                    <a:lnTo>
                      <a:pt x="15" y="9"/>
                    </a:lnTo>
                    <a:lnTo>
                      <a:pt x="13" y="2"/>
                    </a:lnTo>
                    <a:lnTo>
                      <a:pt x="11" y="0"/>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2" name="Freeform 1154"/>
              <p:cNvSpPr>
                <a:spLocks/>
              </p:cNvSpPr>
              <p:nvPr/>
            </p:nvSpPr>
            <p:spPr bwMode="auto">
              <a:xfrm>
                <a:off x="1288" y="1388"/>
                <a:ext cx="20" cy="23"/>
              </a:xfrm>
              <a:custGeom>
                <a:avLst/>
                <a:gdLst>
                  <a:gd name="T0" fmla="*/ 0 w 20"/>
                  <a:gd name="T1" fmla="*/ 2 h 23"/>
                  <a:gd name="T2" fmla="*/ 2 w 20"/>
                  <a:gd name="T3" fmla="*/ 5 h 23"/>
                  <a:gd name="T4" fmla="*/ 9 w 20"/>
                  <a:gd name="T5" fmla="*/ 23 h 23"/>
                  <a:gd name="T6" fmla="*/ 20 w 20"/>
                  <a:gd name="T7" fmla="*/ 18 h 23"/>
                  <a:gd name="T8" fmla="*/ 13 w 20"/>
                  <a:gd name="T9" fmla="*/ 0 h 23"/>
                  <a:gd name="T10" fmla="*/ 15 w 20"/>
                  <a:gd name="T11" fmla="*/ 5 h 23"/>
                  <a:gd name="T12" fmla="*/ 0 w 20"/>
                  <a:gd name="T13" fmla="*/ 2 h 23"/>
                  <a:gd name="T14" fmla="*/ 0 60000 65536"/>
                  <a:gd name="T15" fmla="*/ 0 60000 65536"/>
                  <a:gd name="T16" fmla="*/ 0 60000 65536"/>
                  <a:gd name="T17" fmla="*/ 0 60000 65536"/>
                  <a:gd name="T18" fmla="*/ 0 60000 65536"/>
                  <a:gd name="T19" fmla="*/ 0 60000 65536"/>
                  <a:gd name="T20" fmla="*/ 0 60000 65536"/>
                  <a:gd name="T21" fmla="*/ 0 w 20"/>
                  <a:gd name="T22" fmla="*/ 0 h 23"/>
                  <a:gd name="T23" fmla="*/ 20 w 20"/>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3">
                    <a:moveTo>
                      <a:pt x="0" y="2"/>
                    </a:moveTo>
                    <a:lnTo>
                      <a:pt x="2" y="5"/>
                    </a:lnTo>
                    <a:lnTo>
                      <a:pt x="9" y="23"/>
                    </a:lnTo>
                    <a:lnTo>
                      <a:pt x="20" y="18"/>
                    </a:lnTo>
                    <a:lnTo>
                      <a:pt x="13" y="0"/>
                    </a:lnTo>
                    <a:lnTo>
                      <a:pt x="15" y="5"/>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3" name="Freeform 1155"/>
              <p:cNvSpPr>
                <a:spLocks/>
              </p:cNvSpPr>
              <p:nvPr/>
            </p:nvSpPr>
            <p:spPr bwMode="auto">
              <a:xfrm>
                <a:off x="1288" y="1368"/>
                <a:ext cx="18" cy="25"/>
              </a:xfrm>
              <a:custGeom>
                <a:avLst/>
                <a:gdLst>
                  <a:gd name="T0" fmla="*/ 6 w 18"/>
                  <a:gd name="T1" fmla="*/ 2 h 25"/>
                  <a:gd name="T2" fmla="*/ 6 w 18"/>
                  <a:gd name="T3" fmla="*/ 0 h 25"/>
                  <a:gd name="T4" fmla="*/ 0 w 18"/>
                  <a:gd name="T5" fmla="*/ 22 h 25"/>
                  <a:gd name="T6" fmla="*/ 15 w 18"/>
                  <a:gd name="T7" fmla="*/ 25 h 25"/>
                  <a:gd name="T8" fmla="*/ 18 w 18"/>
                  <a:gd name="T9" fmla="*/ 2 h 25"/>
                  <a:gd name="T10" fmla="*/ 18 w 18"/>
                  <a:gd name="T11" fmla="*/ 0 h 25"/>
                  <a:gd name="T12" fmla="*/ 6 w 18"/>
                  <a:gd name="T13" fmla="*/ 2 h 25"/>
                  <a:gd name="T14" fmla="*/ 0 60000 65536"/>
                  <a:gd name="T15" fmla="*/ 0 60000 65536"/>
                  <a:gd name="T16" fmla="*/ 0 60000 65536"/>
                  <a:gd name="T17" fmla="*/ 0 60000 65536"/>
                  <a:gd name="T18" fmla="*/ 0 60000 65536"/>
                  <a:gd name="T19" fmla="*/ 0 60000 65536"/>
                  <a:gd name="T20" fmla="*/ 0 60000 65536"/>
                  <a:gd name="T21" fmla="*/ 0 w 18"/>
                  <a:gd name="T22" fmla="*/ 0 h 25"/>
                  <a:gd name="T23" fmla="*/ 18 w 1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5">
                    <a:moveTo>
                      <a:pt x="6" y="2"/>
                    </a:moveTo>
                    <a:lnTo>
                      <a:pt x="6" y="0"/>
                    </a:lnTo>
                    <a:lnTo>
                      <a:pt x="0" y="22"/>
                    </a:lnTo>
                    <a:lnTo>
                      <a:pt x="15" y="25"/>
                    </a:lnTo>
                    <a:lnTo>
                      <a:pt x="18" y="2"/>
                    </a:lnTo>
                    <a:lnTo>
                      <a:pt x="18" y="0"/>
                    </a:lnTo>
                    <a:lnTo>
                      <a:pt x="6"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4" name="Freeform 1156"/>
              <p:cNvSpPr>
                <a:spLocks/>
              </p:cNvSpPr>
              <p:nvPr/>
            </p:nvSpPr>
            <p:spPr bwMode="auto">
              <a:xfrm>
                <a:off x="1290" y="1332"/>
                <a:ext cx="16" cy="38"/>
              </a:xfrm>
              <a:custGeom>
                <a:avLst/>
                <a:gdLst>
                  <a:gd name="T0" fmla="*/ 4 w 16"/>
                  <a:gd name="T1" fmla="*/ 9 h 38"/>
                  <a:gd name="T2" fmla="*/ 0 w 16"/>
                  <a:gd name="T3" fmla="*/ 6 h 38"/>
                  <a:gd name="T4" fmla="*/ 4 w 16"/>
                  <a:gd name="T5" fmla="*/ 38 h 38"/>
                  <a:gd name="T6" fmla="*/ 16 w 16"/>
                  <a:gd name="T7" fmla="*/ 36 h 38"/>
                  <a:gd name="T8" fmla="*/ 13 w 16"/>
                  <a:gd name="T9" fmla="*/ 4 h 38"/>
                  <a:gd name="T10" fmla="*/ 11 w 16"/>
                  <a:gd name="T11" fmla="*/ 0 h 38"/>
                  <a:gd name="T12" fmla="*/ 4 w 16"/>
                  <a:gd name="T13" fmla="*/ 9 h 38"/>
                  <a:gd name="T14" fmla="*/ 0 60000 65536"/>
                  <a:gd name="T15" fmla="*/ 0 60000 65536"/>
                  <a:gd name="T16" fmla="*/ 0 60000 65536"/>
                  <a:gd name="T17" fmla="*/ 0 60000 65536"/>
                  <a:gd name="T18" fmla="*/ 0 60000 65536"/>
                  <a:gd name="T19" fmla="*/ 0 60000 65536"/>
                  <a:gd name="T20" fmla="*/ 0 60000 65536"/>
                  <a:gd name="T21" fmla="*/ 0 w 16"/>
                  <a:gd name="T22" fmla="*/ 0 h 38"/>
                  <a:gd name="T23" fmla="*/ 16 w 1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8">
                    <a:moveTo>
                      <a:pt x="4" y="9"/>
                    </a:moveTo>
                    <a:lnTo>
                      <a:pt x="0" y="6"/>
                    </a:lnTo>
                    <a:lnTo>
                      <a:pt x="4" y="38"/>
                    </a:lnTo>
                    <a:lnTo>
                      <a:pt x="16" y="36"/>
                    </a:lnTo>
                    <a:lnTo>
                      <a:pt x="13" y="4"/>
                    </a:lnTo>
                    <a:lnTo>
                      <a:pt x="11" y="0"/>
                    </a:lnTo>
                    <a:lnTo>
                      <a:pt x="4"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5" name="Freeform 1157"/>
              <p:cNvSpPr>
                <a:spLocks/>
              </p:cNvSpPr>
              <p:nvPr/>
            </p:nvSpPr>
            <p:spPr bwMode="auto">
              <a:xfrm>
                <a:off x="1268" y="1311"/>
                <a:ext cx="33" cy="30"/>
              </a:xfrm>
              <a:custGeom>
                <a:avLst/>
                <a:gdLst>
                  <a:gd name="T0" fmla="*/ 0 w 33"/>
                  <a:gd name="T1" fmla="*/ 9 h 30"/>
                  <a:gd name="T2" fmla="*/ 0 w 33"/>
                  <a:gd name="T3" fmla="*/ 9 h 30"/>
                  <a:gd name="T4" fmla="*/ 26 w 33"/>
                  <a:gd name="T5" fmla="*/ 30 h 30"/>
                  <a:gd name="T6" fmla="*/ 33 w 33"/>
                  <a:gd name="T7" fmla="*/ 21 h 30"/>
                  <a:gd name="T8" fmla="*/ 9 w 33"/>
                  <a:gd name="T9" fmla="*/ 0 h 30"/>
                  <a:gd name="T10" fmla="*/ 9 w 33"/>
                  <a:gd name="T11" fmla="*/ 0 h 30"/>
                  <a:gd name="T12" fmla="*/ 0 w 33"/>
                  <a:gd name="T13" fmla="*/ 9 h 30"/>
                  <a:gd name="T14" fmla="*/ 0 60000 65536"/>
                  <a:gd name="T15" fmla="*/ 0 60000 65536"/>
                  <a:gd name="T16" fmla="*/ 0 60000 65536"/>
                  <a:gd name="T17" fmla="*/ 0 60000 65536"/>
                  <a:gd name="T18" fmla="*/ 0 60000 65536"/>
                  <a:gd name="T19" fmla="*/ 0 60000 65536"/>
                  <a:gd name="T20" fmla="*/ 0 60000 65536"/>
                  <a:gd name="T21" fmla="*/ 0 w 33"/>
                  <a:gd name="T22" fmla="*/ 0 h 30"/>
                  <a:gd name="T23" fmla="*/ 33 w 3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0">
                    <a:moveTo>
                      <a:pt x="0" y="9"/>
                    </a:moveTo>
                    <a:lnTo>
                      <a:pt x="0" y="9"/>
                    </a:lnTo>
                    <a:lnTo>
                      <a:pt x="26" y="30"/>
                    </a:lnTo>
                    <a:lnTo>
                      <a:pt x="33" y="21"/>
                    </a:lnTo>
                    <a:lnTo>
                      <a:pt x="9"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6" name="Freeform 1158"/>
              <p:cNvSpPr>
                <a:spLocks/>
              </p:cNvSpPr>
              <p:nvPr/>
            </p:nvSpPr>
            <p:spPr bwMode="auto">
              <a:xfrm>
                <a:off x="324" y="1467"/>
                <a:ext cx="26" cy="31"/>
              </a:xfrm>
              <a:custGeom>
                <a:avLst/>
                <a:gdLst>
                  <a:gd name="T0" fmla="*/ 2 w 26"/>
                  <a:gd name="T1" fmla="*/ 9 h 31"/>
                  <a:gd name="T2" fmla="*/ 0 w 26"/>
                  <a:gd name="T3" fmla="*/ 7 h 31"/>
                  <a:gd name="T4" fmla="*/ 15 w 26"/>
                  <a:gd name="T5" fmla="*/ 31 h 31"/>
                  <a:gd name="T6" fmla="*/ 26 w 26"/>
                  <a:gd name="T7" fmla="*/ 25 h 31"/>
                  <a:gd name="T8" fmla="*/ 13 w 26"/>
                  <a:gd name="T9" fmla="*/ 2 h 31"/>
                  <a:gd name="T10" fmla="*/ 11 w 26"/>
                  <a:gd name="T11" fmla="*/ 0 h 31"/>
                  <a:gd name="T12" fmla="*/ 2 w 26"/>
                  <a:gd name="T13" fmla="*/ 9 h 31"/>
                  <a:gd name="T14" fmla="*/ 0 60000 65536"/>
                  <a:gd name="T15" fmla="*/ 0 60000 65536"/>
                  <a:gd name="T16" fmla="*/ 0 60000 65536"/>
                  <a:gd name="T17" fmla="*/ 0 60000 65536"/>
                  <a:gd name="T18" fmla="*/ 0 60000 65536"/>
                  <a:gd name="T19" fmla="*/ 0 60000 65536"/>
                  <a:gd name="T20" fmla="*/ 0 60000 65536"/>
                  <a:gd name="T21" fmla="*/ 0 w 26"/>
                  <a:gd name="T22" fmla="*/ 0 h 31"/>
                  <a:gd name="T23" fmla="*/ 26 w 2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1">
                    <a:moveTo>
                      <a:pt x="2" y="9"/>
                    </a:moveTo>
                    <a:lnTo>
                      <a:pt x="0" y="7"/>
                    </a:lnTo>
                    <a:lnTo>
                      <a:pt x="15" y="31"/>
                    </a:lnTo>
                    <a:lnTo>
                      <a:pt x="26" y="25"/>
                    </a:lnTo>
                    <a:lnTo>
                      <a:pt x="13" y="2"/>
                    </a:lnTo>
                    <a:lnTo>
                      <a:pt x="11" y="0"/>
                    </a:lnTo>
                    <a:lnTo>
                      <a:pt x="2"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7" name="Freeform 1159"/>
              <p:cNvSpPr>
                <a:spLocks/>
              </p:cNvSpPr>
              <p:nvPr/>
            </p:nvSpPr>
            <p:spPr bwMode="auto">
              <a:xfrm>
                <a:off x="306" y="1442"/>
                <a:ext cx="29" cy="34"/>
              </a:xfrm>
              <a:custGeom>
                <a:avLst/>
                <a:gdLst>
                  <a:gd name="T0" fmla="*/ 0 w 29"/>
                  <a:gd name="T1" fmla="*/ 4 h 34"/>
                  <a:gd name="T2" fmla="*/ 0 w 29"/>
                  <a:gd name="T3" fmla="*/ 7 h 34"/>
                  <a:gd name="T4" fmla="*/ 20 w 29"/>
                  <a:gd name="T5" fmla="*/ 34 h 34"/>
                  <a:gd name="T6" fmla="*/ 29 w 29"/>
                  <a:gd name="T7" fmla="*/ 25 h 34"/>
                  <a:gd name="T8" fmla="*/ 11 w 29"/>
                  <a:gd name="T9" fmla="*/ 0 h 34"/>
                  <a:gd name="T10" fmla="*/ 13 w 29"/>
                  <a:gd name="T11" fmla="*/ 4 h 34"/>
                  <a:gd name="T12" fmla="*/ 0 w 29"/>
                  <a:gd name="T13" fmla="*/ 4 h 34"/>
                  <a:gd name="T14" fmla="*/ 0 60000 65536"/>
                  <a:gd name="T15" fmla="*/ 0 60000 65536"/>
                  <a:gd name="T16" fmla="*/ 0 60000 65536"/>
                  <a:gd name="T17" fmla="*/ 0 60000 65536"/>
                  <a:gd name="T18" fmla="*/ 0 60000 65536"/>
                  <a:gd name="T19" fmla="*/ 0 60000 65536"/>
                  <a:gd name="T20" fmla="*/ 0 60000 65536"/>
                  <a:gd name="T21" fmla="*/ 0 w 29"/>
                  <a:gd name="T22" fmla="*/ 0 h 34"/>
                  <a:gd name="T23" fmla="*/ 29 w 29"/>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4">
                    <a:moveTo>
                      <a:pt x="0" y="4"/>
                    </a:moveTo>
                    <a:lnTo>
                      <a:pt x="0" y="7"/>
                    </a:lnTo>
                    <a:lnTo>
                      <a:pt x="20" y="34"/>
                    </a:lnTo>
                    <a:lnTo>
                      <a:pt x="29" y="25"/>
                    </a:lnTo>
                    <a:lnTo>
                      <a:pt x="11" y="0"/>
                    </a:lnTo>
                    <a:lnTo>
                      <a:pt x="13" y="4"/>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8" name="Freeform 1160"/>
              <p:cNvSpPr>
                <a:spLocks/>
              </p:cNvSpPr>
              <p:nvPr/>
            </p:nvSpPr>
            <p:spPr bwMode="auto">
              <a:xfrm>
                <a:off x="304" y="1411"/>
                <a:ext cx="15" cy="35"/>
              </a:xfrm>
              <a:custGeom>
                <a:avLst/>
                <a:gdLst>
                  <a:gd name="T0" fmla="*/ 2 w 15"/>
                  <a:gd name="T1" fmla="*/ 0 h 35"/>
                  <a:gd name="T2" fmla="*/ 0 w 15"/>
                  <a:gd name="T3" fmla="*/ 6 h 35"/>
                  <a:gd name="T4" fmla="*/ 2 w 15"/>
                  <a:gd name="T5" fmla="*/ 35 h 35"/>
                  <a:gd name="T6" fmla="*/ 15 w 15"/>
                  <a:gd name="T7" fmla="*/ 35 h 35"/>
                  <a:gd name="T8" fmla="*/ 13 w 15"/>
                  <a:gd name="T9" fmla="*/ 6 h 35"/>
                  <a:gd name="T10" fmla="*/ 11 w 15"/>
                  <a:gd name="T11" fmla="*/ 9 h 35"/>
                  <a:gd name="T12" fmla="*/ 2 w 15"/>
                  <a:gd name="T13" fmla="*/ 0 h 35"/>
                  <a:gd name="T14" fmla="*/ 0 w 15"/>
                  <a:gd name="T15" fmla="*/ 2 h 35"/>
                  <a:gd name="T16" fmla="*/ 0 w 15"/>
                  <a:gd name="T17" fmla="*/ 6 h 35"/>
                  <a:gd name="T18" fmla="*/ 2 w 15"/>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5"/>
                  <a:gd name="T32" fmla="*/ 15 w 1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5">
                    <a:moveTo>
                      <a:pt x="2" y="0"/>
                    </a:moveTo>
                    <a:lnTo>
                      <a:pt x="0" y="6"/>
                    </a:lnTo>
                    <a:lnTo>
                      <a:pt x="2" y="35"/>
                    </a:lnTo>
                    <a:lnTo>
                      <a:pt x="15" y="35"/>
                    </a:lnTo>
                    <a:lnTo>
                      <a:pt x="13" y="6"/>
                    </a:lnTo>
                    <a:lnTo>
                      <a:pt x="11" y="9"/>
                    </a:lnTo>
                    <a:lnTo>
                      <a:pt x="2" y="0"/>
                    </a:lnTo>
                    <a:lnTo>
                      <a:pt x="0" y="2"/>
                    </a:lnTo>
                    <a:lnTo>
                      <a:pt x="0" y="6"/>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9" name="Freeform 1161"/>
              <p:cNvSpPr>
                <a:spLocks/>
              </p:cNvSpPr>
              <p:nvPr/>
            </p:nvSpPr>
            <p:spPr bwMode="auto">
              <a:xfrm>
                <a:off x="306" y="1386"/>
                <a:ext cx="42" cy="34"/>
              </a:xfrm>
              <a:custGeom>
                <a:avLst/>
                <a:gdLst>
                  <a:gd name="T0" fmla="*/ 31 w 42"/>
                  <a:gd name="T1" fmla="*/ 2 h 34"/>
                  <a:gd name="T2" fmla="*/ 31 w 42"/>
                  <a:gd name="T3" fmla="*/ 0 h 34"/>
                  <a:gd name="T4" fmla="*/ 0 w 42"/>
                  <a:gd name="T5" fmla="*/ 25 h 34"/>
                  <a:gd name="T6" fmla="*/ 9 w 42"/>
                  <a:gd name="T7" fmla="*/ 34 h 34"/>
                  <a:gd name="T8" fmla="*/ 40 w 42"/>
                  <a:gd name="T9" fmla="*/ 9 h 34"/>
                  <a:gd name="T10" fmla="*/ 42 w 42"/>
                  <a:gd name="T11" fmla="*/ 9 h 34"/>
                  <a:gd name="T12" fmla="*/ 31 w 42"/>
                  <a:gd name="T13" fmla="*/ 2 h 34"/>
                  <a:gd name="T14" fmla="*/ 0 60000 65536"/>
                  <a:gd name="T15" fmla="*/ 0 60000 65536"/>
                  <a:gd name="T16" fmla="*/ 0 60000 65536"/>
                  <a:gd name="T17" fmla="*/ 0 60000 65536"/>
                  <a:gd name="T18" fmla="*/ 0 60000 65536"/>
                  <a:gd name="T19" fmla="*/ 0 60000 65536"/>
                  <a:gd name="T20" fmla="*/ 0 60000 65536"/>
                  <a:gd name="T21" fmla="*/ 0 w 42"/>
                  <a:gd name="T22" fmla="*/ 0 h 34"/>
                  <a:gd name="T23" fmla="*/ 42 w 4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4">
                    <a:moveTo>
                      <a:pt x="31" y="2"/>
                    </a:moveTo>
                    <a:lnTo>
                      <a:pt x="31" y="0"/>
                    </a:lnTo>
                    <a:lnTo>
                      <a:pt x="0" y="25"/>
                    </a:lnTo>
                    <a:lnTo>
                      <a:pt x="9" y="34"/>
                    </a:lnTo>
                    <a:lnTo>
                      <a:pt x="40" y="9"/>
                    </a:lnTo>
                    <a:lnTo>
                      <a:pt x="42" y="9"/>
                    </a:lnTo>
                    <a:lnTo>
                      <a:pt x="3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 name="Freeform 1162"/>
              <p:cNvSpPr>
                <a:spLocks/>
              </p:cNvSpPr>
              <p:nvPr/>
            </p:nvSpPr>
            <p:spPr bwMode="auto">
              <a:xfrm>
                <a:off x="337" y="1343"/>
                <a:ext cx="40" cy="52"/>
              </a:xfrm>
              <a:custGeom>
                <a:avLst/>
                <a:gdLst>
                  <a:gd name="T0" fmla="*/ 29 w 40"/>
                  <a:gd name="T1" fmla="*/ 0 h 52"/>
                  <a:gd name="T2" fmla="*/ 29 w 40"/>
                  <a:gd name="T3" fmla="*/ 2 h 52"/>
                  <a:gd name="T4" fmla="*/ 0 w 40"/>
                  <a:gd name="T5" fmla="*/ 45 h 52"/>
                  <a:gd name="T6" fmla="*/ 11 w 40"/>
                  <a:gd name="T7" fmla="*/ 52 h 52"/>
                  <a:gd name="T8" fmla="*/ 40 w 40"/>
                  <a:gd name="T9" fmla="*/ 9 h 52"/>
                  <a:gd name="T10" fmla="*/ 38 w 40"/>
                  <a:gd name="T11" fmla="*/ 9 h 52"/>
                  <a:gd name="T12" fmla="*/ 29 w 40"/>
                  <a:gd name="T13" fmla="*/ 0 h 52"/>
                  <a:gd name="T14" fmla="*/ 0 60000 65536"/>
                  <a:gd name="T15" fmla="*/ 0 60000 65536"/>
                  <a:gd name="T16" fmla="*/ 0 60000 65536"/>
                  <a:gd name="T17" fmla="*/ 0 60000 65536"/>
                  <a:gd name="T18" fmla="*/ 0 60000 65536"/>
                  <a:gd name="T19" fmla="*/ 0 60000 65536"/>
                  <a:gd name="T20" fmla="*/ 0 60000 65536"/>
                  <a:gd name="T21" fmla="*/ 0 w 40"/>
                  <a:gd name="T22" fmla="*/ 0 h 52"/>
                  <a:gd name="T23" fmla="*/ 40 w 40"/>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52">
                    <a:moveTo>
                      <a:pt x="29" y="0"/>
                    </a:moveTo>
                    <a:lnTo>
                      <a:pt x="29" y="2"/>
                    </a:lnTo>
                    <a:lnTo>
                      <a:pt x="0" y="45"/>
                    </a:lnTo>
                    <a:lnTo>
                      <a:pt x="11" y="52"/>
                    </a:lnTo>
                    <a:lnTo>
                      <a:pt x="40" y="9"/>
                    </a:lnTo>
                    <a:lnTo>
                      <a:pt x="38" y="9"/>
                    </a:lnTo>
                    <a:lnTo>
                      <a:pt x="2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 name="Freeform 1163"/>
              <p:cNvSpPr>
                <a:spLocks/>
              </p:cNvSpPr>
              <p:nvPr/>
            </p:nvSpPr>
            <p:spPr bwMode="auto">
              <a:xfrm>
                <a:off x="366" y="1318"/>
                <a:ext cx="36" cy="34"/>
              </a:xfrm>
              <a:custGeom>
                <a:avLst/>
                <a:gdLst>
                  <a:gd name="T0" fmla="*/ 27 w 36"/>
                  <a:gd name="T1" fmla="*/ 2 h 34"/>
                  <a:gd name="T2" fmla="*/ 27 w 36"/>
                  <a:gd name="T3" fmla="*/ 0 h 34"/>
                  <a:gd name="T4" fmla="*/ 0 w 36"/>
                  <a:gd name="T5" fmla="*/ 25 h 34"/>
                  <a:gd name="T6" fmla="*/ 9 w 36"/>
                  <a:gd name="T7" fmla="*/ 34 h 34"/>
                  <a:gd name="T8" fmla="*/ 36 w 36"/>
                  <a:gd name="T9" fmla="*/ 9 h 34"/>
                  <a:gd name="T10" fmla="*/ 36 w 36"/>
                  <a:gd name="T11" fmla="*/ 9 h 34"/>
                  <a:gd name="T12" fmla="*/ 27 w 36"/>
                  <a:gd name="T13" fmla="*/ 2 h 34"/>
                  <a:gd name="T14" fmla="*/ 0 60000 65536"/>
                  <a:gd name="T15" fmla="*/ 0 60000 65536"/>
                  <a:gd name="T16" fmla="*/ 0 60000 65536"/>
                  <a:gd name="T17" fmla="*/ 0 60000 65536"/>
                  <a:gd name="T18" fmla="*/ 0 60000 65536"/>
                  <a:gd name="T19" fmla="*/ 0 60000 65536"/>
                  <a:gd name="T20" fmla="*/ 0 60000 65536"/>
                  <a:gd name="T21" fmla="*/ 0 w 36"/>
                  <a:gd name="T22" fmla="*/ 0 h 34"/>
                  <a:gd name="T23" fmla="*/ 36 w 36"/>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4">
                    <a:moveTo>
                      <a:pt x="27" y="2"/>
                    </a:moveTo>
                    <a:lnTo>
                      <a:pt x="27" y="0"/>
                    </a:lnTo>
                    <a:lnTo>
                      <a:pt x="0" y="25"/>
                    </a:lnTo>
                    <a:lnTo>
                      <a:pt x="9" y="34"/>
                    </a:lnTo>
                    <a:lnTo>
                      <a:pt x="36" y="9"/>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 name="Freeform 1164"/>
              <p:cNvSpPr>
                <a:spLocks/>
              </p:cNvSpPr>
              <p:nvPr/>
            </p:nvSpPr>
            <p:spPr bwMode="auto">
              <a:xfrm>
                <a:off x="393" y="1300"/>
                <a:ext cx="25" cy="27"/>
              </a:xfrm>
              <a:custGeom>
                <a:avLst/>
                <a:gdLst>
                  <a:gd name="T0" fmla="*/ 12 w 25"/>
                  <a:gd name="T1" fmla="*/ 3 h 27"/>
                  <a:gd name="T2" fmla="*/ 14 w 25"/>
                  <a:gd name="T3" fmla="*/ 0 h 27"/>
                  <a:gd name="T4" fmla="*/ 0 w 25"/>
                  <a:gd name="T5" fmla="*/ 20 h 27"/>
                  <a:gd name="T6" fmla="*/ 9 w 25"/>
                  <a:gd name="T7" fmla="*/ 27 h 27"/>
                  <a:gd name="T8" fmla="*/ 23 w 25"/>
                  <a:gd name="T9" fmla="*/ 7 h 27"/>
                  <a:gd name="T10" fmla="*/ 25 w 25"/>
                  <a:gd name="T11" fmla="*/ 3 h 27"/>
                  <a:gd name="T12" fmla="*/ 12 w 25"/>
                  <a:gd name="T13" fmla="*/ 3 h 27"/>
                  <a:gd name="T14" fmla="*/ 0 60000 65536"/>
                  <a:gd name="T15" fmla="*/ 0 60000 65536"/>
                  <a:gd name="T16" fmla="*/ 0 60000 65536"/>
                  <a:gd name="T17" fmla="*/ 0 60000 65536"/>
                  <a:gd name="T18" fmla="*/ 0 60000 65536"/>
                  <a:gd name="T19" fmla="*/ 0 60000 65536"/>
                  <a:gd name="T20" fmla="*/ 0 60000 65536"/>
                  <a:gd name="T21" fmla="*/ 0 w 25"/>
                  <a:gd name="T22" fmla="*/ 0 h 27"/>
                  <a:gd name="T23" fmla="*/ 25 w 25"/>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7">
                    <a:moveTo>
                      <a:pt x="12" y="3"/>
                    </a:moveTo>
                    <a:lnTo>
                      <a:pt x="14" y="0"/>
                    </a:lnTo>
                    <a:lnTo>
                      <a:pt x="0" y="20"/>
                    </a:lnTo>
                    <a:lnTo>
                      <a:pt x="9" y="27"/>
                    </a:lnTo>
                    <a:lnTo>
                      <a:pt x="23" y="7"/>
                    </a:lnTo>
                    <a:lnTo>
                      <a:pt x="25" y="3"/>
                    </a:lnTo>
                    <a:lnTo>
                      <a:pt x="12"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 name="Freeform 1165"/>
              <p:cNvSpPr>
                <a:spLocks/>
              </p:cNvSpPr>
              <p:nvPr/>
            </p:nvSpPr>
            <p:spPr bwMode="auto">
              <a:xfrm>
                <a:off x="405" y="1271"/>
                <a:ext cx="15" cy="32"/>
              </a:xfrm>
              <a:custGeom>
                <a:avLst/>
                <a:gdLst>
                  <a:gd name="T0" fmla="*/ 2 w 15"/>
                  <a:gd name="T1" fmla="*/ 5 h 32"/>
                  <a:gd name="T2" fmla="*/ 0 w 15"/>
                  <a:gd name="T3" fmla="*/ 2 h 32"/>
                  <a:gd name="T4" fmla="*/ 0 w 15"/>
                  <a:gd name="T5" fmla="*/ 32 h 32"/>
                  <a:gd name="T6" fmla="*/ 13 w 15"/>
                  <a:gd name="T7" fmla="*/ 32 h 32"/>
                  <a:gd name="T8" fmla="*/ 15 w 15"/>
                  <a:gd name="T9" fmla="*/ 2 h 32"/>
                  <a:gd name="T10" fmla="*/ 13 w 15"/>
                  <a:gd name="T11" fmla="*/ 0 h 32"/>
                  <a:gd name="T12" fmla="*/ 2 w 15"/>
                  <a:gd name="T13" fmla="*/ 5 h 32"/>
                  <a:gd name="T14" fmla="*/ 0 60000 65536"/>
                  <a:gd name="T15" fmla="*/ 0 60000 65536"/>
                  <a:gd name="T16" fmla="*/ 0 60000 65536"/>
                  <a:gd name="T17" fmla="*/ 0 60000 65536"/>
                  <a:gd name="T18" fmla="*/ 0 60000 65536"/>
                  <a:gd name="T19" fmla="*/ 0 60000 65536"/>
                  <a:gd name="T20" fmla="*/ 0 60000 65536"/>
                  <a:gd name="T21" fmla="*/ 0 w 15"/>
                  <a:gd name="T22" fmla="*/ 0 h 32"/>
                  <a:gd name="T23" fmla="*/ 15 w 15"/>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32">
                    <a:moveTo>
                      <a:pt x="2" y="5"/>
                    </a:moveTo>
                    <a:lnTo>
                      <a:pt x="0" y="2"/>
                    </a:lnTo>
                    <a:lnTo>
                      <a:pt x="0" y="32"/>
                    </a:lnTo>
                    <a:lnTo>
                      <a:pt x="13" y="32"/>
                    </a:lnTo>
                    <a:lnTo>
                      <a:pt x="15" y="2"/>
                    </a:lnTo>
                    <a:lnTo>
                      <a:pt x="13" y="0"/>
                    </a:lnTo>
                    <a:lnTo>
                      <a:pt x="2"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 name="Freeform 1166"/>
              <p:cNvSpPr>
                <a:spLocks/>
              </p:cNvSpPr>
              <p:nvPr/>
            </p:nvSpPr>
            <p:spPr bwMode="auto">
              <a:xfrm>
                <a:off x="386" y="1231"/>
                <a:ext cx="32" cy="45"/>
              </a:xfrm>
              <a:custGeom>
                <a:avLst/>
                <a:gdLst>
                  <a:gd name="T0" fmla="*/ 0 w 32"/>
                  <a:gd name="T1" fmla="*/ 4 h 45"/>
                  <a:gd name="T2" fmla="*/ 0 w 32"/>
                  <a:gd name="T3" fmla="*/ 7 h 45"/>
                  <a:gd name="T4" fmla="*/ 21 w 32"/>
                  <a:gd name="T5" fmla="*/ 45 h 45"/>
                  <a:gd name="T6" fmla="*/ 32 w 32"/>
                  <a:gd name="T7" fmla="*/ 40 h 45"/>
                  <a:gd name="T8" fmla="*/ 12 w 32"/>
                  <a:gd name="T9" fmla="*/ 0 h 45"/>
                  <a:gd name="T10" fmla="*/ 12 w 32"/>
                  <a:gd name="T11" fmla="*/ 4 h 45"/>
                  <a:gd name="T12" fmla="*/ 0 w 32"/>
                  <a:gd name="T13" fmla="*/ 4 h 45"/>
                  <a:gd name="T14" fmla="*/ 0 60000 65536"/>
                  <a:gd name="T15" fmla="*/ 0 60000 65536"/>
                  <a:gd name="T16" fmla="*/ 0 60000 65536"/>
                  <a:gd name="T17" fmla="*/ 0 60000 65536"/>
                  <a:gd name="T18" fmla="*/ 0 60000 65536"/>
                  <a:gd name="T19" fmla="*/ 0 60000 65536"/>
                  <a:gd name="T20" fmla="*/ 0 60000 65536"/>
                  <a:gd name="T21" fmla="*/ 0 w 32"/>
                  <a:gd name="T22" fmla="*/ 0 h 45"/>
                  <a:gd name="T23" fmla="*/ 32 w 32"/>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5">
                    <a:moveTo>
                      <a:pt x="0" y="4"/>
                    </a:moveTo>
                    <a:lnTo>
                      <a:pt x="0" y="7"/>
                    </a:lnTo>
                    <a:lnTo>
                      <a:pt x="21" y="45"/>
                    </a:lnTo>
                    <a:lnTo>
                      <a:pt x="32" y="40"/>
                    </a:lnTo>
                    <a:lnTo>
                      <a:pt x="12" y="0"/>
                    </a:lnTo>
                    <a:lnTo>
                      <a:pt x="12" y="4"/>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 name="Freeform 1167"/>
              <p:cNvSpPr>
                <a:spLocks/>
              </p:cNvSpPr>
              <p:nvPr/>
            </p:nvSpPr>
            <p:spPr bwMode="auto">
              <a:xfrm>
                <a:off x="384" y="1184"/>
                <a:ext cx="14" cy="51"/>
              </a:xfrm>
              <a:custGeom>
                <a:avLst/>
                <a:gdLst>
                  <a:gd name="T0" fmla="*/ 2 w 14"/>
                  <a:gd name="T1" fmla="*/ 0 h 51"/>
                  <a:gd name="T2" fmla="*/ 0 w 14"/>
                  <a:gd name="T3" fmla="*/ 6 h 51"/>
                  <a:gd name="T4" fmla="*/ 2 w 14"/>
                  <a:gd name="T5" fmla="*/ 51 h 51"/>
                  <a:gd name="T6" fmla="*/ 14 w 14"/>
                  <a:gd name="T7" fmla="*/ 51 h 51"/>
                  <a:gd name="T8" fmla="*/ 12 w 14"/>
                  <a:gd name="T9" fmla="*/ 4 h 51"/>
                  <a:gd name="T10" fmla="*/ 11 w 14"/>
                  <a:gd name="T11" fmla="*/ 9 h 51"/>
                  <a:gd name="T12" fmla="*/ 2 w 14"/>
                  <a:gd name="T13" fmla="*/ 0 h 51"/>
                  <a:gd name="T14" fmla="*/ 0 w 14"/>
                  <a:gd name="T15" fmla="*/ 2 h 51"/>
                  <a:gd name="T16" fmla="*/ 0 w 14"/>
                  <a:gd name="T17" fmla="*/ 6 h 51"/>
                  <a:gd name="T18" fmla="*/ 2 w 14"/>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51"/>
                  <a:gd name="T32" fmla="*/ 14 w 14"/>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51">
                    <a:moveTo>
                      <a:pt x="2" y="0"/>
                    </a:moveTo>
                    <a:lnTo>
                      <a:pt x="0" y="6"/>
                    </a:lnTo>
                    <a:lnTo>
                      <a:pt x="2" y="51"/>
                    </a:lnTo>
                    <a:lnTo>
                      <a:pt x="14" y="51"/>
                    </a:lnTo>
                    <a:lnTo>
                      <a:pt x="12" y="4"/>
                    </a:lnTo>
                    <a:lnTo>
                      <a:pt x="11" y="9"/>
                    </a:lnTo>
                    <a:lnTo>
                      <a:pt x="2" y="0"/>
                    </a:lnTo>
                    <a:lnTo>
                      <a:pt x="0" y="2"/>
                    </a:lnTo>
                    <a:lnTo>
                      <a:pt x="0" y="6"/>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 name="Freeform 1168"/>
              <p:cNvSpPr>
                <a:spLocks/>
              </p:cNvSpPr>
              <p:nvPr/>
            </p:nvSpPr>
            <p:spPr bwMode="auto">
              <a:xfrm>
                <a:off x="386" y="1141"/>
                <a:ext cx="50" cy="52"/>
              </a:xfrm>
              <a:custGeom>
                <a:avLst/>
                <a:gdLst>
                  <a:gd name="T0" fmla="*/ 45 w 50"/>
                  <a:gd name="T1" fmla="*/ 0 h 52"/>
                  <a:gd name="T2" fmla="*/ 41 w 50"/>
                  <a:gd name="T3" fmla="*/ 2 h 52"/>
                  <a:gd name="T4" fmla="*/ 0 w 50"/>
                  <a:gd name="T5" fmla="*/ 43 h 52"/>
                  <a:gd name="T6" fmla="*/ 9 w 50"/>
                  <a:gd name="T7" fmla="*/ 52 h 52"/>
                  <a:gd name="T8" fmla="*/ 50 w 50"/>
                  <a:gd name="T9" fmla="*/ 11 h 52"/>
                  <a:gd name="T10" fmla="*/ 46 w 50"/>
                  <a:gd name="T11" fmla="*/ 13 h 52"/>
                  <a:gd name="T12" fmla="*/ 45 w 50"/>
                  <a:gd name="T13" fmla="*/ 0 h 52"/>
                  <a:gd name="T14" fmla="*/ 0 60000 65536"/>
                  <a:gd name="T15" fmla="*/ 0 60000 65536"/>
                  <a:gd name="T16" fmla="*/ 0 60000 65536"/>
                  <a:gd name="T17" fmla="*/ 0 60000 65536"/>
                  <a:gd name="T18" fmla="*/ 0 60000 65536"/>
                  <a:gd name="T19" fmla="*/ 0 60000 65536"/>
                  <a:gd name="T20" fmla="*/ 0 60000 65536"/>
                  <a:gd name="T21" fmla="*/ 0 w 50"/>
                  <a:gd name="T22" fmla="*/ 0 h 52"/>
                  <a:gd name="T23" fmla="*/ 50 w 50"/>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52">
                    <a:moveTo>
                      <a:pt x="45" y="0"/>
                    </a:moveTo>
                    <a:lnTo>
                      <a:pt x="41" y="2"/>
                    </a:lnTo>
                    <a:lnTo>
                      <a:pt x="0" y="43"/>
                    </a:lnTo>
                    <a:lnTo>
                      <a:pt x="9" y="52"/>
                    </a:lnTo>
                    <a:lnTo>
                      <a:pt x="50" y="11"/>
                    </a:lnTo>
                    <a:lnTo>
                      <a:pt x="46" y="13"/>
                    </a:lnTo>
                    <a:lnTo>
                      <a:pt x="4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 name="Freeform 1169"/>
              <p:cNvSpPr>
                <a:spLocks/>
              </p:cNvSpPr>
              <p:nvPr/>
            </p:nvSpPr>
            <p:spPr bwMode="auto">
              <a:xfrm>
                <a:off x="431" y="1136"/>
                <a:ext cx="45" cy="18"/>
              </a:xfrm>
              <a:custGeom>
                <a:avLst/>
                <a:gdLst>
                  <a:gd name="T0" fmla="*/ 36 w 45"/>
                  <a:gd name="T1" fmla="*/ 2 h 18"/>
                  <a:gd name="T2" fmla="*/ 39 w 45"/>
                  <a:gd name="T3" fmla="*/ 0 h 18"/>
                  <a:gd name="T4" fmla="*/ 0 w 45"/>
                  <a:gd name="T5" fmla="*/ 5 h 18"/>
                  <a:gd name="T6" fmla="*/ 1 w 45"/>
                  <a:gd name="T7" fmla="*/ 18 h 18"/>
                  <a:gd name="T8" fmla="*/ 41 w 45"/>
                  <a:gd name="T9" fmla="*/ 12 h 18"/>
                  <a:gd name="T10" fmla="*/ 45 w 45"/>
                  <a:gd name="T11" fmla="*/ 12 h 18"/>
                  <a:gd name="T12" fmla="*/ 36 w 45"/>
                  <a:gd name="T13" fmla="*/ 2 h 18"/>
                  <a:gd name="T14" fmla="*/ 0 60000 65536"/>
                  <a:gd name="T15" fmla="*/ 0 60000 65536"/>
                  <a:gd name="T16" fmla="*/ 0 60000 65536"/>
                  <a:gd name="T17" fmla="*/ 0 60000 65536"/>
                  <a:gd name="T18" fmla="*/ 0 60000 65536"/>
                  <a:gd name="T19" fmla="*/ 0 60000 65536"/>
                  <a:gd name="T20" fmla="*/ 0 60000 65536"/>
                  <a:gd name="T21" fmla="*/ 0 w 45"/>
                  <a:gd name="T22" fmla="*/ 0 h 18"/>
                  <a:gd name="T23" fmla="*/ 45 w 45"/>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8">
                    <a:moveTo>
                      <a:pt x="36" y="2"/>
                    </a:moveTo>
                    <a:lnTo>
                      <a:pt x="39" y="0"/>
                    </a:lnTo>
                    <a:lnTo>
                      <a:pt x="0" y="5"/>
                    </a:lnTo>
                    <a:lnTo>
                      <a:pt x="1" y="18"/>
                    </a:lnTo>
                    <a:lnTo>
                      <a:pt x="41" y="12"/>
                    </a:lnTo>
                    <a:lnTo>
                      <a:pt x="45" y="12"/>
                    </a:lnTo>
                    <a:lnTo>
                      <a:pt x="36"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 name="Freeform 1170"/>
              <p:cNvSpPr>
                <a:spLocks/>
              </p:cNvSpPr>
              <p:nvPr/>
            </p:nvSpPr>
            <p:spPr bwMode="auto">
              <a:xfrm>
                <a:off x="467" y="1118"/>
                <a:ext cx="34" cy="30"/>
              </a:xfrm>
              <a:custGeom>
                <a:avLst/>
                <a:gdLst>
                  <a:gd name="T0" fmla="*/ 21 w 34"/>
                  <a:gd name="T1" fmla="*/ 2 h 30"/>
                  <a:gd name="T2" fmla="*/ 23 w 34"/>
                  <a:gd name="T3" fmla="*/ 0 h 30"/>
                  <a:gd name="T4" fmla="*/ 0 w 34"/>
                  <a:gd name="T5" fmla="*/ 20 h 30"/>
                  <a:gd name="T6" fmla="*/ 9 w 34"/>
                  <a:gd name="T7" fmla="*/ 30 h 30"/>
                  <a:gd name="T8" fmla="*/ 32 w 34"/>
                  <a:gd name="T9" fmla="*/ 9 h 30"/>
                  <a:gd name="T10" fmla="*/ 34 w 34"/>
                  <a:gd name="T11" fmla="*/ 7 h 30"/>
                  <a:gd name="T12" fmla="*/ 21 w 34"/>
                  <a:gd name="T13" fmla="*/ 2 h 30"/>
                  <a:gd name="T14" fmla="*/ 0 60000 65536"/>
                  <a:gd name="T15" fmla="*/ 0 60000 65536"/>
                  <a:gd name="T16" fmla="*/ 0 60000 65536"/>
                  <a:gd name="T17" fmla="*/ 0 60000 65536"/>
                  <a:gd name="T18" fmla="*/ 0 60000 65536"/>
                  <a:gd name="T19" fmla="*/ 0 60000 65536"/>
                  <a:gd name="T20" fmla="*/ 0 60000 65536"/>
                  <a:gd name="T21" fmla="*/ 0 w 34"/>
                  <a:gd name="T22" fmla="*/ 0 h 30"/>
                  <a:gd name="T23" fmla="*/ 34 w 34"/>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0">
                    <a:moveTo>
                      <a:pt x="21" y="2"/>
                    </a:moveTo>
                    <a:lnTo>
                      <a:pt x="23" y="0"/>
                    </a:lnTo>
                    <a:lnTo>
                      <a:pt x="0" y="20"/>
                    </a:lnTo>
                    <a:lnTo>
                      <a:pt x="9" y="30"/>
                    </a:lnTo>
                    <a:lnTo>
                      <a:pt x="32" y="9"/>
                    </a:lnTo>
                    <a:lnTo>
                      <a:pt x="34" y="7"/>
                    </a:lnTo>
                    <a:lnTo>
                      <a:pt x="2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 name="Freeform 1171"/>
              <p:cNvSpPr>
                <a:spLocks/>
              </p:cNvSpPr>
              <p:nvPr/>
            </p:nvSpPr>
            <p:spPr bwMode="auto">
              <a:xfrm>
                <a:off x="488" y="1082"/>
                <a:ext cx="31" cy="43"/>
              </a:xfrm>
              <a:custGeom>
                <a:avLst/>
                <a:gdLst>
                  <a:gd name="T0" fmla="*/ 18 w 31"/>
                  <a:gd name="T1" fmla="*/ 0 h 43"/>
                  <a:gd name="T2" fmla="*/ 18 w 31"/>
                  <a:gd name="T3" fmla="*/ 0 h 43"/>
                  <a:gd name="T4" fmla="*/ 0 w 31"/>
                  <a:gd name="T5" fmla="*/ 38 h 43"/>
                  <a:gd name="T6" fmla="*/ 13 w 31"/>
                  <a:gd name="T7" fmla="*/ 43 h 43"/>
                  <a:gd name="T8" fmla="*/ 31 w 31"/>
                  <a:gd name="T9" fmla="*/ 5 h 43"/>
                  <a:gd name="T10" fmla="*/ 31 w 31"/>
                  <a:gd name="T11" fmla="*/ 3 h 43"/>
                  <a:gd name="T12" fmla="*/ 18 w 31"/>
                  <a:gd name="T13" fmla="*/ 0 h 43"/>
                  <a:gd name="T14" fmla="*/ 0 60000 65536"/>
                  <a:gd name="T15" fmla="*/ 0 60000 65536"/>
                  <a:gd name="T16" fmla="*/ 0 60000 65536"/>
                  <a:gd name="T17" fmla="*/ 0 60000 65536"/>
                  <a:gd name="T18" fmla="*/ 0 60000 65536"/>
                  <a:gd name="T19" fmla="*/ 0 60000 65536"/>
                  <a:gd name="T20" fmla="*/ 0 60000 65536"/>
                  <a:gd name="T21" fmla="*/ 0 w 31"/>
                  <a:gd name="T22" fmla="*/ 0 h 43"/>
                  <a:gd name="T23" fmla="*/ 31 w 3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43">
                    <a:moveTo>
                      <a:pt x="18" y="0"/>
                    </a:moveTo>
                    <a:lnTo>
                      <a:pt x="18" y="0"/>
                    </a:lnTo>
                    <a:lnTo>
                      <a:pt x="0" y="38"/>
                    </a:lnTo>
                    <a:lnTo>
                      <a:pt x="13" y="43"/>
                    </a:lnTo>
                    <a:lnTo>
                      <a:pt x="31" y="5"/>
                    </a:lnTo>
                    <a:lnTo>
                      <a:pt x="31" y="3"/>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 name="Freeform 1172"/>
              <p:cNvSpPr>
                <a:spLocks/>
              </p:cNvSpPr>
              <p:nvPr/>
            </p:nvSpPr>
            <p:spPr bwMode="auto">
              <a:xfrm>
                <a:off x="506" y="1037"/>
                <a:ext cx="24" cy="48"/>
              </a:xfrm>
              <a:custGeom>
                <a:avLst/>
                <a:gdLst>
                  <a:gd name="T0" fmla="*/ 15 w 24"/>
                  <a:gd name="T1" fmla="*/ 0 h 48"/>
                  <a:gd name="T2" fmla="*/ 11 w 24"/>
                  <a:gd name="T3" fmla="*/ 3 h 48"/>
                  <a:gd name="T4" fmla="*/ 0 w 24"/>
                  <a:gd name="T5" fmla="*/ 45 h 48"/>
                  <a:gd name="T6" fmla="*/ 13 w 24"/>
                  <a:gd name="T7" fmla="*/ 48 h 48"/>
                  <a:gd name="T8" fmla="*/ 24 w 24"/>
                  <a:gd name="T9" fmla="*/ 7 h 48"/>
                  <a:gd name="T10" fmla="*/ 20 w 24"/>
                  <a:gd name="T11" fmla="*/ 11 h 48"/>
                  <a:gd name="T12" fmla="*/ 15 w 24"/>
                  <a:gd name="T13" fmla="*/ 0 h 48"/>
                  <a:gd name="T14" fmla="*/ 13 w 24"/>
                  <a:gd name="T15" fmla="*/ 2 h 48"/>
                  <a:gd name="T16" fmla="*/ 11 w 24"/>
                  <a:gd name="T17" fmla="*/ 3 h 48"/>
                  <a:gd name="T18" fmla="*/ 15 w 2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8"/>
                  <a:gd name="T32" fmla="*/ 24 w 2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8">
                    <a:moveTo>
                      <a:pt x="15" y="0"/>
                    </a:moveTo>
                    <a:lnTo>
                      <a:pt x="11" y="3"/>
                    </a:lnTo>
                    <a:lnTo>
                      <a:pt x="0" y="45"/>
                    </a:lnTo>
                    <a:lnTo>
                      <a:pt x="13" y="48"/>
                    </a:lnTo>
                    <a:lnTo>
                      <a:pt x="24" y="7"/>
                    </a:lnTo>
                    <a:lnTo>
                      <a:pt x="20" y="11"/>
                    </a:lnTo>
                    <a:lnTo>
                      <a:pt x="15" y="0"/>
                    </a:lnTo>
                    <a:lnTo>
                      <a:pt x="13" y="2"/>
                    </a:lnTo>
                    <a:lnTo>
                      <a:pt x="11" y="3"/>
                    </a:lnTo>
                    <a:lnTo>
                      <a:pt x="1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 name="Freeform 1173"/>
              <p:cNvSpPr>
                <a:spLocks/>
              </p:cNvSpPr>
              <p:nvPr/>
            </p:nvSpPr>
            <p:spPr bwMode="auto">
              <a:xfrm>
                <a:off x="521" y="1022"/>
                <a:ext cx="37" cy="26"/>
              </a:xfrm>
              <a:custGeom>
                <a:avLst/>
                <a:gdLst>
                  <a:gd name="T0" fmla="*/ 34 w 37"/>
                  <a:gd name="T1" fmla="*/ 0 h 26"/>
                  <a:gd name="T2" fmla="*/ 32 w 37"/>
                  <a:gd name="T3" fmla="*/ 0 h 26"/>
                  <a:gd name="T4" fmla="*/ 0 w 37"/>
                  <a:gd name="T5" fmla="*/ 15 h 26"/>
                  <a:gd name="T6" fmla="*/ 5 w 37"/>
                  <a:gd name="T7" fmla="*/ 26 h 26"/>
                  <a:gd name="T8" fmla="*/ 37 w 37"/>
                  <a:gd name="T9" fmla="*/ 13 h 26"/>
                  <a:gd name="T10" fmla="*/ 34 w 37"/>
                  <a:gd name="T11" fmla="*/ 13 h 26"/>
                  <a:gd name="T12" fmla="*/ 34 w 37"/>
                  <a:gd name="T13" fmla="*/ 0 h 26"/>
                  <a:gd name="T14" fmla="*/ 0 60000 65536"/>
                  <a:gd name="T15" fmla="*/ 0 60000 65536"/>
                  <a:gd name="T16" fmla="*/ 0 60000 65536"/>
                  <a:gd name="T17" fmla="*/ 0 60000 65536"/>
                  <a:gd name="T18" fmla="*/ 0 60000 65536"/>
                  <a:gd name="T19" fmla="*/ 0 60000 65536"/>
                  <a:gd name="T20" fmla="*/ 0 60000 65536"/>
                  <a:gd name="T21" fmla="*/ 0 w 37"/>
                  <a:gd name="T22" fmla="*/ 0 h 26"/>
                  <a:gd name="T23" fmla="*/ 37 w 37"/>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6">
                    <a:moveTo>
                      <a:pt x="34" y="0"/>
                    </a:moveTo>
                    <a:lnTo>
                      <a:pt x="32" y="0"/>
                    </a:lnTo>
                    <a:lnTo>
                      <a:pt x="0" y="15"/>
                    </a:lnTo>
                    <a:lnTo>
                      <a:pt x="5" y="26"/>
                    </a:lnTo>
                    <a:lnTo>
                      <a:pt x="37" y="13"/>
                    </a:lnTo>
                    <a:lnTo>
                      <a:pt x="34" y="13"/>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 name="Freeform 1174"/>
              <p:cNvSpPr>
                <a:spLocks/>
              </p:cNvSpPr>
              <p:nvPr/>
            </p:nvSpPr>
            <p:spPr bwMode="auto">
              <a:xfrm>
                <a:off x="555" y="1019"/>
                <a:ext cx="47" cy="16"/>
              </a:xfrm>
              <a:custGeom>
                <a:avLst/>
                <a:gdLst>
                  <a:gd name="T0" fmla="*/ 40 w 47"/>
                  <a:gd name="T1" fmla="*/ 2 h 16"/>
                  <a:gd name="T2" fmla="*/ 43 w 47"/>
                  <a:gd name="T3" fmla="*/ 0 h 16"/>
                  <a:gd name="T4" fmla="*/ 0 w 47"/>
                  <a:gd name="T5" fmla="*/ 3 h 16"/>
                  <a:gd name="T6" fmla="*/ 0 w 47"/>
                  <a:gd name="T7" fmla="*/ 16 h 16"/>
                  <a:gd name="T8" fmla="*/ 43 w 47"/>
                  <a:gd name="T9" fmla="*/ 14 h 16"/>
                  <a:gd name="T10" fmla="*/ 47 w 47"/>
                  <a:gd name="T11" fmla="*/ 12 h 16"/>
                  <a:gd name="T12" fmla="*/ 40 w 47"/>
                  <a:gd name="T13" fmla="*/ 2 h 16"/>
                  <a:gd name="T14" fmla="*/ 0 60000 65536"/>
                  <a:gd name="T15" fmla="*/ 0 60000 65536"/>
                  <a:gd name="T16" fmla="*/ 0 60000 65536"/>
                  <a:gd name="T17" fmla="*/ 0 60000 65536"/>
                  <a:gd name="T18" fmla="*/ 0 60000 65536"/>
                  <a:gd name="T19" fmla="*/ 0 60000 65536"/>
                  <a:gd name="T20" fmla="*/ 0 60000 65536"/>
                  <a:gd name="T21" fmla="*/ 0 w 47"/>
                  <a:gd name="T22" fmla="*/ 0 h 16"/>
                  <a:gd name="T23" fmla="*/ 47 w 4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6">
                    <a:moveTo>
                      <a:pt x="40" y="2"/>
                    </a:moveTo>
                    <a:lnTo>
                      <a:pt x="43" y="0"/>
                    </a:lnTo>
                    <a:lnTo>
                      <a:pt x="0" y="3"/>
                    </a:lnTo>
                    <a:lnTo>
                      <a:pt x="0" y="16"/>
                    </a:lnTo>
                    <a:lnTo>
                      <a:pt x="43" y="14"/>
                    </a:lnTo>
                    <a:lnTo>
                      <a:pt x="47" y="12"/>
                    </a:lnTo>
                    <a:lnTo>
                      <a:pt x="4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 name="Freeform 1175"/>
              <p:cNvSpPr>
                <a:spLocks/>
              </p:cNvSpPr>
              <p:nvPr/>
            </p:nvSpPr>
            <p:spPr bwMode="auto">
              <a:xfrm>
                <a:off x="595" y="1006"/>
                <a:ext cx="32" cy="25"/>
              </a:xfrm>
              <a:custGeom>
                <a:avLst/>
                <a:gdLst>
                  <a:gd name="T0" fmla="*/ 21 w 32"/>
                  <a:gd name="T1" fmla="*/ 2 h 25"/>
                  <a:gd name="T2" fmla="*/ 23 w 32"/>
                  <a:gd name="T3" fmla="*/ 0 h 25"/>
                  <a:gd name="T4" fmla="*/ 0 w 32"/>
                  <a:gd name="T5" fmla="*/ 15 h 25"/>
                  <a:gd name="T6" fmla="*/ 7 w 32"/>
                  <a:gd name="T7" fmla="*/ 25 h 25"/>
                  <a:gd name="T8" fmla="*/ 30 w 32"/>
                  <a:gd name="T9" fmla="*/ 11 h 25"/>
                  <a:gd name="T10" fmla="*/ 32 w 32"/>
                  <a:gd name="T11" fmla="*/ 9 h 25"/>
                  <a:gd name="T12" fmla="*/ 21 w 32"/>
                  <a:gd name="T13" fmla="*/ 2 h 25"/>
                  <a:gd name="T14" fmla="*/ 0 60000 65536"/>
                  <a:gd name="T15" fmla="*/ 0 60000 65536"/>
                  <a:gd name="T16" fmla="*/ 0 60000 65536"/>
                  <a:gd name="T17" fmla="*/ 0 60000 65536"/>
                  <a:gd name="T18" fmla="*/ 0 60000 65536"/>
                  <a:gd name="T19" fmla="*/ 0 60000 65536"/>
                  <a:gd name="T20" fmla="*/ 0 60000 65536"/>
                  <a:gd name="T21" fmla="*/ 0 w 32"/>
                  <a:gd name="T22" fmla="*/ 0 h 25"/>
                  <a:gd name="T23" fmla="*/ 32 w 3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5">
                    <a:moveTo>
                      <a:pt x="21" y="2"/>
                    </a:moveTo>
                    <a:lnTo>
                      <a:pt x="23" y="0"/>
                    </a:lnTo>
                    <a:lnTo>
                      <a:pt x="0" y="15"/>
                    </a:lnTo>
                    <a:lnTo>
                      <a:pt x="7" y="25"/>
                    </a:lnTo>
                    <a:lnTo>
                      <a:pt x="30" y="11"/>
                    </a:lnTo>
                    <a:lnTo>
                      <a:pt x="32" y="9"/>
                    </a:lnTo>
                    <a:lnTo>
                      <a:pt x="2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 name="Freeform 1176"/>
              <p:cNvSpPr>
                <a:spLocks/>
              </p:cNvSpPr>
              <p:nvPr/>
            </p:nvSpPr>
            <p:spPr bwMode="auto">
              <a:xfrm>
                <a:off x="616" y="986"/>
                <a:ext cx="22" cy="29"/>
              </a:xfrm>
              <a:custGeom>
                <a:avLst/>
                <a:gdLst>
                  <a:gd name="T0" fmla="*/ 11 w 22"/>
                  <a:gd name="T1" fmla="*/ 0 h 29"/>
                  <a:gd name="T2" fmla="*/ 11 w 22"/>
                  <a:gd name="T3" fmla="*/ 0 h 29"/>
                  <a:gd name="T4" fmla="*/ 0 w 22"/>
                  <a:gd name="T5" fmla="*/ 22 h 29"/>
                  <a:gd name="T6" fmla="*/ 11 w 22"/>
                  <a:gd name="T7" fmla="*/ 29 h 29"/>
                  <a:gd name="T8" fmla="*/ 22 w 22"/>
                  <a:gd name="T9" fmla="*/ 6 h 29"/>
                  <a:gd name="T10" fmla="*/ 22 w 22"/>
                  <a:gd name="T11" fmla="*/ 7 h 29"/>
                  <a:gd name="T12" fmla="*/ 11 w 22"/>
                  <a:gd name="T13" fmla="*/ 0 h 29"/>
                  <a:gd name="T14" fmla="*/ 0 60000 65536"/>
                  <a:gd name="T15" fmla="*/ 0 60000 65536"/>
                  <a:gd name="T16" fmla="*/ 0 60000 65536"/>
                  <a:gd name="T17" fmla="*/ 0 60000 65536"/>
                  <a:gd name="T18" fmla="*/ 0 60000 65536"/>
                  <a:gd name="T19" fmla="*/ 0 60000 65536"/>
                  <a:gd name="T20" fmla="*/ 0 60000 65536"/>
                  <a:gd name="T21" fmla="*/ 0 w 22"/>
                  <a:gd name="T22" fmla="*/ 0 h 29"/>
                  <a:gd name="T23" fmla="*/ 22 w 22"/>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9">
                    <a:moveTo>
                      <a:pt x="11" y="0"/>
                    </a:moveTo>
                    <a:lnTo>
                      <a:pt x="11" y="0"/>
                    </a:lnTo>
                    <a:lnTo>
                      <a:pt x="0" y="22"/>
                    </a:lnTo>
                    <a:lnTo>
                      <a:pt x="11" y="29"/>
                    </a:lnTo>
                    <a:lnTo>
                      <a:pt x="22" y="6"/>
                    </a:lnTo>
                    <a:lnTo>
                      <a:pt x="22" y="7"/>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 name="Freeform 1177"/>
              <p:cNvSpPr>
                <a:spLocks/>
              </p:cNvSpPr>
              <p:nvPr/>
            </p:nvSpPr>
            <p:spPr bwMode="auto">
              <a:xfrm>
                <a:off x="627" y="961"/>
                <a:ext cx="27" cy="32"/>
              </a:xfrm>
              <a:custGeom>
                <a:avLst/>
                <a:gdLst>
                  <a:gd name="T0" fmla="*/ 18 w 27"/>
                  <a:gd name="T1" fmla="*/ 0 h 32"/>
                  <a:gd name="T2" fmla="*/ 16 w 27"/>
                  <a:gd name="T3" fmla="*/ 0 h 32"/>
                  <a:gd name="T4" fmla="*/ 0 w 27"/>
                  <a:gd name="T5" fmla="*/ 25 h 32"/>
                  <a:gd name="T6" fmla="*/ 11 w 27"/>
                  <a:gd name="T7" fmla="*/ 32 h 32"/>
                  <a:gd name="T8" fmla="*/ 27 w 27"/>
                  <a:gd name="T9" fmla="*/ 7 h 32"/>
                  <a:gd name="T10" fmla="*/ 27 w 27"/>
                  <a:gd name="T11" fmla="*/ 9 h 32"/>
                  <a:gd name="T12" fmla="*/ 18 w 27"/>
                  <a:gd name="T13" fmla="*/ 0 h 32"/>
                  <a:gd name="T14" fmla="*/ 0 60000 65536"/>
                  <a:gd name="T15" fmla="*/ 0 60000 65536"/>
                  <a:gd name="T16" fmla="*/ 0 60000 65536"/>
                  <a:gd name="T17" fmla="*/ 0 60000 65536"/>
                  <a:gd name="T18" fmla="*/ 0 60000 65536"/>
                  <a:gd name="T19" fmla="*/ 0 60000 65536"/>
                  <a:gd name="T20" fmla="*/ 0 60000 65536"/>
                  <a:gd name="T21" fmla="*/ 0 w 27"/>
                  <a:gd name="T22" fmla="*/ 0 h 32"/>
                  <a:gd name="T23" fmla="*/ 27 w 2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2">
                    <a:moveTo>
                      <a:pt x="18" y="0"/>
                    </a:moveTo>
                    <a:lnTo>
                      <a:pt x="16" y="0"/>
                    </a:lnTo>
                    <a:lnTo>
                      <a:pt x="0" y="25"/>
                    </a:lnTo>
                    <a:lnTo>
                      <a:pt x="11" y="32"/>
                    </a:lnTo>
                    <a:lnTo>
                      <a:pt x="27" y="7"/>
                    </a:lnTo>
                    <a:lnTo>
                      <a:pt x="27" y="9"/>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 name="Freeform 1178"/>
              <p:cNvSpPr>
                <a:spLocks/>
              </p:cNvSpPr>
              <p:nvPr/>
            </p:nvSpPr>
            <p:spPr bwMode="auto">
              <a:xfrm>
                <a:off x="645" y="934"/>
                <a:ext cx="34" cy="36"/>
              </a:xfrm>
              <a:custGeom>
                <a:avLst/>
                <a:gdLst>
                  <a:gd name="T0" fmla="*/ 25 w 34"/>
                  <a:gd name="T1" fmla="*/ 0 h 36"/>
                  <a:gd name="T2" fmla="*/ 25 w 34"/>
                  <a:gd name="T3" fmla="*/ 0 h 36"/>
                  <a:gd name="T4" fmla="*/ 0 w 34"/>
                  <a:gd name="T5" fmla="*/ 27 h 36"/>
                  <a:gd name="T6" fmla="*/ 9 w 34"/>
                  <a:gd name="T7" fmla="*/ 36 h 36"/>
                  <a:gd name="T8" fmla="*/ 34 w 34"/>
                  <a:gd name="T9" fmla="*/ 9 h 36"/>
                  <a:gd name="T10" fmla="*/ 34 w 34"/>
                  <a:gd name="T11" fmla="*/ 9 h 36"/>
                  <a:gd name="T12" fmla="*/ 25 w 34"/>
                  <a:gd name="T13" fmla="*/ 0 h 36"/>
                  <a:gd name="T14" fmla="*/ 0 60000 65536"/>
                  <a:gd name="T15" fmla="*/ 0 60000 65536"/>
                  <a:gd name="T16" fmla="*/ 0 60000 65536"/>
                  <a:gd name="T17" fmla="*/ 0 60000 65536"/>
                  <a:gd name="T18" fmla="*/ 0 60000 65536"/>
                  <a:gd name="T19" fmla="*/ 0 60000 65536"/>
                  <a:gd name="T20" fmla="*/ 0 60000 65536"/>
                  <a:gd name="T21" fmla="*/ 0 w 34"/>
                  <a:gd name="T22" fmla="*/ 0 h 36"/>
                  <a:gd name="T23" fmla="*/ 34 w 34"/>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6">
                    <a:moveTo>
                      <a:pt x="25" y="0"/>
                    </a:moveTo>
                    <a:lnTo>
                      <a:pt x="25" y="0"/>
                    </a:lnTo>
                    <a:lnTo>
                      <a:pt x="0" y="27"/>
                    </a:lnTo>
                    <a:lnTo>
                      <a:pt x="9" y="36"/>
                    </a:lnTo>
                    <a:lnTo>
                      <a:pt x="34" y="9"/>
                    </a:lnTo>
                    <a:lnTo>
                      <a:pt x="2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 name="Freeform 1179"/>
              <p:cNvSpPr>
                <a:spLocks/>
              </p:cNvSpPr>
              <p:nvPr/>
            </p:nvSpPr>
            <p:spPr bwMode="auto">
              <a:xfrm>
                <a:off x="670" y="909"/>
                <a:ext cx="38" cy="34"/>
              </a:xfrm>
              <a:custGeom>
                <a:avLst/>
                <a:gdLst>
                  <a:gd name="T0" fmla="*/ 25 w 38"/>
                  <a:gd name="T1" fmla="*/ 3 h 34"/>
                  <a:gd name="T2" fmla="*/ 27 w 38"/>
                  <a:gd name="T3" fmla="*/ 0 h 34"/>
                  <a:gd name="T4" fmla="*/ 0 w 38"/>
                  <a:gd name="T5" fmla="*/ 25 h 34"/>
                  <a:gd name="T6" fmla="*/ 9 w 38"/>
                  <a:gd name="T7" fmla="*/ 34 h 34"/>
                  <a:gd name="T8" fmla="*/ 36 w 38"/>
                  <a:gd name="T9" fmla="*/ 9 h 34"/>
                  <a:gd name="T10" fmla="*/ 38 w 38"/>
                  <a:gd name="T11" fmla="*/ 5 h 34"/>
                  <a:gd name="T12" fmla="*/ 25 w 38"/>
                  <a:gd name="T13" fmla="*/ 3 h 34"/>
                  <a:gd name="T14" fmla="*/ 0 60000 65536"/>
                  <a:gd name="T15" fmla="*/ 0 60000 65536"/>
                  <a:gd name="T16" fmla="*/ 0 60000 65536"/>
                  <a:gd name="T17" fmla="*/ 0 60000 65536"/>
                  <a:gd name="T18" fmla="*/ 0 60000 65536"/>
                  <a:gd name="T19" fmla="*/ 0 60000 65536"/>
                  <a:gd name="T20" fmla="*/ 0 60000 65536"/>
                  <a:gd name="T21" fmla="*/ 0 w 38"/>
                  <a:gd name="T22" fmla="*/ 0 h 34"/>
                  <a:gd name="T23" fmla="*/ 38 w 3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4">
                    <a:moveTo>
                      <a:pt x="25" y="3"/>
                    </a:moveTo>
                    <a:lnTo>
                      <a:pt x="27" y="0"/>
                    </a:lnTo>
                    <a:lnTo>
                      <a:pt x="0" y="25"/>
                    </a:lnTo>
                    <a:lnTo>
                      <a:pt x="9" y="34"/>
                    </a:lnTo>
                    <a:lnTo>
                      <a:pt x="36" y="9"/>
                    </a:lnTo>
                    <a:lnTo>
                      <a:pt x="38" y="5"/>
                    </a:lnTo>
                    <a:lnTo>
                      <a:pt x="25"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 name="Freeform 1180"/>
              <p:cNvSpPr>
                <a:spLocks/>
              </p:cNvSpPr>
              <p:nvPr/>
            </p:nvSpPr>
            <p:spPr bwMode="auto">
              <a:xfrm>
                <a:off x="695" y="869"/>
                <a:ext cx="22" cy="45"/>
              </a:xfrm>
              <a:custGeom>
                <a:avLst/>
                <a:gdLst>
                  <a:gd name="T0" fmla="*/ 11 w 22"/>
                  <a:gd name="T1" fmla="*/ 0 h 45"/>
                  <a:gd name="T2" fmla="*/ 9 w 22"/>
                  <a:gd name="T3" fmla="*/ 4 h 45"/>
                  <a:gd name="T4" fmla="*/ 0 w 22"/>
                  <a:gd name="T5" fmla="*/ 43 h 45"/>
                  <a:gd name="T6" fmla="*/ 13 w 22"/>
                  <a:gd name="T7" fmla="*/ 45 h 45"/>
                  <a:gd name="T8" fmla="*/ 22 w 22"/>
                  <a:gd name="T9" fmla="*/ 7 h 45"/>
                  <a:gd name="T10" fmla="*/ 20 w 22"/>
                  <a:gd name="T11" fmla="*/ 11 h 45"/>
                  <a:gd name="T12" fmla="*/ 11 w 22"/>
                  <a:gd name="T13" fmla="*/ 0 h 45"/>
                  <a:gd name="T14" fmla="*/ 0 60000 65536"/>
                  <a:gd name="T15" fmla="*/ 0 60000 65536"/>
                  <a:gd name="T16" fmla="*/ 0 60000 65536"/>
                  <a:gd name="T17" fmla="*/ 0 60000 65536"/>
                  <a:gd name="T18" fmla="*/ 0 60000 65536"/>
                  <a:gd name="T19" fmla="*/ 0 60000 65536"/>
                  <a:gd name="T20" fmla="*/ 0 60000 65536"/>
                  <a:gd name="T21" fmla="*/ 0 w 22"/>
                  <a:gd name="T22" fmla="*/ 0 h 45"/>
                  <a:gd name="T23" fmla="*/ 22 w 22"/>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45">
                    <a:moveTo>
                      <a:pt x="11" y="0"/>
                    </a:moveTo>
                    <a:lnTo>
                      <a:pt x="9" y="4"/>
                    </a:lnTo>
                    <a:lnTo>
                      <a:pt x="0" y="43"/>
                    </a:lnTo>
                    <a:lnTo>
                      <a:pt x="13" y="45"/>
                    </a:lnTo>
                    <a:lnTo>
                      <a:pt x="22" y="7"/>
                    </a:lnTo>
                    <a:lnTo>
                      <a:pt x="20" y="11"/>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 name="Freeform 1181"/>
              <p:cNvSpPr>
                <a:spLocks/>
              </p:cNvSpPr>
              <p:nvPr/>
            </p:nvSpPr>
            <p:spPr bwMode="auto">
              <a:xfrm>
                <a:off x="706" y="844"/>
                <a:ext cx="38" cy="36"/>
              </a:xfrm>
              <a:custGeom>
                <a:avLst/>
                <a:gdLst>
                  <a:gd name="T0" fmla="*/ 34 w 38"/>
                  <a:gd name="T1" fmla="*/ 0 h 36"/>
                  <a:gd name="T2" fmla="*/ 29 w 38"/>
                  <a:gd name="T3" fmla="*/ 2 h 36"/>
                  <a:gd name="T4" fmla="*/ 0 w 38"/>
                  <a:gd name="T5" fmla="*/ 25 h 36"/>
                  <a:gd name="T6" fmla="*/ 9 w 38"/>
                  <a:gd name="T7" fmla="*/ 36 h 36"/>
                  <a:gd name="T8" fmla="*/ 38 w 38"/>
                  <a:gd name="T9" fmla="*/ 11 h 36"/>
                  <a:gd name="T10" fmla="*/ 34 w 38"/>
                  <a:gd name="T11" fmla="*/ 13 h 36"/>
                  <a:gd name="T12" fmla="*/ 34 w 38"/>
                  <a:gd name="T13" fmla="*/ 0 h 36"/>
                  <a:gd name="T14" fmla="*/ 0 60000 65536"/>
                  <a:gd name="T15" fmla="*/ 0 60000 65536"/>
                  <a:gd name="T16" fmla="*/ 0 60000 65536"/>
                  <a:gd name="T17" fmla="*/ 0 60000 65536"/>
                  <a:gd name="T18" fmla="*/ 0 60000 65536"/>
                  <a:gd name="T19" fmla="*/ 0 60000 65536"/>
                  <a:gd name="T20" fmla="*/ 0 60000 65536"/>
                  <a:gd name="T21" fmla="*/ 0 w 38"/>
                  <a:gd name="T22" fmla="*/ 0 h 36"/>
                  <a:gd name="T23" fmla="*/ 38 w 3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6">
                    <a:moveTo>
                      <a:pt x="34" y="0"/>
                    </a:moveTo>
                    <a:lnTo>
                      <a:pt x="29" y="2"/>
                    </a:lnTo>
                    <a:lnTo>
                      <a:pt x="0" y="25"/>
                    </a:lnTo>
                    <a:lnTo>
                      <a:pt x="9" y="36"/>
                    </a:lnTo>
                    <a:lnTo>
                      <a:pt x="38" y="11"/>
                    </a:lnTo>
                    <a:lnTo>
                      <a:pt x="34" y="13"/>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 name="Freeform 1182"/>
              <p:cNvSpPr>
                <a:spLocks/>
              </p:cNvSpPr>
              <p:nvPr/>
            </p:nvSpPr>
            <p:spPr bwMode="auto">
              <a:xfrm>
                <a:off x="740" y="842"/>
                <a:ext cx="51" cy="15"/>
              </a:xfrm>
              <a:custGeom>
                <a:avLst/>
                <a:gdLst>
                  <a:gd name="T0" fmla="*/ 51 w 51"/>
                  <a:gd name="T1" fmla="*/ 2 h 15"/>
                  <a:gd name="T2" fmla="*/ 47 w 51"/>
                  <a:gd name="T3" fmla="*/ 0 h 15"/>
                  <a:gd name="T4" fmla="*/ 0 w 51"/>
                  <a:gd name="T5" fmla="*/ 2 h 15"/>
                  <a:gd name="T6" fmla="*/ 0 w 51"/>
                  <a:gd name="T7" fmla="*/ 15 h 15"/>
                  <a:gd name="T8" fmla="*/ 47 w 51"/>
                  <a:gd name="T9" fmla="*/ 13 h 15"/>
                  <a:gd name="T10" fmla="*/ 45 w 51"/>
                  <a:gd name="T11" fmla="*/ 13 h 15"/>
                  <a:gd name="T12" fmla="*/ 51 w 51"/>
                  <a:gd name="T13" fmla="*/ 2 h 15"/>
                  <a:gd name="T14" fmla="*/ 0 60000 65536"/>
                  <a:gd name="T15" fmla="*/ 0 60000 65536"/>
                  <a:gd name="T16" fmla="*/ 0 60000 65536"/>
                  <a:gd name="T17" fmla="*/ 0 60000 65536"/>
                  <a:gd name="T18" fmla="*/ 0 60000 65536"/>
                  <a:gd name="T19" fmla="*/ 0 60000 65536"/>
                  <a:gd name="T20" fmla="*/ 0 60000 65536"/>
                  <a:gd name="T21" fmla="*/ 0 w 51"/>
                  <a:gd name="T22" fmla="*/ 0 h 15"/>
                  <a:gd name="T23" fmla="*/ 51 w 51"/>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5">
                    <a:moveTo>
                      <a:pt x="51" y="2"/>
                    </a:moveTo>
                    <a:lnTo>
                      <a:pt x="47" y="0"/>
                    </a:lnTo>
                    <a:lnTo>
                      <a:pt x="0" y="2"/>
                    </a:lnTo>
                    <a:lnTo>
                      <a:pt x="0" y="15"/>
                    </a:lnTo>
                    <a:lnTo>
                      <a:pt x="47" y="13"/>
                    </a:lnTo>
                    <a:lnTo>
                      <a:pt x="45" y="13"/>
                    </a:lnTo>
                    <a:lnTo>
                      <a:pt x="5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 name="Freeform 1183"/>
              <p:cNvSpPr>
                <a:spLocks/>
              </p:cNvSpPr>
              <p:nvPr/>
            </p:nvSpPr>
            <p:spPr bwMode="auto">
              <a:xfrm>
                <a:off x="785" y="844"/>
                <a:ext cx="37" cy="23"/>
              </a:xfrm>
              <a:custGeom>
                <a:avLst/>
                <a:gdLst>
                  <a:gd name="T0" fmla="*/ 37 w 37"/>
                  <a:gd name="T1" fmla="*/ 13 h 23"/>
                  <a:gd name="T2" fmla="*/ 35 w 37"/>
                  <a:gd name="T3" fmla="*/ 13 h 23"/>
                  <a:gd name="T4" fmla="*/ 6 w 37"/>
                  <a:gd name="T5" fmla="*/ 0 h 23"/>
                  <a:gd name="T6" fmla="*/ 0 w 37"/>
                  <a:gd name="T7" fmla="*/ 11 h 23"/>
                  <a:gd name="T8" fmla="*/ 29 w 37"/>
                  <a:gd name="T9" fmla="*/ 23 h 23"/>
                  <a:gd name="T10" fmla="*/ 28 w 37"/>
                  <a:gd name="T11" fmla="*/ 22 h 23"/>
                  <a:gd name="T12" fmla="*/ 37 w 37"/>
                  <a:gd name="T13" fmla="*/ 13 h 23"/>
                  <a:gd name="T14" fmla="*/ 0 60000 65536"/>
                  <a:gd name="T15" fmla="*/ 0 60000 65536"/>
                  <a:gd name="T16" fmla="*/ 0 60000 65536"/>
                  <a:gd name="T17" fmla="*/ 0 60000 65536"/>
                  <a:gd name="T18" fmla="*/ 0 60000 65536"/>
                  <a:gd name="T19" fmla="*/ 0 60000 65536"/>
                  <a:gd name="T20" fmla="*/ 0 60000 65536"/>
                  <a:gd name="T21" fmla="*/ 0 w 37"/>
                  <a:gd name="T22" fmla="*/ 0 h 23"/>
                  <a:gd name="T23" fmla="*/ 37 w 37"/>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3">
                    <a:moveTo>
                      <a:pt x="37" y="13"/>
                    </a:moveTo>
                    <a:lnTo>
                      <a:pt x="35" y="13"/>
                    </a:lnTo>
                    <a:lnTo>
                      <a:pt x="6" y="0"/>
                    </a:lnTo>
                    <a:lnTo>
                      <a:pt x="0" y="11"/>
                    </a:lnTo>
                    <a:lnTo>
                      <a:pt x="29" y="23"/>
                    </a:lnTo>
                    <a:lnTo>
                      <a:pt x="28" y="22"/>
                    </a:lnTo>
                    <a:lnTo>
                      <a:pt x="37"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 name="Freeform 1184"/>
              <p:cNvSpPr>
                <a:spLocks/>
              </p:cNvSpPr>
              <p:nvPr/>
            </p:nvSpPr>
            <p:spPr bwMode="auto">
              <a:xfrm>
                <a:off x="813" y="857"/>
                <a:ext cx="32" cy="30"/>
              </a:xfrm>
              <a:custGeom>
                <a:avLst/>
                <a:gdLst>
                  <a:gd name="T0" fmla="*/ 32 w 32"/>
                  <a:gd name="T1" fmla="*/ 25 h 30"/>
                  <a:gd name="T2" fmla="*/ 30 w 32"/>
                  <a:gd name="T3" fmla="*/ 21 h 30"/>
                  <a:gd name="T4" fmla="*/ 9 w 32"/>
                  <a:gd name="T5" fmla="*/ 0 h 30"/>
                  <a:gd name="T6" fmla="*/ 0 w 32"/>
                  <a:gd name="T7" fmla="*/ 9 h 30"/>
                  <a:gd name="T8" fmla="*/ 21 w 32"/>
                  <a:gd name="T9" fmla="*/ 30 h 30"/>
                  <a:gd name="T10" fmla="*/ 19 w 32"/>
                  <a:gd name="T11" fmla="*/ 27 h 30"/>
                  <a:gd name="T12" fmla="*/ 32 w 32"/>
                  <a:gd name="T13" fmla="*/ 25 h 30"/>
                  <a:gd name="T14" fmla="*/ 0 60000 65536"/>
                  <a:gd name="T15" fmla="*/ 0 60000 65536"/>
                  <a:gd name="T16" fmla="*/ 0 60000 65536"/>
                  <a:gd name="T17" fmla="*/ 0 60000 65536"/>
                  <a:gd name="T18" fmla="*/ 0 60000 65536"/>
                  <a:gd name="T19" fmla="*/ 0 60000 65536"/>
                  <a:gd name="T20" fmla="*/ 0 60000 65536"/>
                  <a:gd name="T21" fmla="*/ 0 w 32"/>
                  <a:gd name="T22" fmla="*/ 0 h 30"/>
                  <a:gd name="T23" fmla="*/ 32 w 32"/>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0">
                    <a:moveTo>
                      <a:pt x="32" y="25"/>
                    </a:moveTo>
                    <a:lnTo>
                      <a:pt x="30" y="21"/>
                    </a:lnTo>
                    <a:lnTo>
                      <a:pt x="9" y="0"/>
                    </a:lnTo>
                    <a:lnTo>
                      <a:pt x="0" y="9"/>
                    </a:lnTo>
                    <a:lnTo>
                      <a:pt x="21" y="30"/>
                    </a:lnTo>
                    <a:lnTo>
                      <a:pt x="19" y="27"/>
                    </a:lnTo>
                    <a:lnTo>
                      <a:pt x="32"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 name="Freeform 1185"/>
              <p:cNvSpPr>
                <a:spLocks/>
              </p:cNvSpPr>
              <p:nvPr/>
            </p:nvSpPr>
            <p:spPr bwMode="auto">
              <a:xfrm>
                <a:off x="832" y="882"/>
                <a:ext cx="18" cy="41"/>
              </a:xfrm>
              <a:custGeom>
                <a:avLst/>
                <a:gdLst>
                  <a:gd name="T0" fmla="*/ 18 w 18"/>
                  <a:gd name="T1" fmla="*/ 39 h 41"/>
                  <a:gd name="T2" fmla="*/ 18 w 18"/>
                  <a:gd name="T3" fmla="*/ 39 h 41"/>
                  <a:gd name="T4" fmla="*/ 13 w 18"/>
                  <a:gd name="T5" fmla="*/ 0 h 41"/>
                  <a:gd name="T6" fmla="*/ 0 w 18"/>
                  <a:gd name="T7" fmla="*/ 2 h 41"/>
                  <a:gd name="T8" fmla="*/ 6 w 18"/>
                  <a:gd name="T9" fmla="*/ 41 h 41"/>
                  <a:gd name="T10" fmla="*/ 6 w 18"/>
                  <a:gd name="T11" fmla="*/ 39 h 41"/>
                  <a:gd name="T12" fmla="*/ 18 w 18"/>
                  <a:gd name="T13" fmla="*/ 39 h 41"/>
                  <a:gd name="T14" fmla="*/ 0 60000 65536"/>
                  <a:gd name="T15" fmla="*/ 0 60000 65536"/>
                  <a:gd name="T16" fmla="*/ 0 60000 65536"/>
                  <a:gd name="T17" fmla="*/ 0 60000 65536"/>
                  <a:gd name="T18" fmla="*/ 0 60000 65536"/>
                  <a:gd name="T19" fmla="*/ 0 60000 65536"/>
                  <a:gd name="T20" fmla="*/ 0 60000 65536"/>
                  <a:gd name="T21" fmla="*/ 0 w 18"/>
                  <a:gd name="T22" fmla="*/ 0 h 41"/>
                  <a:gd name="T23" fmla="*/ 18 w 1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41">
                    <a:moveTo>
                      <a:pt x="18" y="39"/>
                    </a:moveTo>
                    <a:lnTo>
                      <a:pt x="18" y="39"/>
                    </a:lnTo>
                    <a:lnTo>
                      <a:pt x="13" y="0"/>
                    </a:lnTo>
                    <a:lnTo>
                      <a:pt x="0" y="2"/>
                    </a:lnTo>
                    <a:lnTo>
                      <a:pt x="6" y="41"/>
                    </a:lnTo>
                    <a:lnTo>
                      <a:pt x="6" y="39"/>
                    </a:lnTo>
                    <a:lnTo>
                      <a:pt x="18" y="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 name="Freeform 1186"/>
              <p:cNvSpPr>
                <a:spLocks/>
              </p:cNvSpPr>
              <p:nvPr/>
            </p:nvSpPr>
            <p:spPr bwMode="auto">
              <a:xfrm>
                <a:off x="838" y="921"/>
                <a:ext cx="12" cy="35"/>
              </a:xfrm>
              <a:custGeom>
                <a:avLst/>
                <a:gdLst>
                  <a:gd name="T0" fmla="*/ 11 w 12"/>
                  <a:gd name="T1" fmla="*/ 26 h 35"/>
                  <a:gd name="T2" fmla="*/ 12 w 12"/>
                  <a:gd name="T3" fmla="*/ 29 h 35"/>
                  <a:gd name="T4" fmla="*/ 12 w 12"/>
                  <a:gd name="T5" fmla="*/ 0 h 35"/>
                  <a:gd name="T6" fmla="*/ 0 w 12"/>
                  <a:gd name="T7" fmla="*/ 0 h 35"/>
                  <a:gd name="T8" fmla="*/ 0 w 12"/>
                  <a:gd name="T9" fmla="*/ 29 h 35"/>
                  <a:gd name="T10" fmla="*/ 2 w 12"/>
                  <a:gd name="T11" fmla="*/ 35 h 35"/>
                  <a:gd name="T12" fmla="*/ 11 w 12"/>
                  <a:gd name="T13" fmla="*/ 26 h 35"/>
                  <a:gd name="T14" fmla="*/ 0 60000 65536"/>
                  <a:gd name="T15" fmla="*/ 0 60000 65536"/>
                  <a:gd name="T16" fmla="*/ 0 60000 65536"/>
                  <a:gd name="T17" fmla="*/ 0 60000 65536"/>
                  <a:gd name="T18" fmla="*/ 0 60000 65536"/>
                  <a:gd name="T19" fmla="*/ 0 60000 65536"/>
                  <a:gd name="T20" fmla="*/ 0 60000 65536"/>
                  <a:gd name="T21" fmla="*/ 0 w 12"/>
                  <a:gd name="T22" fmla="*/ 0 h 35"/>
                  <a:gd name="T23" fmla="*/ 12 w 1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35">
                    <a:moveTo>
                      <a:pt x="11" y="26"/>
                    </a:moveTo>
                    <a:lnTo>
                      <a:pt x="12" y="29"/>
                    </a:lnTo>
                    <a:lnTo>
                      <a:pt x="12" y="0"/>
                    </a:lnTo>
                    <a:lnTo>
                      <a:pt x="0" y="0"/>
                    </a:lnTo>
                    <a:lnTo>
                      <a:pt x="0" y="29"/>
                    </a:lnTo>
                    <a:lnTo>
                      <a:pt x="2" y="35"/>
                    </a:lnTo>
                    <a:lnTo>
                      <a:pt x="11"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 name="Freeform 1187"/>
              <p:cNvSpPr>
                <a:spLocks/>
              </p:cNvSpPr>
              <p:nvPr/>
            </p:nvSpPr>
            <p:spPr bwMode="auto">
              <a:xfrm>
                <a:off x="840" y="947"/>
                <a:ext cx="25" cy="27"/>
              </a:xfrm>
              <a:custGeom>
                <a:avLst/>
                <a:gdLst>
                  <a:gd name="T0" fmla="*/ 23 w 25"/>
                  <a:gd name="T1" fmla="*/ 16 h 27"/>
                  <a:gd name="T2" fmla="*/ 25 w 25"/>
                  <a:gd name="T3" fmla="*/ 16 h 27"/>
                  <a:gd name="T4" fmla="*/ 9 w 25"/>
                  <a:gd name="T5" fmla="*/ 0 h 27"/>
                  <a:gd name="T6" fmla="*/ 0 w 25"/>
                  <a:gd name="T7" fmla="*/ 9 h 27"/>
                  <a:gd name="T8" fmla="*/ 16 w 25"/>
                  <a:gd name="T9" fmla="*/ 25 h 27"/>
                  <a:gd name="T10" fmla="*/ 18 w 25"/>
                  <a:gd name="T11" fmla="*/ 27 h 27"/>
                  <a:gd name="T12" fmla="*/ 23 w 25"/>
                  <a:gd name="T13" fmla="*/ 16 h 27"/>
                  <a:gd name="T14" fmla="*/ 0 60000 65536"/>
                  <a:gd name="T15" fmla="*/ 0 60000 65536"/>
                  <a:gd name="T16" fmla="*/ 0 60000 65536"/>
                  <a:gd name="T17" fmla="*/ 0 60000 65536"/>
                  <a:gd name="T18" fmla="*/ 0 60000 65536"/>
                  <a:gd name="T19" fmla="*/ 0 60000 65536"/>
                  <a:gd name="T20" fmla="*/ 0 60000 65536"/>
                  <a:gd name="T21" fmla="*/ 0 w 25"/>
                  <a:gd name="T22" fmla="*/ 0 h 27"/>
                  <a:gd name="T23" fmla="*/ 25 w 25"/>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7">
                    <a:moveTo>
                      <a:pt x="23" y="16"/>
                    </a:moveTo>
                    <a:lnTo>
                      <a:pt x="25" y="16"/>
                    </a:lnTo>
                    <a:lnTo>
                      <a:pt x="9" y="0"/>
                    </a:lnTo>
                    <a:lnTo>
                      <a:pt x="0" y="9"/>
                    </a:lnTo>
                    <a:lnTo>
                      <a:pt x="16" y="25"/>
                    </a:lnTo>
                    <a:lnTo>
                      <a:pt x="18" y="27"/>
                    </a:lnTo>
                    <a:lnTo>
                      <a:pt x="2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 name="Freeform 1188"/>
              <p:cNvSpPr>
                <a:spLocks/>
              </p:cNvSpPr>
              <p:nvPr/>
            </p:nvSpPr>
            <p:spPr bwMode="auto">
              <a:xfrm>
                <a:off x="858" y="963"/>
                <a:ext cx="34" cy="27"/>
              </a:xfrm>
              <a:custGeom>
                <a:avLst/>
                <a:gdLst>
                  <a:gd name="T0" fmla="*/ 30 w 34"/>
                  <a:gd name="T1" fmla="*/ 14 h 27"/>
                  <a:gd name="T2" fmla="*/ 34 w 34"/>
                  <a:gd name="T3" fmla="*/ 16 h 27"/>
                  <a:gd name="T4" fmla="*/ 5 w 34"/>
                  <a:gd name="T5" fmla="*/ 0 h 27"/>
                  <a:gd name="T6" fmla="*/ 0 w 34"/>
                  <a:gd name="T7" fmla="*/ 11 h 27"/>
                  <a:gd name="T8" fmla="*/ 28 w 34"/>
                  <a:gd name="T9" fmla="*/ 27 h 27"/>
                  <a:gd name="T10" fmla="*/ 32 w 34"/>
                  <a:gd name="T11" fmla="*/ 27 h 27"/>
                  <a:gd name="T12" fmla="*/ 30 w 34"/>
                  <a:gd name="T13" fmla="*/ 14 h 27"/>
                  <a:gd name="T14" fmla="*/ 0 60000 65536"/>
                  <a:gd name="T15" fmla="*/ 0 60000 65536"/>
                  <a:gd name="T16" fmla="*/ 0 60000 65536"/>
                  <a:gd name="T17" fmla="*/ 0 60000 65536"/>
                  <a:gd name="T18" fmla="*/ 0 60000 65536"/>
                  <a:gd name="T19" fmla="*/ 0 60000 65536"/>
                  <a:gd name="T20" fmla="*/ 0 60000 65536"/>
                  <a:gd name="T21" fmla="*/ 0 w 34"/>
                  <a:gd name="T22" fmla="*/ 0 h 27"/>
                  <a:gd name="T23" fmla="*/ 34 w 34"/>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7">
                    <a:moveTo>
                      <a:pt x="30" y="14"/>
                    </a:moveTo>
                    <a:lnTo>
                      <a:pt x="34" y="16"/>
                    </a:lnTo>
                    <a:lnTo>
                      <a:pt x="5" y="0"/>
                    </a:lnTo>
                    <a:lnTo>
                      <a:pt x="0" y="11"/>
                    </a:lnTo>
                    <a:lnTo>
                      <a:pt x="28" y="27"/>
                    </a:lnTo>
                    <a:lnTo>
                      <a:pt x="32" y="27"/>
                    </a:lnTo>
                    <a:lnTo>
                      <a:pt x="3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 name="Freeform 1189"/>
              <p:cNvSpPr>
                <a:spLocks/>
              </p:cNvSpPr>
              <p:nvPr/>
            </p:nvSpPr>
            <p:spPr bwMode="auto">
              <a:xfrm>
                <a:off x="888" y="970"/>
                <a:ext cx="56" cy="20"/>
              </a:xfrm>
              <a:custGeom>
                <a:avLst/>
                <a:gdLst>
                  <a:gd name="T0" fmla="*/ 56 w 56"/>
                  <a:gd name="T1" fmla="*/ 0 h 20"/>
                  <a:gd name="T2" fmla="*/ 51 w 56"/>
                  <a:gd name="T3" fmla="*/ 0 h 20"/>
                  <a:gd name="T4" fmla="*/ 0 w 56"/>
                  <a:gd name="T5" fmla="*/ 7 h 20"/>
                  <a:gd name="T6" fmla="*/ 2 w 56"/>
                  <a:gd name="T7" fmla="*/ 20 h 20"/>
                  <a:gd name="T8" fmla="*/ 52 w 56"/>
                  <a:gd name="T9" fmla="*/ 13 h 20"/>
                  <a:gd name="T10" fmla="*/ 49 w 56"/>
                  <a:gd name="T11" fmla="*/ 11 h 20"/>
                  <a:gd name="T12" fmla="*/ 56 w 56"/>
                  <a:gd name="T13" fmla="*/ 0 h 20"/>
                  <a:gd name="T14" fmla="*/ 0 60000 65536"/>
                  <a:gd name="T15" fmla="*/ 0 60000 65536"/>
                  <a:gd name="T16" fmla="*/ 0 60000 65536"/>
                  <a:gd name="T17" fmla="*/ 0 60000 65536"/>
                  <a:gd name="T18" fmla="*/ 0 60000 65536"/>
                  <a:gd name="T19" fmla="*/ 0 60000 65536"/>
                  <a:gd name="T20" fmla="*/ 0 60000 65536"/>
                  <a:gd name="T21" fmla="*/ 0 w 56"/>
                  <a:gd name="T22" fmla="*/ 0 h 20"/>
                  <a:gd name="T23" fmla="*/ 56 w 56"/>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0">
                    <a:moveTo>
                      <a:pt x="56" y="0"/>
                    </a:moveTo>
                    <a:lnTo>
                      <a:pt x="51" y="0"/>
                    </a:lnTo>
                    <a:lnTo>
                      <a:pt x="0" y="7"/>
                    </a:lnTo>
                    <a:lnTo>
                      <a:pt x="2" y="20"/>
                    </a:lnTo>
                    <a:lnTo>
                      <a:pt x="52" y="13"/>
                    </a:lnTo>
                    <a:lnTo>
                      <a:pt x="49" y="11"/>
                    </a:lnTo>
                    <a:lnTo>
                      <a:pt x="5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 name="Freeform 1190"/>
              <p:cNvSpPr>
                <a:spLocks/>
              </p:cNvSpPr>
              <p:nvPr/>
            </p:nvSpPr>
            <p:spPr bwMode="auto">
              <a:xfrm>
                <a:off x="937" y="970"/>
                <a:ext cx="85" cy="63"/>
              </a:xfrm>
              <a:custGeom>
                <a:avLst/>
                <a:gdLst>
                  <a:gd name="T0" fmla="*/ 83 w 85"/>
                  <a:gd name="T1" fmla="*/ 51 h 63"/>
                  <a:gd name="T2" fmla="*/ 85 w 85"/>
                  <a:gd name="T3" fmla="*/ 52 h 63"/>
                  <a:gd name="T4" fmla="*/ 7 w 85"/>
                  <a:gd name="T5" fmla="*/ 0 h 63"/>
                  <a:gd name="T6" fmla="*/ 0 w 85"/>
                  <a:gd name="T7" fmla="*/ 11 h 63"/>
                  <a:gd name="T8" fmla="*/ 77 w 85"/>
                  <a:gd name="T9" fmla="*/ 63 h 63"/>
                  <a:gd name="T10" fmla="*/ 81 w 85"/>
                  <a:gd name="T11" fmla="*/ 63 h 63"/>
                  <a:gd name="T12" fmla="*/ 83 w 85"/>
                  <a:gd name="T13" fmla="*/ 51 h 63"/>
                  <a:gd name="T14" fmla="*/ 0 60000 65536"/>
                  <a:gd name="T15" fmla="*/ 0 60000 65536"/>
                  <a:gd name="T16" fmla="*/ 0 60000 65536"/>
                  <a:gd name="T17" fmla="*/ 0 60000 65536"/>
                  <a:gd name="T18" fmla="*/ 0 60000 65536"/>
                  <a:gd name="T19" fmla="*/ 0 60000 65536"/>
                  <a:gd name="T20" fmla="*/ 0 60000 65536"/>
                  <a:gd name="T21" fmla="*/ 0 w 85"/>
                  <a:gd name="T22" fmla="*/ 0 h 63"/>
                  <a:gd name="T23" fmla="*/ 85 w 85"/>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63">
                    <a:moveTo>
                      <a:pt x="83" y="51"/>
                    </a:moveTo>
                    <a:lnTo>
                      <a:pt x="85" y="52"/>
                    </a:lnTo>
                    <a:lnTo>
                      <a:pt x="7" y="0"/>
                    </a:lnTo>
                    <a:lnTo>
                      <a:pt x="0" y="11"/>
                    </a:lnTo>
                    <a:lnTo>
                      <a:pt x="77" y="63"/>
                    </a:lnTo>
                    <a:lnTo>
                      <a:pt x="81" y="63"/>
                    </a:lnTo>
                    <a:lnTo>
                      <a:pt x="83" y="5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 name="Freeform 1191"/>
              <p:cNvSpPr>
                <a:spLocks/>
              </p:cNvSpPr>
              <p:nvPr/>
            </p:nvSpPr>
            <p:spPr bwMode="auto">
              <a:xfrm>
                <a:off x="1018" y="1021"/>
                <a:ext cx="79" cy="19"/>
              </a:xfrm>
              <a:custGeom>
                <a:avLst/>
                <a:gdLst>
                  <a:gd name="T0" fmla="*/ 79 w 79"/>
                  <a:gd name="T1" fmla="*/ 10 h 19"/>
                  <a:gd name="T2" fmla="*/ 74 w 79"/>
                  <a:gd name="T3" fmla="*/ 7 h 19"/>
                  <a:gd name="T4" fmla="*/ 2 w 79"/>
                  <a:gd name="T5" fmla="*/ 0 h 19"/>
                  <a:gd name="T6" fmla="*/ 0 w 79"/>
                  <a:gd name="T7" fmla="*/ 12 h 19"/>
                  <a:gd name="T8" fmla="*/ 72 w 79"/>
                  <a:gd name="T9" fmla="*/ 19 h 19"/>
                  <a:gd name="T10" fmla="*/ 67 w 79"/>
                  <a:gd name="T11" fmla="*/ 16 h 19"/>
                  <a:gd name="T12" fmla="*/ 79 w 79"/>
                  <a:gd name="T13" fmla="*/ 10 h 19"/>
                  <a:gd name="T14" fmla="*/ 77 w 79"/>
                  <a:gd name="T15" fmla="*/ 7 h 19"/>
                  <a:gd name="T16" fmla="*/ 74 w 79"/>
                  <a:gd name="T17" fmla="*/ 7 h 19"/>
                  <a:gd name="T18" fmla="*/ 79 w 79"/>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19"/>
                  <a:gd name="T32" fmla="*/ 79 w 7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19">
                    <a:moveTo>
                      <a:pt x="79" y="10"/>
                    </a:moveTo>
                    <a:lnTo>
                      <a:pt x="74" y="7"/>
                    </a:lnTo>
                    <a:lnTo>
                      <a:pt x="2" y="0"/>
                    </a:lnTo>
                    <a:lnTo>
                      <a:pt x="0" y="12"/>
                    </a:lnTo>
                    <a:lnTo>
                      <a:pt x="72" y="19"/>
                    </a:lnTo>
                    <a:lnTo>
                      <a:pt x="67" y="16"/>
                    </a:lnTo>
                    <a:lnTo>
                      <a:pt x="79" y="10"/>
                    </a:lnTo>
                    <a:lnTo>
                      <a:pt x="77" y="7"/>
                    </a:lnTo>
                    <a:lnTo>
                      <a:pt x="74" y="7"/>
                    </a:lnTo>
                    <a:lnTo>
                      <a:pt x="79"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 name="Freeform 1192"/>
              <p:cNvSpPr>
                <a:spLocks/>
              </p:cNvSpPr>
              <p:nvPr/>
            </p:nvSpPr>
            <p:spPr bwMode="auto">
              <a:xfrm>
                <a:off x="1085" y="1031"/>
                <a:ext cx="19" cy="24"/>
              </a:xfrm>
              <a:custGeom>
                <a:avLst/>
                <a:gdLst>
                  <a:gd name="T0" fmla="*/ 19 w 19"/>
                  <a:gd name="T1" fmla="*/ 20 h 24"/>
                  <a:gd name="T2" fmla="*/ 19 w 19"/>
                  <a:gd name="T3" fmla="*/ 18 h 24"/>
                  <a:gd name="T4" fmla="*/ 12 w 19"/>
                  <a:gd name="T5" fmla="*/ 0 h 24"/>
                  <a:gd name="T6" fmla="*/ 0 w 19"/>
                  <a:gd name="T7" fmla="*/ 6 h 24"/>
                  <a:gd name="T8" fmla="*/ 7 w 19"/>
                  <a:gd name="T9" fmla="*/ 24 h 24"/>
                  <a:gd name="T10" fmla="*/ 7 w 19"/>
                  <a:gd name="T11" fmla="*/ 20 h 24"/>
                  <a:gd name="T12" fmla="*/ 19 w 19"/>
                  <a:gd name="T13" fmla="*/ 20 h 24"/>
                  <a:gd name="T14" fmla="*/ 0 60000 65536"/>
                  <a:gd name="T15" fmla="*/ 0 60000 65536"/>
                  <a:gd name="T16" fmla="*/ 0 60000 65536"/>
                  <a:gd name="T17" fmla="*/ 0 60000 65536"/>
                  <a:gd name="T18" fmla="*/ 0 60000 65536"/>
                  <a:gd name="T19" fmla="*/ 0 60000 65536"/>
                  <a:gd name="T20" fmla="*/ 0 60000 65536"/>
                  <a:gd name="T21" fmla="*/ 0 w 19"/>
                  <a:gd name="T22" fmla="*/ 0 h 24"/>
                  <a:gd name="T23" fmla="*/ 19 w 1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4">
                    <a:moveTo>
                      <a:pt x="19" y="20"/>
                    </a:moveTo>
                    <a:lnTo>
                      <a:pt x="19" y="18"/>
                    </a:lnTo>
                    <a:lnTo>
                      <a:pt x="12" y="0"/>
                    </a:lnTo>
                    <a:lnTo>
                      <a:pt x="0" y="6"/>
                    </a:lnTo>
                    <a:lnTo>
                      <a:pt x="7" y="24"/>
                    </a:lnTo>
                    <a:lnTo>
                      <a:pt x="7" y="20"/>
                    </a:lnTo>
                    <a:lnTo>
                      <a:pt x="1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 name="Freeform 1193"/>
              <p:cNvSpPr>
                <a:spLocks/>
              </p:cNvSpPr>
              <p:nvPr/>
            </p:nvSpPr>
            <p:spPr bwMode="auto">
              <a:xfrm>
                <a:off x="1090" y="1051"/>
                <a:ext cx="14" cy="52"/>
              </a:xfrm>
              <a:custGeom>
                <a:avLst/>
                <a:gdLst>
                  <a:gd name="T0" fmla="*/ 9 w 14"/>
                  <a:gd name="T1" fmla="*/ 40 h 52"/>
                  <a:gd name="T2" fmla="*/ 14 w 14"/>
                  <a:gd name="T3" fmla="*/ 47 h 52"/>
                  <a:gd name="T4" fmla="*/ 14 w 14"/>
                  <a:gd name="T5" fmla="*/ 0 h 52"/>
                  <a:gd name="T6" fmla="*/ 2 w 14"/>
                  <a:gd name="T7" fmla="*/ 0 h 52"/>
                  <a:gd name="T8" fmla="*/ 0 w 14"/>
                  <a:gd name="T9" fmla="*/ 47 h 52"/>
                  <a:gd name="T10" fmla="*/ 5 w 14"/>
                  <a:gd name="T11" fmla="*/ 52 h 52"/>
                  <a:gd name="T12" fmla="*/ 0 w 14"/>
                  <a:gd name="T13" fmla="*/ 47 h 52"/>
                  <a:gd name="T14" fmla="*/ 0 w 14"/>
                  <a:gd name="T15" fmla="*/ 51 h 52"/>
                  <a:gd name="T16" fmla="*/ 5 w 14"/>
                  <a:gd name="T17" fmla="*/ 52 h 52"/>
                  <a:gd name="T18" fmla="*/ 9 w 14"/>
                  <a:gd name="T19" fmla="*/ 4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52"/>
                  <a:gd name="T32" fmla="*/ 14 w 1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52">
                    <a:moveTo>
                      <a:pt x="9" y="40"/>
                    </a:moveTo>
                    <a:lnTo>
                      <a:pt x="14" y="47"/>
                    </a:lnTo>
                    <a:lnTo>
                      <a:pt x="14" y="0"/>
                    </a:lnTo>
                    <a:lnTo>
                      <a:pt x="2" y="0"/>
                    </a:lnTo>
                    <a:lnTo>
                      <a:pt x="0" y="47"/>
                    </a:lnTo>
                    <a:lnTo>
                      <a:pt x="5" y="52"/>
                    </a:lnTo>
                    <a:lnTo>
                      <a:pt x="0" y="47"/>
                    </a:lnTo>
                    <a:lnTo>
                      <a:pt x="0" y="51"/>
                    </a:lnTo>
                    <a:lnTo>
                      <a:pt x="5" y="52"/>
                    </a:lnTo>
                    <a:lnTo>
                      <a:pt x="9"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 name="Freeform 1194"/>
              <p:cNvSpPr>
                <a:spLocks/>
              </p:cNvSpPr>
              <p:nvPr/>
            </p:nvSpPr>
            <p:spPr bwMode="auto">
              <a:xfrm>
                <a:off x="1095" y="1091"/>
                <a:ext cx="36" cy="23"/>
              </a:xfrm>
              <a:custGeom>
                <a:avLst/>
                <a:gdLst>
                  <a:gd name="T0" fmla="*/ 36 w 36"/>
                  <a:gd name="T1" fmla="*/ 11 h 23"/>
                  <a:gd name="T2" fmla="*/ 36 w 36"/>
                  <a:gd name="T3" fmla="*/ 11 h 23"/>
                  <a:gd name="T4" fmla="*/ 4 w 36"/>
                  <a:gd name="T5" fmla="*/ 0 h 23"/>
                  <a:gd name="T6" fmla="*/ 0 w 36"/>
                  <a:gd name="T7" fmla="*/ 12 h 23"/>
                  <a:gd name="T8" fmla="*/ 31 w 36"/>
                  <a:gd name="T9" fmla="*/ 23 h 23"/>
                  <a:gd name="T10" fmla="*/ 31 w 36"/>
                  <a:gd name="T11" fmla="*/ 23 h 23"/>
                  <a:gd name="T12" fmla="*/ 36 w 36"/>
                  <a:gd name="T13" fmla="*/ 11 h 23"/>
                  <a:gd name="T14" fmla="*/ 0 60000 65536"/>
                  <a:gd name="T15" fmla="*/ 0 60000 65536"/>
                  <a:gd name="T16" fmla="*/ 0 60000 65536"/>
                  <a:gd name="T17" fmla="*/ 0 60000 65536"/>
                  <a:gd name="T18" fmla="*/ 0 60000 65536"/>
                  <a:gd name="T19" fmla="*/ 0 60000 65536"/>
                  <a:gd name="T20" fmla="*/ 0 60000 65536"/>
                  <a:gd name="T21" fmla="*/ 0 w 36"/>
                  <a:gd name="T22" fmla="*/ 0 h 23"/>
                  <a:gd name="T23" fmla="*/ 36 w 3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3">
                    <a:moveTo>
                      <a:pt x="36" y="11"/>
                    </a:moveTo>
                    <a:lnTo>
                      <a:pt x="36" y="11"/>
                    </a:lnTo>
                    <a:lnTo>
                      <a:pt x="4" y="0"/>
                    </a:lnTo>
                    <a:lnTo>
                      <a:pt x="0" y="12"/>
                    </a:lnTo>
                    <a:lnTo>
                      <a:pt x="31" y="23"/>
                    </a:lnTo>
                    <a:lnTo>
                      <a:pt x="36"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 name="Freeform 1195"/>
              <p:cNvSpPr>
                <a:spLocks/>
              </p:cNvSpPr>
              <p:nvPr/>
            </p:nvSpPr>
            <p:spPr bwMode="auto">
              <a:xfrm>
                <a:off x="1126" y="1102"/>
                <a:ext cx="25" cy="21"/>
              </a:xfrm>
              <a:custGeom>
                <a:avLst/>
                <a:gdLst>
                  <a:gd name="T0" fmla="*/ 23 w 25"/>
                  <a:gd name="T1" fmla="*/ 9 h 21"/>
                  <a:gd name="T2" fmla="*/ 25 w 25"/>
                  <a:gd name="T3" fmla="*/ 10 h 21"/>
                  <a:gd name="T4" fmla="*/ 5 w 25"/>
                  <a:gd name="T5" fmla="*/ 0 h 21"/>
                  <a:gd name="T6" fmla="*/ 0 w 25"/>
                  <a:gd name="T7" fmla="*/ 12 h 21"/>
                  <a:gd name="T8" fmla="*/ 20 w 25"/>
                  <a:gd name="T9" fmla="*/ 21 h 21"/>
                  <a:gd name="T10" fmla="*/ 22 w 25"/>
                  <a:gd name="T11" fmla="*/ 21 h 21"/>
                  <a:gd name="T12" fmla="*/ 23 w 25"/>
                  <a:gd name="T13" fmla="*/ 9 h 21"/>
                  <a:gd name="T14" fmla="*/ 0 60000 65536"/>
                  <a:gd name="T15" fmla="*/ 0 60000 65536"/>
                  <a:gd name="T16" fmla="*/ 0 60000 65536"/>
                  <a:gd name="T17" fmla="*/ 0 60000 65536"/>
                  <a:gd name="T18" fmla="*/ 0 60000 65536"/>
                  <a:gd name="T19" fmla="*/ 0 60000 65536"/>
                  <a:gd name="T20" fmla="*/ 0 60000 65536"/>
                  <a:gd name="T21" fmla="*/ 0 w 25"/>
                  <a:gd name="T22" fmla="*/ 0 h 21"/>
                  <a:gd name="T23" fmla="*/ 25 w 2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1">
                    <a:moveTo>
                      <a:pt x="23" y="9"/>
                    </a:moveTo>
                    <a:lnTo>
                      <a:pt x="25" y="10"/>
                    </a:lnTo>
                    <a:lnTo>
                      <a:pt x="5" y="0"/>
                    </a:lnTo>
                    <a:lnTo>
                      <a:pt x="0" y="12"/>
                    </a:lnTo>
                    <a:lnTo>
                      <a:pt x="20" y="21"/>
                    </a:lnTo>
                    <a:lnTo>
                      <a:pt x="22" y="21"/>
                    </a:lnTo>
                    <a:lnTo>
                      <a:pt x="23"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 name="Freeform 1196"/>
              <p:cNvSpPr>
                <a:spLocks/>
              </p:cNvSpPr>
              <p:nvPr/>
            </p:nvSpPr>
            <p:spPr bwMode="auto">
              <a:xfrm>
                <a:off x="1148" y="1111"/>
                <a:ext cx="63" cy="19"/>
              </a:xfrm>
              <a:custGeom>
                <a:avLst/>
                <a:gdLst>
                  <a:gd name="T0" fmla="*/ 63 w 63"/>
                  <a:gd name="T1" fmla="*/ 7 h 19"/>
                  <a:gd name="T2" fmla="*/ 59 w 63"/>
                  <a:gd name="T3" fmla="*/ 7 h 19"/>
                  <a:gd name="T4" fmla="*/ 1 w 63"/>
                  <a:gd name="T5" fmla="*/ 0 h 19"/>
                  <a:gd name="T6" fmla="*/ 0 w 63"/>
                  <a:gd name="T7" fmla="*/ 12 h 19"/>
                  <a:gd name="T8" fmla="*/ 59 w 63"/>
                  <a:gd name="T9" fmla="*/ 19 h 19"/>
                  <a:gd name="T10" fmla="*/ 55 w 63"/>
                  <a:gd name="T11" fmla="*/ 19 h 19"/>
                  <a:gd name="T12" fmla="*/ 63 w 63"/>
                  <a:gd name="T13" fmla="*/ 7 h 19"/>
                  <a:gd name="T14" fmla="*/ 0 60000 65536"/>
                  <a:gd name="T15" fmla="*/ 0 60000 65536"/>
                  <a:gd name="T16" fmla="*/ 0 60000 65536"/>
                  <a:gd name="T17" fmla="*/ 0 60000 65536"/>
                  <a:gd name="T18" fmla="*/ 0 60000 65536"/>
                  <a:gd name="T19" fmla="*/ 0 60000 65536"/>
                  <a:gd name="T20" fmla="*/ 0 60000 65536"/>
                  <a:gd name="T21" fmla="*/ 0 w 63"/>
                  <a:gd name="T22" fmla="*/ 0 h 19"/>
                  <a:gd name="T23" fmla="*/ 63 w 63"/>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9">
                    <a:moveTo>
                      <a:pt x="63" y="7"/>
                    </a:moveTo>
                    <a:lnTo>
                      <a:pt x="59" y="7"/>
                    </a:lnTo>
                    <a:lnTo>
                      <a:pt x="1" y="0"/>
                    </a:lnTo>
                    <a:lnTo>
                      <a:pt x="0" y="12"/>
                    </a:lnTo>
                    <a:lnTo>
                      <a:pt x="59" y="19"/>
                    </a:lnTo>
                    <a:lnTo>
                      <a:pt x="55" y="19"/>
                    </a:lnTo>
                    <a:lnTo>
                      <a:pt x="63"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 name="Freeform 1197"/>
              <p:cNvSpPr>
                <a:spLocks/>
              </p:cNvSpPr>
              <p:nvPr/>
            </p:nvSpPr>
            <p:spPr bwMode="auto">
              <a:xfrm>
                <a:off x="1203" y="1118"/>
                <a:ext cx="73" cy="43"/>
              </a:xfrm>
              <a:custGeom>
                <a:avLst/>
                <a:gdLst>
                  <a:gd name="T0" fmla="*/ 71 w 73"/>
                  <a:gd name="T1" fmla="*/ 38 h 43"/>
                  <a:gd name="T2" fmla="*/ 67 w 73"/>
                  <a:gd name="T3" fmla="*/ 30 h 43"/>
                  <a:gd name="T4" fmla="*/ 8 w 73"/>
                  <a:gd name="T5" fmla="*/ 0 h 43"/>
                  <a:gd name="T6" fmla="*/ 0 w 73"/>
                  <a:gd name="T7" fmla="*/ 12 h 43"/>
                  <a:gd name="T8" fmla="*/ 62 w 73"/>
                  <a:gd name="T9" fmla="*/ 43 h 43"/>
                  <a:gd name="T10" fmla="*/ 58 w 73"/>
                  <a:gd name="T11" fmla="*/ 36 h 43"/>
                  <a:gd name="T12" fmla="*/ 71 w 73"/>
                  <a:gd name="T13" fmla="*/ 38 h 43"/>
                  <a:gd name="T14" fmla="*/ 73 w 73"/>
                  <a:gd name="T15" fmla="*/ 32 h 43"/>
                  <a:gd name="T16" fmla="*/ 67 w 73"/>
                  <a:gd name="T17" fmla="*/ 30 h 43"/>
                  <a:gd name="T18" fmla="*/ 71 w 73"/>
                  <a:gd name="T19" fmla="*/ 38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43"/>
                  <a:gd name="T32" fmla="*/ 73 w 73"/>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43">
                    <a:moveTo>
                      <a:pt x="71" y="38"/>
                    </a:moveTo>
                    <a:lnTo>
                      <a:pt x="67" y="30"/>
                    </a:lnTo>
                    <a:lnTo>
                      <a:pt x="8" y="0"/>
                    </a:lnTo>
                    <a:lnTo>
                      <a:pt x="0" y="12"/>
                    </a:lnTo>
                    <a:lnTo>
                      <a:pt x="62" y="43"/>
                    </a:lnTo>
                    <a:lnTo>
                      <a:pt x="58" y="36"/>
                    </a:lnTo>
                    <a:lnTo>
                      <a:pt x="71" y="38"/>
                    </a:lnTo>
                    <a:lnTo>
                      <a:pt x="73" y="32"/>
                    </a:lnTo>
                    <a:lnTo>
                      <a:pt x="67" y="30"/>
                    </a:lnTo>
                    <a:lnTo>
                      <a:pt x="71"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 name="Freeform 1198"/>
              <p:cNvSpPr>
                <a:spLocks/>
              </p:cNvSpPr>
              <p:nvPr/>
            </p:nvSpPr>
            <p:spPr bwMode="auto">
              <a:xfrm>
                <a:off x="1247" y="1154"/>
                <a:ext cx="27" cy="70"/>
              </a:xfrm>
              <a:custGeom>
                <a:avLst/>
                <a:gdLst>
                  <a:gd name="T0" fmla="*/ 12 w 27"/>
                  <a:gd name="T1" fmla="*/ 70 h 70"/>
                  <a:gd name="T2" fmla="*/ 12 w 27"/>
                  <a:gd name="T3" fmla="*/ 70 h 70"/>
                  <a:gd name="T4" fmla="*/ 27 w 27"/>
                  <a:gd name="T5" fmla="*/ 2 h 70"/>
                  <a:gd name="T6" fmla="*/ 14 w 27"/>
                  <a:gd name="T7" fmla="*/ 0 h 70"/>
                  <a:gd name="T8" fmla="*/ 0 w 27"/>
                  <a:gd name="T9" fmla="*/ 68 h 70"/>
                  <a:gd name="T10" fmla="*/ 0 w 27"/>
                  <a:gd name="T11" fmla="*/ 68 h 70"/>
                  <a:gd name="T12" fmla="*/ 12 w 27"/>
                  <a:gd name="T13" fmla="*/ 70 h 70"/>
                  <a:gd name="T14" fmla="*/ 0 60000 65536"/>
                  <a:gd name="T15" fmla="*/ 0 60000 65536"/>
                  <a:gd name="T16" fmla="*/ 0 60000 65536"/>
                  <a:gd name="T17" fmla="*/ 0 60000 65536"/>
                  <a:gd name="T18" fmla="*/ 0 60000 65536"/>
                  <a:gd name="T19" fmla="*/ 0 60000 65536"/>
                  <a:gd name="T20" fmla="*/ 0 60000 65536"/>
                  <a:gd name="T21" fmla="*/ 0 w 27"/>
                  <a:gd name="T22" fmla="*/ 0 h 70"/>
                  <a:gd name="T23" fmla="*/ 27 w 27"/>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70">
                    <a:moveTo>
                      <a:pt x="12" y="70"/>
                    </a:moveTo>
                    <a:lnTo>
                      <a:pt x="12" y="70"/>
                    </a:lnTo>
                    <a:lnTo>
                      <a:pt x="27" y="2"/>
                    </a:lnTo>
                    <a:lnTo>
                      <a:pt x="14" y="0"/>
                    </a:lnTo>
                    <a:lnTo>
                      <a:pt x="0" y="68"/>
                    </a:lnTo>
                    <a:lnTo>
                      <a:pt x="12"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 name="Freeform 1199"/>
              <p:cNvSpPr>
                <a:spLocks/>
              </p:cNvSpPr>
              <p:nvPr/>
            </p:nvSpPr>
            <p:spPr bwMode="auto">
              <a:xfrm>
                <a:off x="1238" y="1222"/>
                <a:ext cx="21" cy="74"/>
              </a:xfrm>
              <a:custGeom>
                <a:avLst/>
                <a:gdLst>
                  <a:gd name="T0" fmla="*/ 11 w 21"/>
                  <a:gd name="T1" fmla="*/ 63 h 74"/>
                  <a:gd name="T2" fmla="*/ 14 w 21"/>
                  <a:gd name="T3" fmla="*/ 69 h 74"/>
                  <a:gd name="T4" fmla="*/ 21 w 21"/>
                  <a:gd name="T5" fmla="*/ 2 h 74"/>
                  <a:gd name="T6" fmla="*/ 9 w 21"/>
                  <a:gd name="T7" fmla="*/ 0 h 74"/>
                  <a:gd name="T8" fmla="*/ 1 w 21"/>
                  <a:gd name="T9" fmla="*/ 69 h 74"/>
                  <a:gd name="T10" fmla="*/ 3 w 21"/>
                  <a:gd name="T11" fmla="*/ 74 h 74"/>
                  <a:gd name="T12" fmla="*/ 1 w 21"/>
                  <a:gd name="T13" fmla="*/ 69 h 74"/>
                  <a:gd name="T14" fmla="*/ 0 w 21"/>
                  <a:gd name="T15" fmla="*/ 71 h 74"/>
                  <a:gd name="T16" fmla="*/ 3 w 21"/>
                  <a:gd name="T17" fmla="*/ 74 h 74"/>
                  <a:gd name="T18" fmla="*/ 11 w 21"/>
                  <a:gd name="T19" fmla="*/ 63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74"/>
                  <a:gd name="T32" fmla="*/ 21 w 21"/>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74">
                    <a:moveTo>
                      <a:pt x="11" y="63"/>
                    </a:moveTo>
                    <a:lnTo>
                      <a:pt x="14" y="69"/>
                    </a:lnTo>
                    <a:lnTo>
                      <a:pt x="21" y="2"/>
                    </a:lnTo>
                    <a:lnTo>
                      <a:pt x="9" y="0"/>
                    </a:lnTo>
                    <a:lnTo>
                      <a:pt x="1" y="69"/>
                    </a:lnTo>
                    <a:lnTo>
                      <a:pt x="3" y="74"/>
                    </a:lnTo>
                    <a:lnTo>
                      <a:pt x="1" y="69"/>
                    </a:lnTo>
                    <a:lnTo>
                      <a:pt x="0" y="71"/>
                    </a:lnTo>
                    <a:lnTo>
                      <a:pt x="3" y="74"/>
                    </a:lnTo>
                    <a:lnTo>
                      <a:pt x="11"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 name="Freeform 1200"/>
              <p:cNvSpPr>
                <a:spLocks/>
              </p:cNvSpPr>
              <p:nvPr/>
            </p:nvSpPr>
            <p:spPr bwMode="auto">
              <a:xfrm>
                <a:off x="1241" y="1285"/>
                <a:ext cx="36" cy="35"/>
              </a:xfrm>
              <a:custGeom>
                <a:avLst/>
                <a:gdLst>
                  <a:gd name="T0" fmla="*/ 36 w 36"/>
                  <a:gd name="T1" fmla="*/ 26 h 35"/>
                  <a:gd name="T2" fmla="*/ 36 w 36"/>
                  <a:gd name="T3" fmla="*/ 26 h 35"/>
                  <a:gd name="T4" fmla="*/ 8 w 36"/>
                  <a:gd name="T5" fmla="*/ 0 h 35"/>
                  <a:gd name="T6" fmla="*/ 0 w 36"/>
                  <a:gd name="T7" fmla="*/ 11 h 35"/>
                  <a:gd name="T8" fmla="*/ 27 w 36"/>
                  <a:gd name="T9" fmla="*/ 35 h 35"/>
                  <a:gd name="T10" fmla="*/ 27 w 36"/>
                  <a:gd name="T11" fmla="*/ 35 h 35"/>
                  <a:gd name="T12" fmla="*/ 36 w 36"/>
                  <a:gd name="T13" fmla="*/ 26 h 35"/>
                  <a:gd name="T14" fmla="*/ 0 60000 65536"/>
                  <a:gd name="T15" fmla="*/ 0 60000 65536"/>
                  <a:gd name="T16" fmla="*/ 0 60000 65536"/>
                  <a:gd name="T17" fmla="*/ 0 60000 65536"/>
                  <a:gd name="T18" fmla="*/ 0 60000 65536"/>
                  <a:gd name="T19" fmla="*/ 0 60000 65536"/>
                  <a:gd name="T20" fmla="*/ 0 60000 65536"/>
                  <a:gd name="T21" fmla="*/ 0 w 36"/>
                  <a:gd name="T22" fmla="*/ 0 h 35"/>
                  <a:gd name="T23" fmla="*/ 36 w 3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5">
                    <a:moveTo>
                      <a:pt x="36" y="26"/>
                    </a:moveTo>
                    <a:lnTo>
                      <a:pt x="36" y="26"/>
                    </a:lnTo>
                    <a:lnTo>
                      <a:pt x="8" y="0"/>
                    </a:lnTo>
                    <a:lnTo>
                      <a:pt x="0" y="11"/>
                    </a:lnTo>
                    <a:lnTo>
                      <a:pt x="27" y="35"/>
                    </a:lnTo>
                    <a:lnTo>
                      <a:pt x="36"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 name="Freeform 1201"/>
              <p:cNvSpPr>
                <a:spLocks/>
              </p:cNvSpPr>
              <p:nvPr/>
            </p:nvSpPr>
            <p:spPr bwMode="auto">
              <a:xfrm>
                <a:off x="1268" y="1311"/>
                <a:ext cx="35" cy="30"/>
              </a:xfrm>
              <a:custGeom>
                <a:avLst/>
                <a:gdLst>
                  <a:gd name="T0" fmla="*/ 35 w 35"/>
                  <a:gd name="T1" fmla="*/ 25 h 30"/>
                  <a:gd name="T2" fmla="*/ 33 w 35"/>
                  <a:gd name="T3" fmla="*/ 21 h 30"/>
                  <a:gd name="T4" fmla="*/ 9 w 35"/>
                  <a:gd name="T5" fmla="*/ 0 h 30"/>
                  <a:gd name="T6" fmla="*/ 0 w 35"/>
                  <a:gd name="T7" fmla="*/ 9 h 30"/>
                  <a:gd name="T8" fmla="*/ 26 w 35"/>
                  <a:gd name="T9" fmla="*/ 30 h 30"/>
                  <a:gd name="T10" fmla="*/ 22 w 35"/>
                  <a:gd name="T11" fmla="*/ 27 h 30"/>
                  <a:gd name="T12" fmla="*/ 35 w 35"/>
                  <a:gd name="T13" fmla="*/ 25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35" y="25"/>
                    </a:moveTo>
                    <a:lnTo>
                      <a:pt x="33" y="21"/>
                    </a:lnTo>
                    <a:lnTo>
                      <a:pt x="9" y="0"/>
                    </a:lnTo>
                    <a:lnTo>
                      <a:pt x="0" y="9"/>
                    </a:lnTo>
                    <a:lnTo>
                      <a:pt x="26" y="30"/>
                    </a:lnTo>
                    <a:lnTo>
                      <a:pt x="22" y="27"/>
                    </a:lnTo>
                    <a:lnTo>
                      <a:pt x="35"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 name="Freeform 1202"/>
              <p:cNvSpPr>
                <a:spLocks/>
              </p:cNvSpPr>
              <p:nvPr/>
            </p:nvSpPr>
            <p:spPr bwMode="auto">
              <a:xfrm>
                <a:off x="1290" y="1336"/>
                <a:ext cx="16" cy="34"/>
              </a:xfrm>
              <a:custGeom>
                <a:avLst/>
                <a:gdLst>
                  <a:gd name="T0" fmla="*/ 16 w 16"/>
                  <a:gd name="T1" fmla="*/ 34 h 34"/>
                  <a:gd name="T2" fmla="*/ 16 w 16"/>
                  <a:gd name="T3" fmla="*/ 32 h 34"/>
                  <a:gd name="T4" fmla="*/ 13 w 16"/>
                  <a:gd name="T5" fmla="*/ 0 h 34"/>
                  <a:gd name="T6" fmla="*/ 0 w 16"/>
                  <a:gd name="T7" fmla="*/ 2 h 34"/>
                  <a:gd name="T8" fmla="*/ 4 w 16"/>
                  <a:gd name="T9" fmla="*/ 34 h 34"/>
                  <a:gd name="T10" fmla="*/ 4 w 16"/>
                  <a:gd name="T11" fmla="*/ 32 h 34"/>
                  <a:gd name="T12" fmla="*/ 16 w 16"/>
                  <a:gd name="T13" fmla="*/ 34 h 34"/>
                  <a:gd name="T14" fmla="*/ 0 60000 65536"/>
                  <a:gd name="T15" fmla="*/ 0 60000 65536"/>
                  <a:gd name="T16" fmla="*/ 0 60000 65536"/>
                  <a:gd name="T17" fmla="*/ 0 60000 65536"/>
                  <a:gd name="T18" fmla="*/ 0 60000 65536"/>
                  <a:gd name="T19" fmla="*/ 0 60000 65536"/>
                  <a:gd name="T20" fmla="*/ 0 60000 65536"/>
                  <a:gd name="T21" fmla="*/ 0 w 16"/>
                  <a:gd name="T22" fmla="*/ 0 h 34"/>
                  <a:gd name="T23" fmla="*/ 16 w 16"/>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4">
                    <a:moveTo>
                      <a:pt x="16" y="34"/>
                    </a:moveTo>
                    <a:lnTo>
                      <a:pt x="16" y="32"/>
                    </a:lnTo>
                    <a:lnTo>
                      <a:pt x="13" y="0"/>
                    </a:lnTo>
                    <a:lnTo>
                      <a:pt x="0" y="2"/>
                    </a:lnTo>
                    <a:lnTo>
                      <a:pt x="4" y="34"/>
                    </a:lnTo>
                    <a:lnTo>
                      <a:pt x="4" y="32"/>
                    </a:lnTo>
                    <a:lnTo>
                      <a:pt x="16"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 name="Freeform 1203"/>
              <p:cNvSpPr>
                <a:spLocks/>
              </p:cNvSpPr>
              <p:nvPr/>
            </p:nvSpPr>
            <p:spPr bwMode="auto">
              <a:xfrm>
                <a:off x="1288" y="1368"/>
                <a:ext cx="18" cy="25"/>
              </a:xfrm>
              <a:custGeom>
                <a:avLst/>
                <a:gdLst>
                  <a:gd name="T0" fmla="*/ 13 w 18"/>
                  <a:gd name="T1" fmla="*/ 20 h 25"/>
                  <a:gd name="T2" fmla="*/ 15 w 18"/>
                  <a:gd name="T3" fmla="*/ 25 h 25"/>
                  <a:gd name="T4" fmla="*/ 18 w 18"/>
                  <a:gd name="T5" fmla="*/ 2 h 25"/>
                  <a:gd name="T6" fmla="*/ 6 w 18"/>
                  <a:gd name="T7" fmla="*/ 0 h 25"/>
                  <a:gd name="T8" fmla="*/ 0 w 18"/>
                  <a:gd name="T9" fmla="*/ 22 h 25"/>
                  <a:gd name="T10" fmla="*/ 2 w 18"/>
                  <a:gd name="T11" fmla="*/ 25 h 25"/>
                  <a:gd name="T12" fmla="*/ 13 w 18"/>
                  <a:gd name="T13" fmla="*/ 20 h 25"/>
                  <a:gd name="T14" fmla="*/ 0 60000 65536"/>
                  <a:gd name="T15" fmla="*/ 0 60000 65536"/>
                  <a:gd name="T16" fmla="*/ 0 60000 65536"/>
                  <a:gd name="T17" fmla="*/ 0 60000 65536"/>
                  <a:gd name="T18" fmla="*/ 0 60000 65536"/>
                  <a:gd name="T19" fmla="*/ 0 60000 65536"/>
                  <a:gd name="T20" fmla="*/ 0 60000 65536"/>
                  <a:gd name="T21" fmla="*/ 0 w 18"/>
                  <a:gd name="T22" fmla="*/ 0 h 25"/>
                  <a:gd name="T23" fmla="*/ 18 w 1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5">
                    <a:moveTo>
                      <a:pt x="13" y="20"/>
                    </a:moveTo>
                    <a:lnTo>
                      <a:pt x="15" y="25"/>
                    </a:lnTo>
                    <a:lnTo>
                      <a:pt x="18" y="2"/>
                    </a:lnTo>
                    <a:lnTo>
                      <a:pt x="6" y="0"/>
                    </a:lnTo>
                    <a:lnTo>
                      <a:pt x="0" y="22"/>
                    </a:lnTo>
                    <a:lnTo>
                      <a:pt x="2" y="25"/>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 name="Freeform 1204"/>
              <p:cNvSpPr>
                <a:spLocks/>
              </p:cNvSpPr>
              <p:nvPr/>
            </p:nvSpPr>
            <p:spPr bwMode="auto">
              <a:xfrm>
                <a:off x="1290" y="1388"/>
                <a:ext cx="20" cy="23"/>
              </a:xfrm>
              <a:custGeom>
                <a:avLst/>
                <a:gdLst>
                  <a:gd name="T0" fmla="*/ 20 w 20"/>
                  <a:gd name="T1" fmla="*/ 20 h 23"/>
                  <a:gd name="T2" fmla="*/ 18 w 20"/>
                  <a:gd name="T3" fmla="*/ 18 h 23"/>
                  <a:gd name="T4" fmla="*/ 11 w 20"/>
                  <a:gd name="T5" fmla="*/ 0 h 23"/>
                  <a:gd name="T6" fmla="*/ 0 w 20"/>
                  <a:gd name="T7" fmla="*/ 5 h 23"/>
                  <a:gd name="T8" fmla="*/ 7 w 20"/>
                  <a:gd name="T9" fmla="*/ 23 h 23"/>
                  <a:gd name="T10" fmla="*/ 7 w 20"/>
                  <a:gd name="T11" fmla="*/ 22 h 23"/>
                  <a:gd name="T12" fmla="*/ 20 w 20"/>
                  <a:gd name="T13" fmla="*/ 20 h 23"/>
                  <a:gd name="T14" fmla="*/ 0 60000 65536"/>
                  <a:gd name="T15" fmla="*/ 0 60000 65536"/>
                  <a:gd name="T16" fmla="*/ 0 60000 65536"/>
                  <a:gd name="T17" fmla="*/ 0 60000 65536"/>
                  <a:gd name="T18" fmla="*/ 0 60000 65536"/>
                  <a:gd name="T19" fmla="*/ 0 60000 65536"/>
                  <a:gd name="T20" fmla="*/ 0 60000 65536"/>
                  <a:gd name="T21" fmla="*/ 0 w 20"/>
                  <a:gd name="T22" fmla="*/ 0 h 23"/>
                  <a:gd name="T23" fmla="*/ 20 w 20"/>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3">
                    <a:moveTo>
                      <a:pt x="20" y="20"/>
                    </a:moveTo>
                    <a:lnTo>
                      <a:pt x="18" y="18"/>
                    </a:lnTo>
                    <a:lnTo>
                      <a:pt x="11" y="0"/>
                    </a:lnTo>
                    <a:lnTo>
                      <a:pt x="0" y="5"/>
                    </a:lnTo>
                    <a:lnTo>
                      <a:pt x="7" y="23"/>
                    </a:lnTo>
                    <a:lnTo>
                      <a:pt x="7" y="22"/>
                    </a:lnTo>
                    <a:lnTo>
                      <a:pt x="2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 name="Freeform 1205"/>
              <p:cNvSpPr>
                <a:spLocks/>
              </p:cNvSpPr>
              <p:nvPr/>
            </p:nvSpPr>
            <p:spPr bwMode="auto">
              <a:xfrm>
                <a:off x="1297" y="1408"/>
                <a:ext cx="15" cy="11"/>
              </a:xfrm>
              <a:custGeom>
                <a:avLst/>
                <a:gdLst>
                  <a:gd name="T0" fmla="*/ 15 w 15"/>
                  <a:gd name="T1" fmla="*/ 9 h 11"/>
                  <a:gd name="T2" fmla="*/ 15 w 15"/>
                  <a:gd name="T3" fmla="*/ 7 h 11"/>
                  <a:gd name="T4" fmla="*/ 13 w 15"/>
                  <a:gd name="T5" fmla="*/ 0 h 11"/>
                  <a:gd name="T6" fmla="*/ 0 w 15"/>
                  <a:gd name="T7" fmla="*/ 2 h 11"/>
                  <a:gd name="T8" fmla="*/ 2 w 15"/>
                  <a:gd name="T9" fmla="*/ 11 h 11"/>
                  <a:gd name="T10" fmla="*/ 2 w 15"/>
                  <a:gd name="T11" fmla="*/ 9 h 11"/>
                  <a:gd name="T12" fmla="*/ 15 w 15"/>
                  <a:gd name="T13" fmla="*/ 9 h 11"/>
                  <a:gd name="T14" fmla="*/ 0 60000 65536"/>
                  <a:gd name="T15" fmla="*/ 0 60000 65536"/>
                  <a:gd name="T16" fmla="*/ 0 60000 65536"/>
                  <a:gd name="T17" fmla="*/ 0 60000 65536"/>
                  <a:gd name="T18" fmla="*/ 0 60000 65536"/>
                  <a:gd name="T19" fmla="*/ 0 60000 65536"/>
                  <a:gd name="T20" fmla="*/ 0 60000 65536"/>
                  <a:gd name="T21" fmla="*/ 0 w 15"/>
                  <a:gd name="T22" fmla="*/ 0 h 11"/>
                  <a:gd name="T23" fmla="*/ 15 w 15"/>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1">
                    <a:moveTo>
                      <a:pt x="15" y="9"/>
                    </a:moveTo>
                    <a:lnTo>
                      <a:pt x="15" y="7"/>
                    </a:lnTo>
                    <a:lnTo>
                      <a:pt x="13" y="0"/>
                    </a:lnTo>
                    <a:lnTo>
                      <a:pt x="0" y="2"/>
                    </a:lnTo>
                    <a:lnTo>
                      <a:pt x="2" y="11"/>
                    </a:lnTo>
                    <a:lnTo>
                      <a:pt x="2" y="9"/>
                    </a:lnTo>
                    <a:lnTo>
                      <a:pt x="1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 name="Freeform 1206"/>
              <p:cNvSpPr>
                <a:spLocks/>
              </p:cNvSpPr>
              <p:nvPr/>
            </p:nvSpPr>
            <p:spPr bwMode="auto">
              <a:xfrm>
                <a:off x="1299" y="1417"/>
                <a:ext cx="13" cy="30"/>
              </a:xfrm>
              <a:custGeom>
                <a:avLst/>
                <a:gdLst>
                  <a:gd name="T0" fmla="*/ 13 w 13"/>
                  <a:gd name="T1" fmla="*/ 30 h 30"/>
                  <a:gd name="T2" fmla="*/ 13 w 13"/>
                  <a:gd name="T3" fmla="*/ 27 h 30"/>
                  <a:gd name="T4" fmla="*/ 13 w 13"/>
                  <a:gd name="T5" fmla="*/ 0 h 30"/>
                  <a:gd name="T6" fmla="*/ 0 w 13"/>
                  <a:gd name="T7" fmla="*/ 0 h 30"/>
                  <a:gd name="T8" fmla="*/ 0 w 13"/>
                  <a:gd name="T9" fmla="*/ 27 h 30"/>
                  <a:gd name="T10" fmla="*/ 2 w 13"/>
                  <a:gd name="T11" fmla="*/ 23 h 30"/>
                  <a:gd name="T12" fmla="*/ 13 w 13"/>
                  <a:gd name="T13" fmla="*/ 30 h 30"/>
                  <a:gd name="T14" fmla="*/ 0 60000 65536"/>
                  <a:gd name="T15" fmla="*/ 0 60000 65536"/>
                  <a:gd name="T16" fmla="*/ 0 60000 65536"/>
                  <a:gd name="T17" fmla="*/ 0 60000 65536"/>
                  <a:gd name="T18" fmla="*/ 0 60000 65536"/>
                  <a:gd name="T19" fmla="*/ 0 60000 65536"/>
                  <a:gd name="T20" fmla="*/ 0 60000 65536"/>
                  <a:gd name="T21" fmla="*/ 0 w 13"/>
                  <a:gd name="T22" fmla="*/ 0 h 30"/>
                  <a:gd name="T23" fmla="*/ 13 w 1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30">
                    <a:moveTo>
                      <a:pt x="13" y="30"/>
                    </a:moveTo>
                    <a:lnTo>
                      <a:pt x="13" y="27"/>
                    </a:lnTo>
                    <a:lnTo>
                      <a:pt x="13" y="0"/>
                    </a:lnTo>
                    <a:lnTo>
                      <a:pt x="0" y="0"/>
                    </a:lnTo>
                    <a:lnTo>
                      <a:pt x="0" y="27"/>
                    </a:lnTo>
                    <a:lnTo>
                      <a:pt x="2" y="23"/>
                    </a:lnTo>
                    <a:lnTo>
                      <a:pt x="13"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74" name="Freeform 1207"/>
            <p:cNvSpPr>
              <a:spLocks/>
            </p:cNvSpPr>
            <p:nvPr/>
          </p:nvSpPr>
          <p:spPr bwMode="auto">
            <a:xfrm>
              <a:off x="1975395" y="2317593"/>
              <a:ext cx="55028" cy="61306"/>
            </a:xfrm>
            <a:custGeom>
              <a:avLst/>
              <a:gdLst>
                <a:gd name="T0" fmla="*/ 2147483647 w 31"/>
                <a:gd name="T1" fmla="*/ 2147483647 h 36"/>
                <a:gd name="T2" fmla="*/ 2147483647 w 31"/>
                <a:gd name="T3" fmla="*/ 2147483647 h 36"/>
                <a:gd name="T4" fmla="*/ 2147483647 w 31"/>
                <a:gd name="T5" fmla="*/ 2147483647 h 36"/>
                <a:gd name="T6" fmla="*/ 2147483647 w 31"/>
                <a:gd name="T7" fmla="*/ 0 h 36"/>
                <a:gd name="T8" fmla="*/ 0 w 31"/>
                <a:gd name="T9" fmla="*/ 2147483647 h 36"/>
                <a:gd name="T10" fmla="*/ 0 w 31"/>
                <a:gd name="T11" fmla="*/ 2147483647 h 36"/>
                <a:gd name="T12" fmla="*/ 2147483647 w 31"/>
                <a:gd name="T13" fmla="*/ 2147483647 h 36"/>
                <a:gd name="T14" fmla="*/ 0 60000 65536"/>
                <a:gd name="T15" fmla="*/ 0 60000 65536"/>
                <a:gd name="T16" fmla="*/ 0 60000 65536"/>
                <a:gd name="T17" fmla="*/ 0 60000 65536"/>
                <a:gd name="T18" fmla="*/ 0 60000 65536"/>
                <a:gd name="T19" fmla="*/ 0 60000 65536"/>
                <a:gd name="T20" fmla="*/ 0 60000 65536"/>
                <a:gd name="T21" fmla="*/ 0 w 31"/>
                <a:gd name="T22" fmla="*/ 0 h 36"/>
                <a:gd name="T23" fmla="*/ 31 w 3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6">
                  <a:moveTo>
                    <a:pt x="11" y="36"/>
                  </a:moveTo>
                  <a:lnTo>
                    <a:pt x="11" y="36"/>
                  </a:lnTo>
                  <a:lnTo>
                    <a:pt x="31" y="7"/>
                  </a:lnTo>
                  <a:lnTo>
                    <a:pt x="20" y="0"/>
                  </a:lnTo>
                  <a:lnTo>
                    <a:pt x="0" y="29"/>
                  </a:lnTo>
                  <a:lnTo>
                    <a:pt x="0" y="27"/>
                  </a:lnTo>
                  <a:lnTo>
                    <a:pt x="11"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5" name="Freeform 1208"/>
            <p:cNvSpPr>
              <a:spLocks/>
            </p:cNvSpPr>
            <p:nvPr/>
          </p:nvSpPr>
          <p:spPr bwMode="auto">
            <a:xfrm>
              <a:off x="1928460" y="2363573"/>
              <a:ext cx="66356" cy="83444"/>
            </a:xfrm>
            <a:custGeom>
              <a:avLst/>
              <a:gdLst>
                <a:gd name="T0" fmla="*/ 2147483647 w 38"/>
                <a:gd name="T1" fmla="*/ 2147483647 h 49"/>
                <a:gd name="T2" fmla="*/ 2147483647 w 38"/>
                <a:gd name="T3" fmla="*/ 2147483647 h 49"/>
                <a:gd name="T4" fmla="*/ 2147483647 w 38"/>
                <a:gd name="T5" fmla="*/ 2147483647 h 49"/>
                <a:gd name="T6" fmla="*/ 2147483647 w 38"/>
                <a:gd name="T7" fmla="*/ 0 h 49"/>
                <a:gd name="T8" fmla="*/ 0 w 38"/>
                <a:gd name="T9" fmla="*/ 2147483647 h 49"/>
                <a:gd name="T10" fmla="*/ 2147483647 w 38"/>
                <a:gd name="T11" fmla="*/ 2147483647 h 49"/>
                <a:gd name="T12" fmla="*/ 2147483647 w 38"/>
                <a:gd name="T13" fmla="*/ 2147483647 h 49"/>
                <a:gd name="T14" fmla="*/ 2147483647 w 38"/>
                <a:gd name="T15" fmla="*/ 2147483647 h 49"/>
                <a:gd name="T16" fmla="*/ 2147483647 w 38"/>
                <a:gd name="T17" fmla="*/ 2147483647 h 49"/>
                <a:gd name="T18" fmla="*/ 2147483647 w 38"/>
                <a:gd name="T19" fmla="*/ 214748364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9"/>
                <a:gd name="T32" fmla="*/ 38 w 3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9">
                  <a:moveTo>
                    <a:pt x="4" y="49"/>
                  </a:moveTo>
                  <a:lnTo>
                    <a:pt x="9" y="45"/>
                  </a:lnTo>
                  <a:lnTo>
                    <a:pt x="38" y="9"/>
                  </a:lnTo>
                  <a:lnTo>
                    <a:pt x="27" y="0"/>
                  </a:lnTo>
                  <a:lnTo>
                    <a:pt x="0" y="38"/>
                  </a:lnTo>
                  <a:lnTo>
                    <a:pt x="5" y="36"/>
                  </a:lnTo>
                  <a:lnTo>
                    <a:pt x="4" y="49"/>
                  </a:lnTo>
                  <a:lnTo>
                    <a:pt x="7" y="49"/>
                  </a:lnTo>
                  <a:lnTo>
                    <a:pt x="9" y="45"/>
                  </a:lnTo>
                  <a:lnTo>
                    <a:pt x="4"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6" name="Freeform 1209"/>
            <p:cNvSpPr>
              <a:spLocks/>
            </p:cNvSpPr>
            <p:nvPr/>
          </p:nvSpPr>
          <p:spPr bwMode="auto">
            <a:xfrm>
              <a:off x="1839444" y="2419770"/>
              <a:ext cx="97108" cy="27247"/>
            </a:xfrm>
            <a:custGeom>
              <a:avLst/>
              <a:gdLst>
                <a:gd name="T0" fmla="*/ 0 w 56"/>
                <a:gd name="T1" fmla="*/ 2147483647 h 16"/>
                <a:gd name="T2" fmla="*/ 2147483647 w 56"/>
                <a:gd name="T3" fmla="*/ 2147483647 h 16"/>
                <a:gd name="T4" fmla="*/ 2147483647 w 56"/>
                <a:gd name="T5" fmla="*/ 2147483647 h 16"/>
                <a:gd name="T6" fmla="*/ 2147483647 w 56"/>
                <a:gd name="T7" fmla="*/ 2147483647 h 16"/>
                <a:gd name="T8" fmla="*/ 2147483647 w 56"/>
                <a:gd name="T9" fmla="*/ 0 h 16"/>
                <a:gd name="T10" fmla="*/ 2147483647 w 56"/>
                <a:gd name="T11" fmla="*/ 2147483647 h 16"/>
                <a:gd name="T12" fmla="*/ 0 w 56"/>
                <a:gd name="T13" fmla="*/ 2147483647 h 16"/>
                <a:gd name="T14" fmla="*/ 2147483647 w 56"/>
                <a:gd name="T15" fmla="*/ 2147483647 h 16"/>
                <a:gd name="T16" fmla="*/ 2147483647 w 56"/>
                <a:gd name="T17" fmla="*/ 2147483647 h 16"/>
                <a:gd name="T18" fmla="*/ 0 w 5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16"/>
                <a:gd name="T32" fmla="*/ 56 w 5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16">
                  <a:moveTo>
                    <a:pt x="0" y="10"/>
                  </a:moveTo>
                  <a:lnTo>
                    <a:pt x="6" y="12"/>
                  </a:lnTo>
                  <a:lnTo>
                    <a:pt x="55" y="16"/>
                  </a:lnTo>
                  <a:lnTo>
                    <a:pt x="56" y="3"/>
                  </a:lnTo>
                  <a:lnTo>
                    <a:pt x="6" y="0"/>
                  </a:lnTo>
                  <a:lnTo>
                    <a:pt x="11" y="3"/>
                  </a:lnTo>
                  <a:lnTo>
                    <a:pt x="0" y="10"/>
                  </a:lnTo>
                  <a:lnTo>
                    <a:pt x="2" y="12"/>
                  </a:lnTo>
                  <a:lnTo>
                    <a:pt x="6" y="12"/>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7" name="Freeform 1210"/>
            <p:cNvSpPr>
              <a:spLocks/>
            </p:cNvSpPr>
            <p:nvPr/>
          </p:nvSpPr>
          <p:spPr bwMode="auto">
            <a:xfrm>
              <a:off x="1805457" y="2370385"/>
              <a:ext cx="53409" cy="66414"/>
            </a:xfrm>
            <a:custGeom>
              <a:avLst/>
              <a:gdLst>
                <a:gd name="T0" fmla="*/ 2147483647 w 30"/>
                <a:gd name="T1" fmla="*/ 2147483647 h 39"/>
                <a:gd name="T2" fmla="*/ 0 w 30"/>
                <a:gd name="T3" fmla="*/ 2147483647 h 39"/>
                <a:gd name="T4" fmla="*/ 2147483647 w 30"/>
                <a:gd name="T5" fmla="*/ 2147483647 h 39"/>
                <a:gd name="T6" fmla="*/ 2147483647 w 30"/>
                <a:gd name="T7" fmla="*/ 2147483647 h 39"/>
                <a:gd name="T8" fmla="*/ 2147483647 w 30"/>
                <a:gd name="T9" fmla="*/ 2147483647 h 39"/>
                <a:gd name="T10" fmla="*/ 2147483647 w 30"/>
                <a:gd name="T11" fmla="*/ 2147483647 h 39"/>
                <a:gd name="T12" fmla="*/ 2147483647 w 30"/>
                <a:gd name="T13" fmla="*/ 2147483647 h 39"/>
                <a:gd name="T14" fmla="*/ 2147483647 w 30"/>
                <a:gd name="T15" fmla="*/ 0 h 39"/>
                <a:gd name="T16" fmla="*/ 2147483647 w 30"/>
                <a:gd name="T17" fmla="*/ 2147483647 h 39"/>
                <a:gd name="T18" fmla="*/ 2147483647 w 30"/>
                <a:gd name="T19" fmla="*/ 2147483647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9"/>
                <a:gd name="T32" fmla="*/ 30 w 3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9">
                  <a:moveTo>
                    <a:pt x="7" y="14"/>
                  </a:moveTo>
                  <a:lnTo>
                    <a:pt x="0" y="12"/>
                  </a:lnTo>
                  <a:lnTo>
                    <a:pt x="19" y="39"/>
                  </a:lnTo>
                  <a:lnTo>
                    <a:pt x="30" y="32"/>
                  </a:lnTo>
                  <a:lnTo>
                    <a:pt x="10" y="5"/>
                  </a:lnTo>
                  <a:lnTo>
                    <a:pt x="1" y="3"/>
                  </a:lnTo>
                  <a:lnTo>
                    <a:pt x="10" y="5"/>
                  </a:lnTo>
                  <a:lnTo>
                    <a:pt x="7" y="0"/>
                  </a:lnTo>
                  <a:lnTo>
                    <a:pt x="1" y="3"/>
                  </a:lnTo>
                  <a:lnTo>
                    <a:pt x="7"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8" name="Freeform 1211"/>
            <p:cNvSpPr>
              <a:spLocks/>
            </p:cNvSpPr>
            <p:nvPr/>
          </p:nvSpPr>
          <p:spPr bwMode="auto">
            <a:xfrm>
              <a:off x="1729389" y="2375493"/>
              <a:ext cx="89016" cy="52792"/>
            </a:xfrm>
            <a:custGeom>
              <a:avLst/>
              <a:gdLst>
                <a:gd name="T0" fmla="*/ 2147483647 w 51"/>
                <a:gd name="T1" fmla="*/ 2147483647 h 31"/>
                <a:gd name="T2" fmla="*/ 2147483647 w 51"/>
                <a:gd name="T3" fmla="*/ 2147483647 h 31"/>
                <a:gd name="T4" fmla="*/ 2147483647 w 51"/>
                <a:gd name="T5" fmla="*/ 2147483647 h 31"/>
                <a:gd name="T6" fmla="*/ 2147483647 w 51"/>
                <a:gd name="T7" fmla="*/ 0 h 31"/>
                <a:gd name="T8" fmla="*/ 2147483647 w 51"/>
                <a:gd name="T9" fmla="*/ 2147483647 h 31"/>
                <a:gd name="T10" fmla="*/ 0 w 51"/>
                <a:gd name="T11" fmla="*/ 2147483647 h 31"/>
                <a:gd name="T12" fmla="*/ 2147483647 w 51"/>
                <a:gd name="T13" fmla="*/ 2147483647 h 31"/>
                <a:gd name="T14" fmla="*/ 0 60000 65536"/>
                <a:gd name="T15" fmla="*/ 0 60000 65536"/>
                <a:gd name="T16" fmla="*/ 0 60000 65536"/>
                <a:gd name="T17" fmla="*/ 0 60000 65536"/>
                <a:gd name="T18" fmla="*/ 0 60000 65536"/>
                <a:gd name="T19" fmla="*/ 0 60000 65536"/>
                <a:gd name="T20" fmla="*/ 0 60000 65536"/>
                <a:gd name="T21" fmla="*/ 0 w 51"/>
                <a:gd name="T22" fmla="*/ 0 h 31"/>
                <a:gd name="T23" fmla="*/ 51 w 5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31">
                  <a:moveTo>
                    <a:pt x="9" y="29"/>
                  </a:moveTo>
                  <a:lnTo>
                    <a:pt x="8" y="31"/>
                  </a:lnTo>
                  <a:lnTo>
                    <a:pt x="51" y="11"/>
                  </a:lnTo>
                  <a:lnTo>
                    <a:pt x="45" y="0"/>
                  </a:lnTo>
                  <a:lnTo>
                    <a:pt x="2" y="18"/>
                  </a:lnTo>
                  <a:lnTo>
                    <a:pt x="0" y="20"/>
                  </a:lnTo>
                  <a:lnTo>
                    <a:pt x="9"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9" name="Freeform 1212"/>
            <p:cNvSpPr>
              <a:spLocks/>
            </p:cNvSpPr>
            <p:nvPr/>
          </p:nvSpPr>
          <p:spPr bwMode="auto">
            <a:xfrm>
              <a:off x="1669506" y="2409552"/>
              <a:ext cx="74449" cy="76633"/>
            </a:xfrm>
            <a:custGeom>
              <a:avLst/>
              <a:gdLst>
                <a:gd name="T0" fmla="*/ 2147483647 w 43"/>
                <a:gd name="T1" fmla="*/ 2147483647 h 45"/>
                <a:gd name="T2" fmla="*/ 2147483647 w 43"/>
                <a:gd name="T3" fmla="*/ 2147483647 h 45"/>
                <a:gd name="T4" fmla="*/ 2147483647 w 43"/>
                <a:gd name="T5" fmla="*/ 2147483647 h 45"/>
                <a:gd name="T6" fmla="*/ 2147483647 w 43"/>
                <a:gd name="T7" fmla="*/ 0 h 45"/>
                <a:gd name="T8" fmla="*/ 2147483647 w 43"/>
                <a:gd name="T9" fmla="*/ 2147483647 h 45"/>
                <a:gd name="T10" fmla="*/ 0 w 43"/>
                <a:gd name="T11" fmla="*/ 2147483647 h 45"/>
                <a:gd name="T12" fmla="*/ 2147483647 w 43"/>
                <a:gd name="T13" fmla="*/ 2147483647 h 45"/>
                <a:gd name="T14" fmla="*/ 0 w 43"/>
                <a:gd name="T15" fmla="*/ 2147483647 h 45"/>
                <a:gd name="T16" fmla="*/ 0 w 43"/>
                <a:gd name="T17" fmla="*/ 2147483647 h 45"/>
                <a:gd name="T18" fmla="*/ 2147483647 w 43"/>
                <a:gd name="T19" fmla="*/ 2147483647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45"/>
                <a:gd name="T32" fmla="*/ 43 w 43"/>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45">
                  <a:moveTo>
                    <a:pt x="13" y="42"/>
                  </a:moveTo>
                  <a:lnTo>
                    <a:pt x="11" y="45"/>
                  </a:lnTo>
                  <a:lnTo>
                    <a:pt x="43" y="9"/>
                  </a:lnTo>
                  <a:lnTo>
                    <a:pt x="34" y="0"/>
                  </a:lnTo>
                  <a:lnTo>
                    <a:pt x="2" y="38"/>
                  </a:lnTo>
                  <a:lnTo>
                    <a:pt x="0" y="43"/>
                  </a:lnTo>
                  <a:lnTo>
                    <a:pt x="2" y="38"/>
                  </a:lnTo>
                  <a:lnTo>
                    <a:pt x="0" y="40"/>
                  </a:lnTo>
                  <a:lnTo>
                    <a:pt x="0" y="43"/>
                  </a:lnTo>
                  <a:lnTo>
                    <a:pt x="13"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0" name="Freeform 1213"/>
            <p:cNvSpPr>
              <a:spLocks/>
            </p:cNvSpPr>
            <p:nvPr/>
          </p:nvSpPr>
          <p:spPr bwMode="auto">
            <a:xfrm>
              <a:off x="1669506" y="2481076"/>
              <a:ext cx="33987" cy="81741"/>
            </a:xfrm>
            <a:custGeom>
              <a:avLst/>
              <a:gdLst>
                <a:gd name="T0" fmla="*/ 2147483647 w 20"/>
                <a:gd name="T1" fmla="*/ 2147483647 h 48"/>
                <a:gd name="T2" fmla="*/ 2147483647 w 20"/>
                <a:gd name="T3" fmla="*/ 2147483647 h 48"/>
                <a:gd name="T4" fmla="*/ 2147483647 w 20"/>
                <a:gd name="T5" fmla="*/ 0 h 48"/>
                <a:gd name="T6" fmla="*/ 0 w 20"/>
                <a:gd name="T7" fmla="*/ 2147483647 h 48"/>
                <a:gd name="T8" fmla="*/ 2147483647 w 20"/>
                <a:gd name="T9" fmla="*/ 2147483647 h 48"/>
                <a:gd name="T10" fmla="*/ 2147483647 w 20"/>
                <a:gd name="T11" fmla="*/ 2147483647 h 48"/>
                <a:gd name="T12" fmla="*/ 2147483647 w 20"/>
                <a:gd name="T13" fmla="*/ 2147483647 h 48"/>
                <a:gd name="T14" fmla="*/ 0 60000 65536"/>
                <a:gd name="T15" fmla="*/ 0 60000 65536"/>
                <a:gd name="T16" fmla="*/ 0 60000 65536"/>
                <a:gd name="T17" fmla="*/ 0 60000 65536"/>
                <a:gd name="T18" fmla="*/ 0 60000 65536"/>
                <a:gd name="T19" fmla="*/ 0 60000 65536"/>
                <a:gd name="T20" fmla="*/ 0 60000 65536"/>
                <a:gd name="T21" fmla="*/ 0 w 20"/>
                <a:gd name="T22" fmla="*/ 0 h 48"/>
                <a:gd name="T23" fmla="*/ 20 w 2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8">
                  <a:moveTo>
                    <a:pt x="20" y="48"/>
                  </a:moveTo>
                  <a:lnTo>
                    <a:pt x="20" y="47"/>
                  </a:lnTo>
                  <a:lnTo>
                    <a:pt x="13" y="0"/>
                  </a:lnTo>
                  <a:lnTo>
                    <a:pt x="0" y="1"/>
                  </a:lnTo>
                  <a:lnTo>
                    <a:pt x="7" y="48"/>
                  </a:lnTo>
                  <a:lnTo>
                    <a:pt x="20" y="4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1" name="Freeform 1214"/>
            <p:cNvSpPr>
              <a:spLocks/>
            </p:cNvSpPr>
            <p:nvPr/>
          </p:nvSpPr>
          <p:spPr bwMode="auto">
            <a:xfrm>
              <a:off x="1680835" y="2562817"/>
              <a:ext cx="22658" cy="52792"/>
            </a:xfrm>
            <a:custGeom>
              <a:avLst/>
              <a:gdLst>
                <a:gd name="T0" fmla="*/ 2147483647 w 13"/>
                <a:gd name="T1" fmla="*/ 2147483647 h 31"/>
                <a:gd name="T2" fmla="*/ 2147483647 w 13"/>
                <a:gd name="T3" fmla="*/ 2147483647 h 31"/>
                <a:gd name="T4" fmla="*/ 2147483647 w 13"/>
                <a:gd name="T5" fmla="*/ 0 h 31"/>
                <a:gd name="T6" fmla="*/ 0 w 13"/>
                <a:gd name="T7" fmla="*/ 0 h 31"/>
                <a:gd name="T8" fmla="*/ 0 w 13"/>
                <a:gd name="T9" fmla="*/ 2147483647 h 31"/>
                <a:gd name="T10" fmla="*/ 2147483647 w 13"/>
                <a:gd name="T11" fmla="*/ 2147483647 h 31"/>
                <a:gd name="T12" fmla="*/ 0 w 13"/>
                <a:gd name="T13" fmla="*/ 2147483647 h 31"/>
                <a:gd name="T14" fmla="*/ 0 w 13"/>
                <a:gd name="T15" fmla="*/ 2147483647 h 31"/>
                <a:gd name="T16" fmla="*/ 2147483647 w 13"/>
                <a:gd name="T17" fmla="*/ 2147483647 h 31"/>
                <a:gd name="T18" fmla="*/ 2147483647 w 13"/>
                <a:gd name="T19" fmla="*/ 214748364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31"/>
                <a:gd name="T32" fmla="*/ 13 w 13"/>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31">
                  <a:moveTo>
                    <a:pt x="11" y="20"/>
                  </a:moveTo>
                  <a:lnTo>
                    <a:pt x="13" y="26"/>
                  </a:lnTo>
                  <a:lnTo>
                    <a:pt x="13" y="0"/>
                  </a:lnTo>
                  <a:lnTo>
                    <a:pt x="0" y="0"/>
                  </a:lnTo>
                  <a:lnTo>
                    <a:pt x="0" y="26"/>
                  </a:lnTo>
                  <a:lnTo>
                    <a:pt x="4" y="31"/>
                  </a:lnTo>
                  <a:lnTo>
                    <a:pt x="0" y="26"/>
                  </a:lnTo>
                  <a:lnTo>
                    <a:pt x="0" y="27"/>
                  </a:lnTo>
                  <a:lnTo>
                    <a:pt x="4" y="31"/>
                  </a:lnTo>
                  <a:lnTo>
                    <a:pt x="11"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2" name="Freeform 1215"/>
            <p:cNvSpPr>
              <a:spLocks/>
            </p:cNvSpPr>
            <p:nvPr/>
          </p:nvSpPr>
          <p:spPr bwMode="auto">
            <a:xfrm>
              <a:off x="1688928" y="2596876"/>
              <a:ext cx="55028" cy="45980"/>
            </a:xfrm>
            <a:custGeom>
              <a:avLst/>
              <a:gdLst>
                <a:gd name="T0" fmla="*/ 2147483647 w 32"/>
                <a:gd name="T1" fmla="*/ 2147483647 h 27"/>
                <a:gd name="T2" fmla="*/ 2147483647 w 32"/>
                <a:gd name="T3" fmla="*/ 2147483647 h 27"/>
                <a:gd name="T4" fmla="*/ 2147483647 w 32"/>
                <a:gd name="T5" fmla="*/ 0 h 27"/>
                <a:gd name="T6" fmla="*/ 0 w 32"/>
                <a:gd name="T7" fmla="*/ 2147483647 h 27"/>
                <a:gd name="T8" fmla="*/ 2147483647 w 32"/>
                <a:gd name="T9" fmla="*/ 2147483647 h 27"/>
                <a:gd name="T10" fmla="*/ 2147483647 w 32"/>
                <a:gd name="T11" fmla="*/ 2147483647 h 27"/>
                <a:gd name="T12" fmla="*/ 2147483647 w 32"/>
                <a:gd name="T13" fmla="*/ 2147483647 h 27"/>
                <a:gd name="T14" fmla="*/ 0 60000 65536"/>
                <a:gd name="T15" fmla="*/ 0 60000 65536"/>
                <a:gd name="T16" fmla="*/ 0 60000 65536"/>
                <a:gd name="T17" fmla="*/ 0 60000 65536"/>
                <a:gd name="T18" fmla="*/ 0 60000 65536"/>
                <a:gd name="T19" fmla="*/ 0 60000 65536"/>
                <a:gd name="T20" fmla="*/ 0 60000 65536"/>
                <a:gd name="T21" fmla="*/ 0 w 32"/>
                <a:gd name="T22" fmla="*/ 0 h 27"/>
                <a:gd name="T23" fmla="*/ 32 w 3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7">
                  <a:moveTo>
                    <a:pt x="32" y="16"/>
                  </a:moveTo>
                  <a:lnTo>
                    <a:pt x="32" y="16"/>
                  </a:lnTo>
                  <a:lnTo>
                    <a:pt x="7" y="0"/>
                  </a:lnTo>
                  <a:lnTo>
                    <a:pt x="0" y="11"/>
                  </a:lnTo>
                  <a:lnTo>
                    <a:pt x="25" y="27"/>
                  </a:lnTo>
                  <a:lnTo>
                    <a:pt x="23" y="25"/>
                  </a:lnTo>
                  <a:lnTo>
                    <a:pt x="3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3" name="Freeform 1216"/>
            <p:cNvSpPr>
              <a:spLocks/>
            </p:cNvSpPr>
            <p:nvPr/>
          </p:nvSpPr>
          <p:spPr bwMode="auto">
            <a:xfrm>
              <a:off x="1729389" y="2624123"/>
              <a:ext cx="46936" cy="44277"/>
            </a:xfrm>
            <a:custGeom>
              <a:avLst/>
              <a:gdLst>
                <a:gd name="T0" fmla="*/ 2147483647 w 27"/>
                <a:gd name="T1" fmla="*/ 2147483647 h 26"/>
                <a:gd name="T2" fmla="*/ 2147483647 w 27"/>
                <a:gd name="T3" fmla="*/ 2147483647 h 26"/>
                <a:gd name="T4" fmla="*/ 2147483647 w 27"/>
                <a:gd name="T5" fmla="*/ 0 h 26"/>
                <a:gd name="T6" fmla="*/ 0 w 27"/>
                <a:gd name="T7" fmla="*/ 2147483647 h 26"/>
                <a:gd name="T8" fmla="*/ 2147483647 w 27"/>
                <a:gd name="T9" fmla="*/ 2147483647 h 26"/>
                <a:gd name="T10" fmla="*/ 2147483647 w 27"/>
                <a:gd name="T11" fmla="*/ 2147483647 h 26"/>
                <a:gd name="T12" fmla="*/ 2147483647 w 27"/>
                <a:gd name="T13" fmla="*/ 2147483647 h 26"/>
                <a:gd name="T14" fmla="*/ 2147483647 w 27"/>
                <a:gd name="T15" fmla="*/ 2147483647 h 26"/>
                <a:gd name="T16" fmla="*/ 2147483647 w 27"/>
                <a:gd name="T17" fmla="*/ 2147483647 h 26"/>
                <a:gd name="T18" fmla="*/ 2147483647 w 27"/>
                <a:gd name="T19" fmla="*/ 21474836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6"/>
                <a:gd name="T32" fmla="*/ 27 w 2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6">
                  <a:moveTo>
                    <a:pt x="27" y="22"/>
                  </a:moveTo>
                  <a:lnTo>
                    <a:pt x="26" y="17"/>
                  </a:lnTo>
                  <a:lnTo>
                    <a:pt x="9" y="0"/>
                  </a:lnTo>
                  <a:lnTo>
                    <a:pt x="0" y="9"/>
                  </a:lnTo>
                  <a:lnTo>
                    <a:pt x="17" y="26"/>
                  </a:lnTo>
                  <a:lnTo>
                    <a:pt x="15" y="20"/>
                  </a:lnTo>
                  <a:lnTo>
                    <a:pt x="27" y="22"/>
                  </a:lnTo>
                  <a:lnTo>
                    <a:pt x="27" y="18"/>
                  </a:lnTo>
                  <a:lnTo>
                    <a:pt x="26" y="17"/>
                  </a:lnTo>
                  <a:lnTo>
                    <a:pt x="27"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4" name="Freeform 1217"/>
            <p:cNvSpPr>
              <a:spLocks/>
            </p:cNvSpPr>
            <p:nvPr/>
          </p:nvSpPr>
          <p:spPr bwMode="auto">
            <a:xfrm>
              <a:off x="1752047" y="2658182"/>
              <a:ext cx="24277" cy="56198"/>
            </a:xfrm>
            <a:custGeom>
              <a:avLst/>
              <a:gdLst>
                <a:gd name="T0" fmla="*/ 2147483647 w 14"/>
                <a:gd name="T1" fmla="*/ 2147483647 h 33"/>
                <a:gd name="T2" fmla="*/ 2147483647 w 14"/>
                <a:gd name="T3" fmla="*/ 2147483647 h 33"/>
                <a:gd name="T4" fmla="*/ 2147483647 w 14"/>
                <a:gd name="T5" fmla="*/ 2147483647 h 33"/>
                <a:gd name="T6" fmla="*/ 2147483647 w 14"/>
                <a:gd name="T7" fmla="*/ 0 h 33"/>
                <a:gd name="T8" fmla="*/ 0 w 14"/>
                <a:gd name="T9" fmla="*/ 2147483647 h 33"/>
                <a:gd name="T10" fmla="*/ 2147483647 w 14"/>
                <a:gd name="T11" fmla="*/ 2147483647 h 33"/>
                <a:gd name="T12" fmla="*/ 2147483647 w 14"/>
                <a:gd name="T13" fmla="*/ 2147483647 h 33"/>
                <a:gd name="T14" fmla="*/ 2147483647 w 14"/>
                <a:gd name="T15" fmla="*/ 2147483647 h 33"/>
                <a:gd name="T16" fmla="*/ 2147483647 w 14"/>
                <a:gd name="T17" fmla="*/ 2147483647 h 33"/>
                <a:gd name="T18" fmla="*/ 2147483647 w 14"/>
                <a:gd name="T19" fmla="*/ 214748364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3"/>
                <a:gd name="T32" fmla="*/ 14 w 14"/>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3">
                  <a:moveTo>
                    <a:pt x="7" y="33"/>
                  </a:moveTo>
                  <a:lnTo>
                    <a:pt x="13" y="27"/>
                  </a:lnTo>
                  <a:lnTo>
                    <a:pt x="14" y="2"/>
                  </a:lnTo>
                  <a:lnTo>
                    <a:pt x="2" y="0"/>
                  </a:lnTo>
                  <a:lnTo>
                    <a:pt x="0" y="25"/>
                  </a:lnTo>
                  <a:lnTo>
                    <a:pt x="5" y="20"/>
                  </a:lnTo>
                  <a:lnTo>
                    <a:pt x="7" y="33"/>
                  </a:lnTo>
                  <a:lnTo>
                    <a:pt x="13" y="31"/>
                  </a:lnTo>
                  <a:lnTo>
                    <a:pt x="13" y="27"/>
                  </a:lnTo>
                  <a:lnTo>
                    <a:pt x="7"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5" name="Freeform 1218"/>
            <p:cNvSpPr>
              <a:spLocks/>
            </p:cNvSpPr>
            <p:nvPr/>
          </p:nvSpPr>
          <p:spPr bwMode="auto">
            <a:xfrm>
              <a:off x="1650085" y="2692241"/>
              <a:ext cx="113292" cy="45980"/>
            </a:xfrm>
            <a:custGeom>
              <a:avLst/>
              <a:gdLst>
                <a:gd name="T0" fmla="*/ 2147483647 w 65"/>
                <a:gd name="T1" fmla="*/ 2147483647 h 27"/>
                <a:gd name="T2" fmla="*/ 2147483647 w 65"/>
                <a:gd name="T3" fmla="*/ 2147483647 h 27"/>
                <a:gd name="T4" fmla="*/ 2147483647 w 65"/>
                <a:gd name="T5" fmla="*/ 2147483647 h 27"/>
                <a:gd name="T6" fmla="*/ 2147483647 w 65"/>
                <a:gd name="T7" fmla="*/ 0 h 27"/>
                <a:gd name="T8" fmla="*/ 2147483647 w 65"/>
                <a:gd name="T9" fmla="*/ 2147483647 h 27"/>
                <a:gd name="T10" fmla="*/ 0 w 65"/>
                <a:gd name="T11" fmla="*/ 2147483647 h 27"/>
                <a:gd name="T12" fmla="*/ 2147483647 w 65"/>
                <a:gd name="T13" fmla="*/ 2147483647 h 27"/>
                <a:gd name="T14" fmla="*/ 2147483647 w 65"/>
                <a:gd name="T15" fmla="*/ 2147483647 h 27"/>
                <a:gd name="T16" fmla="*/ 0 w 65"/>
                <a:gd name="T17" fmla="*/ 2147483647 h 27"/>
                <a:gd name="T18" fmla="*/ 2147483647 w 65"/>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27"/>
                <a:gd name="T32" fmla="*/ 65 w 65"/>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27">
                  <a:moveTo>
                    <a:pt x="11" y="23"/>
                  </a:moveTo>
                  <a:lnTo>
                    <a:pt x="8" y="27"/>
                  </a:lnTo>
                  <a:lnTo>
                    <a:pt x="65" y="13"/>
                  </a:lnTo>
                  <a:lnTo>
                    <a:pt x="63" y="0"/>
                  </a:lnTo>
                  <a:lnTo>
                    <a:pt x="4" y="14"/>
                  </a:lnTo>
                  <a:lnTo>
                    <a:pt x="0" y="18"/>
                  </a:lnTo>
                  <a:lnTo>
                    <a:pt x="4" y="14"/>
                  </a:lnTo>
                  <a:lnTo>
                    <a:pt x="2" y="14"/>
                  </a:lnTo>
                  <a:lnTo>
                    <a:pt x="0" y="18"/>
                  </a:lnTo>
                  <a:lnTo>
                    <a:pt x="11"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6" name="Freeform 1219"/>
            <p:cNvSpPr>
              <a:spLocks/>
            </p:cNvSpPr>
            <p:nvPr/>
          </p:nvSpPr>
          <p:spPr bwMode="auto">
            <a:xfrm>
              <a:off x="1596675" y="2722894"/>
              <a:ext cx="72831" cy="95365"/>
            </a:xfrm>
            <a:custGeom>
              <a:avLst/>
              <a:gdLst>
                <a:gd name="T0" fmla="*/ 2147483647 w 41"/>
                <a:gd name="T1" fmla="*/ 2147483647 h 56"/>
                <a:gd name="T2" fmla="*/ 2147483647 w 41"/>
                <a:gd name="T3" fmla="*/ 2147483647 h 56"/>
                <a:gd name="T4" fmla="*/ 2147483647 w 41"/>
                <a:gd name="T5" fmla="*/ 2147483647 h 56"/>
                <a:gd name="T6" fmla="*/ 2147483647 w 41"/>
                <a:gd name="T7" fmla="*/ 0 h 56"/>
                <a:gd name="T8" fmla="*/ 2147483647 w 41"/>
                <a:gd name="T9" fmla="*/ 2147483647 h 56"/>
                <a:gd name="T10" fmla="*/ 2147483647 w 41"/>
                <a:gd name="T11" fmla="*/ 2147483647 h 56"/>
                <a:gd name="T12" fmla="*/ 2147483647 w 41"/>
                <a:gd name="T13" fmla="*/ 2147483647 h 56"/>
                <a:gd name="T14" fmla="*/ 0 w 41"/>
                <a:gd name="T15" fmla="*/ 2147483647 h 56"/>
                <a:gd name="T16" fmla="*/ 2147483647 w 41"/>
                <a:gd name="T17" fmla="*/ 2147483647 h 56"/>
                <a:gd name="T18" fmla="*/ 2147483647 w 41"/>
                <a:gd name="T19" fmla="*/ 2147483647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56"/>
                <a:gd name="T32" fmla="*/ 41 w 41"/>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56">
                  <a:moveTo>
                    <a:pt x="14" y="50"/>
                  </a:moveTo>
                  <a:lnTo>
                    <a:pt x="12" y="56"/>
                  </a:lnTo>
                  <a:lnTo>
                    <a:pt x="41" y="5"/>
                  </a:lnTo>
                  <a:lnTo>
                    <a:pt x="30" y="0"/>
                  </a:lnTo>
                  <a:lnTo>
                    <a:pt x="2" y="49"/>
                  </a:lnTo>
                  <a:lnTo>
                    <a:pt x="2" y="54"/>
                  </a:lnTo>
                  <a:lnTo>
                    <a:pt x="2" y="49"/>
                  </a:lnTo>
                  <a:lnTo>
                    <a:pt x="0" y="52"/>
                  </a:lnTo>
                  <a:lnTo>
                    <a:pt x="2" y="54"/>
                  </a:lnTo>
                  <a:lnTo>
                    <a:pt x="14" y="5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7" name="Freeform 1220"/>
            <p:cNvSpPr>
              <a:spLocks/>
            </p:cNvSpPr>
            <p:nvPr/>
          </p:nvSpPr>
          <p:spPr bwMode="auto">
            <a:xfrm>
              <a:off x="1601531" y="2808042"/>
              <a:ext cx="32369" cy="52792"/>
            </a:xfrm>
            <a:custGeom>
              <a:avLst/>
              <a:gdLst>
                <a:gd name="T0" fmla="*/ 2147483647 w 19"/>
                <a:gd name="T1" fmla="*/ 2147483647 h 31"/>
                <a:gd name="T2" fmla="*/ 2147483647 w 19"/>
                <a:gd name="T3" fmla="*/ 2147483647 h 31"/>
                <a:gd name="T4" fmla="*/ 2147483647 w 19"/>
                <a:gd name="T5" fmla="*/ 0 h 31"/>
                <a:gd name="T6" fmla="*/ 0 w 19"/>
                <a:gd name="T7" fmla="*/ 2147483647 h 31"/>
                <a:gd name="T8" fmla="*/ 2147483647 w 19"/>
                <a:gd name="T9" fmla="*/ 2147483647 h 31"/>
                <a:gd name="T10" fmla="*/ 2147483647 w 19"/>
                <a:gd name="T11" fmla="*/ 2147483647 h 31"/>
                <a:gd name="T12" fmla="*/ 2147483647 w 19"/>
                <a:gd name="T13" fmla="*/ 2147483647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8" y="22"/>
                  </a:moveTo>
                  <a:lnTo>
                    <a:pt x="19" y="26"/>
                  </a:lnTo>
                  <a:lnTo>
                    <a:pt x="12" y="0"/>
                  </a:lnTo>
                  <a:lnTo>
                    <a:pt x="0" y="4"/>
                  </a:lnTo>
                  <a:lnTo>
                    <a:pt x="7" y="29"/>
                  </a:lnTo>
                  <a:lnTo>
                    <a:pt x="9" y="31"/>
                  </a:lnTo>
                  <a:lnTo>
                    <a:pt x="18"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8" name="Freeform 1221"/>
            <p:cNvSpPr>
              <a:spLocks/>
            </p:cNvSpPr>
            <p:nvPr/>
          </p:nvSpPr>
          <p:spPr bwMode="auto">
            <a:xfrm>
              <a:off x="1616097" y="2845507"/>
              <a:ext cx="132714" cy="153265"/>
            </a:xfrm>
            <a:custGeom>
              <a:avLst/>
              <a:gdLst>
                <a:gd name="T0" fmla="*/ 2147483647 w 75"/>
                <a:gd name="T1" fmla="*/ 2147483647 h 90"/>
                <a:gd name="T2" fmla="*/ 2147483647 w 75"/>
                <a:gd name="T3" fmla="*/ 2147483647 h 90"/>
                <a:gd name="T4" fmla="*/ 2147483647 w 75"/>
                <a:gd name="T5" fmla="*/ 0 h 90"/>
                <a:gd name="T6" fmla="*/ 0 w 75"/>
                <a:gd name="T7" fmla="*/ 2147483647 h 90"/>
                <a:gd name="T8" fmla="*/ 2147483647 w 75"/>
                <a:gd name="T9" fmla="*/ 2147483647 h 90"/>
                <a:gd name="T10" fmla="*/ 2147483647 w 75"/>
                <a:gd name="T11" fmla="*/ 2147483647 h 90"/>
                <a:gd name="T12" fmla="*/ 2147483647 w 75"/>
                <a:gd name="T13" fmla="*/ 2147483647 h 90"/>
                <a:gd name="T14" fmla="*/ 0 60000 65536"/>
                <a:gd name="T15" fmla="*/ 0 60000 65536"/>
                <a:gd name="T16" fmla="*/ 0 60000 65536"/>
                <a:gd name="T17" fmla="*/ 0 60000 65536"/>
                <a:gd name="T18" fmla="*/ 0 60000 65536"/>
                <a:gd name="T19" fmla="*/ 0 60000 65536"/>
                <a:gd name="T20" fmla="*/ 0 60000 65536"/>
                <a:gd name="T21" fmla="*/ 0 w 75"/>
                <a:gd name="T22" fmla="*/ 0 h 90"/>
                <a:gd name="T23" fmla="*/ 75 w 75"/>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90">
                  <a:moveTo>
                    <a:pt x="75" y="83"/>
                  </a:moveTo>
                  <a:lnTo>
                    <a:pt x="73" y="81"/>
                  </a:lnTo>
                  <a:lnTo>
                    <a:pt x="9" y="0"/>
                  </a:lnTo>
                  <a:lnTo>
                    <a:pt x="0" y="9"/>
                  </a:lnTo>
                  <a:lnTo>
                    <a:pt x="64" y="90"/>
                  </a:lnTo>
                  <a:lnTo>
                    <a:pt x="63" y="88"/>
                  </a:lnTo>
                  <a:lnTo>
                    <a:pt x="75" y="8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9" name="Freeform 1222"/>
            <p:cNvSpPr>
              <a:spLocks/>
            </p:cNvSpPr>
            <p:nvPr/>
          </p:nvSpPr>
          <p:spPr bwMode="auto">
            <a:xfrm>
              <a:off x="1727771" y="2986852"/>
              <a:ext cx="55028" cy="100473"/>
            </a:xfrm>
            <a:custGeom>
              <a:avLst/>
              <a:gdLst>
                <a:gd name="T0" fmla="*/ 2147483647 w 32"/>
                <a:gd name="T1" fmla="*/ 2147483647 h 59"/>
                <a:gd name="T2" fmla="*/ 2147483647 w 32"/>
                <a:gd name="T3" fmla="*/ 2147483647 h 59"/>
                <a:gd name="T4" fmla="*/ 2147483647 w 32"/>
                <a:gd name="T5" fmla="*/ 0 h 59"/>
                <a:gd name="T6" fmla="*/ 0 w 32"/>
                <a:gd name="T7" fmla="*/ 2147483647 h 59"/>
                <a:gd name="T8" fmla="*/ 2147483647 w 32"/>
                <a:gd name="T9" fmla="*/ 2147483647 h 59"/>
                <a:gd name="T10" fmla="*/ 2147483647 w 32"/>
                <a:gd name="T11" fmla="*/ 2147483647 h 59"/>
                <a:gd name="T12" fmla="*/ 2147483647 w 32"/>
                <a:gd name="T13" fmla="*/ 2147483647 h 59"/>
                <a:gd name="T14" fmla="*/ 0 60000 65536"/>
                <a:gd name="T15" fmla="*/ 0 60000 65536"/>
                <a:gd name="T16" fmla="*/ 0 60000 65536"/>
                <a:gd name="T17" fmla="*/ 0 60000 65536"/>
                <a:gd name="T18" fmla="*/ 0 60000 65536"/>
                <a:gd name="T19" fmla="*/ 0 60000 65536"/>
                <a:gd name="T20" fmla="*/ 0 60000 65536"/>
                <a:gd name="T21" fmla="*/ 0 w 32"/>
                <a:gd name="T22" fmla="*/ 0 h 59"/>
                <a:gd name="T23" fmla="*/ 32 w 32"/>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59">
                  <a:moveTo>
                    <a:pt x="32" y="58"/>
                  </a:moveTo>
                  <a:lnTo>
                    <a:pt x="32" y="56"/>
                  </a:lnTo>
                  <a:lnTo>
                    <a:pt x="12" y="0"/>
                  </a:lnTo>
                  <a:lnTo>
                    <a:pt x="0" y="5"/>
                  </a:lnTo>
                  <a:lnTo>
                    <a:pt x="21" y="59"/>
                  </a:lnTo>
                  <a:lnTo>
                    <a:pt x="19" y="56"/>
                  </a:lnTo>
                  <a:lnTo>
                    <a:pt x="32"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0" name="Freeform 1223"/>
            <p:cNvSpPr>
              <a:spLocks/>
            </p:cNvSpPr>
            <p:nvPr/>
          </p:nvSpPr>
          <p:spPr bwMode="auto">
            <a:xfrm>
              <a:off x="1760140" y="3082217"/>
              <a:ext cx="22658" cy="34059"/>
            </a:xfrm>
            <a:custGeom>
              <a:avLst/>
              <a:gdLst>
                <a:gd name="T0" fmla="*/ 2147483647 w 13"/>
                <a:gd name="T1" fmla="*/ 2147483647 h 20"/>
                <a:gd name="T2" fmla="*/ 2147483647 w 13"/>
                <a:gd name="T3" fmla="*/ 2147483647 h 20"/>
                <a:gd name="T4" fmla="*/ 2147483647 w 13"/>
                <a:gd name="T5" fmla="*/ 2147483647 h 20"/>
                <a:gd name="T6" fmla="*/ 0 w 13"/>
                <a:gd name="T7" fmla="*/ 0 h 20"/>
                <a:gd name="T8" fmla="*/ 0 w 13"/>
                <a:gd name="T9" fmla="*/ 2147483647 h 20"/>
                <a:gd name="T10" fmla="*/ 2147483647 w 13"/>
                <a:gd name="T11" fmla="*/ 2147483647 h 20"/>
                <a:gd name="T12" fmla="*/ 2147483647 w 13"/>
                <a:gd name="T13" fmla="*/ 2147483647 h 20"/>
                <a:gd name="T14" fmla="*/ 0 60000 65536"/>
                <a:gd name="T15" fmla="*/ 0 60000 65536"/>
                <a:gd name="T16" fmla="*/ 0 60000 65536"/>
                <a:gd name="T17" fmla="*/ 0 60000 65536"/>
                <a:gd name="T18" fmla="*/ 0 60000 65536"/>
                <a:gd name="T19" fmla="*/ 0 60000 65536"/>
                <a:gd name="T20" fmla="*/ 0 60000 65536"/>
                <a:gd name="T21" fmla="*/ 0 w 13"/>
                <a:gd name="T22" fmla="*/ 0 h 20"/>
                <a:gd name="T23" fmla="*/ 13 w 1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0">
                  <a:moveTo>
                    <a:pt x="11" y="20"/>
                  </a:moveTo>
                  <a:lnTo>
                    <a:pt x="13" y="16"/>
                  </a:lnTo>
                  <a:lnTo>
                    <a:pt x="13" y="2"/>
                  </a:lnTo>
                  <a:lnTo>
                    <a:pt x="0" y="0"/>
                  </a:lnTo>
                  <a:lnTo>
                    <a:pt x="0" y="14"/>
                  </a:lnTo>
                  <a:lnTo>
                    <a:pt x="2" y="11"/>
                  </a:lnTo>
                  <a:lnTo>
                    <a:pt x="11"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1" name="Freeform 1224"/>
            <p:cNvSpPr>
              <a:spLocks/>
            </p:cNvSpPr>
            <p:nvPr/>
          </p:nvSpPr>
          <p:spPr bwMode="auto">
            <a:xfrm>
              <a:off x="1735863" y="3100949"/>
              <a:ext cx="43699" cy="47683"/>
            </a:xfrm>
            <a:custGeom>
              <a:avLst/>
              <a:gdLst>
                <a:gd name="T0" fmla="*/ 0 w 25"/>
                <a:gd name="T1" fmla="*/ 2147483647 h 28"/>
                <a:gd name="T2" fmla="*/ 2147483647 w 25"/>
                <a:gd name="T3" fmla="*/ 2147483647 h 28"/>
                <a:gd name="T4" fmla="*/ 2147483647 w 25"/>
                <a:gd name="T5" fmla="*/ 2147483647 h 28"/>
                <a:gd name="T6" fmla="*/ 2147483647 w 25"/>
                <a:gd name="T7" fmla="*/ 0 h 28"/>
                <a:gd name="T8" fmla="*/ 2147483647 w 25"/>
                <a:gd name="T9" fmla="*/ 2147483647 h 28"/>
                <a:gd name="T10" fmla="*/ 2147483647 w 25"/>
                <a:gd name="T11" fmla="*/ 2147483647 h 28"/>
                <a:gd name="T12" fmla="*/ 0 w 25"/>
                <a:gd name="T13" fmla="*/ 2147483647 h 28"/>
                <a:gd name="T14" fmla="*/ 2147483647 w 25"/>
                <a:gd name="T15" fmla="*/ 2147483647 h 28"/>
                <a:gd name="T16" fmla="*/ 2147483647 w 25"/>
                <a:gd name="T17" fmla="*/ 2147483647 h 28"/>
                <a:gd name="T18" fmla="*/ 0 w 25"/>
                <a:gd name="T19" fmla="*/ 214748364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8"/>
                <a:gd name="T32" fmla="*/ 25 w 25"/>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8">
                  <a:moveTo>
                    <a:pt x="0" y="21"/>
                  </a:moveTo>
                  <a:lnTo>
                    <a:pt x="9" y="23"/>
                  </a:lnTo>
                  <a:lnTo>
                    <a:pt x="25" y="9"/>
                  </a:lnTo>
                  <a:lnTo>
                    <a:pt x="16" y="0"/>
                  </a:lnTo>
                  <a:lnTo>
                    <a:pt x="2" y="14"/>
                  </a:lnTo>
                  <a:lnTo>
                    <a:pt x="11" y="16"/>
                  </a:lnTo>
                  <a:lnTo>
                    <a:pt x="0" y="21"/>
                  </a:lnTo>
                  <a:lnTo>
                    <a:pt x="4" y="28"/>
                  </a:lnTo>
                  <a:lnTo>
                    <a:pt x="9" y="23"/>
                  </a:lnTo>
                  <a:lnTo>
                    <a:pt x="0"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2" name="Freeform 1225"/>
            <p:cNvSpPr>
              <a:spLocks/>
            </p:cNvSpPr>
            <p:nvPr/>
          </p:nvSpPr>
          <p:spPr bwMode="auto">
            <a:xfrm>
              <a:off x="1703493" y="3071999"/>
              <a:ext cx="51791" cy="64712"/>
            </a:xfrm>
            <a:custGeom>
              <a:avLst/>
              <a:gdLst>
                <a:gd name="T0" fmla="*/ 2147483647 w 29"/>
                <a:gd name="T1" fmla="*/ 2147483647 h 38"/>
                <a:gd name="T2" fmla="*/ 0 w 29"/>
                <a:gd name="T3" fmla="*/ 2147483647 h 38"/>
                <a:gd name="T4" fmla="*/ 2147483647 w 29"/>
                <a:gd name="T5" fmla="*/ 2147483647 h 38"/>
                <a:gd name="T6" fmla="*/ 2147483647 w 29"/>
                <a:gd name="T7" fmla="*/ 2147483647 h 38"/>
                <a:gd name="T8" fmla="*/ 2147483647 w 29"/>
                <a:gd name="T9" fmla="*/ 0 h 38"/>
                <a:gd name="T10" fmla="*/ 2147483647 w 29"/>
                <a:gd name="T11" fmla="*/ 0 h 38"/>
                <a:gd name="T12" fmla="*/ 2147483647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2" y="8"/>
                  </a:moveTo>
                  <a:lnTo>
                    <a:pt x="0" y="8"/>
                  </a:lnTo>
                  <a:lnTo>
                    <a:pt x="18" y="38"/>
                  </a:lnTo>
                  <a:lnTo>
                    <a:pt x="29" y="33"/>
                  </a:lnTo>
                  <a:lnTo>
                    <a:pt x="13" y="0"/>
                  </a:lnTo>
                  <a:lnTo>
                    <a:pt x="2"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3" name="Freeform 1226"/>
            <p:cNvSpPr>
              <a:spLocks/>
            </p:cNvSpPr>
            <p:nvPr/>
          </p:nvSpPr>
          <p:spPr bwMode="auto">
            <a:xfrm>
              <a:off x="1664650" y="3010693"/>
              <a:ext cx="63120" cy="74930"/>
            </a:xfrm>
            <a:custGeom>
              <a:avLst/>
              <a:gdLst>
                <a:gd name="T0" fmla="*/ 0 w 36"/>
                <a:gd name="T1" fmla="*/ 2147483647 h 44"/>
                <a:gd name="T2" fmla="*/ 0 w 36"/>
                <a:gd name="T3" fmla="*/ 2147483647 h 44"/>
                <a:gd name="T4" fmla="*/ 2147483647 w 36"/>
                <a:gd name="T5" fmla="*/ 2147483647 h 44"/>
                <a:gd name="T6" fmla="*/ 2147483647 w 36"/>
                <a:gd name="T7" fmla="*/ 2147483647 h 44"/>
                <a:gd name="T8" fmla="*/ 2147483647 w 36"/>
                <a:gd name="T9" fmla="*/ 0 h 44"/>
                <a:gd name="T10" fmla="*/ 2147483647 w 36"/>
                <a:gd name="T11" fmla="*/ 0 h 44"/>
                <a:gd name="T12" fmla="*/ 0 w 36"/>
                <a:gd name="T13" fmla="*/ 2147483647 h 44"/>
                <a:gd name="T14" fmla="*/ 0 60000 65536"/>
                <a:gd name="T15" fmla="*/ 0 60000 65536"/>
                <a:gd name="T16" fmla="*/ 0 60000 65536"/>
                <a:gd name="T17" fmla="*/ 0 60000 65536"/>
                <a:gd name="T18" fmla="*/ 0 60000 65536"/>
                <a:gd name="T19" fmla="*/ 0 60000 65536"/>
                <a:gd name="T20" fmla="*/ 0 60000 65536"/>
                <a:gd name="T21" fmla="*/ 0 w 36"/>
                <a:gd name="T22" fmla="*/ 0 h 44"/>
                <a:gd name="T23" fmla="*/ 36 w 36"/>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4">
                  <a:moveTo>
                    <a:pt x="0" y="8"/>
                  </a:moveTo>
                  <a:lnTo>
                    <a:pt x="0" y="8"/>
                  </a:lnTo>
                  <a:lnTo>
                    <a:pt x="25" y="44"/>
                  </a:lnTo>
                  <a:lnTo>
                    <a:pt x="36" y="36"/>
                  </a:lnTo>
                  <a:lnTo>
                    <a:pt x="10" y="0"/>
                  </a:lnTo>
                  <a:lnTo>
                    <a:pt x="0"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 name="Freeform 1227"/>
            <p:cNvSpPr>
              <a:spLocks/>
            </p:cNvSpPr>
            <p:nvPr/>
          </p:nvSpPr>
          <p:spPr bwMode="auto">
            <a:xfrm>
              <a:off x="1637137" y="2980040"/>
              <a:ext cx="43698" cy="44277"/>
            </a:xfrm>
            <a:custGeom>
              <a:avLst/>
              <a:gdLst>
                <a:gd name="T0" fmla="*/ 0 w 25"/>
                <a:gd name="T1" fmla="*/ 2147483647 h 26"/>
                <a:gd name="T2" fmla="*/ 0 w 25"/>
                <a:gd name="T3" fmla="*/ 2147483647 h 26"/>
                <a:gd name="T4" fmla="*/ 2147483647 w 25"/>
                <a:gd name="T5" fmla="*/ 2147483647 h 26"/>
                <a:gd name="T6" fmla="*/ 2147483647 w 25"/>
                <a:gd name="T7" fmla="*/ 2147483647 h 26"/>
                <a:gd name="T8" fmla="*/ 2147483647 w 25"/>
                <a:gd name="T9" fmla="*/ 0 h 26"/>
                <a:gd name="T10" fmla="*/ 2147483647 w 25"/>
                <a:gd name="T11" fmla="*/ 2147483647 h 26"/>
                <a:gd name="T12" fmla="*/ 0 w 25"/>
                <a:gd name="T13" fmla="*/ 2147483647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0" y="6"/>
                  </a:moveTo>
                  <a:lnTo>
                    <a:pt x="0" y="8"/>
                  </a:lnTo>
                  <a:lnTo>
                    <a:pt x="15" y="26"/>
                  </a:lnTo>
                  <a:lnTo>
                    <a:pt x="25" y="18"/>
                  </a:lnTo>
                  <a:lnTo>
                    <a:pt x="11" y="0"/>
                  </a:lnTo>
                  <a:lnTo>
                    <a:pt x="13" y="2"/>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5" name="Freeform 1228"/>
            <p:cNvSpPr>
              <a:spLocks/>
            </p:cNvSpPr>
            <p:nvPr/>
          </p:nvSpPr>
          <p:spPr bwMode="auto">
            <a:xfrm>
              <a:off x="1629044" y="2945981"/>
              <a:ext cx="30751" cy="44277"/>
            </a:xfrm>
            <a:custGeom>
              <a:avLst/>
              <a:gdLst>
                <a:gd name="T0" fmla="*/ 2147483647 w 18"/>
                <a:gd name="T1" fmla="*/ 2147483647 h 26"/>
                <a:gd name="T2" fmla="*/ 0 w 18"/>
                <a:gd name="T3" fmla="*/ 2147483647 h 26"/>
                <a:gd name="T4" fmla="*/ 2147483647 w 18"/>
                <a:gd name="T5" fmla="*/ 2147483647 h 26"/>
                <a:gd name="T6" fmla="*/ 2147483647 w 18"/>
                <a:gd name="T7" fmla="*/ 2147483647 h 26"/>
                <a:gd name="T8" fmla="*/ 2147483647 w 18"/>
                <a:gd name="T9" fmla="*/ 2147483647 h 26"/>
                <a:gd name="T10" fmla="*/ 2147483647 w 18"/>
                <a:gd name="T11" fmla="*/ 0 h 26"/>
                <a:gd name="T12" fmla="*/ 2147483647 w 18"/>
                <a:gd name="T13" fmla="*/ 2147483647 h 26"/>
                <a:gd name="T14" fmla="*/ 0 60000 65536"/>
                <a:gd name="T15" fmla="*/ 0 60000 65536"/>
                <a:gd name="T16" fmla="*/ 0 60000 65536"/>
                <a:gd name="T17" fmla="*/ 0 60000 65536"/>
                <a:gd name="T18" fmla="*/ 0 60000 65536"/>
                <a:gd name="T19" fmla="*/ 0 60000 65536"/>
                <a:gd name="T20" fmla="*/ 0 60000 65536"/>
                <a:gd name="T21" fmla="*/ 0 w 18"/>
                <a:gd name="T22" fmla="*/ 0 h 26"/>
                <a:gd name="T23" fmla="*/ 18 w 1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6">
                  <a:moveTo>
                    <a:pt x="2" y="11"/>
                  </a:moveTo>
                  <a:lnTo>
                    <a:pt x="0" y="8"/>
                  </a:lnTo>
                  <a:lnTo>
                    <a:pt x="5" y="26"/>
                  </a:lnTo>
                  <a:lnTo>
                    <a:pt x="18" y="22"/>
                  </a:lnTo>
                  <a:lnTo>
                    <a:pt x="12" y="4"/>
                  </a:lnTo>
                  <a:lnTo>
                    <a:pt x="11"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6" name="Freeform 1229"/>
            <p:cNvSpPr>
              <a:spLocks/>
            </p:cNvSpPr>
            <p:nvPr/>
          </p:nvSpPr>
          <p:spPr bwMode="auto">
            <a:xfrm>
              <a:off x="1609623" y="2925546"/>
              <a:ext cx="38843" cy="39167"/>
            </a:xfrm>
            <a:custGeom>
              <a:avLst/>
              <a:gdLst>
                <a:gd name="T0" fmla="*/ 2147483647 w 22"/>
                <a:gd name="T1" fmla="*/ 2147483647 h 23"/>
                <a:gd name="T2" fmla="*/ 0 w 22"/>
                <a:gd name="T3" fmla="*/ 2147483647 h 23"/>
                <a:gd name="T4" fmla="*/ 2147483647 w 22"/>
                <a:gd name="T5" fmla="*/ 2147483647 h 23"/>
                <a:gd name="T6" fmla="*/ 2147483647 w 22"/>
                <a:gd name="T7" fmla="*/ 2147483647 h 23"/>
                <a:gd name="T8" fmla="*/ 2147483647 w 22"/>
                <a:gd name="T9" fmla="*/ 2147483647 h 23"/>
                <a:gd name="T10" fmla="*/ 2147483647 w 22"/>
                <a:gd name="T11" fmla="*/ 0 h 23"/>
                <a:gd name="T12" fmla="*/ 2147483647 w 22"/>
                <a:gd name="T13" fmla="*/ 2147483647 h 23"/>
                <a:gd name="T14" fmla="*/ 0 60000 65536"/>
                <a:gd name="T15" fmla="*/ 0 60000 65536"/>
                <a:gd name="T16" fmla="*/ 0 60000 65536"/>
                <a:gd name="T17" fmla="*/ 0 60000 65536"/>
                <a:gd name="T18" fmla="*/ 0 60000 65536"/>
                <a:gd name="T19" fmla="*/ 0 60000 65536"/>
                <a:gd name="T20" fmla="*/ 0 60000 65536"/>
                <a:gd name="T21" fmla="*/ 0 w 22"/>
                <a:gd name="T22" fmla="*/ 0 h 23"/>
                <a:gd name="T23" fmla="*/ 22 w 2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3">
                  <a:moveTo>
                    <a:pt x="4" y="12"/>
                  </a:moveTo>
                  <a:lnTo>
                    <a:pt x="0" y="11"/>
                  </a:lnTo>
                  <a:lnTo>
                    <a:pt x="13" y="23"/>
                  </a:lnTo>
                  <a:lnTo>
                    <a:pt x="22" y="12"/>
                  </a:lnTo>
                  <a:lnTo>
                    <a:pt x="9" y="2"/>
                  </a:lnTo>
                  <a:lnTo>
                    <a:pt x="5"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7" name="Freeform 1230"/>
            <p:cNvSpPr>
              <a:spLocks/>
            </p:cNvSpPr>
            <p:nvPr/>
          </p:nvSpPr>
          <p:spPr bwMode="auto">
            <a:xfrm>
              <a:off x="1585346" y="2922140"/>
              <a:ext cx="32369" cy="23841"/>
            </a:xfrm>
            <a:custGeom>
              <a:avLst/>
              <a:gdLst>
                <a:gd name="T0" fmla="*/ 2147483647 w 19"/>
                <a:gd name="T1" fmla="*/ 2147483647 h 14"/>
                <a:gd name="T2" fmla="*/ 2147483647 w 19"/>
                <a:gd name="T3" fmla="*/ 2147483647 h 14"/>
                <a:gd name="T4" fmla="*/ 2147483647 w 19"/>
                <a:gd name="T5" fmla="*/ 2147483647 h 14"/>
                <a:gd name="T6" fmla="*/ 2147483647 w 19"/>
                <a:gd name="T7" fmla="*/ 2147483647 h 14"/>
                <a:gd name="T8" fmla="*/ 2147483647 w 19"/>
                <a:gd name="T9" fmla="*/ 0 h 14"/>
                <a:gd name="T10" fmla="*/ 0 w 19"/>
                <a:gd name="T11" fmla="*/ 0 h 14"/>
                <a:gd name="T12" fmla="*/ 2147483647 w 19"/>
                <a:gd name="T13" fmla="*/ 2147483647 h 14"/>
                <a:gd name="T14" fmla="*/ 0 60000 65536"/>
                <a:gd name="T15" fmla="*/ 0 60000 65536"/>
                <a:gd name="T16" fmla="*/ 0 60000 65536"/>
                <a:gd name="T17" fmla="*/ 0 60000 65536"/>
                <a:gd name="T18" fmla="*/ 0 60000 65536"/>
                <a:gd name="T19" fmla="*/ 0 60000 65536"/>
                <a:gd name="T20" fmla="*/ 0 60000 65536"/>
                <a:gd name="T21" fmla="*/ 0 w 19"/>
                <a:gd name="T22" fmla="*/ 0 h 14"/>
                <a:gd name="T23" fmla="*/ 19 w 19"/>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4">
                  <a:moveTo>
                    <a:pt x="1" y="14"/>
                  </a:moveTo>
                  <a:lnTo>
                    <a:pt x="1" y="14"/>
                  </a:lnTo>
                  <a:lnTo>
                    <a:pt x="18" y="14"/>
                  </a:lnTo>
                  <a:lnTo>
                    <a:pt x="19" y="2"/>
                  </a:lnTo>
                  <a:lnTo>
                    <a:pt x="1" y="0"/>
                  </a:lnTo>
                  <a:lnTo>
                    <a:pt x="0" y="0"/>
                  </a:lnTo>
                  <a:lnTo>
                    <a:pt x="1"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8" name="Freeform 1231"/>
            <p:cNvSpPr>
              <a:spLocks/>
            </p:cNvSpPr>
            <p:nvPr/>
          </p:nvSpPr>
          <p:spPr bwMode="auto">
            <a:xfrm>
              <a:off x="1527082" y="2922140"/>
              <a:ext cx="59882" cy="30653"/>
            </a:xfrm>
            <a:custGeom>
              <a:avLst/>
              <a:gdLst>
                <a:gd name="T0" fmla="*/ 0 w 34"/>
                <a:gd name="T1" fmla="*/ 2147483647 h 18"/>
                <a:gd name="T2" fmla="*/ 2147483647 w 34"/>
                <a:gd name="T3" fmla="*/ 2147483647 h 18"/>
                <a:gd name="T4" fmla="*/ 2147483647 w 34"/>
                <a:gd name="T5" fmla="*/ 2147483647 h 18"/>
                <a:gd name="T6" fmla="*/ 2147483647 w 34"/>
                <a:gd name="T7" fmla="*/ 0 h 18"/>
                <a:gd name="T8" fmla="*/ 2147483647 w 34"/>
                <a:gd name="T9" fmla="*/ 2147483647 h 18"/>
                <a:gd name="T10" fmla="*/ 2147483647 w 34"/>
                <a:gd name="T11" fmla="*/ 2147483647 h 18"/>
                <a:gd name="T12" fmla="*/ 0 w 34"/>
                <a:gd name="T13" fmla="*/ 2147483647 h 18"/>
                <a:gd name="T14" fmla="*/ 2147483647 w 34"/>
                <a:gd name="T15" fmla="*/ 2147483647 h 18"/>
                <a:gd name="T16" fmla="*/ 2147483647 w 34"/>
                <a:gd name="T17" fmla="*/ 2147483647 h 18"/>
                <a:gd name="T18" fmla="*/ 0 w 34"/>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8"/>
                <a:gd name="T32" fmla="*/ 34 w 3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8">
                  <a:moveTo>
                    <a:pt x="0" y="16"/>
                  </a:moveTo>
                  <a:lnTo>
                    <a:pt x="4" y="18"/>
                  </a:lnTo>
                  <a:lnTo>
                    <a:pt x="34" y="14"/>
                  </a:lnTo>
                  <a:lnTo>
                    <a:pt x="33" y="0"/>
                  </a:lnTo>
                  <a:lnTo>
                    <a:pt x="4" y="5"/>
                  </a:lnTo>
                  <a:lnTo>
                    <a:pt x="7" y="7"/>
                  </a:lnTo>
                  <a:lnTo>
                    <a:pt x="0" y="16"/>
                  </a:lnTo>
                  <a:lnTo>
                    <a:pt x="2" y="18"/>
                  </a:lnTo>
                  <a:lnTo>
                    <a:pt x="4" y="18"/>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9" name="Freeform 1232"/>
            <p:cNvSpPr>
              <a:spLocks/>
            </p:cNvSpPr>
            <p:nvPr/>
          </p:nvSpPr>
          <p:spPr bwMode="auto">
            <a:xfrm>
              <a:off x="1496331" y="2900001"/>
              <a:ext cx="43699" cy="49386"/>
            </a:xfrm>
            <a:custGeom>
              <a:avLst/>
              <a:gdLst>
                <a:gd name="T0" fmla="*/ 2147483647 w 25"/>
                <a:gd name="T1" fmla="*/ 2147483647 h 29"/>
                <a:gd name="T2" fmla="*/ 0 w 25"/>
                <a:gd name="T3" fmla="*/ 2147483647 h 29"/>
                <a:gd name="T4" fmla="*/ 2147483647 w 25"/>
                <a:gd name="T5" fmla="*/ 2147483647 h 29"/>
                <a:gd name="T6" fmla="*/ 2147483647 w 25"/>
                <a:gd name="T7" fmla="*/ 2147483647 h 29"/>
                <a:gd name="T8" fmla="*/ 2147483647 w 25"/>
                <a:gd name="T9" fmla="*/ 2147483647 h 29"/>
                <a:gd name="T10" fmla="*/ 2147483647 w 25"/>
                <a:gd name="T11" fmla="*/ 2147483647 h 29"/>
                <a:gd name="T12" fmla="*/ 2147483647 w 25"/>
                <a:gd name="T13" fmla="*/ 2147483647 h 29"/>
                <a:gd name="T14" fmla="*/ 2147483647 w 25"/>
                <a:gd name="T15" fmla="*/ 0 h 29"/>
                <a:gd name="T16" fmla="*/ 2147483647 w 25"/>
                <a:gd name="T17" fmla="*/ 2147483647 h 29"/>
                <a:gd name="T18" fmla="*/ 2147483647 w 25"/>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9"/>
                <a:gd name="T32" fmla="*/ 25 w 25"/>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9">
                  <a:moveTo>
                    <a:pt x="5" y="15"/>
                  </a:moveTo>
                  <a:lnTo>
                    <a:pt x="0" y="13"/>
                  </a:lnTo>
                  <a:lnTo>
                    <a:pt x="18" y="29"/>
                  </a:lnTo>
                  <a:lnTo>
                    <a:pt x="25" y="20"/>
                  </a:lnTo>
                  <a:lnTo>
                    <a:pt x="7" y="2"/>
                  </a:lnTo>
                  <a:lnTo>
                    <a:pt x="2" y="2"/>
                  </a:lnTo>
                  <a:lnTo>
                    <a:pt x="7" y="2"/>
                  </a:lnTo>
                  <a:lnTo>
                    <a:pt x="5" y="0"/>
                  </a:lnTo>
                  <a:lnTo>
                    <a:pt x="2" y="2"/>
                  </a:lnTo>
                  <a:lnTo>
                    <a:pt x="5"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0" name="Freeform 1233"/>
            <p:cNvSpPr>
              <a:spLocks/>
            </p:cNvSpPr>
            <p:nvPr/>
          </p:nvSpPr>
          <p:spPr bwMode="auto">
            <a:xfrm>
              <a:off x="1436448" y="2903407"/>
              <a:ext cx="67975" cy="34059"/>
            </a:xfrm>
            <a:custGeom>
              <a:avLst/>
              <a:gdLst>
                <a:gd name="T0" fmla="*/ 2147483647 w 39"/>
                <a:gd name="T1" fmla="*/ 2147483647 h 20"/>
                <a:gd name="T2" fmla="*/ 2147483647 w 39"/>
                <a:gd name="T3" fmla="*/ 2147483647 h 20"/>
                <a:gd name="T4" fmla="*/ 2147483647 w 39"/>
                <a:gd name="T5" fmla="*/ 2147483647 h 20"/>
                <a:gd name="T6" fmla="*/ 2147483647 w 39"/>
                <a:gd name="T7" fmla="*/ 0 h 20"/>
                <a:gd name="T8" fmla="*/ 0 w 39"/>
                <a:gd name="T9" fmla="*/ 2147483647 h 20"/>
                <a:gd name="T10" fmla="*/ 2147483647 w 39"/>
                <a:gd name="T11" fmla="*/ 2147483647 h 20"/>
                <a:gd name="T12" fmla="*/ 2147483647 w 39"/>
                <a:gd name="T13" fmla="*/ 2147483647 h 20"/>
                <a:gd name="T14" fmla="*/ 0 60000 65536"/>
                <a:gd name="T15" fmla="*/ 0 60000 65536"/>
                <a:gd name="T16" fmla="*/ 0 60000 65536"/>
                <a:gd name="T17" fmla="*/ 0 60000 65536"/>
                <a:gd name="T18" fmla="*/ 0 60000 65536"/>
                <a:gd name="T19" fmla="*/ 0 60000 65536"/>
                <a:gd name="T20" fmla="*/ 0 60000 65536"/>
                <a:gd name="T21" fmla="*/ 0 w 39"/>
                <a:gd name="T22" fmla="*/ 0 h 20"/>
                <a:gd name="T23" fmla="*/ 39 w 3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0">
                  <a:moveTo>
                    <a:pt x="2" y="20"/>
                  </a:moveTo>
                  <a:lnTo>
                    <a:pt x="3" y="20"/>
                  </a:lnTo>
                  <a:lnTo>
                    <a:pt x="39" y="13"/>
                  </a:lnTo>
                  <a:lnTo>
                    <a:pt x="36" y="0"/>
                  </a:lnTo>
                  <a:lnTo>
                    <a:pt x="0" y="7"/>
                  </a:lnTo>
                  <a:lnTo>
                    <a:pt x="2" y="7"/>
                  </a:lnTo>
                  <a:lnTo>
                    <a:pt x="2"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1" name="Freeform 1234"/>
            <p:cNvSpPr>
              <a:spLocks/>
            </p:cNvSpPr>
            <p:nvPr/>
          </p:nvSpPr>
          <p:spPr bwMode="auto">
            <a:xfrm>
              <a:off x="1361999" y="2915328"/>
              <a:ext cx="77686" cy="22138"/>
            </a:xfrm>
            <a:custGeom>
              <a:avLst/>
              <a:gdLst>
                <a:gd name="T0" fmla="*/ 0 w 44"/>
                <a:gd name="T1" fmla="*/ 2147483647 h 13"/>
                <a:gd name="T2" fmla="*/ 2147483647 w 44"/>
                <a:gd name="T3" fmla="*/ 2147483647 h 13"/>
                <a:gd name="T4" fmla="*/ 2147483647 w 44"/>
                <a:gd name="T5" fmla="*/ 2147483647 h 13"/>
                <a:gd name="T6" fmla="*/ 2147483647 w 44"/>
                <a:gd name="T7" fmla="*/ 0 h 13"/>
                <a:gd name="T8" fmla="*/ 2147483647 w 44"/>
                <a:gd name="T9" fmla="*/ 0 h 13"/>
                <a:gd name="T10" fmla="*/ 2147483647 w 44"/>
                <a:gd name="T11" fmla="*/ 2147483647 h 13"/>
                <a:gd name="T12" fmla="*/ 0 w 44"/>
                <a:gd name="T13" fmla="*/ 2147483647 h 13"/>
                <a:gd name="T14" fmla="*/ 0 60000 65536"/>
                <a:gd name="T15" fmla="*/ 0 60000 65536"/>
                <a:gd name="T16" fmla="*/ 0 60000 65536"/>
                <a:gd name="T17" fmla="*/ 0 60000 65536"/>
                <a:gd name="T18" fmla="*/ 0 60000 65536"/>
                <a:gd name="T19" fmla="*/ 0 60000 65536"/>
                <a:gd name="T20" fmla="*/ 0 60000 65536"/>
                <a:gd name="T21" fmla="*/ 0 w 44"/>
                <a:gd name="T22" fmla="*/ 0 h 13"/>
                <a:gd name="T23" fmla="*/ 44 w 4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3">
                  <a:moveTo>
                    <a:pt x="0" y="11"/>
                  </a:moveTo>
                  <a:lnTo>
                    <a:pt x="6" y="13"/>
                  </a:lnTo>
                  <a:lnTo>
                    <a:pt x="44" y="13"/>
                  </a:lnTo>
                  <a:lnTo>
                    <a:pt x="44" y="0"/>
                  </a:lnTo>
                  <a:lnTo>
                    <a:pt x="6" y="0"/>
                  </a:lnTo>
                  <a:lnTo>
                    <a:pt x="9"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2" name="Freeform 1235"/>
            <p:cNvSpPr>
              <a:spLocks/>
            </p:cNvSpPr>
            <p:nvPr/>
          </p:nvSpPr>
          <p:spPr bwMode="auto">
            <a:xfrm>
              <a:off x="1266509" y="2821665"/>
              <a:ext cx="111674" cy="112395"/>
            </a:xfrm>
            <a:custGeom>
              <a:avLst/>
              <a:gdLst>
                <a:gd name="T0" fmla="*/ 2147483647 w 64"/>
                <a:gd name="T1" fmla="*/ 2147483647 h 66"/>
                <a:gd name="T2" fmla="*/ 0 w 64"/>
                <a:gd name="T3" fmla="*/ 2147483647 h 66"/>
                <a:gd name="T4" fmla="*/ 2147483647 w 64"/>
                <a:gd name="T5" fmla="*/ 2147483647 h 66"/>
                <a:gd name="T6" fmla="*/ 2147483647 w 64"/>
                <a:gd name="T7" fmla="*/ 2147483647 h 66"/>
                <a:gd name="T8" fmla="*/ 2147483647 w 64"/>
                <a:gd name="T9" fmla="*/ 2147483647 h 66"/>
                <a:gd name="T10" fmla="*/ 2147483647 w 64"/>
                <a:gd name="T11" fmla="*/ 2147483647 h 66"/>
                <a:gd name="T12" fmla="*/ 2147483647 w 64"/>
                <a:gd name="T13" fmla="*/ 2147483647 h 66"/>
                <a:gd name="T14" fmla="*/ 2147483647 w 64"/>
                <a:gd name="T15" fmla="*/ 0 h 66"/>
                <a:gd name="T16" fmla="*/ 2147483647 w 64"/>
                <a:gd name="T17" fmla="*/ 2147483647 h 66"/>
                <a:gd name="T18" fmla="*/ 2147483647 w 64"/>
                <a:gd name="T19" fmla="*/ 2147483647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66"/>
                <a:gd name="T32" fmla="*/ 64 w 64"/>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66">
                  <a:moveTo>
                    <a:pt x="5" y="14"/>
                  </a:moveTo>
                  <a:lnTo>
                    <a:pt x="0" y="12"/>
                  </a:lnTo>
                  <a:lnTo>
                    <a:pt x="55" y="66"/>
                  </a:lnTo>
                  <a:lnTo>
                    <a:pt x="64" y="57"/>
                  </a:lnTo>
                  <a:lnTo>
                    <a:pt x="9" y="3"/>
                  </a:lnTo>
                  <a:lnTo>
                    <a:pt x="3" y="1"/>
                  </a:lnTo>
                  <a:lnTo>
                    <a:pt x="9" y="3"/>
                  </a:lnTo>
                  <a:lnTo>
                    <a:pt x="7" y="0"/>
                  </a:lnTo>
                  <a:lnTo>
                    <a:pt x="3" y="1"/>
                  </a:lnTo>
                  <a:lnTo>
                    <a:pt x="5"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3" name="Freeform 1236"/>
            <p:cNvSpPr>
              <a:spLocks/>
            </p:cNvSpPr>
            <p:nvPr/>
          </p:nvSpPr>
          <p:spPr bwMode="auto">
            <a:xfrm>
              <a:off x="1200153" y="2823369"/>
              <a:ext cx="74449" cy="34059"/>
            </a:xfrm>
            <a:custGeom>
              <a:avLst/>
              <a:gdLst>
                <a:gd name="T0" fmla="*/ 2147483647 w 43"/>
                <a:gd name="T1" fmla="*/ 2147483647 h 20"/>
                <a:gd name="T2" fmla="*/ 2147483647 w 43"/>
                <a:gd name="T3" fmla="*/ 2147483647 h 20"/>
                <a:gd name="T4" fmla="*/ 2147483647 w 43"/>
                <a:gd name="T5" fmla="*/ 2147483647 h 20"/>
                <a:gd name="T6" fmla="*/ 2147483647 w 43"/>
                <a:gd name="T7" fmla="*/ 0 h 20"/>
                <a:gd name="T8" fmla="*/ 2147483647 w 43"/>
                <a:gd name="T9" fmla="*/ 2147483647 h 20"/>
                <a:gd name="T10" fmla="*/ 0 w 43"/>
                <a:gd name="T11" fmla="*/ 2147483647 h 20"/>
                <a:gd name="T12" fmla="*/ 2147483647 w 43"/>
                <a:gd name="T13" fmla="*/ 2147483647 h 20"/>
                <a:gd name="T14" fmla="*/ 0 60000 65536"/>
                <a:gd name="T15" fmla="*/ 0 60000 65536"/>
                <a:gd name="T16" fmla="*/ 0 60000 65536"/>
                <a:gd name="T17" fmla="*/ 0 60000 65536"/>
                <a:gd name="T18" fmla="*/ 0 60000 65536"/>
                <a:gd name="T19" fmla="*/ 0 60000 65536"/>
                <a:gd name="T20" fmla="*/ 0 60000 65536"/>
                <a:gd name="T21" fmla="*/ 0 w 43"/>
                <a:gd name="T22" fmla="*/ 0 h 20"/>
                <a:gd name="T23" fmla="*/ 43 w 4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0">
                  <a:moveTo>
                    <a:pt x="7" y="20"/>
                  </a:moveTo>
                  <a:lnTo>
                    <a:pt x="5" y="20"/>
                  </a:lnTo>
                  <a:lnTo>
                    <a:pt x="43" y="13"/>
                  </a:lnTo>
                  <a:lnTo>
                    <a:pt x="41" y="0"/>
                  </a:lnTo>
                  <a:lnTo>
                    <a:pt x="3" y="8"/>
                  </a:lnTo>
                  <a:lnTo>
                    <a:pt x="0" y="9"/>
                  </a:lnTo>
                  <a:lnTo>
                    <a:pt x="7"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4" name="Freeform 1237"/>
            <p:cNvSpPr>
              <a:spLocks/>
            </p:cNvSpPr>
            <p:nvPr/>
          </p:nvSpPr>
          <p:spPr bwMode="auto">
            <a:xfrm>
              <a:off x="1141889" y="2838695"/>
              <a:ext cx="69593" cy="49386"/>
            </a:xfrm>
            <a:custGeom>
              <a:avLst/>
              <a:gdLst>
                <a:gd name="T0" fmla="*/ 2147483647 w 40"/>
                <a:gd name="T1" fmla="*/ 2147483647 h 29"/>
                <a:gd name="T2" fmla="*/ 2147483647 w 40"/>
                <a:gd name="T3" fmla="*/ 2147483647 h 29"/>
                <a:gd name="T4" fmla="*/ 2147483647 w 40"/>
                <a:gd name="T5" fmla="*/ 2147483647 h 29"/>
                <a:gd name="T6" fmla="*/ 2147483647 w 40"/>
                <a:gd name="T7" fmla="*/ 0 h 29"/>
                <a:gd name="T8" fmla="*/ 2147483647 w 40"/>
                <a:gd name="T9" fmla="*/ 2147483647 h 29"/>
                <a:gd name="T10" fmla="*/ 2147483647 w 40"/>
                <a:gd name="T11" fmla="*/ 2147483647 h 29"/>
                <a:gd name="T12" fmla="*/ 2147483647 w 40"/>
                <a:gd name="T13" fmla="*/ 2147483647 h 29"/>
                <a:gd name="T14" fmla="*/ 0 w 40"/>
                <a:gd name="T15" fmla="*/ 2147483647 h 29"/>
                <a:gd name="T16" fmla="*/ 2147483647 w 40"/>
                <a:gd name="T17" fmla="*/ 2147483647 h 29"/>
                <a:gd name="T18" fmla="*/ 2147483647 w 40"/>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9"/>
                <a:gd name="T32" fmla="*/ 40 w 40"/>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9">
                  <a:moveTo>
                    <a:pt x="15" y="18"/>
                  </a:moveTo>
                  <a:lnTo>
                    <a:pt x="13" y="29"/>
                  </a:lnTo>
                  <a:lnTo>
                    <a:pt x="40" y="11"/>
                  </a:lnTo>
                  <a:lnTo>
                    <a:pt x="33" y="0"/>
                  </a:lnTo>
                  <a:lnTo>
                    <a:pt x="6" y="18"/>
                  </a:lnTo>
                  <a:lnTo>
                    <a:pt x="4" y="27"/>
                  </a:lnTo>
                  <a:lnTo>
                    <a:pt x="6" y="18"/>
                  </a:lnTo>
                  <a:lnTo>
                    <a:pt x="0" y="22"/>
                  </a:lnTo>
                  <a:lnTo>
                    <a:pt x="4" y="27"/>
                  </a:lnTo>
                  <a:lnTo>
                    <a:pt x="1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5" name="Freeform 1238"/>
            <p:cNvSpPr>
              <a:spLocks/>
            </p:cNvSpPr>
            <p:nvPr/>
          </p:nvSpPr>
          <p:spPr bwMode="auto">
            <a:xfrm>
              <a:off x="1148362" y="2869348"/>
              <a:ext cx="66356" cy="68118"/>
            </a:xfrm>
            <a:custGeom>
              <a:avLst/>
              <a:gdLst>
                <a:gd name="T0" fmla="*/ 2147483647 w 38"/>
                <a:gd name="T1" fmla="*/ 2147483647 h 40"/>
                <a:gd name="T2" fmla="*/ 2147483647 w 38"/>
                <a:gd name="T3" fmla="*/ 2147483647 h 40"/>
                <a:gd name="T4" fmla="*/ 2147483647 w 38"/>
                <a:gd name="T5" fmla="*/ 0 h 40"/>
                <a:gd name="T6" fmla="*/ 0 w 38"/>
                <a:gd name="T7" fmla="*/ 2147483647 h 40"/>
                <a:gd name="T8" fmla="*/ 2147483647 w 38"/>
                <a:gd name="T9" fmla="*/ 2147483647 h 40"/>
                <a:gd name="T10" fmla="*/ 2147483647 w 38"/>
                <a:gd name="T11" fmla="*/ 2147483647 h 40"/>
                <a:gd name="T12" fmla="*/ 2147483647 w 38"/>
                <a:gd name="T13" fmla="*/ 2147483647 h 40"/>
                <a:gd name="T14" fmla="*/ 0 60000 65536"/>
                <a:gd name="T15" fmla="*/ 0 60000 65536"/>
                <a:gd name="T16" fmla="*/ 0 60000 65536"/>
                <a:gd name="T17" fmla="*/ 0 60000 65536"/>
                <a:gd name="T18" fmla="*/ 0 60000 65536"/>
                <a:gd name="T19" fmla="*/ 0 60000 65536"/>
                <a:gd name="T20" fmla="*/ 0 60000 65536"/>
                <a:gd name="T21" fmla="*/ 0 w 38"/>
                <a:gd name="T22" fmla="*/ 0 h 40"/>
                <a:gd name="T23" fmla="*/ 38 w 3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0">
                  <a:moveTo>
                    <a:pt x="38" y="31"/>
                  </a:moveTo>
                  <a:lnTo>
                    <a:pt x="38" y="31"/>
                  </a:lnTo>
                  <a:lnTo>
                    <a:pt x="11" y="0"/>
                  </a:lnTo>
                  <a:lnTo>
                    <a:pt x="0" y="9"/>
                  </a:lnTo>
                  <a:lnTo>
                    <a:pt x="29" y="40"/>
                  </a:lnTo>
                  <a:lnTo>
                    <a:pt x="38"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6" name="Freeform 1239"/>
            <p:cNvSpPr>
              <a:spLocks/>
            </p:cNvSpPr>
            <p:nvPr/>
          </p:nvSpPr>
          <p:spPr bwMode="auto">
            <a:xfrm>
              <a:off x="1200153" y="2922140"/>
              <a:ext cx="63119" cy="61306"/>
            </a:xfrm>
            <a:custGeom>
              <a:avLst/>
              <a:gdLst>
                <a:gd name="T0" fmla="*/ 2147483647 w 36"/>
                <a:gd name="T1" fmla="*/ 2147483647 h 36"/>
                <a:gd name="T2" fmla="*/ 2147483647 w 36"/>
                <a:gd name="T3" fmla="*/ 2147483647 h 36"/>
                <a:gd name="T4" fmla="*/ 2147483647 w 36"/>
                <a:gd name="T5" fmla="*/ 0 h 36"/>
                <a:gd name="T6" fmla="*/ 0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2147483647 h 36"/>
                <a:gd name="T18" fmla="*/ 2147483647 w 36"/>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6"/>
                <a:gd name="T32" fmla="*/ 36 w 36"/>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36">
                  <a:moveTo>
                    <a:pt x="30" y="23"/>
                  </a:moveTo>
                  <a:lnTo>
                    <a:pt x="36" y="25"/>
                  </a:lnTo>
                  <a:lnTo>
                    <a:pt x="9" y="0"/>
                  </a:lnTo>
                  <a:lnTo>
                    <a:pt x="0" y="9"/>
                  </a:lnTo>
                  <a:lnTo>
                    <a:pt x="27" y="34"/>
                  </a:lnTo>
                  <a:lnTo>
                    <a:pt x="32" y="36"/>
                  </a:lnTo>
                  <a:lnTo>
                    <a:pt x="27" y="34"/>
                  </a:lnTo>
                  <a:lnTo>
                    <a:pt x="29" y="36"/>
                  </a:lnTo>
                  <a:lnTo>
                    <a:pt x="32" y="36"/>
                  </a:lnTo>
                  <a:lnTo>
                    <a:pt x="30"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7" name="Freeform 1240"/>
            <p:cNvSpPr>
              <a:spLocks/>
            </p:cNvSpPr>
            <p:nvPr/>
          </p:nvSpPr>
          <p:spPr bwMode="auto">
            <a:xfrm>
              <a:off x="1251944" y="2952793"/>
              <a:ext cx="69593" cy="30653"/>
            </a:xfrm>
            <a:custGeom>
              <a:avLst/>
              <a:gdLst>
                <a:gd name="T0" fmla="*/ 2147483647 w 40"/>
                <a:gd name="T1" fmla="*/ 2147483647 h 18"/>
                <a:gd name="T2" fmla="*/ 2147483647 w 40"/>
                <a:gd name="T3" fmla="*/ 0 h 18"/>
                <a:gd name="T4" fmla="*/ 0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8"/>
                <a:gd name="T32" fmla="*/ 40 w 4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8">
                  <a:moveTo>
                    <a:pt x="40" y="2"/>
                  </a:moveTo>
                  <a:lnTo>
                    <a:pt x="35" y="0"/>
                  </a:lnTo>
                  <a:lnTo>
                    <a:pt x="0" y="5"/>
                  </a:lnTo>
                  <a:lnTo>
                    <a:pt x="2" y="18"/>
                  </a:lnTo>
                  <a:lnTo>
                    <a:pt x="36" y="13"/>
                  </a:lnTo>
                  <a:lnTo>
                    <a:pt x="31" y="11"/>
                  </a:lnTo>
                  <a:lnTo>
                    <a:pt x="40" y="2"/>
                  </a:lnTo>
                  <a:lnTo>
                    <a:pt x="38" y="0"/>
                  </a:lnTo>
                  <a:lnTo>
                    <a:pt x="35" y="0"/>
                  </a:lnTo>
                  <a:lnTo>
                    <a:pt x="4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8" name="Freeform 1241"/>
            <p:cNvSpPr>
              <a:spLocks/>
            </p:cNvSpPr>
            <p:nvPr/>
          </p:nvSpPr>
          <p:spPr bwMode="auto">
            <a:xfrm>
              <a:off x="1306971" y="2956199"/>
              <a:ext cx="53409" cy="64712"/>
            </a:xfrm>
            <a:custGeom>
              <a:avLst/>
              <a:gdLst>
                <a:gd name="T0" fmla="*/ 2147483647 w 31"/>
                <a:gd name="T1" fmla="*/ 2147483647 h 38"/>
                <a:gd name="T2" fmla="*/ 2147483647 w 31"/>
                <a:gd name="T3" fmla="*/ 2147483647 h 38"/>
                <a:gd name="T4" fmla="*/ 2147483647 w 31"/>
                <a:gd name="T5" fmla="*/ 0 h 38"/>
                <a:gd name="T6" fmla="*/ 0 w 31"/>
                <a:gd name="T7" fmla="*/ 2147483647 h 38"/>
                <a:gd name="T8" fmla="*/ 2147483647 w 31"/>
                <a:gd name="T9" fmla="*/ 2147483647 h 38"/>
                <a:gd name="T10" fmla="*/ 2147483647 w 31"/>
                <a:gd name="T11" fmla="*/ 2147483647 h 38"/>
                <a:gd name="T12" fmla="*/ 2147483647 w 31"/>
                <a:gd name="T13" fmla="*/ 2147483647 h 38"/>
                <a:gd name="T14" fmla="*/ 2147483647 w 31"/>
                <a:gd name="T15" fmla="*/ 2147483647 h 38"/>
                <a:gd name="T16" fmla="*/ 2147483647 w 31"/>
                <a:gd name="T17" fmla="*/ 2147483647 h 38"/>
                <a:gd name="T18" fmla="*/ 2147483647 w 31"/>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38"/>
                <a:gd name="T32" fmla="*/ 31 w 31"/>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38">
                  <a:moveTo>
                    <a:pt x="22" y="25"/>
                  </a:moveTo>
                  <a:lnTo>
                    <a:pt x="31" y="25"/>
                  </a:lnTo>
                  <a:lnTo>
                    <a:pt x="9" y="0"/>
                  </a:lnTo>
                  <a:lnTo>
                    <a:pt x="0" y="9"/>
                  </a:lnTo>
                  <a:lnTo>
                    <a:pt x="20" y="34"/>
                  </a:lnTo>
                  <a:lnTo>
                    <a:pt x="29" y="36"/>
                  </a:lnTo>
                  <a:lnTo>
                    <a:pt x="20" y="34"/>
                  </a:lnTo>
                  <a:lnTo>
                    <a:pt x="23" y="38"/>
                  </a:lnTo>
                  <a:lnTo>
                    <a:pt x="29" y="36"/>
                  </a:lnTo>
                  <a:lnTo>
                    <a:pt x="22"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9" name="Freeform 1242"/>
            <p:cNvSpPr>
              <a:spLocks/>
            </p:cNvSpPr>
            <p:nvPr/>
          </p:nvSpPr>
          <p:spPr bwMode="auto">
            <a:xfrm>
              <a:off x="1344195" y="2971525"/>
              <a:ext cx="48554" cy="45980"/>
            </a:xfrm>
            <a:custGeom>
              <a:avLst/>
              <a:gdLst>
                <a:gd name="T0" fmla="*/ 2147483647 w 27"/>
                <a:gd name="T1" fmla="*/ 2147483647 h 27"/>
                <a:gd name="T2" fmla="*/ 2147483647 w 27"/>
                <a:gd name="T3" fmla="*/ 2147483647 h 27"/>
                <a:gd name="T4" fmla="*/ 0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0 h 27"/>
                <a:gd name="T16" fmla="*/ 2147483647 w 27"/>
                <a:gd name="T17" fmla="*/ 2147483647 h 27"/>
                <a:gd name="T18" fmla="*/ 2147483647 w 27"/>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7"/>
                <a:gd name="T32" fmla="*/ 27 w 27"/>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7">
                  <a:moveTo>
                    <a:pt x="27" y="5"/>
                  </a:moveTo>
                  <a:lnTo>
                    <a:pt x="18" y="4"/>
                  </a:lnTo>
                  <a:lnTo>
                    <a:pt x="0" y="16"/>
                  </a:lnTo>
                  <a:lnTo>
                    <a:pt x="7" y="27"/>
                  </a:lnTo>
                  <a:lnTo>
                    <a:pt x="25" y="14"/>
                  </a:lnTo>
                  <a:lnTo>
                    <a:pt x="16" y="13"/>
                  </a:lnTo>
                  <a:lnTo>
                    <a:pt x="27" y="5"/>
                  </a:lnTo>
                  <a:lnTo>
                    <a:pt x="25" y="0"/>
                  </a:lnTo>
                  <a:lnTo>
                    <a:pt x="18" y="4"/>
                  </a:lnTo>
                  <a:lnTo>
                    <a:pt x="27"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0" name="Freeform 1243"/>
            <p:cNvSpPr>
              <a:spLocks/>
            </p:cNvSpPr>
            <p:nvPr/>
          </p:nvSpPr>
          <p:spPr bwMode="auto">
            <a:xfrm>
              <a:off x="1373328" y="2980040"/>
              <a:ext cx="46936" cy="52791"/>
            </a:xfrm>
            <a:custGeom>
              <a:avLst/>
              <a:gdLst>
                <a:gd name="T0" fmla="*/ 2147483647 w 27"/>
                <a:gd name="T1" fmla="*/ 2147483647 h 31"/>
                <a:gd name="T2" fmla="*/ 2147483647 w 27"/>
                <a:gd name="T3" fmla="*/ 2147483647 h 31"/>
                <a:gd name="T4" fmla="*/ 2147483647 w 27"/>
                <a:gd name="T5" fmla="*/ 0 h 31"/>
                <a:gd name="T6" fmla="*/ 0 w 27"/>
                <a:gd name="T7" fmla="*/ 2147483647 h 31"/>
                <a:gd name="T8" fmla="*/ 2147483647 w 27"/>
                <a:gd name="T9" fmla="*/ 2147483647 h 31"/>
                <a:gd name="T10" fmla="*/ 2147483647 w 27"/>
                <a:gd name="T11" fmla="*/ 2147483647 h 31"/>
                <a:gd name="T12" fmla="*/ 2147483647 w 27"/>
                <a:gd name="T13" fmla="*/ 2147483647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27" y="27"/>
                  </a:moveTo>
                  <a:lnTo>
                    <a:pt x="27" y="26"/>
                  </a:lnTo>
                  <a:lnTo>
                    <a:pt x="11" y="0"/>
                  </a:lnTo>
                  <a:lnTo>
                    <a:pt x="0" y="8"/>
                  </a:lnTo>
                  <a:lnTo>
                    <a:pt x="16" y="31"/>
                  </a:lnTo>
                  <a:lnTo>
                    <a:pt x="14" y="29"/>
                  </a:lnTo>
                  <a:lnTo>
                    <a:pt x="27"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1" name="Freeform 1244"/>
            <p:cNvSpPr>
              <a:spLocks/>
            </p:cNvSpPr>
            <p:nvPr/>
          </p:nvSpPr>
          <p:spPr bwMode="auto">
            <a:xfrm>
              <a:off x="1397605" y="3026019"/>
              <a:ext cx="38843" cy="64712"/>
            </a:xfrm>
            <a:custGeom>
              <a:avLst/>
              <a:gdLst>
                <a:gd name="T0" fmla="*/ 2147483647 w 22"/>
                <a:gd name="T1" fmla="*/ 2147483647 h 38"/>
                <a:gd name="T2" fmla="*/ 2147483647 w 22"/>
                <a:gd name="T3" fmla="*/ 2147483647 h 38"/>
                <a:gd name="T4" fmla="*/ 2147483647 w 22"/>
                <a:gd name="T5" fmla="*/ 0 h 38"/>
                <a:gd name="T6" fmla="*/ 0 w 22"/>
                <a:gd name="T7" fmla="*/ 2147483647 h 38"/>
                <a:gd name="T8" fmla="*/ 2147483647 w 22"/>
                <a:gd name="T9" fmla="*/ 2147483647 h 38"/>
                <a:gd name="T10" fmla="*/ 2147483647 w 22"/>
                <a:gd name="T11" fmla="*/ 2147483647 h 38"/>
                <a:gd name="T12" fmla="*/ 2147483647 w 22"/>
                <a:gd name="T13" fmla="*/ 2147483647 h 38"/>
                <a:gd name="T14" fmla="*/ 0 60000 65536"/>
                <a:gd name="T15" fmla="*/ 0 60000 65536"/>
                <a:gd name="T16" fmla="*/ 0 60000 65536"/>
                <a:gd name="T17" fmla="*/ 0 60000 65536"/>
                <a:gd name="T18" fmla="*/ 0 60000 65536"/>
                <a:gd name="T19" fmla="*/ 0 60000 65536"/>
                <a:gd name="T20" fmla="*/ 0 60000 65536"/>
                <a:gd name="T21" fmla="*/ 0 w 22"/>
                <a:gd name="T22" fmla="*/ 0 h 38"/>
                <a:gd name="T23" fmla="*/ 22 w 2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8">
                  <a:moveTo>
                    <a:pt x="22" y="36"/>
                  </a:moveTo>
                  <a:lnTo>
                    <a:pt x="22" y="36"/>
                  </a:lnTo>
                  <a:lnTo>
                    <a:pt x="13" y="0"/>
                  </a:lnTo>
                  <a:lnTo>
                    <a:pt x="0" y="2"/>
                  </a:lnTo>
                  <a:lnTo>
                    <a:pt x="9" y="38"/>
                  </a:lnTo>
                  <a:lnTo>
                    <a:pt x="22"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2" name="Freeform 1245"/>
            <p:cNvSpPr>
              <a:spLocks/>
            </p:cNvSpPr>
            <p:nvPr/>
          </p:nvSpPr>
          <p:spPr bwMode="auto">
            <a:xfrm>
              <a:off x="1413790" y="3087325"/>
              <a:ext cx="53409" cy="137939"/>
            </a:xfrm>
            <a:custGeom>
              <a:avLst/>
              <a:gdLst>
                <a:gd name="T0" fmla="*/ 2147483647 w 31"/>
                <a:gd name="T1" fmla="*/ 2147483647 h 81"/>
                <a:gd name="T2" fmla="*/ 2147483647 w 31"/>
                <a:gd name="T3" fmla="*/ 2147483647 h 81"/>
                <a:gd name="T4" fmla="*/ 2147483647 w 31"/>
                <a:gd name="T5" fmla="*/ 0 h 81"/>
                <a:gd name="T6" fmla="*/ 0 w 31"/>
                <a:gd name="T7" fmla="*/ 2147483647 h 81"/>
                <a:gd name="T8" fmla="*/ 2147483647 w 31"/>
                <a:gd name="T9" fmla="*/ 2147483647 h 81"/>
                <a:gd name="T10" fmla="*/ 2147483647 w 31"/>
                <a:gd name="T11" fmla="*/ 2147483647 h 81"/>
                <a:gd name="T12" fmla="*/ 2147483647 w 31"/>
                <a:gd name="T13" fmla="*/ 2147483647 h 81"/>
                <a:gd name="T14" fmla="*/ 2147483647 w 31"/>
                <a:gd name="T15" fmla="*/ 2147483647 h 81"/>
                <a:gd name="T16" fmla="*/ 2147483647 w 31"/>
                <a:gd name="T17" fmla="*/ 2147483647 h 81"/>
                <a:gd name="T18" fmla="*/ 2147483647 w 31"/>
                <a:gd name="T19" fmla="*/ 214748364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81"/>
                <a:gd name="T32" fmla="*/ 31 w 3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81">
                  <a:moveTo>
                    <a:pt x="29" y="81"/>
                  </a:moveTo>
                  <a:lnTo>
                    <a:pt x="29" y="76"/>
                  </a:lnTo>
                  <a:lnTo>
                    <a:pt x="13" y="0"/>
                  </a:lnTo>
                  <a:lnTo>
                    <a:pt x="0" y="2"/>
                  </a:lnTo>
                  <a:lnTo>
                    <a:pt x="16" y="80"/>
                  </a:lnTo>
                  <a:lnTo>
                    <a:pt x="18" y="74"/>
                  </a:lnTo>
                  <a:lnTo>
                    <a:pt x="29" y="81"/>
                  </a:lnTo>
                  <a:lnTo>
                    <a:pt x="31" y="80"/>
                  </a:lnTo>
                  <a:lnTo>
                    <a:pt x="29" y="76"/>
                  </a:lnTo>
                  <a:lnTo>
                    <a:pt x="29" y="8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3" name="Freeform 1246"/>
            <p:cNvSpPr>
              <a:spLocks/>
            </p:cNvSpPr>
            <p:nvPr/>
          </p:nvSpPr>
          <p:spPr bwMode="auto">
            <a:xfrm>
              <a:off x="1350669" y="3213343"/>
              <a:ext cx="113292" cy="134533"/>
            </a:xfrm>
            <a:custGeom>
              <a:avLst/>
              <a:gdLst>
                <a:gd name="T0" fmla="*/ 2147483647 w 65"/>
                <a:gd name="T1" fmla="*/ 2147483647 h 79"/>
                <a:gd name="T2" fmla="*/ 2147483647 w 65"/>
                <a:gd name="T3" fmla="*/ 2147483647 h 79"/>
                <a:gd name="T4" fmla="*/ 2147483647 w 65"/>
                <a:gd name="T5" fmla="*/ 2147483647 h 79"/>
                <a:gd name="T6" fmla="*/ 2147483647 w 65"/>
                <a:gd name="T7" fmla="*/ 0 h 79"/>
                <a:gd name="T8" fmla="*/ 0 w 65"/>
                <a:gd name="T9" fmla="*/ 2147483647 h 79"/>
                <a:gd name="T10" fmla="*/ 0 w 65"/>
                <a:gd name="T11" fmla="*/ 2147483647 h 79"/>
                <a:gd name="T12" fmla="*/ 2147483647 w 65"/>
                <a:gd name="T13" fmla="*/ 2147483647 h 79"/>
                <a:gd name="T14" fmla="*/ 0 60000 65536"/>
                <a:gd name="T15" fmla="*/ 0 60000 65536"/>
                <a:gd name="T16" fmla="*/ 0 60000 65536"/>
                <a:gd name="T17" fmla="*/ 0 60000 65536"/>
                <a:gd name="T18" fmla="*/ 0 60000 65536"/>
                <a:gd name="T19" fmla="*/ 0 60000 65536"/>
                <a:gd name="T20" fmla="*/ 0 60000 65536"/>
                <a:gd name="T21" fmla="*/ 0 w 65"/>
                <a:gd name="T22" fmla="*/ 0 h 79"/>
                <a:gd name="T23" fmla="*/ 65 w 65"/>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79">
                  <a:moveTo>
                    <a:pt x="9" y="79"/>
                  </a:moveTo>
                  <a:lnTo>
                    <a:pt x="9" y="79"/>
                  </a:lnTo>
                  <a:lnTo>
                    <a:pt x="65" y="7"/>
                  </a:lnTo>
                  <a:lnTo>
                    <a:pt x="54" y="0"/>
                  </a:lnTo>
                  <a:lnTo>
                    <a:pt x="0" y="70"/>
                  </a:lnTo>
                  <a:lnTo>
                    <a:pt x="9" y="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4" name="Freeform 1247"/>
            <p:cNvSpPr>
              <a:spLocks/>
            </p:cNvSpPr>
            <p:nvPr/>
          </p:nvSpPr>
          <p:spPr bwMode="auto">
            <a:xfrm>
              <a:off x="1243851" y="3332549"/>
              <a:ext cx="121385" cy="132830"/>
            </a:xfrm>
            <a:custGeom>
              <a:avLst/>
              <a:gdLst>
                <a:gd name="T0" fmla="*/ 2147483647 w 70"/>
                <a:gd name="T1" fmla="*/ 2147483647 h 78"/>
                <a:gd name="T2" fmla="*/ 2147483647 w 70"/>
                <a:gd name="T3" fmla="*/ 2147483647 h 78"/>
                <a:gd name="T4" fmla="*/ 2147483647 w 70"/>
                <a:gd name="T5" fmla="*/ 2147483647 h 78"/>
                <a:gd name="T6" fmla="*/ 2147483647 w 70"/>
                <a:gd name="T7" fmla="*/ 0 h 78"/>
                <a:gd name="T8" fmla="*/ 2147483647 w 70"/>
                <a:gd name="T9" fmla="*/ 2147483647 h 78"/>
                <a:gd name="T10" fmla="*/ 0 w 70"/>
                <a:gd name="T11" fmla="*/ 2147483647 h 78"/>
                <a:gd name="T12" fmla="*/ 2147483647 w 70"/>
                <a:gd name="T13" fmla="*/ 2147483647 h 78"/>
                <a:gd name="T14" fmla="*/ 0 60000 65536"/>
                <a:gd name="T15" fmla="*/ 0 60000 65536"/>
                <a:gd name="T16" fmla="*/ 0 60000 65536"/>
                <a:gd name="T17" fmla="*/ 0 60000 65536"/>
                <a:gd name="T18" fmla="*/ 0 60000 65536"/>
                <a:gd name="T19" fmla="*/ 0 60000 65536"/>
                <a:gd name="T20" fmla="*/ 0 60000 65536"/>
                <a:gd name="T21" fmla="*/ 0 w 70"/>
                <a:gd name="T22" fmla="*/ 0 h 78"/>
                <a:gd name="T23" fmla="*/ 70 w 7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78">
                  <a:moveTo>
                    <a:pt x="13" y="76"/>
                  </a:moveTo>
                  <a:lnTo>
                    <a:pt x="11" y="78"/>
                  </a:lnTo>
                  <a:lnTo>
                    <a:pt x="70" y="9"/>
                  </a:lnTo>
                  <a:lnTo>
                    <a:pt x="61" y="0"/>
                  </a:lnTo>
                  <a:lnTo>
                    <a:pt x="2" y="69"/>
                  </a:lnTo>
                  <a:lnTo>
                    <a:pt x="0" y="73"/>
                  </a:lnTo>
                  <a:lnTo>
                    <a:pt x="13"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5" name="Freeform 1248"/>
            <p:cNvSpPr>
              <a:spLocks/>
            </p:cNvSpPr>
            <p:nvPr/>
          </p:nvSpPr>
          <p:spPr bwMode="auto">
            <a:xfrm>
              <a:off x="1214719" y="3456865"/>
              <a:ext cx="51791" cy="97067"/>
            </a:xfrm>
            <a:custGeom>
              <a:avLst/>
              <a:gdLst>
                <a:gd name="T0" fmla="*/ 2147483647 w 29"/>
                <a:gd name="T1" fmla="*/ 2147483647 h 57"/>
                <a:gd name="T2" fmla="*/ 2147483647 w 29"/>
                <a:gd name="T3" fmla="*/ 2147483647 h 57"/>
                <a:gd name="T4" fmla="*/ 2147483647 w 29"/>
                <a:gd name="T5" fmla="*/ 2147483647 h 57"/>
                <a:gd name="T6" fmla="*/ 2147483647 w 29"/>
                <a:gd name="T7" fmla="*/ 0 h 57"/>
                <a:gd name="T8" fmla="*/ 0 w 29"/>
                <a:gd name="T9" fmla="*/ 2147483647 h 57"/>
                <a:gd name="T10" fmla="*/ 2147483647 w 29"/>
                <a:gd name="T11" fmla="*/ 2147483647 h 57"/>
                <a:gd name="T12" fmla="*/ 2147483647 w 29"/>
                <a:gd name="T13" fmla="*/ 2147483647 h 57"/>
                <a:gd name="T14" fmla="*/ 2147483647 w 29"/>
                <a:gd name="T15" fmla="*/ 2147483647 h 57"/>
                <a:gd name="T16" fmla="*/ 2147483647 w 29"/>
                <a:gd name="T17" fmla="*/ 2147483647 h 57"/>
                <a:gd name="T18" fmla="*/ 2147483647 w 29"/>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57"/>
                <a:gd name="T32" fmla="*/ 29 w 29"/>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57">
                  <a:moveTo>
                    <a:pt x="3" y="55"/>
                  </a:moveTo>
                  <a:lnTo>
                    <a:pt x="11" y="52"/>
                  </a:lnTo>
                  <a:lnTo>
                    <a:pt x="29" y="3"/>
                  </a:lnTo>
                  <a:lnTo>
                    <a:pt x="16" y="0"/>
                  </a:lnTo>
                  <a:lnTo>
                    <a:pt x="0" y="46"/>
                  </a:lnTo>
                  <a:lnTo>
                    <a:pt x="7" y="43"/>
                  </a:lnTo>
                  <a:lnTo>
                    <a:pt x="3" y="55"/>
                  </a:lnTo>
                  <a:lnTo>
                    <a:pt x="9" y="57"/>
                  </a:lnTo>
                  <a:lnTo>
                    <a:pt x="11" y="52"/>
                  </a:lnTo>
                  <a:lnTo>
                    <a:pt x="3" y="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6" name="Freeform 1249"/>
            <p:cNvSpPr>
              <a:spLocks/>
            </p:cNvSpPr>
            <p:nvPr/>
          </p:nvSpPr>
          <p:spPr bwMode="auto">
            <a:xfrm>
              <a:off x="1141889" y="3507953"/>
              <a:ext cx="85778" cy="42573"/>
            </a:xfrm>
            <a:custGeom>
              <a:avLst/>
              <a:gdLst>
                <a:gd name="T0" fmla="*/ 0 w 49"/>
                <a:gd name="T1" fmla="*/ 2147483647 h 25"/>
                <a:gd name="T2" fmla="*/ 2147483647 w 49"/>
                <a:gd name="T3" fmla="*/ 2147483647 h 25"/>
                <a:gd name="T4" fmla="*/ 2147483647 w 49"/>
                <a:gd name="T5" fmla="*/ 2147483647 h 25"/>
                <a:gd name="T6" fmla="*/ 2147483647 w 49"/>
                <a:gd name="T7" fmla="*/ 2147483647 h 25"/>
                <a:gd name="T8" fmla="*/ 2147483647 w 49"/>
                <a:gd name="T9" fmla="*/ 0 h 25"/>
                <a:gd name="T10" fmla="*/ 2147483647 w 49"/>
                <a:gd name="T11" fmla="*/ 2147483647 h 25"/>
                <a:gd name="T12" fmla="*/ 0 w 49"/>
                <a:gd name="T13" fmla="*/ 2147483647 h 25"/>
                <a:gd name="T14" fmla="*/ 0 60000 65536"/>
                <a:gd name="T15" fmla="*/ 0 60000 65536"/>
                <a:gd name="T16" fmla="*/ 0 60000 65536"/>
                <a:gd name="T17" fmla="*/ 0 60000 65536"/>
                <a:gd name="T18" fmla="*/ 0 60000 65536"/>
                <a:gd name="T19" fmla="*/ 0 60000 65536"/>
                <a:gd name="T20" fmla="*/ 0 60000 65536"/>
                <a:gd name="T21" fmla="*/ 0 w 49"/>
                <a:gd name="T22" fmla="*/ 0 h 25"/>
                <a:gd name="T23" fmla="*/ 49 w 4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25">
                  <a:moveTo>
                    <a:pt x="0" y="11"/>
                  </a:moveTo>
                  <a:lnTo>
                    <a:pt x="2" y="13"/>
                  </a:lnTo>
                  <a:lnTo>
                    <a:pt x="45" y="25"/>
                  </a:lnTo>
                  <a:lnTo>
                    <a:pt x="49" y="13"/>
                  </a:lnTo>
                  <a:lnTo>
                    <a:pt x="6" y="0"/>
                  </a:lnTo>
                  <a:lnTo>
                    <a:pt x="9"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7" name="Freeform 1250"/>
            <p:cNvSpPr>
              <a:spLocks/>
            </p:cNvSpPr>
            <p:nvPr/>
          </p:nvSpPr>
          <p:spPr bwMode="auto">
            <a:xfrm>
              <a:off x="1088479" y="3458567"/>
              <a:ext cx="69594" cy="68118"/>
            </a:xfrm>
            <a:custGeom>
              <a:avLst/>
              <a:gdLst>
                <a:gd name="T0" fmla="*/ 2147483647 w 39"/>
                <a:gd name="T1" fmla="*/ 2147483647 h 40"/>
                <a:gd name="T2" fmla="*/ 0 w 39"/>
                <a:gd name="T3" fmla="*/ 2147483647 h 40"/>
                <a:gd name="T4" fmla="*/ 2147483647 w 39"/>
                <a:gd name="T5" fmla="*/ 2147483647 h 40"/>
                <a:gd name="T6" fmla="*/ 2147483647 w 39"/>
                <a:gd name="T7" fmla="*/ 2147483647 h 40"/>
                <a:gd name="T8" fmla="*/ 2147483647 w 39"/>
                <a:gd name="T9" fmla="*/ 2147483647 h 40"/>
                <a:gd name="T10" fmla="*/ 2147483647 w 39"/>
                <a:gd name="T11" fmla="*/ 0 h 40"/>
                <a:gd name="T12" fmla="*/ 2147483647 w 39"/>
                <a:gd name="T13" fmla="*/ 2147483647 h 40"/>
                <a:gd name="T14" fmla="*/ 0 60000 65536"/>
                <a:gd name="T15" fmla="*/ 0 60000 65536"/>
                <a:gd name="T16" fmla="*/ 0 60000 65536"/>
                <a:gd name="T17" fmla="*/ 0 60000 65536"/>
                <a:gd name="T18" fmla="*/ 0 60000 65536"/>
                <a:gd name="T19" fmla="*/ 0 60000 65536"/>
                <a:gd name="T20" fmla="*/ 0 60000 65536"/>
                <a:gd name="T21" fmla="*/ 0 w 39"/>
                <a:gd name="T22" fmla="*/ 0 h 40"/>
                <a:gd name="T23" fmla="*/ 39 w 3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0">
                  <a:moveTo>
                    <a:pt x="3" y="13"/>
                  </a:moveTo>
                  <a:lnTo>
                    <a:pt x="0" y="11"/>
                  </a:lnTo>
                  <a:lnTo>
                    <a:pt x="30" y="40"/>
                  </a:lnTo>
                  <a:lnTo>
                    <a:pt x="39" y="31"/>
                  </a:lnTo>
                  <a:lnTo>
                    <a:pt x="9" y="2"/>
                  </a:lnTo>
                  <a:lnTo>
                    <a:pt x="7" y="0"/>
                  </a:lnTo>
                  <a:lnTo>
                    <a:pt x="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8" name="Freeform 1251"/>
            <p:cNvSpPr>
              <a:spLocks/>
            </p:cNvSpPr>
            <p:nvPr/>
          </p:nvSpPr>
          <p:spPr bwMode="auto">
            <a:xfrm>
              <a:off x="991371" y="3438132"/>
              <a:ext cx="110055" cy="42574"/>
            </a:xfrm>
            <a:custGeom>
              <a:avLst/>
              <a:gdLst>
                <a:gd name="T0" fmla="*/ 0 w 63"/>
                <a:gd name="T1" fmla="*/ 2147483647 h 25"/>
                <a:gd name="T2" fmla="*/ 2147483647 w 63"/>
                <a:gd name="T3" fmla="*/ 2147483647 h 25"/>
                <a:gd name="T4" fmla="*/ 2147483647 w 63"/>
                <a:gd name="T5" fmla="*/ 2147483647 h 25"/>
                <a:gd name="T6" fmla="*/ 2147483647 w 63"/>
                <a:gd name="T7" fmla="*/ 2147483647 h 25"/>
                <a:gd name="T8" fmla="*/ 2147483647 w 63"/>
                <a:gd name="T9" fmla="*/ 0 h 25"/>
                <a:gd name="T10" fmla="*/ 2147483647 w 63"/>
                <a:gd name="T11" fmla="*/ 2147483647 h 25"/>
                <a:gd name="T12" fmla="*/ 0 w 63"/>
                <a:gd name="T13" fmla="*/ 2147483647 h 25"/>
                <a:gd name="T14" fmla="*/ 0 w 63"/>
                <a:gd name="T15" fmla="*/ 2147483647 h 25"/>
                <a:gd name="T16" fmla="*/ 2147483647 w 63"/>
                <a:gd name="T17" fmla="*/ 2147483647 h 25"/>
                <a:gd name="T18" fmla="*/ 0 w 6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25"/>
                <a:gd name="T32" fmla="*/ 63 w 6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25">
                  <a:moveTo>
                    <a:pt x="0" y="7"/>
                  </a:moveTo>
                  <a:lnTo>
                    <a:pt x="3" y="12"/>
                  </a:lnTo>
                  <a:lnTo>
                    <a:pt x="59" y="25"/>
                  </a:lnTo>
                  <a:lnTo>
                    <a:pt x="63" y="12"/>
                  </a:lnTo>
                  <a:lnTo>
                    <a:pt x="7" y="0"/>
                  </a:lnTo>
                  <a:lnTo>
                    <a:pt x="12" y="5"/>
                  </a:lnTo>
                  <a:lnTo>
                    <a:pt x="0" y="7"/>
                  </a:lnTo>
                  <a:lnTo>
                    <a:pt x="0" y="11"/>
                  </a:lnTo>
                  <a:lnTo>
                    <a:pt x="3" y="12"/>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9" name="Freeform 1252"/>
            <p:cNvSpPr>
              <a:spLocks/>
            </p:cNvSpPr>
            <p:nvPr/>
          </p:nvSpPr>
          <p:spPr bwMode="auto">
            <a:xfrm>
              <a:off x="983280" y="3397261"/>
              <a:ext cx="29132" cy="52792"/>
            </a:xfrm>
            <a:custGeom>
              <a:avLst/>
              <a:gdLst>
                <a:gd name="T0" fmla="*/ 2147483647 w 16"/>
                <a:gd name="T1" fmla="*/ 2147483647 h 31"/>
                <a:gd name="T2" fmla="*/ 0 w 16"/>
                <a:gd name="T3" fmla="*/ 2147483647 h 31"/>
                <a:gd name="T4" fmla="*/ 2147483647 w 16"/>
                <a:gd name="T5" fmla="*/ 2147483647 h 31"/>
                <a:gd name="T6" fmla="*/ 2147483647 w 16"/>
                <a:gd name="T7" fmla="*/ 2147483647 h 31"/>
                <a:gd name="T8" fmla="*/ 2147483647 w 16"/>
                <a:gd name="T9" fmla="*/ 2147483647 h 31"/>
                <a:gd name="T10" fmla="*/ 2147483647 w 16"/>
                <a:gd name="T11" fmla="*/ 0 h 31"/>
                <a:gd name="T12" fmla="*/ 2147483647 w 16"/>
                <a:gd name="T13" fmla="*/ 2147483647 h 31"/>
                <a:gd name="T14" fmla="*/ 2147483647 w 16"/>
                <a:gd name="T15" fmla="*/ 2147483647 h 31"/>
                <a:gd name="T16" fmla="*/ 2147483647 w 16"/>
                <a:gd name="T17" fmla="*/ 0 h 31"/>
                <a:gd name="T18" fmla="*/ 2147483647 w 16"/>
                <a:gd name="T19" fmla="*/ 214748364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31"/>
                <a:gd name="T32" fmla="*/ 16 w 16"/>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31">
                  <a:moveTo>
                    <a:pt x="4" y="13"/>
                  </a:moveTo>
                  <a:lnTo>
                    <a:pt x="0" y="7"/>
                  </a:lnTo>
                  <a:lnTo>
                    <a:pt x="4" y="31"/>
                  </a:lnTo>
                  <a:lnTo>
                    <a:pt x="16" y="29"/>
                  </a:lnTo>
                  <a:lnTo>
                    <a:pt x="13" y="6"/>
                  </a:lnTo>
                  <a:lnTo>
                    <a:pt x="9" y="0"/>
                  </a:lnTo>
                  <a:lnTo>
                    <a:pt x="13" y="6"/>
                  </a:lnTo>
                  <a:lnTo>
                    <a:pt x="13" y="2"/>
                  </a:lnTo>
                  <a:lnTo>
                    <a:pt x="9" y="0"/>
                  </a:lnTo>
                  <a:lnTo>
                    <a:pt x="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0" name="Freeform 1253"/>
            <p:cNvSpPr>
              <a:spLocks/>
            </p:cNvSpPr>
            <p:nvPr/>
          </p:nvSpPr>
          <p:spPr bwMode="auto">
            <a:xfrm>
              <a:off x="963858" y="3381935"/>
              <a:ext cx="35606" cy="37465"/>
            </a:xfrm>
            <a:custGeom>
              <a:avLst/>
              <a:gdLst>
                <a:gd name="T0" fmla="*/ 2147483647 w 20"/>
                <a:gd name="T1" fmla="*/ 2147483647 h 22"/>
                <a:gd name="T2" fmla="*/ 0 w 20"/>
                <a:gd name="T3" fmla="*/ 2147483647 h 22"/>
                <a:gd name="T4" fmla="*/ 2147483647 w 20"/>
                <a:gd name="T5" fmla="*/ 2147483647 h 22"/>
                <a:gd name="T6" fmla="*/ 2147483647 w 20"/>
                <a:gd name="T7" fmla="*/ 2147483647 h 22"/>
                <a:gd name="T8" fmla="*/ 2147483647 w 20"/>
                <a:gd name="T9" fmla="*/ 2147483647 h 22"/>
                <a:gd name="T10" fmla="*/ 0 w 20"/>
                <a:gd name="T11" fmla="*/ 2147483647 h 22"/>
                <a:gd name="T12" fmla="*/ 2147483647 w 20"/>
                <a:gd name="T13" fmla="*/ 2147483647 h 22"/>
                <a:gd name="T14" fmla="*/ 2147483647 w 20"/>
                <a:gd name="T15" fmla="*/ 0 h 22"/>
                <a:gd name="T16" fmla="*/ 0 w 20"/>
                <a:gd name="T17" fmla="*/ 2147483647 h 22"/>
                <a:gd name="T18" fmla="*/ 2147483647 w 20"/>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2"/>
                <a:gd name="T32" fmla="*/ 20 w 2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2">
                  <a:moveTo>
                    <a:pt x="6" y="13"/>
                  </a:moveTo>
                  <a:lnTo>
                    <a:pt x="0" y="13"/>
                  </a:lnTo>
                  <a:lnTo>
                    <a:pt x="15" y="22"/>
                  </a:lnTo>
                  <a:lnTo>
                    <a:pt x="20" y="9"/>
                  </a:lnTo>
                  <a:lnTo>
                    <a:pt x="6" y="2"/>
                  </a:lnTo>
                  <a:lnTo>
                    <a:pt x="0" y="2"/>
                  </a:lnTo>
                  <a:lnTo>
                    <a:pt x="6" y="2"/>
                  </a:lnTo>
                  <a:lnTo>
                    <a:pt x="2" y="0"/>
                  </a:lnTo>
                  <a:lnTo>
                    <a:pt x="0" y="2"/>
                  </a:lnTo>
                  <a:lnTo>
                    <a:pt x="6"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1" name="Freeform 1254"/>
            <p:cNvSpPr>
              <a:spLocks/>
            </p:cNvSpPr>
            <p:nvPr/>
          </p:nvSpPr>
          <p:spPr bwMode="auto">
            <a:xfrm>
              <a:off x="931489" y="3385341"/>
              <a:ext cx="43698" cy="42573"/>
            </a:xfrm>
            <a:custGeom>
              <a:avLst/>
              <a:gdLst>
                <a:gd name="T0" fmla="*/ 0 w 25"/>
                <a:gd name="T1" fmla="*/ 2147483647 h 25"/>
                <a:gd name="T2" fmla="*/ 2147483647 w 25"/>
                <a:gd name="T3" fmla="*/ 2147483647 h 25"/>
                <a:gd name="T4" fmla="*/ 2147483647 w 25"/>
                <a:gd name="T5" fmla="*/ 2147483647 h 25"/>
                <a:gd name="T6" fmla="*/ 2147483647 w 25"/>
                <a:gd name="T7" fmla="*/ 0 h 25"/>
                <a:gd name="T8" fmla="*/ 0 w 25"/>
                <a:gd name="T9" fmla="*/ 2147483647 h 25"/>
                <a:gd name="T10" fmla="*/ 2147483647 w 25"/>
                <a:gd name="T11" fmla="*/ 2147483647 h 25"/>
                <a:gd name="T12" fmla="*/ 0 w 25"/>
                <a:gd name="T13" fmla="*/ 2147483647 h 25"/>
                <a:gd name="T14" fmla="*/ 2147483647 w 25"/>
                <a:gd name="T15" fmla="*/ 2147483647 h 25"/>
                <a:gd name="T16" fmla="*/ 2147483647 w 25"/>
                <a:gd name="T17" fmla="*/ 2147483647 h 25"/>
                <a:gd name="T18" fmla="*/ 0 w 25"/>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5"/>
                <a:gd name="T32" fmla="*/ 25 w 25"/>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5">
                  <a:moveTo>
                    <a:pt x="0" y="23"/>
                  </a:moveTo>
                  <a:lnTo>
                    <a:pt x="5" y="23"/>
                  </a:lnTo>
                  <a:lnTo>
                    <a:pt x="25" y="11"/>
                  </a:lnTo>
                  <a:lnTo>
                    <a:pt x="19" y="0"/>
                  </a:lnTo>
                  <a:lnTo>
                    <a:pt x="0" y="11"/>
                  </a:lnTo>
                  <a:lnTo>
                    <a:pt x="5" y="11"/>
                  </a:lnTo>
                  <a:lnTo>
                    <a:pt x="0" y="23"/>
                  </a:lnTo>
                  <a:lnTo>
                    <a:pt x="1" y="25"/>
                  </a:lnTo>
                  <a:lnTo>
                    <a:pt x="5" y="23"/>
                  </a:lnTo>
                  <a:lnTo>
                    <a:pt x="0"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2" name="Freeform 1255"/>
            <p:cNvSpPr>
              <a:spLocks/>
            </p:cNvSpPr>
            <p:nvPr/>
          </p:nvSpPr>
          <p:spPr bwMode="auto">
            <a:xfrm>
              <a:off x="876461" y="3378529"/>
              <a:ext cx="63119" cy="45979"/>
            </a:xfrm>
            <a:custGeom>
              <a:avLst/>
              <a:gdLst>
                <a:gd name="T0" fmla="*/ 0 w 36"/>
                <a:gd name="T1" fmla="*/ 2147483647 h 27"/>
                <a:gd name="T2" fmla="*/ 2147483647 w 36"/>
                <a:gd name="T3" fmla="*/ 2147483647 h 27"/>
                <a:gd name="T4" fmla="*/ 2147483647 w 36"/>
                <a:gd name="T5" fmla="*/ 2147483647 h 27"/>
                <a:gd name="T6" fmla="*/ 2147483647 w 36"/>
                <a:gd name="T7" fmla="*/ 2147483647 h 27"/>
                <a:gd name="T8" fmla="*/ 2147483647 w 36"/>
                <a:gd name="T9" fmla="*/ 0 h 27"/>
                <a:gd name="T10" fmla="*/ 2147483647 w 36"/>
                <a:gd name="T11" fmla="*/ 2147483647 h 27"/>
                <a:gd name="T12" fmla="*/ 0 w 36"/>
                <a:gd name="T13" fmla="*/ 2147483647 h 27"/>
                <a:gd name="T14" fmla="*/ 0 60000 65536"/>
                <a:gd name="T15" fmla="*/ 0 60000 65536"/>
                <a:gd name="T16" fmla="*/ 0 60000 65536"/>
                <a:gd name="T17" fmla="*/ 0 60000 65536"/>
                <a:gd name="T18" fmla="*/ 0 60000 65536"/>
                <a:gd name="T19" fmla="*/ 0 60000 65536"/>
                <a:gd name="T20" fmla="*/ 0 60000 65536"/>
                <a:gd name="T21" fmla="*/ 0 w 36"/>
                <a:gd name="T22" fmla="*/ 0 h 27"/>
                <a:gd name="T23" fmla="*/ 36 w 36"/>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7">
                  <a:moveTo>
                    <a:pt x="0" y="9"/>
                  </a:moveTo>
                  <a:lnTo>
                    <a:pt x="4" y="11"/>
                  </a:lnTo>
                  <a:lnTo>
                    <a:pt x="31" y="27"/>
                  </a:lnTo>
                  <a:lnTo>
                    <a:pt x="36" y="15"/>
                  </a:lnTo>
                  <a:lnTo>
                    <a:pt x="9" y="0"/>
                  </a:lnTo>
                  <a:lnTo>
                    <a:pt x="13" y="4"/>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3" name="Freeform 1256"/>
            <p:cNvSpPr>
              <a:spLocks/>
            </p:cNvSpPr>
            <p:nvPr/>
          </p:nvSpPr>
          <p:spPr bwMode="auto">
            <a:xfrm>
              <a:off x="865131" y="3347876"/>
              <a:ext cx="33988" cy="45979"/>
            </a:xfrm>
            <a:custGeom>
              <a:avLst/>
              <a:gdLst>
                <a:gd name="T0" fmla="*/ 2147483647 w 20"/>
                <a:gd name="T1" fmla="*/ 2147483647 h 27"/>
                <a:gd name="T2" fmla="*/ 0 w 20"/>
                <a:gd name="T3" fmla="*/ 2147483647 h 27"/>
                <a:gd name="T4" fmla="*/ 2147483647 w 20"/>
                <a:gd name="T5" fmla="*/ 2147483647 h 27"/>
                <a:gd name="T6" fmla="*/ 2147483647 w 20"/>
                <a:gd name="T7" fmla="*/ 2147483647 h 27"/>
                <a:gd name="T8" fmla="*/ 2147483647 w 20"/>
                <a:gd name="T9" fmla="*/ 2147483647 h 27"/>
                <a:gd name="T10" fmla="*/ 2147483647 w 20"/>
                <a:gd name="T11" fmla="*/ 0 h 27"/>
                <a:gd name="T12" fmla="*/ 2147483647 w 20"/>
                <a:gd name="T13" fmla="*/ 2147483647 h 27"/>
                <a:gd name="T14" fmla="*/ 0 60000 65536"/>
                <a:gd name="T15" fmla="*/ 0 60000 65536"/>
                <a:gd name="T16" fmla="*/ 0 60000 65536"/>
                <a:gd name="T17" fmla="*/ 0 60000 65536"/>
                <a:gd name="T18" fmla="*/ 0 60000 65536"/>
                <a:gd name="T19" fmla="*/ 0 60000 65536"/>
                <a:gd name="T20" fmla="*/ 0 60000 65536"/>
                <a:gd name="T21" fmla="*/ 0 w 20"/>
                <a:gd name="T22" fmla="*/ 0 h 27"/>
                <a:gd name="T23" fmla="*/ 20 w 2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7">
                  <a:moveTo>
                    <a:pt x="2" y="11"/>
                  </a:moveTo>
                  <a:lnTo>
                    <a:pt x="0" y="8"/>
                  </a:lnTo>
                  <a:lnTo>
                    <a:pt x="7" y="27"/>
                  </a:lnTo>
                  <a:lnTo>
                    <a:pt x="20" y="22"/>
                  </a:lnTo>
                  <a:lnTo>
                    <a:pt x="11" y="2"/>
                  </a:lnTo>
                  <a:lnTo>
                    <a:pt x="7"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4" name="Freeform 1257"/>
            <p:cNvSpPr>
              <a:spLocks/>
            </p:cNvSpPr>
            <p:nvPr/>
          </p:nvSpPr>
          <p:spPr bwMode="auto">
            <a:xfrm>
              <a:off x="821434" y="3324035"/>
              <a:ext cx="55028" cy="42573"/>
            </a:xfrm>
            <a:custGeom>
              <a:avLst/>
              <a:gdLst>
                <a:gd name="T0" fmla="*/ 0 w 32"/>
                <a:gd name="T1" fmla="*/ 2147483647 h 25"/>
                <a:gd name="T2" fmla="*/ 0 w 32"/>
                <a:gd name="T3" fmla="*/ 2147483647 h 25"/>
                <a:gd name="T4" fmla="*/ 2147483647 w 32"/>
                <a:gd name="T5" fmla="*/ 2147483647 h 25"/>
                <a:gd name="T6" fmla="*/ 2147483647 w 32"/>
                <a:gd name="T7" fmla="*/ 2147483647 h 25"/>
                <a:gd name="T8" fmla="*/ 2147483647 w 32"/>
                <a:gd name="T9" fmla="*/ 0 h 25"/>
                <a:gd name="T10" fmla="*/ 2147483647 w 32"/>
                <a:gd name="T11" fmla="*/ 0 h 25"/>
                <a:gd name="T12" fmla="*/ 0 w 32"/>
                <a:gd name="T13" fmla="*/ 2147483647 h 25"/>
                <a:gd name="T14" fmla="*/ 0 60000 65536"/>
                <a:gd name="T15" fmla="*/ 0 60000 65536"/>
                <a:gd name="T16" fmla="*/ 0 60000 65536"/>
                <a:gd name="T17" fmla="*/ 0 60000 65536"/>
                <a:gd name="T18" fmla="*/ 0 60000 65536"/>
                <a:gd name="T19" fmla="*/ 0 60000 65536"/>
                <a:gd name="T20" fmla="*/ 0 60000 65536"/>
                <a:gd name="T21" fmla="*/ 0 w 32"/>
                <a:gd name="T22" fmla="*/ 0 h 25"/>
                <a:gd name="T23" fmla="*/ 32 w 3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5">
                  <a:moveTo>
                    <a:pt x="0" y="13"/>
                  </a:moveTo>
                  <a:lnTo>
                    <a:pt x="0" y="13"/>
                  </a:lnTo>
                  <a:lnTo>
                    <a:pt x="27" y="25"/>
                  </a:lnTo>
                  <a:lnTo>
                    <a:pt x="32" y="14"/>
                  </a:lnTo>
                  <a:lnTo>
                    <a:pt x="5" y="0"/>
                  </a:lnTo>
                  <a:lnTo>
                    <a:pt x="3"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5" name="Freeform 1258"/>
            <p:cNvSpPr>
              <a:spLocks/>
            </p:cNvSpPr>
            <p:nvPr/>
          </p:nvSpPr>
          <p:spPr bwMode="auto">
            <a:xfrm>
              <a:off x="750221" y="3305302"/>
              <a:ext cx="76067" cy="40871"/>
            </a:xfrm>
            <a:custGeom>
              <a:avLst/>
              <a:gdLst>
                <a:gd name="T0" fmla="*/ 0 w 43"/>
                <a:gd name="T1" fmla="*/ 2147483647 h 24"/>
                <a:gd name="T2" fmla="*/ 2147483647 w 43"/>
                <a:gd name="T3" fmla="*/ 2147483647 h 24"/>
                <a:gd name="T4" fmla="*/ 2147483647 w 43"/>
                <a:gd name="T5" fmla="*/ 2147483647 h 24"/>
                <a:gd name="T6" fmla="*/ 2147483647 w 43"/>
                <a:gd name="T7" fmla="*/ 2147483647 h 24"/>
                <a:gd name="T8" fmla="*/ 2147483647 w 43"/>
                <a:gd name="T9" fmla="*/ 0 h 24"/>
                <a:gd name="T10" fmla="*/ 2147483647 w 43"/>
                <a:gd name="T11" fmla="*/ 2147483647 h 24"/>
                <a:gd name="T12" fmla="*/ 0 w 43"/>
                <a:gd name="T13" fmla="*/ 2147483647 h 24"/>
                <a:gd name="T14" fmla="*/ 0 w 43"/>
                <a:gd name="T15" fmla="*/ 2147483647 h 24"/>
                <a:gd name="T16" fmla="*/ 2147483647 w 43"/>
                <a:gd name="T17" fmla="*/ 2147483647 h 24"/>
                <a:gd name="T18" fmla="*/ 0 w 43"/>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24"/>
                <a:gd name="T32" fmla="*/ 43 w 4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24">
                  <a:moveTo>
                    <a:pt x="0" y="7"/>
                  </a:moveTo>
                  <a:lnTo>
                    <a:pt x="4" y="13"/>
                  </a:lnTo>
                  <a:lnTo>
                    <a:pt x="40" y="24"/>
                  </a:lnTo>
                  <a:lnTo>
                    <a:pt x="43" y="11"/>
                  </a:lnTo>
                  <a:lnTo>
                    <a:pt x="7" y="0"/>
                  </a:lnTo>
                  <a:lnTo>
                    <a:pt x="13" y="4"/>
                  </a:lnTo>
                  <a:lnTo>
                    <a:pt x="0" y="7"/>
                  </a:lnTo>
                  <a:lnTo>
                    <a:pt x="0" y="11"/>
                  </a:lnTo>
                  <a:lnTo>
                    <a:pt x="4" y="13"/>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6" name="Freeform 1259"/>
            <p:cNvSpPr>
              <a:spLocks/>
            </p:cNvSpPr>
            <p:nvPr/>
          </p:nvSpPr>
          <p:spPr bwMode="auto">
            <a:xfrm>
              <a:off x="735655" y="3247402"/>
              <a:ext cx="37225" cy="69821"/>
            </a:xfrm>
            <a:custGeom>
              <a:avLst/>
              <a:gdLst>
                <a:gd name="T0" fmla="*/ 2147483647 w 22"/>
                <a:gd name="T1" fmla="*/ 2147483647 h 41"/>
                <a:gd name="T2" fmla="*/ 0 w 22"/>
                <a:gd name="T3" fmla="*/ 2147483647 h 41"/>
                <a:gd name="T4" fmla="*/ 2147483647 w 22"/>
                <a:gd name="T5" fmla="*/ 2147483647 h 41"/>
                <a:gd name="T6" fmla="*/ 2147483647 w 22"/>
                <a:gd name="T7" fmla="*/ 2147483647 h 41"/>
                <a:gd name="T8" fmla="*/ 2147483647 w 22"/>
                <a:gd name="T9" fmla="*/ 2147483647 h 41"/>
                <a:gd name="T10" fmla="*/ 2147483647 w 22"/>
                <a:gd name="T11" fmla="*/ 0 h 41"/>
                <a:gd name="T12" fmla="*/ 2147483647 w 22"/>
                <a:gd name="T13" fmla="*/ 2147483647 h 41"/>
                <a:gd name="T14" fmla="*/ 0 60000 65536"/>
                <a:gd name="T15" fmla="*/ 0 60000 65536"/>
                <a:gd name="T16" fmla="*/ 0 60000 65536"/>
                <a:gd name="T17" fmla="*/ 0 60000 65536"/>
                <a:gd name="T18" fmla="*/ 0 60000 65536"/>
                <a:gd name="T19" fmla="*/ 0 60000 65536"/>
                <a:gd name="T20" fmla="*/ 0 60000 65536"/>
                <a:gd name="T21" fmla="*/ 0 w 22"/>
                <a:gd name="T22" fmla="*/ 0 h 41"/>
                <a:gd name="T23" fmla="*/ 22 w 2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41">
                  <a:moveTo>
                    <a:pt x="2" y="11"/>
                  </a:moveTo>
                  <a:lnTo>
                    <a:pt x="0" y="7"/>
                  </a:lnTo>
                  <a:lnTo>
                    <a:pt x="9" y="41"/>
                  </a:lnTo>
                  <a:lnTo>
                    <a:pt x="22" y="38"/>
                  </a:lnTo>
                  <a:lnTo>
                    <a:pt x="11" y="4"/>
                  </a:lnTo>
                  <a:lnTo>
                    <a:pt x="9"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7" name="Freeform 1290"/>
            <p:cNvSpPr>
              <a:spLocks/>
            </p:cNvSpPr>
            <p:nvPr/>
          </p:nvSpPr>
          <p:spPr bwMode="auto">
            <a:xfrm>
              <a:off x="274394" y="2498105"/>
              <a:ext cx="63119" cy="56198"/>
            </a:xfrm>
            <a:custGeom>
              <a:avLst/>
              <a:gdLst>
                <a:gd name="T0" fmla="*/ 2147483647 w 36"/>
                <a:gd name="T1" fmla="*/ 2147483647 h 33"/>
                <a:gd name="T2" fmla="*/ 2147483647 w 36"/>
                <a:gd name="T3" fmla="*/ 0 h 33"/>
                <a:gd name="T4" fmla="*/ 0 w 36"/>
                <a:gd name="T5" fmla="*/ 2147483647 h 33"/>
                <a:gd name="T6" fmla="*/ 2147483647 w 36"/>
                <a:gd name="T7" fmla="*/ 2147483647 h 33"/>
                <a:gd name="T8" fmla="*/ 2147483647 w 36"/>
                <a:gd name="T9" fmla="*/ 2147483647 h 33"/>
                <a:gd name="T10" fmla="*/ 2147483647 w 36"/>
                <a:gd name="T11" fmla="*/ 2147483647 h 33"/>
                <a:gd name="T12" fmla="*/ 2147483647 w 36"/>
                <a:gd name="T13" fmla="*/ 2147483647 h 33"/>
                <a:gd name="T14" fmla="*/ 2147483647 w 36"/>
                <a:gd name="T15" fmla="*/ 2147483647 h 33"/>
                <a:gd name="T16" fmla="*/ 2147483647 w 36"/>
                <a:gd name="T17" fmla="*/ 2147483647 h 33"/>
                <a:gd name="T18" fmla="*/ 2147483647 w 36"/>
                <a:gd name="T19" fmla="*/ 214748364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3"/>
                <a:gd name="T32" fmla="*/ 36 w 36"/>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33">
                  <a:moveTo>
                    <a:pt x="23" y="4"/>
                  </a:moveTo>
                  <a:lnTo>
                    <a:pt x="27" y="0"/>
                  </a:lnTo>
                  <a:lnTo>
                    <a:pt x="0" y="22"/>
                  </a:lnTo>
                  <a:lnTo>
                    <a:pt x="7" y="33"/>
                  </a:lnTo>
                  <a:lnTo>
                    <a:pt x="34" y="9"/>
                  </a:lnTo>
                  <a:lnTo>
                    <a:pt x="36" y="6"/>
                  </a:lnTo>
                  <a:lnTo>
                    <a:pt x="34" y="9"/>
                  </a:lnTo>
                  <a:lnTo>
                    <a:pt x="36" y="8"/>
                  </a:lnTo>
                  <a:lnTo>
                    <a:pt x="36" y="6"/>
                  </a:lnTo>
                  <a:lnTo>
                    <a:pt x="23"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8" name="Freeform 1291"/>
            <p:cNvSpPr>
              <a:spLocks/>
            </p:cNvSpPr>
            <p:nvPr/>
          </p:nvSpPr>
          <p:spPr bwMode="auto">
            <a:xfrm>
              <a:off x="314855" y="2406146"/>
              <a:ext cx="29132" cy="102177"/>
            </a:xfrm>
            <a:custGeom>
              <a:avLst/>
              <a:gdLst>
                <a:gd name="T0" fmla="*/ 2147483647 w 17"/>
                <a:gd name="T1" fmla="*/ 2147483647 h 60"/>
                <a:gd name="T2" fmla="*/ 2147483647 w 17"/>
                <a:gd name="T3" fmla="*/ 2147483647 h 60"/>
                <a:gd name="T4" fmla="*/ 0 w 17"/>
                <a:gd name="T5" fmla="*/ 2147483647 h 60"/>
                <a:gd name="T6" fmla="*/ 2147483647 w 17"/>
                <a:gd name="T7" fmla="*/ 2147483647 h 60"/>
                <a:gd name="T8" fmla="*/ 2147483647 w 17"/>
                <a:gd name="T9" fmla="*/ 2147483647 h 60"/>
                <a:gd name="T10" fmla="*/ 2147483647 w 17"/>
                <a:gd name="T11" fmla="*/ 0 h 60"/>
                <a:gd name="T12" fmla="*/ 2147483647 w 17"/>
                <a:gd name="T13" fmla="*/ 2147483647 h 60"/>
                <a:gd name="T14" fmla="*/ 0 60000 65536"/>
                <a:gd name="T15" fmla="*/ 0 60000 65536"/>
                <a:gd name="T16" fmla="*/ 0 60000 65536"/>
                <a:gd name="T17" fmla="*/ 0 60000 65536"/>
                <a:gd name="T18" fmla="*/ 0 60000 65536"/>
                <a:gd name="T19" fmla="*/ 0 60000 65536"/>
                <a:gd name="T20" fmla="*/ 0 60000 65536"/>
                <a:gd name="T21" fmla="*/ 0 w 17"/>
                <a:gd name="T22" fmla="*/ 0 h 60"/>
                <a:gd name="T23" fmla="*/ 17 w 17"/>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60">
                  <a:moveTo>
                    <a:pt x="6" y="6"/>
                  </a:moveTo>
                  <a:lnTo>
                    <a:pt x="4" y="2"/>
                  </a:lnTo>
                  <a:lnTo>
                    <a:pt x="0" y="58"/>
                  </a:lnTo>
                  <a:lnTo>
                    <a:pt x="13" y="60"/>
                  </a:lnTo>
                  <a:lnTo>
                    <a:pt x="17" y="4"/>
                  </a:lnTo>
                  <a:lnTo>
                    <a:pt x="17" y="0"/>
                  </a:lnTo>
                  <a:lnTo>
                    <a:pt x="6"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9" name="Rectangle 1292"/>
            <p:cNvSpPr>
              <a:spLocks noChangeArrowheads="1"/>
            </p:cNvSpPr>
            <p:nvPr/>
          </p:nvSpPr>
          <p:spPr bwMode="auto">
            <a:xfrm>
              <a:off x="3161726" y="2600282"/>
              <a:ext cx="318682"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DOLPA</a:t>
              </a:r>
              <a:endParaRPr lang="en-US" sz="3200" b="1"/>
            </a:p>
          </p:txBody>
        </p:sp>
        <p:sp>
          <p:nvSpPr>
            <p:cNvPr id="2330" name="Rectangle 1293"/>
            <p:cNvSpPr>
              <a:spLocks noChangeArrowheads="1"/>
            </p:cNvSpPr>
            <p:nvPr/>
          </p:nvSpPr>
          <p:spPr bwMode="auto">
            <a:xfrm>
              <a:off x="2635726" y="2060448"/>
              <a:ext cx="279460"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MUGU</a:t>
              </a:r>
              <a:endParaRPr lang="en-US" sz="3200" b="1"/>
            </a:p>
          </p:txBody>
        </p:sp>
        <p:sp>
          <p:nvSpPr>
            <p:cNvPr id="2331" name="Rectangle 1294"/>
            <p:cNvSpPr>
              <a:spLocks noChangeArrowheads="1"/>
            </p:cNvSpPr>
            <p:nvPr/>
          </p:nvSpPr>
          <p:spPr bwMode="auto">
            <a:xfrm>
              <a:off x="2302323" y="2477670"/>
              <a:ext cx="313779"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JUMLA</a:t>
              </a:r>
              <a:endParaRPr lang="en-US" sz="700" b="1"/>
            </a:p>
          </p:txBody>
        </p:sp>
        <p:sp>
          <p:nvSpPr>
            <p:cNvPr id="2332" name="Rectangle 1295"/>
            <p:cNvSpPr>
              <a:spLocks noChangeArrowheads="1"/>
            </p:cNvSpPr>
            <p:nvPr/>
          </p:nvSpPr>
          <p:spPr bwMode="auto">
            <a:xfrm>
              <a:off x="916922" y="3097543"/>
              <a:ext cx="380784" cy="13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dirty="0">
                  <a:solidFill>
                    <a:srgbClr val="000000"/>
                  </a:solidFill>
                  <a:latin typeface="Arial" charset="0"/>
                </a:rPr>
                <a:t>KAIL</a:t>
              </a:r>
              <a:r>
                <a:rPr lang="en-US" sz="800" b="1" dirty="0">
                  <a:solidFill>
                    <a:srgbClr val="000000"/>
                  </a:solidFill>
                  <a:latin typeface="Arial" charset="0"/>
                </a:rPr>
                <a:t>ALI</a:t>
              </a:r>
              <a:endParaRPr lang="en-US" sz="800" dirty="0"/>
            </a:p>
          </p:txBody>
        </p:sp>
        <p:sp>
          <p:nvSpPr>
            <p:cNvPr id="2333" name="Rectangle 1296"/>
            <p:cNvSpPr>
              <a:spLocks noChangeArrowheads="1"/>
            </p:cNvSpPr>
            <p:nvPr/>
          </p:nvSpPr>
          <p:spPr bwMode="auto">
            <a:xfrm>
              <a:off x="1428355" y="3514765"/>
              <a:ext cx="359539"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BARDIYA</a:t>
              </a:r>
              <a:endParaRPr lang="en-US" sz="2800"/>
            </a:p>
          </p:txBody>
        </p:sp>
        <p:sp>
          <p:nvSpPr>
            <p:cNvPr id="2334" name="Rectangle 1297"/>
            <p:cNvSpPr>
              <a:spLocks noChangeArrowheads="1"/>
            </p:cNvSpPr>
            <p:nvPr/>
          </p:nvSpPr>
          <p:spPr bwMode="auto">
            <a:xfrm>
              <a:off x="1842681" y="1506990"/>
              <a:ext cx="328487"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HUMLA</a:t>
              </a:r>
              <a:endParaRPr lang="en-US" sz="3200" b="1"/>
            </a:p>
          </p:txBody>
        </p:sp>
        <p:sp>
          <p:nvSpPr>
            <p:cNvPr id="2335" name="Rectangle 1298"/>
            <p:cNvSpPr>
              <a:spLocks noChangeArrowheads="1"/>
            </p:cNvSpPr>
            <p:nvPr/>
          </p:nvSpPr>
          <p:spPr bwMode="auto">
            <a:xfrm>
              <a:off x="871605" y="2574738"/>
              <a:ext cx="218991"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DOTI</a:t>
              </a:r>
              <a:endParaRPr lang="en-US" sz="3200" b="1"/>
            </a:p>
          </p:txBody>
        </p:sp>
        <p:sp>
          <p:nvSpPr>
            <p:cNvPr id="2336" name="Rectangle 1299"/>
            <p:cNvSpPr>
              <a:spLocks noChangeArrowheads="1"/>
            </p:cNvSpPr>
            <p:nvPr/>
          </p:nvSpPr>
          <p:spPr bwMode="auto">
            <a:xfrm>
              <a:off x="1697940" y="3280726"/>
              <a:ext cx="380784"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SURKHET</a:t>
              </a:r>
              <a:endParaRPr lang="en-US" sz="2000" b="1"/>
            </a:p>
          </p:txBody>
        </p:sp>
        <p:sp>
          <p:nvSpPr>
            <p:cNvPr id="15" name="Rectangle 1300"/>
            <p:cNvSpPr>
              <a:spLocks noChangeArrowheads="1"/>
            </p:cNvSpPr>
            <p:nvPr/>
          </p:nvSpPr>
          <p:spPr bwMode="auto">
            <a:xfrm rot="20304192">
              <a:off x="3994812" y="4416646"/>
              <a:ext cx="681697" cy="115872"/>
            </a:xfrm>
            <a:prstGeom prst="rect">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700" b="1" dirty="0">
                  <a:solidFill>
                    <a:srgbClr val="000000"/>
                  </a:solidFill>
                  <a:latin typeface="Arial" charset="0"/>
                </a:rPr>
                <a:t>NAWALPARASI</a:t>
              </a:r>
              <a:endParaRPr lang="en-US" b="1" dirty="0"/>
            </a:p>
          </p:txBody>
        </p:sp>
        <p:sp>
          <p:nvSpPr>
            <p:cNvPr id="2338" name="Rectangle 1302"/>
            <p:cNvSpPr>
              <a:spLocks noChangeArrowheads="1"/>
            </p:cNvSpPr>
            <p:nvPr/>
          </p:nvSpPr>
          <p:spPr bwMode="auto">
            <a:xfrm rot="19824427">
              <a:off x="3026127" y="4392864"/>
              <a:ext cx="501719"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KAPILVASTU</a:t>
              </a:r>
              <a:endParaRPr lang="en-US" sz="2000" b="1"/>
            </a:p>
          </p:txBody>
        </p:sp>
        <p:sp>
          <p:nvSpPr>
            <p:cNvPr id="2339" name="Rectangle 1304"/>
            <p:cNvSpPr>
              <a:spLocks noChangeArrowheads="1"/>
            </p:cNvSpPr>
            <p:nvPr/>
          </p:nvSpPr>
          <p:spPr bwMode="auto">
            <a:xfrm rot="20005591">
              <a:off x="3509977" y="4494423"/>
              <a:ext cx="468565" cy="9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RUPANDEHI</a:t>
              </a:r>
              <a:endParaRPr lang="en-US" sz="2000" b="1"/>
            </a:p>
          </p:txBody>
        </p:sp>
        <p:sp>
          <p:nvSpPr>
            <p:cNvPr id="2340" name="Rectangle 1306"/>
            <p:cNvSpPr>
              <a:spLocks noChangeArrowheads="1"/>
            </p:cNvSpPr>
            <p:nvPr/>
          </p:nvSpPr>
          <p:spPr bwMode="auto">
            <a:xfrm>
              <a:off x="2556422" y="4039273"/>
              <a:ext cx="268019"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DANG</a:t>
              </a:r>
              <a:endParaRPr lang="en-US" sz="700" b="1"/>
            </a:p>
          </p:txBody>
        </p:sp>
        <p:sp>
          <p:nvSpPr>
            <p:cNvPr id="2341" name="Rectangle 1307"/>
            <p:cNvSpPr>
              <a:spLocks noChangeArrowheads="1"/>
            </p:cNvSpPr>
            <p:nvPr/>
          </p:nvSpPr>
          <p:spPr bwMode="auto">
            <a:xfrm>
              <a:off x="1864070" y="3846239"/>
              <a:ext cx="321951"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dirty="0">
                  <a:solidFill>
                    <a:srgbClr val="000000"/>
                  </a:solidFill>
                  <a:latin typeface="Arial" charset="0"/>
                </a:rPr>
                <a:t>BANKE</a:t>
              </a:r>
              <a:endParaRPr lang="en-US" sz="3200" dirty="0"/>
            </a:p>
          </p:txBody>
        </p:sp>
        <p:sp>
          <p:nvSpPr>
            <p:cNvPr id="2342" name="Rectangle 1308"/>
            <p:cNvSpPr>
              <a:spLocks noChangeArrowheads="1"/>
            </p:cNvSpPr>
            <p:nvPr/>
          </p:nvSpPr>
          <p:spPr bwMode="auto">
            <a:xfrm>
              <a:off x="1297959" y="2605091"/>
              <a:ext cx="351367"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ACHHAM</a:t>
              </a:r>
              <a:endParaRPr lang="en-US" sz="2800" b="1"/>
            </a:p>
          </p:txBody>
        </p:sp>
        <p:sp>
          <p:nvSpPr>
            <p:cNvPr id="2343" name="Rectangle 1309"/>
            <p:cNvSpPr>
              <a:spLocks noChangeArrowheads="1"/>
            </p:cNvSpPr>
            <p:nvPr/>
          </p:nvSpPr>
          <p:spPr bwMode="auto">
            <a:xfrm>
              <a:off x="1789091" y="2628249"/>
              <a:ext cx="348099"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KALIKOT</a:t>
              </a:r>
              <a:endParaRPr lang="en-US" sz="2800" b="1"/>
            </a:p>
          </p:txBody>
        </p:sp>
        <p:sp>
          <p:nvSpPr>
            <p:cNvPr id="2344" name="Rectangle 1310"/>
            <p:cNvSpPr>
              <a:spLocks noChangeArrowheads="1"/>
            </p:cNvSpPr>
            <p:nvPr/>
          </p:nvSpPr>
          <p:spPr bwMode="auto">
            <a:xfrm>
              <a:off x="8578708" y="5697944"/>
              <a:ext cx="268019"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JHAPA</a:t>
              </a:r>
              <a:endParaRPr lang="en-US" sz="2800" b="1"/>
            </a:p>
          </p:txBody>
        </p:sp>
        <p:sp>
          <p:nvSpPr>
            <p:cNvPr id="2345" name="Rectangle 1311"/>
            <p:cNvSpPr>
              <a:spLocks noChangeArrowheads="1"/>
            </p:cNvSpPr>
            <p:nvPr/>
          </p:nvSpPr>
          <p:spPr bwMode="auto">
            <a:xfrm rot="18689135">
              <a:off x="8117817" y="5639094"/>
              <a:ext cx="376588" cy="9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MORANG</a:t>
              </a:r>
              <a:endParaRPr lang="en-US" sz="600" b="1"/>
            </a:p>
          </p:txBody>
        </p:sp>
        <p:sp>
          <p:nvSpPr>
            <p:cNvPr id="2346" name="Rectangle 1312"/>
            <p:cNvSpPr>
              <a:spLocks noChangeArrowheads="1"/>
            </p:cNvSpPr>
            <p:nvPr/>
          </p:nvSpPr>
          <p:spPr bwMode="auto">
            <a:xfrm>
              <a:off x="6832391" y="5491886"/>
              <a:ext cx="302339"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SIRAHA</a:t>
              </a:r>
              <a:endParaRPr lang="en-US" b="1"/>
            </a:p>
          </p:txBody>
        </p:sp>
        <p:grpSp>
          <p:nvGrpSpPr>
            <p:cNvPr id="9" name="Group 1440"/>
            <p:cNvGrpSpPr/>
            <p:nvPr/>
          </p:nvGrpSpPr>
          <p:grpSpPr>
            <a:xfrm>
              <a:off x="7191689" y="5355651"/>
              <a:ext cx="590737" cy="575596"/>
              <a:chOff x="7191689" y="5355651"/>
              <a:chExt cx="590737" cy="575596"/>
            </a:xfrm>
            <a:solidFill>
              <a:schemeClr val="bg1"/>
            </a:solidFill>
          </p:grpSpPr>
          <p:sp>
            <p:nvSpPr>
              <p:cNvPr id="17891" name="Freeform 483"/>
              <p:cNvSpPr>
                <a:spLocks/>
              </p:cNvSpPr>
              <p:nvPr/>
            </p:nvSpPr>
            <p:spPr bwMode="auto">
              <a:xfrm>
                <a:off x="7203018" y="5355651"/>
                <a:ext cx="579408" cy="543241"/>
              </a:xfrm>
              <a:custGeom>
                <a:avLst/>
                <a:gdLst/>
                <a:ahLst/>
                <a:cxnLst>
                  <a:cxn ang="0">
                    <a:pos x="232" y="256"/>
                  </a:cxn>
                  <a:cxn ang="0">
                    <a:pos x="282" y="200"/>
                  </a:cxn>
                  <a:cxn ang="0">
                    <a:pos x="306" y="160"/>
                  </a:cxn>
                  <a:cxn ang="0">
                    <a:pos x="331" y="115"/>
                  </a:cxn>
                  <a:cxn ang="0">
                    <a:pos x="300" y="106"/>
                  </a:cxn>
                  <a:cxn ang="0">
                    <a:pos x="286" y="96"/>
                  </a:cxn>
                  <a:cxn ang="0">
                    <a:pos x="266" y="90"/>
                  </a:cxn>
                  <a:cxn ang="0">
                    <a:pos x="241" y="112"/>
                  </a:cxn>
                  <a:cxn ang="0">
                    <a:pos x="203" y="121"/>
                  </a:cxn>
                  <a:cxn ang="0">
                    <a:pos x="165" y="126"/>
                  </a:cxn>
                  <a:cxn ang="0">
                    <a:pos x="104" y="123"/>
                  </a:cxn>
                  <a:cxn ang="0">
                    <a:pos x="99" y="90"/>
                  </a:cxn>
                  <a:cxn ang="0">
                    <a:pos x="72" y="78"/>
                  </a:cxn>
                  <a:cxn ang="0">
                    <a:pos x="36" y="9"/>
                  </a:cxn>
                  <a:cxn ang="0">
                    <a:pos x="12" y="0"/>
                  </a:cxn>
                  <a:cxn ang="0">
                    <a:pos x="10" y="78"/>
                  </a:cxn>
                  <a:cxn ang="0">
                    <a:pos x="5" y="110"/>
                  </a:cxn>
                  <a:cxn ang="0">
                    <a:pos x="0" y="242"/>
                  </a:cxn>
                  <a:cxn ang="0">
                    <a:pos x="18" y="270"/>
                  </a:cxn>
                  <a:cxn ang="0">
                    <a:pos x="48" y="276"/>
                  </a:cxn>
                  <a:cxn ang="0">
                    <a:pos x="68" y="299"/>
                  </a:cxn>
                  <a:cxn ang="0">
                    <a:pos x="95" y="303"/>
                  </a:cxn>
                  <a:cxn ang="0">
                    <a:pos x="111" y="319"/>
                  </a:cxn>
                  <a:cxn ang="0">
                    <a:pos x="131" y="317"/>
                  </a:cxn>
                  <a:cxn ang="0">
                    <a:pos x="146" y="303"/>
                  </a:cxn>
                  <a:cxn ang="0">
                    <a:pos x="196" y="301"/>
                  </a:cxn>
                  <a:cxn ang="0">
                    <a:pos x="221" y="294"/>
                  </a:cxn>
                  <a:cxn ang="0">
                    <a:pos x="232" y="256"/>
                  </a:cxn>
                </a:cxnLst>
                <a:rect l="0" t="0" r="r" b="b"/>
                <a:pathLst>
                  <a:path w="331" h="319">
                    <a:moveTo>
                      <a:pt x="232" y="256"/>
                    </a:moveTo>
                    <a:lnTo>
                      <a:pt x="282" y="200"/>
                    </a:lnTo>
                    <a:lnTo>
                      <a:pt x="306" y="160"/>
                    </a:lnTo>
                    <a:lnTo>
                      <a:pt x="331" y="115"/>
                    </a:lnTo>
                    <a:lnTo>
                      <a:pt x="300" y="106"/>
                    </a:lnTo>
                    <a:lnTo>
                      <a:pt x="286" y="96"/>
                    </a:lnTo>
                    <a:lnTo>
                      <a:pt x="266" y="90"/>
                    </a:lnTo>
                    <a:lnTo>
                      <a:pt x="241" y="112"/>
                    </a:lnTo>
                    <a:lnTo>
                      <a:pt x="203" y="121"/>
                    </a:lnTo>
                    <a:lnTo>
                      <a:pt x="165" y="126"/>
                    </a:lnTo>
                    <a:lnTo>
                      <a:pt x="104" y="123"/>
                    </a:lnTo>
                    <a:lnTo>
                      <a:pt x="99" y="90"/>
                    </a:lnTo>
                    <a:lnTo>
                      <a:pt x="72" y="78"/>
                    </a:lnTo>
                    <a:lnTo>
                      <a:pt x="36" y="9"/>
                    </a:lnTo>
                    <a:lnTo>
                      <a:pt x="12" y="0"/>
                    </a:lnTo>
                    <a:lnTo>
                      <a:pt x="10" y="78"/>
                    </a:lnTo>
                    <a:lnTo>
                      <a:pt x="5" y="110"/>
                    </a:lnTo>
                    <a:lnTo>
                      <a:pt x="0" y="242"/>
                    </a:lnTo>
                    <a:lnTo>
                      <a:pt x="18" y="270"/>
                    </a:lnTo>
                    <a:lnTo>
                      <a:pt x="48" y="276"/>
                    </a:lnTo>
                    <a:lnTo>
                      <a:pt x="68" y="299"/>
                    </a:lnTo>
                    <a:lnTo>
                      <a:pt x="95" y="303"/>
                    </a:lnTo>
                    <a:lnTo>
                      <a:pt x="111" y="319"/>
                    </a:lnTo>
                    <a:lnTo>
                      <a:pt x="131" y="317"/>
                    </a:lnTo>
                    <a:lnTo>
                      <a:pt x="146" y="303"/>
                    </a:lnTo>
                    <a:lnTo>
                      <a:pt x="196" y="301"/>
                    </a:lnTo>
                    <a:lnTo>
                      <a:pt x="221" y="294"/>
                    </a:lnTo>
                    <a:lnTo>
                      <a:pt x="232" y="256"/>
                    </a:lnTo>
                  </a:path>
                </a:pathLst>
              </a:custGeom>
              <a:grpFill/>
              <a:ln w="11113">
                <a:solidFill>
                  <a:schemeClr val="tx1"/>
                </a:solidFill>
                <a:prstDash val="solid"/>
                <a:round/>
                <a:headEnd/>
                <a:tailEnd/>
              </a:ln>
            </p:spPr>
            <p:txBody>
              <a:bodyPr/>
              <a:lstStyle/>
              <a:p>
                <a:pPr>
                  <a:defRPr/>
                </a:pPr>
                <a:endParaRPr lang="en-US"/>
              </a:p>
            </p:txBody>
          </p:sp>
          <p:sp>
            <p:nvSpPr>
              <p:cNvPr id="17890" name="Freeform 482"/>
              <p:cNvSpPr>
                <a:spLocks/>
              </p:cNvSpPr>
              <p:nvPr/>
            </p:nvSpPr>
            <p:spPr bwMode="auto">
              <a:xfrm>
                <a:off x="7203018" y="5376086"/>
                <a:ext cx="579408" cy="543241"/>
              </a:xfrm>
              <a:custGeom>
                <a:avLst/>
                <a:gdLst/>
                <a:ahLst/>
                <a:cxnLst>
                  <a:cxn ang="0">
                    <a:pos x="232" y="256"/>
                  </a:cxn>
                  <a:cxn ang="0">
                    <a:pos x="282" y="200"/>
                  </a:cxn>
                  <a:cxn ang="0">
                    <a:pos x="306" y="160"/>
                  </a:cxn>
                  <a:cxn ang="0">
                    <a:pos x="331" y="115"/>
                  </a:cxn>
                  <a:cxn ang="0">
                    <a:pos x="300" y="106"/>
                  </a:cxn>
                  <a:cxn ang="0">
                    <a:pos x="286" y="96"/>
                  </a:cxn>
                  <a:cxn ang="0">
                    <a:pos x="266" y="90"/>
                  </a:cxn>
                  <a:cxn ang="0">
                    <a:pos x="241" y="112"/>
                  </a:cxn>
                  <a:cxn ang="0">
                    <a:pos x="203" y="121"/>
                  </a:cxn>
                  <a:cxn ang="0">
                    <a:pos x="165" y="126"/>
                  </a:cxn>
                  <a:cxn ang="0">
                    <a:pos x="104" y="123"/>
                  </a:cxn>
                  <a:cxn ang="0">
                    <a:pos x="99" y="90"/>
                  </a:cxn>
                  <a:cxn ang="0">
                    <a:pos x="72" y="78"/>
                  </a:cxn>
                  <a:cxn ang="0">
                    <a:pos x="36" y="9"/>
                  </a:cxn>
                  <a:cxn ang="0">
                    <a:pos x="12" y="0"/>
                  </a:cxn>
                  <a:cxn ang="0">
                    <a:pos x="10" y="78"/>
                  </a:cxn>
                  <a:cxn ang="0">
                    <a:pos x="5" y="110"/>
                  </a:cxn>
                  <a:cxn ang="0">
                    <a:pos x="0" y="242"/>
                  </a:cxn>
                  <a:cxn ang="0">
                    <a:pos x="18" y="270"/>
                  </a:cxn>
                  <a:cxn ang="0">
                    <a:pos x="48" y="276"/>
                  </a:cxn>
                  <a:cxn ang="0">
                    <a:pos x="68" y="299"/>
                  </a:cxn>
                  <a:cxn ang="0">
                    <a:pos x="95" y="303"/>
                  </a:cxn>
                  <a:cxn ang="0">
                    <a:pos x="111" y="319"/>
                  </a:cxn>
                  <a:cxn ang="0">
                    <a:pos x="131" y="317"/>
                  </a:cxn>
                  <a:cxn ang="0">
                    <a:pos x="146" y="303"/>
                  </a:cxn>
                  <a:cxn ang="0">
                    <a:pos x="196" y="301"/>
                  </a:cxn>
                  <a:cxn ang="0">
                    <a:pos x="221" y="294"/>
                  </a:cxn>
                  <a:cxn ang="0">
                    <a:pos x="232" y="256"/>
                  </a:cxn>
                </a:cxnLst>
                <a:rect l="0" t="0" r="r" b="b"/>
                <a:pathLst>
                  <a:path w="331" h="319">
                    <a:moveTo>
                      <a:pt x="232" y="256"/>
                    </a:moveTo>
                    <a:lnTo>
                      <a:pt x="282" y="200"/>
                    </a:lnTo>
                    <a:lnTo>
                      <a:pt x="306" y="160"/>
                    </a:lnTo>
                    <a:lnTo>
                      <a:pt x="331" y="115"/>
                    </a:lnTo>
                    <a:lnTo>
                      <a:pt x="300" y="106"/>
                    </a:lnTo>
                    <a:lnTo>
                      <a:pt x="286" y="96"/>
                    </a:lnTo>
                    <a:lnTo>
                      <a:pt x="266" y="90"/>
                    </a:lnTo>
                    <a:lnTo>
                      <a:pt x="241" y="112"/>
                    </a:lnTo>
                    <a:lnTo>
                      <a:pt x="203" y="121"/>
                    </a:lnTo>
                    <a:lnTo>
                      <a:pt x="165" y="126"/>
                    </a:lnTo>
                    <a:lnTo>
                      <a:pt x="104" y="123"/>
                    </a:lnTo>
                    <a:lnTo>
                      <a:pt x="99" y="90"/>
                    </a:lnTo>
                    <a:lnTo>
                      <a:pt x="72" y="78"/>
                    </a:lnTo>
                    <a:lnTo>
                      <a:pt x="36" y="9"/>
                    </a:lnTo>
                    <a:lnTo>
                      <a:pt x="12" y="0"/>
                    </a:lnTo>
                    <a:lnTo>
                      <a:pt x="10" y="78"/>
                    </a:lnTo>
                    <a:lnTo>
                      <a:pt x="5" y="110"/>
                    </a:lnTo>
                    <a:lnTo>
                      <a:pt x="0" y="242"/>
                    </a:lnTo>
                    <a:lnTo>
                      <a:pt x="18" y="270"/>
                    </a:lnTo>
                    <a:lnTo>
                      <a:pt x="48" y="276"/>
                    </a:lnTo>
                    <a:lnTo>
                      <a:pt x="68" y="299"/>
                    </a:lnTo>
                    <a:lnTo>
                      <a:pt x="95" y="303"/>
                    </a:lnTo>
                    <a:lnTo>
                      <a:pt x="111" y="319"/>
                    </a:lnTo>
                    <a:lnTo>
                      <a:pt x="131" y="317"/>
                    </a:lnTo>
                    <a:lnTo>
                      <a:pt x="146" y="303"/>
                    </a:lnTo>
                    <a:lnTo>
                      <a:pt x="196" y="301"/>
                    </a:lnTo>
                    <a:lnTo>
                      <a:pt x="221" y="294"/>
                    </a:lnTo>
                    <a:lnTo>
                      <a:pt x="232" y="256"/>
                    </a:lnTo>
                    <a:close/>
                  </a:path>
                </a:pathLst>
              </a:custGeom>
              <a:grpFill/>
              <a:ln w="9525">
                <a:solidFill>
                  <a:schemeClr val="tx1"/>
                </a:solidFill>
                <a:round/>
                <a:headEnd/>
                <a:tailEnd/>
              </a:ln>
            </p:spPr>
            <p:txBody>
              <a:bodyPr/>
              <a:lstStyle/>
              <a:p>
                <a:pPr>
                  <a:defRPr/>
                </a:pPr>
                <a:endParaRPr lang="en-US"/>
              </a:p>
            </p:txBody>
          </p:sp>
          <p:sp>
            <p:nvSpPr>
              <p:cNvPr id="17972" name="Freeform 564"/>
              <p:cNvSpPr>
                <a:spLocks/>
              </p:cNvSpPr>
              <p:nvPr/>
            </p:nvSpPr>
            <p:spPr bwMode="auto">
              <a:xfrm>
                <a:off x="7581737" y="5808635"/>
                <a:ext cx="35606" cy="76633"/>
              </a:xfrm>
              <a:custGeom>
                <a:avLst/>
                <a:gdLst/>
                <a:ahLst/>
                <a:cxnLst>
                  <a:cxn ang="0">
                    <a:pos x="7" y="45"/>
                  </a:cxn>
                  <a:cxn ang="0">
                    <a:pos x="12" y="40"/>
                  </a:cxn>
                  <a:cxn ang="0">
                    <a:pos x="21" y="4"/>
                  </a:cxn>
                  <a:cxn ang="0">
                    <a:pos x="9" y="0"/>
                  </a:cxn>
                  <a:cxn ang="0">
                    <a:pos x="0" y="38"/>
                  </a:cxn>
                  <a:cxn ang="0">
                    <a:pos x="3" y="33"/>
                  </a:cxn>
                  <a:cxn ang="0">
                    <a:pos x="7" y="45"/>
                  </a:cxn>
                  <a:cxn ang="0">
                    <a:pos x="11" y="43"/>
                  </a:cxn>
                  <a:cxn ang="0">
                    <a:pos x="12" y="40"/>
                  </a:cxn>
                  <a:cxn ang="0">
                    <a:pos x="7" y="45"/>
                  </a:cxn>
                </a:cxnLst>
                <a:rect l="0" t="0" r="r" b="b"/>
                <a:pathLst>
                  <a:path w="21" h="45">
                    <a:moveTo>
                      <a:pt x="7" y="45"/>
                    </a:moveTo>
                    <a:lnTo>
                      <a:pt x="12" y="40"/>
                    </a:lnTo>
                    <a:lnTo>
                      <a:pt x="21" y="4"/>
                    </a:lnTo>
                    <a:lnTo>
                      <a:pt x="9" y="0"/>
                    </a:lnTo>
                    <a:lnTo>
                      <a:pt x="0" y="38"/>
                    </a:lnTo>
                    <a:lnTo>
                      <a:pt x="3" y="33"/>
                    </a:lnTo>
                    <a:lnTo>
                      <a:pt x="7" y="45"/>
                    </a:lnTo>
                    <a:lnTo>
                      <a:pt x="11" y="43"/>
                    </a:lnTo>
                    <a:lnTo>
                      <a:pt x="12" y="40"/>
                    </a:lnTo>
                    <a:lnTo>
                      <a:pt x="7" y="45"/>
                    </a:lnTo>
                    <a:close/>
                  </a:path>
                </a:pathLst>
              </a:custGeom>
              <a:solidFill>
                <a:schemeClr val="tx1"/>
              </a:solidFill>
              <a:ln w="9525">
                <a:solidFill>
                  <a:schemeClr val="tx1"/>
                </a:solidFill>
                <a:round/>
                <a:headEnd/>
                <a:tailEnd/>
              </a:ln>
            </p:spPr>
            <p:txBody>
              <a:bodyPr/>
              <a:lstStyle/>
              <a:p>
                <a:pPr>
                  <a:defRPr/>
                </a:pPr>
                <a:endParaRPr lang="en-US"/>
              </a:p>
            </p:txBody>
          </p:sp>
          <p:sp>
            <p:nvSpPr>
              <p:cNvPr id="17973" name="Freeform 565"/>
              <p:cNvSpPr>
                <a:spLocks/>
              </p:cNvSpPr>
              <p:nvPr/>
            </p:nvSpPr>
            <p:spPr bwMode="auto">
              <a:xfrm>
                <a:off x="7542894" y="5864832"/>
                <a:ext cx="50173" cy="35761"/>
              </a:xfrm>
              <a:custGeom>
                <a:avLst/>
                <a:gdLst/>
                <a:ahLst/>
                <a:cxnLst>
                  <a:cxn ang="0">
                    <a:pos x="2" y="21"/>
                  </a:cxn>
                  <a:cxn ang="0">
                    <a:pos x="4" y="21"/>
                  </a:cxn>
                  <a:cxn ang="0">
                    <a:pos x="29" y="12"/>
                  </a:cxn>
                  <a:cxn ang="0">
                    <a:pos x="25" y="0"/>
                  </a:cxn>
                  <a:cxn ang="0">
                    <a:pos x="0" y="9"/>
                  </a:cxn>
                  <a:cxn ang="0">
                    <a:pos x="2" y="9"/>
                  </a:cxn>
                  <a:cxn ang="0">
                    <a:pos x="2" y="21"/>
                  </a:cxn>
                </a:cxnLst>
                <a:rect l="0" t="0" r="r" b="b"/>
                <a:pathLst>
                  <a:path w="29" h="21">
                    <a:moveTo>
                      <a:pt x="2" y="21"/>
                    </a:moveTo>
                    <a:lnTo>
                      <a:pt x="4" y="21"/>
                    </a:lnTo>
                    <a:lnTo>
                      <a:pt x="29" y="12"/>
                    </a:lnTo>
                    <a:lnTo>
                      <a:pt x="25" y="0"/>
                    </a:lnTo>
                    <a:lnTo>
                      <a:pt x="0" y="9"/>
                    </a:lnTo>
                    <a:lnTo>
                      <a:pt x="2" y="9"/>
                    </a:lnTo>
                    <a:lnTo>
                      <a:pt x="2" y="21"/>
                    </a:lnTo>
                    <a:close/>
                  </a:path>
                </a:pathLst>
              </a:custGeom>
              <a:solidFill>
                <a:schemeClr val="tx1"/>
              </a:solidFill>
              <a:ln w="9525">
                <a:solidFill>
                  <a:schemeClr val="tx1"/>
                </a:solidFill>
                <a:round/>
                <a:headEnd/>
                <a:tailEnd/>
              </a:ln>
            </p:spPr>
            <p:txBody>
              <a:bodyPr/>
              <a:lstStyle/>
              <a:p>
                <a:pPr>
                  <a:defRPr/>
                </a:pPr>
                <a:endParaRPr lang="en-US"/>
              </a:p>
            </p:txBody>
          </p:sp>
          <p:sp>
            <p:nvSpPr>
              <p:cNvPr id="17974" name="Freeform 566"/>
              <p:cNvSpPr>
                <a:spLocks/>
              </p:cNvSpPr>
              <p:nvPr/>
            </p:nvSpPr>
            <p:spPr bwMode="auto">
              <a:xfrm>
                <a:off x="7447406" y="5880158"/>
                <a:ext cx="98726" cy="23841"/>
              </a:xfrm>
              <a:custGeom>
                <a:avLst/>
                <a:gdLst/>
                <a:ahLst/>
                <a:cxnLst>
                  <a:cxn ang="0">
                    <a:pos x="9" y="12"/>
                  </a:cxn>
                  <a:cxn ang="0">
                    <a:pos x="6" y="14"/>
                  </a:cxn>
                  <a:cxn ang="0">
                    <a:pos x="56" y="12"/>
                  </a:cxn>
                  <a:cxn ang="0">
                    <a:pos x="56" y="0"/>
                  </a:cxn>
                  <a:cxn ang="0">
                    <a:pos x="4" y="1"/>
                  </a:cxn>
                  <a:cxn ang="0">
                    <a:pos x="0" y="3"/>
                  </a:cxn>
                  <a:cxn ang="0">
                    <a:pos x="4" y="1"/>
                  </a:cxn>
                  <a:cxn ang="0">
                    <a:pos x="2" y="1"/>
                  </a:cxn>
                  <a:cxn ang="0">
                    <a:pos x="0" y="3"/>
                  </a:cxn>
                  <a:cxn ang="0">
                    <a:pos x="9" y="12"/>
                  </a:cxn>
                </a:cxnLst>
                <a:rect l="0" t="0" r="r" b="b"/>
                <a:pathLst>
                  <a:path w="56" h="14">
                    <a:moveTo>
                      <a:pt x="9" y="12"/>
                    </a:moveTo>
                    <a:lnTo>
                      <a:pt x="6" y="14"/>
                    </a:lnTo>
                    <a:lnTo>
                      <a:pt x="56" y="12"/>
                    </a:lnTo>
                    <a:lnTo>
                      <a:pt x="56" y="0"/>
                    </a:lnTo>
                    <a:lnTo>
                      <a:pt x="4" y="1"/>
                    </a:lnTo>
                    <a:lnTo>
                      <a:pt x="0" y="3"/>
                    </a:lnTo>
                    <a:lnTo>
                      <a:pt x="4" y="1"/>
                    </a:lnTo>
                    <a:lnTo>
                      <a:pt x="2" y="1"/>
                    </a:lnTo>
                    <a:lnTo>
                      <a:pt x="0" y="3"/>
                    </a:lnTo>
                    <a:lnTo>
                      <a:pt x="9" y="12"/>
                    </a:lnTo>
                    <a:close/>
                  </a:path>
                </a:pathLst>
              </a:custGeom>
              <a:solidFill>
                <a:schemeClr val="tx1"/>
              </a:solidFill>
              <a:ln w="9525">
                <a:solidFill>
                  <a:schemeClr val="tx1"/>
                </a:solidFill>
                <a:round/>
                <a:headEnd/>
                <a:tailEnd/>
              </a:ln>
            </p:spPr>
            <p:txBody>
              <a:bodyPr/>
              <a:lstStyle/>
              <a:p>
                <a:pPr>
                  <a:defRPr/>
                </a:pPr>
                <a:endParaRPr lang="en-US"/>
              </a:p>
            </p:txBody>
          </p:sp>
          <p:sp>
            <p:nvSpPr>
              <p:cNvPr id="17975" name="Freeform 567"/>
              <p:cNvSpPr>
                <a:spLocks/>
              </p:cNvSpPr>
              <p:nvPr/>
            </p:nvSpPr>
            <p:spPr bwMode="auto">
              <a:xfrm>
                <a:off x="7424747" y="5885268"/>
                <a:ext cx="38843" cy="40871"/>
              </a:xfrm>
              <a:custGeom>
                <a:avLst/>
                <a:gdLst/>
                <a:ahLst/>
                <a:cxnLst>
                  <a:cxn ang="0">
                    <a:pos x="6" y="24"/>
                  </a:cxn>
                  <a:cxn ang="0">
                    <a:pos x="10" y="22"/>
                  </a:cxn>
                  <a:cxn ang="0">
                    <a:pos x="22" y="9"/>
                  </a:cxn>
                  <a:cxn ang="0">
                    <a:pos x="13" y="0"/>
                  </a:cxn>
                  <a:cxn ang="0">
                    <a:pos x="0" y="13"/>
                  </a:cxn>
                  <a:cxn ang="0">
                    <a:pos x="4" y="11"/>
                  </a:cxn>
                  <a:cxn ang="0">
                    <a:pos x="6" y="24"/>
                  </a:cxn>
                </a:cxnLst>
                <a:rect l="0" t="0" r="r" b="b"/>
                <a:pathLst>
                  <a:path w="22" h="24">
                    <a:moveTo>
                      <a:pt x="6" y="24"/>
                    </a:moveTo>
                    <a:lnTo>
                      <a:pt x="10" y="22"/>
                    </a:lnTo>
                    <a:lnTo>
                      <a:pt x="22" y="9"/>
                    </a:lnTo>
                    <a:lnTo>
                      <a:pt x="13" y="0"/>
                    </a:lnTo>
                    <a:lnTo>
                      <a:pt x="0" y="13"/>
                    </a:lnTo>
                    <a:lnTo>
                      <a:pt x="4" y="11"/>
                    </a:lnTo>
                    <a:lnTo>
                      <a:pt x="6" y="24"/>
                    </a:lnTo>
                    <a:close/>
                  </a:path>
                </a:pathLst>
              </a:custGeom>
              <a:solidFill>
                <a:schemeClr val="tx1"/>
              </a:solidFill>
              <a:ln w="9525">
                <a:solidFill>
                  <a:schemeClr val="tx1"/>
                </a:solidFill>
                <a:round/>
                <a:headEnd/>
                <a:tailEnd/>
              </a:ln>
            </p:spPr>
            <p:txBody>
              <a:bodyPr/>
              <a:lstStyle/>
              <a:p>
                <a:pPr>
                  <a:defRPr/>
                </a:pPr>
                <a:endParaRPr lang="en-US"/>
              </a:p>
            </p:txBody>
          </p:sp>
          <p:sp>
            <p:nvSpPr>
              <p:cNvPr id="17976" name="Freeform 568"/>
              <p:cNvSpPr>
                <a:spLocks/>
              </p:cNvSpPr>
              <p:nvPr/>
            </p:nvSpPr>
            <p:spPr bwMode="auto">
              <a:xfrm>
                <a:off x="7392378" y="5904000"/>
                <a:ext cx="43698" cy="27247"/>
              </a:xfrm>
              <a:custGeom>
                <a:avLst/>
                <a:gdLst/>
                <a:ahLst/>
                <a:cxnLst>
                  <a:cxn ang="0">
                    <a:pos x="0" y="14"/>
                  </a:cxn>
                  <a:cxn ang="0">
                    <a:pos x="5" y="16"/>
                  </a:cxn>
                  <a:cxn ang="0">
                    <a:pos x="25" y="13"/>
                  </a:cxn>
                  <a:cxn ang="0">
                    <a:pos x="23" y="0"/>
                  </a:cxn>
                  <a:cxn ang="0">
                    <a:pos x="3" y="4"/>
                  </a:cxn>
                  <a:cxn ang="0">
                    <a:pos x="9" y="5"/>
                  </a:cxn>
                  <a:cxn ang="0">
                    <a:pos x="0" y="14"/>
                  </a:cxn>
                  <a:cxn ang="0">
                    <a:pos x="1" y="16"/>
                  </a:cxn>
                  <a:cxn ang="0">
                    <a:pos x="5" y="16"/>
                  </a:cxn>
                  <a:cxn ang="0">
                    <a:pos x="0" y="14"/>
                  </a:cxn>
                </a:cxnLst>
                <a:rect l="0" t="0" r="r" b="b"/>
                <a:pathLst>
                  <a:path w="25" h="16">
                    <a:moveTo>
                      <a:pt x="0" y="14"/>
                    </a:moveTo>
                    <a:lnTo>
                      <a:pt x="5" y="16"/>
                    </a:lnTo>
                    <a:lnTo>
                      <a:pt x="25" y="13"/>
                    </a:lnTo>
                    <a:lnTo>
                      <a:pt x="23" y="0"/>
                    </a:lnTo>
                    <a:lnTo>
                      <a:pt x="3" y="4"/>
                    </a:lnTo>
                    <a:lnTo>
                      <a:pt x="9" y="5"/>
                    </a:lnTo>
                    <a:lnTo>
                      <a:pt x="0" y="14"/>
                    </a:lnTo>
                    <a:lnTo>
                      <a:pt x="1" y="16"/>
                    </a:lnTo>
                    <a:lnTo>
                      <a:pt x="5" y="16"/>
                    </a:lnTo>
                    <a:lnTo>
                      <a:pt x="0" y="14"/>
                    </a:lnTo>
                    <a:close/>
                  </a:path>
                </a:pathLst>
              </a:custGeom>
              <a:solidFill>
                <a:schemeClr val="tx1"/>
              </a:solidFill>
              <a:ln w="9525">
                <a:solidFill>
                  <a:schemeClr val="tx1"/>
                </a:solidFill>
                <a:round/>
                <a:headEnd/>
                <a:tailEnd/>
              </a:ln>
            </p:spPr>
            <p:txBody>
              <a:bodyPr/>
              <a:lstStyle/>
              <a:p>
                <a:pPr>
                  <a:defRPr/>
                </a:pPr>
                <a:endParaRPr lang="en-US"/>
              </a:p>
            </p:txBody>
          </p:sp>
          <p:sp>
            <p:nvSpPr>
              <p:cNvPr id="17977" name="Freeform 569"/>
              <p:cNvSpPr>
                <a:spLocks/>
              </p:cNvSpPr>
              <p:nvPr/>
            </p:nvSpPr>
            <p:spPr bwMode="auto">
              <a:xfrm>
                <a:off x="7361627" y="5880158"/>
                <a:ext cx="45317" cy="47683"/>
              </a:xfrm>
              <a:custGeom>
                <a:avLst/>
                <a:gdLst/>
                <a:ahLst/>
                <a:cxnLst>
                  <a:cxn ang="0">
                    <a:pos x="4" y="12"/>
                  </a:cxn>
                  <a:cxn ang="0">
                    <a:pos x="0" y="10"/>
                  </a:cxn>
                  <a:cxn ang="0">
                    <a:pos x="17" y="28"/>
                  </a:cxn>
                  <a:cxn ang="0">
                    <a:pos x="26" y="19"/>
                  </a:cxn>
                  <a:cxn ang="0">
                    <a:pos x="9" y="1"/>
                  </a:cxn>
                  <a:cxn ang="0">
                    <a:pos x="6" y="0"/>
                  </a:cxn>
                  <a:cxn ang="0">
                    <a:pos x="4" y="12"/>
                  </a:cxn>
                </a:cxnLst>
                <a:rect l="0" t="0" r="r" b="b"/>
                <a:pathLst>
                  <a:path w="26" h="28">
                    <a:moveTo>
                      <a:pt x="4" y="12"/>
                    </a:moveTo>
                    <a:lnTo>
                      <a:pt x="0" y="10"/>
                    </a:lnTo>
                    <a:lnTo>
                      <a:pt x="17" y="28"/>
                    </a:lnTo>
                    <a:lnTo>
                      <a:pt x="26" y="19"/>
                    </a:lnTo>
                    <a:lnTo>
                      <a:pt x="9" y="1"/>
                    </a:lnTo>
                    <a:lnTo>
                      <a:pt x="6" y="0"/>
                    </a:lnTo>
                    <a:lnTo>
                      <a:pt x="4" y="12"/>
                    </a:lnTo>
                    <a:close/>
                  </a:path>
                </a:pathLst>
              </a:custGeom>
              <a:solidFill>
                <a:schemeClr val="tx1"/>
              </a:solidFill>
              <a:ln w="9525">
                <a:solidFill>
                  <a:schemeClr val="tx1"/>
                </a:solidFill>
                <a:round/>
                <a:headEnd/>
                <a:tailEnd/>
              </a:ln>
            </p:spPr>
            <p:txBody>
              <a:bodyPr/>
              <a:lstStyle/>
              <a:p>
                <a:pPr>
                  <a:defRPr/>
                </a:pPr>
                <a:endParaRPr lang="en-US"/>
              </a:p>
            </p:txBody>
          </p:sp>
          <p:sp>
            <p:nvSpPr>
              <p:cNvPr id="17978" name="Freeform 570"/>
              <p:cNvSpPr>
                <a:spLocks/>
              </p:cNvSpPr>
              <p:nvPr/>
            </p:nvSpPr>
            <p:spPr bwMode="auto">
              <a:xfrm>
                <a:off x="7313073" y="5873347"/>
                <a:ext cx="59884" cy="27247"/>
              </a:xfrm>
              <a:custGeom>
                <a:avLst/>
                <a:gdLst/>
                <a:ahLst/>
                <a:cxnLst>
                  <a:cxn ang="0">
                    <a:pos x="0" y="11"/>
                  </a:cxn>
                  <a:cxn ang="0">
                    <a:pos x="3" y="13"/>
                  </a:cxn>
                  <a:cxn ang="0">
                    <a:pos x="32" y="16"/>
                  </a:cxn>
                  <a:cxn ang="0">
                    <a:pos x="34" y="4"/>
                  </a:cxn>
                  <a:cxn ang="0">
                    <a:pos x="5" y="0"/>
                  </a:cxn>
                  <a:cxn ang="0">
                    <a:pos x="9" y="2"/>
                  </a:cxn>
                  <a:cxn ang="0">
                    <a:pos x="0" y="11"/>
                  </a:cxn>
                </a:cxnLst>
                <a:rect l="0" t="0" r="r" b="b"/>
                <a:pathLst>
                  <a:path w="34" h="16">
                    <a:moveTo>
                      <a:pt x="0" y="11"/>
                    </a:moveTo>
                    <a:lnTo>
                      <a:pt x="3" y="13"/>
                    </a:lnTo>
                    <a:lnTo>
                      <a:pt x="32" y="16"/>
                    </a:lnTo>
                    <a:lnTo>
                      <a:pt x="34" y="4"/>
                    </a:lnTo>
                    <a:lnTo>
                      <a:pt x="5" y="0"/>
                    </a:lnTo>
                    <a:lnTo>
                      <a:pt x="9" y="2"/>
                    </a:lnTo>
                    <a:lnTo>
                      <a:pt x="0" y="11"/>
                    </a:lnTo>
                    <a:close/>
                  </a:path>
                </a:pathLst>
              </a:custGeom>
              <a:solidFill>
                <a:schemeClr val="tx1"/>
              </a:solidFill>
              <a:ln w="9525">
                <a:solidFill>
                  <a:schemeClr val="tx1"/>
                </a:solidFill>
                <a:round/>
                <a:headEnd/>
                <a:tailEnd/>
              </a:ln>
            </p:spPr>
            <p:txBody>
              <a:bodyPr/>
              <a:lstStyle/>
              <a:p>
                <a:pPr>
                  <a:defRPr/>
                </a:pPr>
                <a:endParaRPr lang="en-US"/>
              </a:p>
            </p:txBody>
          </p:sp>
          <p:sp>
            <p:nvSpPr>
              <p:cNvPr id="17979" name="Freeform 571"/>
              <p:cNvSpPr>
                <a:spLocks/>
              </p:cNvSpPr>
              <p:nvPr/>
            </p:nvSpPr>
            <p:spPr bwMode="auto">
              <a:xfrm>
                <a:off x="7277467" y="5834179"/>
                <a:ext cx="51791" cy="57900"/>
              </a:xfrm>
              <a:custGeom>
                <a:avLst/>
                <a:gdLst/>
                <a:ahLst/>
                <a:cxnLst>
                  <a:cxn ang="0">
                    <a:pos x="3" y="12"/>
                  </a:cxn>
                  <a:cxn ang="0">
                    <a:pos x="0" y="10"/>
                  </a:cxn>
                  <a:cxn ang="0">
                    <a:pos x="20" y="34"/>
                  </a:cxn>
                  <a:cxn ang="0">
                    <a:pos x="29" y="25"/>
                  </a:cxn>
                  <a:cxn ang="0">
                    <a:pos x="11" y="1"/>
                  </a:cxn>
                  <a:cxn ang="0">
                    <a:pos x="5" y="0"/>
                  </a:cxn>
                  <a:cxn ang="0">
                    <a:pos x="3" y="12"/>
                  </a:cxn>
                </a:cxnLst>
                <a:rect l="0" t="0" r="r" b="b"/>
                <a:pathLst>
                  <a:path w="29" h="34">
                    <a:moveTo>
                      <a:pt x="3" y="12"/>
                    </a:moveTo>
                    <a:lnTo>
                      <a:pt x="0" y="10"/>
                    </a:lnTo>
                    <a:lnTo>
                      <a:pt x="20" y="34"/>
                    </a:lnTo>
                    <a:lnTo>
                      <a:pt x="29" y="25"/>
                    </a:lnTo>
                    <a:lnTo>
                      <a:pt x="11" y="1"/>
                    </a:lnTo>
                    <a:lnTo>
                      <a:pt x="5" y="0"/>
                    </a:lnTo>
                    <a:lnTo>
                      <a:pt x="3" y="12"/>
                    </a:lnTo>
                    <a:close/>
                  </a:path>
                </a:pathLst>
              </a:custGeom>
              <a:solidFill>
                <a:schemeClr val="tx1"/>
              </a:solidFill>
              <a:ln w="9525">
                <a:solidFill>
                  <a:schemeClr val="tx1"/>
                </a:solidFill>
                <a:round/>
                <a:headEnd/>
                <a:tailEnd/>
              </a:ln>
            </p:spPr>
            <p:txBody>
              <a:bodyPr/>
              <a:lstStyle/>
              <a:p>
                <a:pPr>
                  <a:defRPr/>
                </a:pPr>
                <a:endParaRPr lang="en-US"/>
              </a:p>
            </p:txBody>
          </p:sp>
          <p:sp>
            <p:nvSpPr>
              <p:cNvPr id="17980" name="Freeform 572"/>
              <p:cNvSpPr>
                <a:spLocks/>
              </p:cNvSpPr>
              <p:nvPr/>
            </p:nvSpPr>
            <p:spPr bwMode="auto">
              <a:xfrm>
                <a:off x="7224058" y="5823962"/>
                <a:ext cx="63119" cy="30653"/>
              </a:xfrm>
              <a:custGeom>
                <a:avLst/>
                <a:gdLst/>
                <a:ahLst/>
                <a:cxnLst>
                  <a:cxn ang="0">
                    <a:pos x="0" y="11"/>
                  </a:cxn>
                  <a:cxn ang="0">
                    <a:pos x="6" y="15"/>
                  </a:cxn>
                  <a:cxn ang="0">
                    <a:pos x="34" y="18"/>
                  </a:cxn>
                  <a:cxn ang="0">
                    <a:pos x="36" y="6"/>
                  </a:cxn>
                  <a:cxn ang="0">
                    <a:pos x="7" y="0"/>
                  </a:cxn>
                  <a:cxn ang="0">
                    <a:pos x="11" y="4"/>
                  </a:cxn>
                  <a:cxn ang="0">
                    <a:pos x="0" y="11"/>
                  </a:cxn>
                  <a:cxn ang="0">
                    <a:pos x="2" y="13"/>
                  </a:cxn>
                  <a:cxn ang="0">
                    <a:pos x="6" y="15"/>
                  </a:cxn>
                  <a:cxn ang="0">
                    <a:pos x="0" y="11"/>
                  </a:cxn>
                </a:cxnLst>
                <a:rect l="0" t="0" r="r" b="b"/>
                <a:pathLst>
                  <a:path w="36" h="18">
                    <a:moveTo>
                      <a:pt x="0" y="11"/>
                    </a:moveTo>
                    <a:lnTo>
                      <a:pt x="6" y="15"/>
                    </a:lnTo>
                    <a:lnTo>
                      <a:pt x="34" y="18"/>
                    </a:lnTo>
                    <a:lnTo>
                      <a:pt x="36" y="6"/>
                    </a:lnTo>
                    <a:lnTo>
                      <a:pt x="7" y="0"/>
                    </a:lnTo>
                    <a:lnTo>
                      <a:pt x="11" y="4"/>
                    </a:lnTo>
                    <a:lnTo>
                      <a:pt x="0" y="11"/>
                    </a:lnTo>
                    <a:lnTo>
                      <a:pt x="2" y="13"/>
                    </a:lnTo>
                    <a:lnTo>
                      <a:pt x="6" y="15"/>
                    </a:lnTo>
                    <a:lnTo>
                      <a:pt x="0" y="11"/>
                    </a:lnTo>
                    <a:close/>
                  </a:path>
                </a:pathLst>
              </a:custGeom>
              <a:solidFill>
                <a:schemeClr val="tx1"/>
              </a:solidFill>
              <a:ln w="9525">
                <a:solidFill>
                  <a:schemeClr val="tx1"/>
                </a:solidFill>
                <a:round/>
                <a:headEnd/>
                <a:tailEnd/>
              </a:ln>
            </p:spPr>
            <p:txBody>
              <a:bodyPr/>
              <a:lstStyle/>
              <a:p>
                <a:pPr>
                  <a:defRPr/>
                </a:pPr>
                <a:endParaRPr lang="en-US"/>
              </a:p>
            </p:txBody>
          </p:sp>
          <p:sp>
            <p:nvSpPr>
              <p:cNvPr id="17981" name="Freeform 573"/>
              <p:cNvSpPr>
                <a:spLocks/>
              </p:cNvSpPr>
              <p:nvPr/>
            </p:nvSpPr>
            <p:spPr bwMode="auto">
              <a:xfrm>
                <a:off x="7191689" y="5777982"/>
                <a:ext cx="51791" cy="64712"/>
              </a:xfrm>
              <a:custGeom>
                <a:avLst/>
                <a:gdLst/>
                <a:ahLst/>
                <a:cxnLst>
                  <a:cxn ang="0">
                    <a:pos x="2" y="11"/>
                  </a:cxn>
                  <a:cxn ang="0">
                    <a:pos x="0" y="9"/>
                  </a:cxn>
                  <a:cxn ang="0">
                    <a:pos x="18" y="38"/>
                  </a:cxn>
                  <a:cxn ang="0">
                    <a:pos x="29" y="31"/>
                  </a:cxn>
                  <a:cxn ang="0">
                    <a:pos x="11" y="2"/>
                  </a:cxn>
                  <a:cxn ang="0">
                    <a:pos x="7" y="0"/>
                  </a:cxn>
                  <a:cxn ang="0">
                    <a:pos x="2" y="11"/>
                  </a:cxn>
                </a:cxnLst>
                <a:rect l="0" t="0" r="r" b="b"/>
                <a:pathLst>
                  <a:path w="29" h="38">
                    <a:moveTo>
                      <a:pt x="2" y="11"/>
                    </a:moveTo>
                    <a:lnTo>
                      <a:pt x="0" y="9"/>
                    </a:lnTo>
                    <a:lnTo>
                      <a:pt x="18" y="38"/>
                    </a:lnTo>
                    <a:lnTo>
                      <a:pt x="29" y="31"/>
                    </a:lnTo>
                    <a:lnTo>
                      <a:pt x="11" y="2"/>
                    </a:lnTo>
                    <a:lnTo>
                      <a:pt x="7" y="0"/>
                    </a:lnTo>
                    <a:lnTo>
                      <a:pt x="2" y="11"/>
                    </a:lnTo>
                    <a:close/>
                  </a:path>
                </a:pathLst>
              </a:custGeom>
              <a:solidFill>
                <a:schemeClr val="tx1"/>
              </a:solidFill>
              <a:ln w="9525">
                <a:solidFill>
                  <a:schemeClr val="tx1"/>
                </a:solidFill>
                <a:round/>
                <a:headEnd/>
                <a:tailEnd/>
              </a:ln>
            </p:spPr>
            <p:txBody>
              <a:bodyPr/>
              <a:lstStyle/>
              <a:p>
                <a:pPr>
                  <a:defRPr/>
                </a:pPr>
                <a:endParaRPr lang="en-US"/>
              </a:p>
            </p:txBody>
          </p:sp>
          <p:sp>
            <p:nvSpPr>
              <p:cNvPr id="18721" name="Rectangle 1313"/>
              <p:cNvSpPr>
                <a:spLocks noChangeArrowheads="1"/>
              </p:cNvSpPr>
              <p:nvPr/>
            </p:nvSpPr>
            <p:spPr bwMode="auto">
              <a:xfrm>
                <a:off x="7264869" y="5661814"/>
                <a:ext cx="344830" cy="99048"/>
              </a:xfrm>
              <a:prstGeom prst="rect">
                <a:avLst/>
              </a:prstGeom>
              <a:grpFill/>
              <a:ln w="9525">
                <a:noFill/>
                <a:miter lim="800000"/>
                <a:headEnd/>
                <a:tailEnd/>
              </a:ln>
            </p:spPr>
            <p:txBody>
              <a:bodyPr wrap="none" lIns="0" tIns="0" rIns="0" bIns="0">
                <a:spAutoFit/>
              </a:bodyPr>
              <a:lstStyle/>
              <a:p>
                <a:pPr>
                  <a:defRPr/>
                </a:pPr>
                <a:r>
                  <a:rPr lang="en-US" sz="600" b="1" dirty="0" err="1">
                    <a:solidFill>
                      <a:srgbClr val="000000"/>
                    </a:solidFill>
                    <a:latin typeface="Arial" charset="0"/>
                  </a:rPr>
                  <a:t>SAPTARI</a:t>
                </a:r>
                <a:endParaRPr lang="en-US" sz="2000" b="1" dirty="0"/>
              </a:p>
            </p:txBody>
          </p:sp>
        </p:grpSp>
        <p:sp>
          <p:nvSpPr>
            <p:cNvPr id="2348" name="Rectangle 1314"/>
            <p:cNvSpPr>
              <a:spLocks noChangeArrowheads="1"/>
            </p:cNvSpPr>
            <p:nvPr/>
          </p:nvSpPr>
          <p:spPr bwMode="auto">
            <a:xfrm>
              <a:off x="638547" y="1732814"/>
              <a:ext cx="513159"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DARCHULA</a:t>
              </a:r>
              <a:endParaRPr lang="en-US" sz="2800"/>
            </a:p>
          </p:txBody>
        </p:sp>
        <p:sp>
          <p:nvSpPr>
            <p:cNvPr id="2349" name="Rectangle 1315"/>
            <p:cNvSpPr>
              <a:spLocks noChangeArrowheads="1"/>
            </p:cNvSpPr>
            <p:nvPr/>
          </p:nvSpPr>
          <p:spPr bwMode="auto">
            <a:xfrm>
              <a:off x="1151599" y="1953162"/>
              <a:ext cx="449423"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BAJHANG</a:t>
              </a:r>
              <a:endParaRPr lang="en-US" sz="2800"/>
            </a:p>
          </p:txBody>
        </p:sp>
        <p:sp>
          <p:nvSpPr>
            <p:cNvPr id="2350" name="Rectangle 1316"/>
            <p:cNvSpPr>
              <a:spLocks noChangeArrowheads="1"/>
            </p:cNvSpPr>
            <p:nvPr/>
          </p:nvSpPr>
          <p:spPr bwMode="auto">
            <a:xfrm>
              <a:off x="467213" y="2145596"/>
              <a:ext cx="369344"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BAITADI</a:t>
              </a:r>
              <a:endParaRPr lang="en-US" sz="3200"/>
            </a:p>
          </p:txBody>
        </p:sp>
        <p:sp>
          <p:nvSpPr>
            <p:cNvPr id="2351" name="Rectangle 1317"/>
            <p:cNvSpPr>
              <a:spLocks noChangeArrowheads="1"/>
            </p:cNvSpPr>
            <p:nvPr/>
          </p:nvSpPr>
          <p:spPr bwMode="auto">
            <a:xfrm rot="19811642">
              <a:off x="323455" y="2465870"/>
              <a:ext cx="557285"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DADELDHURA</a:t>
              </a:r>
              <a:endParaRPr lang="en-US" sz="2800" b="1"/>
            </a:p>
          </p:txBody>
        </p:sp>
        <p:grpSp>
          <p:nvGrpSpPr>
            <p:cNvPr id="10" name="Group 1439"/>
            <p:cNvGrpSpPr/>
            <p:nvPr/>
          </p:nvGrpSpPr>
          <p:grpSpPr>
            <a:xfrm>
              <a:off x="52665" y="2535570"/>
              <a:ext cx="697556" cy="815712"/>
              <a:chOff x="52665" y="2535570"/>
              <a:chExt cx="697556" cy="815712"/>
            </a:xfrm>
            <a:solidFill>
              <a:schemeClr val="bg1"/>
            </a:solidFill>
          </p:grpSpPr>
          <p:sp>
            <p:nvSpPr>
              <p:cNvPr id="17817" name="Freeform 409"/>
              <p:cNvSpPr>
                <a:spLocks/>
              </p:cNvSpPr>
              <p:nvPr/>
            </p:nvSpPr>
            <p:spPr bwMode="auto">
              <a:xfrm>
                <a:off x="263065" y="2542382"/>
                <a:ext cx="45317" cy="76633"/>
              </a:xfrm>
              <a:custGeom>
                <a:avLst/>
                <a:gdLst/>
                <a:ahLst/>
                <a:cxnLst>
                  <a:cxn ang="0">
                    <a:pos x="18" y="45"/>
                  </a:cxn>
                  <a:cxn ang="0">
                    <a:pos x="24" y="36"/>
                  </a:cxn>
                  <a:cxn ang="0">
                    <a:pos x="18" y="0"/>
                  </a:cxn>
                  <a:cxn ang="0">
                    <a:pos x="0" y="3"/>
                  </a:cxn>
                  <a:cxn ang="0">
                    <a:pos x="6" y="38"/>
                  </a:cxn>
                  <a:cxn ang="0">
                    <a:pos x="9" y="29"/>
                  </a:cxn>
                  <a:cxn ang="0">
                    <a:pos x="18" y="45"/>
                  </a:cxn>
                  <a:cxn ang="0">
                    <a:pos x="26" y="41"/>
                  </a:cxn>
                  <a:cxn ang="0">
                    <a:pos x="24" y="36"/>
                  </a:cxn>
                  <a:cxn ang="0">
                    <a:pos x="18" y="45"/>
                  </a:cxn>
                </a:cxnLst>
                <a:rect l="0" t="0" r="r" b="b"/>
                <a:pathLst>
                  <a:path w="26" h="45">
                    <a:moveTo>
                      <a:pt x="18" y="45"/>
                    </a:moveTo>
                    <a:lnTo>
                      <a:pt x="24" y="36"/>
                    </a:lnTo>
                    <a:lnTo>
                      <a:pt x="18" y="0"/>
                    </a:lnTo>
                    <a:lnTo>
                      <a:pt x="0" y="3"/>
                    </a:lnTo>
                    <a:lnTo>
                      <a:pt x="6" y="38"/>
                    </a:lnTo>
                    <a:lnTo>
                      <a:pt x="9" y="29"/>
                    </a:lnTo>
                    <a:lnTo>
                      <a:pt x="18" y="45"/>
                    </a:lnTo>
                    <a:lnTo>
                      <a:pt x="26" y="41"/>
                    </a:lnTo>
                    <a:lnTo>
                      <a:pt x="24" y="36"/>
                    </a:lnTo>
                    <a:lnTo>
                      <a:pt x="18" y="45"/>
                    </a:lnTo>
                    <a:close/>
                  </a:path>
                </a:pathLst>
              </a:custGeom>
              <a:grpFill/>
              <a:ln w="9525">
                <a:solidFill>
                  <a:schemeClr val="tx1"/>
                </a:solidFill>
                <a:round/>
                <a:headEnd/>
                <a:tailEnd/>
              </a:ln>
            </p:spPr>
            <p:txBody>
              <a:bodyPr/>
              <a:lstStyle/>
              <a:p>
                <a:pPr>
                  <a:defRPr/>
                </a:pPr>
                <a:endParaRPr lang="en-US"/>
              </a:p>
            </p:txBody>
          </p:sp>
          <p:sp>
            <p:nvSpPr>
              <p:cNvPr id="17818" name="Freeform 410"/>
              <p:cNvSpPr>
                <a:spLocks/>
              </p:cNvSpPr>
              <p:nvPr/>
            </p:nvSpPr>
            <p:spPr bwMode="auto">
              <a:xfrm>
                <a:off x="211274" y="2591768"/>
                <a:ext cx="84160" cy="66414"/>
              </a:xfrm>
              <a:custGeom>
                <a:avLst/>
                <a:gdLst/>
                <a:ahLst/>
                <a:cxnLst>
                  <a:cxn ang="0">
                    <a:pos x="9" y="39"/>
                  </a:cxn>
                  <a:cxn ang="0">
                    <a:pos x="9" y="37"/>
                  </a:cxn>
                  <a:cxn ang="0">
                    <a:pos x="48" y="16"/>
                  </a:cxn>
                  <a:cxn ang="0">
                    <a:pos x="39" y="0"/>
                  </a:cxn>
                  <a:cxn ang="0">
                    <a:pos x="0" y="21"/>
                  </a:cxn>
                  <a:cxn ang="0">
                    <a:pos x="2" y="21"/>
                  </a:cxn>
                  <a:cxn ang="0">
                    <a:pos x="9" y="39"/>
                  </a:cxn>
                </a:cxnLst>
                <a:rect l="0" t="0" r="r" b="b"/>
                <a:pathLst>
                  <a:path w="48" h="39">
                    <a:moveTo>
                      <a:pt x="9" y="39"/>
                    </a:moveTo>
                    <a:lnTo>
                      <a:pt x="9" y="37"/>
                    </a:lnTo>
                    <a:lnTo>
                      <a:pt x="48" y="16"/>
                    </a:lnTo>
                    <a:lnTo>
                      <a:pt x="39" y="0"/>
                    </a:lnTo>
                    <a:lnTo>
                      <a:pt x="0" y="21"/>
                    </a:lnTo>
                    <a:lnTo>
                      <a:pt x="2" y="21"/>
                    </a:lnTo>
                    <a:lnTo>
                      <a:pt x="9" y="39"/>
                    </a:lnTo>
                    <a:close/>
                  </a:path>
                </a:pathLst>
              </a:custGeom>
              <a:grpFill/>
              <a:ln w="9525">
                <a:solidFill>
                  <a:schemeClr val="tx1"/>
                </a:solidFill>
                <a:round/>
                <a:headEnd/>
                <a:tailEnd/>
              </a:ln>
            </p:spPr>
            <p:txBody>
              <a:bodyPr/>
              <a:lstStyle/>
              <a:p>
                <a:pPr>
                  <a:defRPr/>
                </a:pPr>
                <a:endParaRPr lang="en-US"/>
              </a:p>
            </p:txBody>
          </p:sp>
          <p:sp>
            <p:nvSpPr>
              <p:cNvPr id="17918" name="Freeform 510"/>
              <p:cNvSpPr>
                <a:spLocks/>
              </p:cNvSpPr>
              <p:nvPr/>
            </p:nvSpPr>
            <p:spPr bwMode="auto">
              <a:xfrm>
                <a:off x="65613" y="2642856"/>
                <a:ext cx="610160" cy="696505"/>
              </a:xfrm>
              <a:custGeom>
                <a:avLst/>
                <a:gdLst/>
                <a:ahLst/>
                <a:cxnLst>
                  <a:cxn ang="0">
                    <a:pos x="86" y="0"/>
                  </a:cxn>
                  <a:cxn ang="0">
                    <a:pos x="150" y="34"/>
                  </a:cxn>
                  <a:cxn ang="0">
                    <a:pos x="220" y="33"/>
                  </a:cxn>
                  <a:cxn ang="0">
                    <a:pos x="294" y="61"/>
                  </a:cxn>
                  <a:cxn ang="0">
                    <a:pos x="315" y="72"/>
                  </a:cxn>
                  <a:cxn ang="0">
                    <a:pos x="335" y="76"/>
                  </a:cxn>
                  <a:cxn ang="0">
                    <a:pos x="339" y="130"/>
                  </a:cxn>
                  <a:cxn ang="0">
                    <a:pos x="324" y="160"/>
                  </a:cxn>
                  <a:cxn ang="0">
                    <a:pos x="333" y="213"/>
                  </a:cxn>
                  <a:cxn ang="0">
                    <a:pos x="348" y="243"/>
                  </a:cxn>
                  <a:cxn ang="0">
                    <a:pos x="346" y="285"/>
                  </a:cxn>
                  <a:cxn ang="0">
                    <a:pos x="330" y="314"/>
                  </a:cxn>
                  <a:cxn ang="0">
                    <a:pos x="303" y="315"/>
                  </a:cxn>
                  <a:cxn ang="0">
                    <a:pos x="285" y="333"/>
                  </a:cxn>
                  <a:cxn ang="0">
                    <a:pos x="292" y="368"/>
                  </a:cxn>
                  <a:cxn ang="0">
                    <a:pos x="295" y="402"/>
                  </a:cxn>
                  <a:cxn ang="0">
                    <a:pos x="286" y="409"/>
                  </a:cxn>
                  <a:cxn ang="0">
                    <a:pos x="274" y="405"/>
                  </a:cxn>
                  <a:cxn ang="0">
                    <a:pos x="256" y="380"/>
                  </a:cxn>
                  <a:cxn ang="0">
                    <a:pos x="243" y="355"/>
                  </a:cxn>
                  <a:cxn ang="0">
                    <a:pos x="193" y="351"/>
                  </a:cxn>
                  <a:cxn ang="0">
                    <a:pos x="168" y="333"/>
                  </a:cxn>
                  <a:cxn ang="0">
                    <a:pos x="153" y="301"/>
                  </a:cxn>
                  <a:cxn ang="0">
                    <a:pos x="131" y="296"/>
                  </a:cxn>
                  <a:cxn ang="0">
                    <a:pos x="122" y="270"/>
                  </a:cxn>
                  <a:cxn ang="0">
                    <a:pos x="94" y="261"/>
                  </a:cxn>
                  <a:cxn ang="0">
                    <a:pos x="56" y="245"/>
                  </a:cxn>
                  <a:cxn ang="0">
                    <a:pos x="36" y="218"/>
                  </a:cxn>
                  <a:cxn ang="0">
                    <a:pos x="14" y="216"/>
                  </a:cxn>
                  <a:cxn ang="0">
                    <a:pos x="4" y="193"/>
                  </a:cxn>
                  <a:cxn ang="0">
                    <a:pos x="0" y="157"/>
                  </a:cxn>
                  <a:cxn ang="0">
                    <a:pos x="22" y="119"/>
                  </a:cxn>
                  <a:cxn ang="0">
                    <a:pos x="49" y="90"/>
                  </a:cxn>
                  <a:cxn ang="0">
                    <a:pos x="52" y="45"/>
                  </a:cxn>
                  <a:cxn ang="0">
                    <a:pos x="59" y="11"/>
                  </a:cxn>
                  <a:cxn ang="0">
                    <a:pos x="86" y="0"/>
                  </a:cxn>
                </a:cxnLst>
                <a:rect l="0" t="0" r="r" b="b"/>
                <a:pathLst>
                  <a:path w="348" h="409">
                    <a:moveTo>
                      <a:pt x="86" y="0"/>
                    </a:moveTo>
                    <a:lnTo>
                      <a:pt x="150" y="34"/>
                    </a:lnTo>
                    <a:lnTo>
                      <a:pt x="220" y="33"/>
                    </a:lnTo>
                    <a:lnTo>
                      <a:pt x="294" y="61"/>
                    </a:lnTo>
                    <a:lnTo>
                      <a:pt x="315" y="72"/>
                    </a:lnTo>
                    <a:lnTo>
                      <a:pt x="335" y="76"/>
                    </a:lnTo>
                    <a:lnTo>
                      <a:pt x="339" y="130"/>
                    </a:lnTo>
                    <a:lnTo>
                      <a:pt x="324" y="160"/>
                    </a:lnTo>
                    <a:lnTo>
                      <a:pt x="333" y="213"/>
                    </a:lnTo>
                    <a:lnTo>
                      <a:pt x="348" y="243"/>
                    </a:lnTo>
                    <a:lnTo>
                      <a:pt x="346" y="285"/>
                    </a:lnTo>
                    <a:lnTo>
                      <a:pt x="330" y="314"/>
                    </a:lnTo>
                    <a:lnTo>
                      <a:pt x="303" y="315"/>
                    </a:lnTo>
                    <a:lnTo>
                      <a:pt x="285" y="333"/>
                    </a:lnTo>
                    <a:lnTo>
                      <a:pt x="292" y="368"/>
                    </a:lnTo>
                    <a:lnTo>
                      <a:pt x="295" y="402"/>
                    </a:lnTo>
                    <a:lnTo>
                      <a:pt x="286" y="409"/>
                    </a:lnTo>
                    <a:lnTo>
                      <a:pt x="274" y="405"/>
                    </a:lnTo>
                    <a:lnTo>
                      <a:pt x="256" y="380"/>
                    </a:lnTo>
                    <a:lnTo>
                      <a:pt x="243" y="355"/>
                    </a:lnTo>
                    <a:lnTo>
                      <a:pt x="193" y="351"/>
                    </a:lnTo>
                    <a:lnTo>
                      <a:pt x="168" y="333"/>
                    </a:lnTo>
                    <a:lnTo>
                      <a:pt x="153" y="301"/>
                    </a:lnTo>
                    <a:lnTo>
                      <a:pt x="131" y="296"/>
                    </a:lnTo>
                    <a:lnTo>
                      <a:pt x="122" y="270"/>
                    </a:lnTo>
                    <a:lnTo>
                      <a:pt x="94" y="261"/>
                    </a:lnTo>
                    <a:lnTo>
                      <a:pt x="56" y="245"/>
                    </a:lnTo>
                    <a:lnTo>
                      <a:pt x="36" y="218"/>
                    </a:lnTo>
                    <a:lnTo>
                      <a:pt x="14" y="216"/>
                    </a:lnTo>
                    <a:lnTo>
                      <a:pt x="4" y="193"/>
                    </a:lnTo>
                    <a:lnTo>
                      <a:pt x="0" y="157"/>
                    </a:lnTo>
                    <a:lnTo>
                      <a:pt x="22" y="119"/>
                    </a:lnTo>
                    <a:lnTo>
                      <a:pt x="49" y="90"/>
                    </a:lnTo>
                    <a:lnTo>
                      <a:pt x="52" y="45"/>
                    </a:lnTo>
                    <a:lnTo>
                      <a:pt x="59" y="11"/>
                    </a:lnTo>
                    <a:lnTo>
                      <a:pt x="86" y="0"/>
                    </a:lnTo>
                    <a:close/>
                  </a:path>
                </a:pathLst>
              </a:custGeom>
              <a:grpFill/>
              <a:ln w="9525">
                <a:solidFill>
                  <a:schemeClr val="tx1"/>
                </a:solidFill>
                <a:round/>
                <a:headEnd/>
                <a:tailEnd/>
              </a:ln>
            </p:spPr>
            <p:txBody>
              <a:bodyPr/>
              <a:lstStyle/>
              <a:p>
                <a:pPr>
                  <a:defRPr/>
                </a:pPr>
                <a:endParaRPr lang="en-US"/>
              </a:p>
            </p:txBody>
          </p:sp>
          <p:sp>
            <p:nvSpPr>
              <p:cNvPr id="17919" name="Freeform 511"/>
              <p:cNvSpPr>
                <a:spLocks/>
              </p:cNvSpPr>
              <p:nvPr/>
            </p:nvSpPr>
            <p:spPr bwMode="auto">
              <a:xfrm>
                <a:off x="65613" y="2642856"/>
                <a:ext cx="610160" cy="696505"/>
              </a:xfrm>
              <a:custGeom>
                <a:avLst/>
                <a:gdLst/>
                <a:ahLst/>
                <a:cxnLst>
                  <a:cxn ang="0">
                    <a:pos x="86" y="0"/>
                  </a:cxn>
                  <a:cxn ang="0">
                    <a:pos x="150" y="34"/>
                  </a:cxn>
                  <a:cxn ang="0">
                    <a:pos x="220" y="33"/>
                  </a:cxn>
                  <a:cxn ang="0">
                    <a:pos x="294" y="61"/>
                  </a:cxn>
                  <a:cxn ang="0">
                    <a:pos x="315" y="72"/>
                  </a:cxn>
                  <a:cxn ang="0">
                    <a:pos x="335" y="76"/>
                  </a:cxn>
                  <a:cxn ang="0">
                    <a:pos x="339" y="130"/>
                  </a:cxn>
                  <a:cxn ang="0">
                    <a:pos x="324" y="160"/>
                  </a:cxn>
                  <a:cxn ang="0">
                    <a:pos x="333" y="213"/>
                  </a:cxn>
                  <a:cxn ang="0">
                    <a:pos x="348" y="243"/>
                  </a:cxn>
                  <a:cxn ang="0">
                    <a:pos x="346" y="285"/>
                  </a:cxn>
                  <a:cxn ang="0">
                    <a:pos x="330" y="314"/>
                  </a:cxn>
                  <a:cxn ang="0">
                    <a:pos x="303" y="315"/>
                  </a:cxn>
                  <a:cxn ang="0">
                    <a:pos x="285" y="333"/>
                  </a:cxn>
                  <a:cxn ang="0">
                    <a:pos x="292" y="368"/>
                  </a:cxn>
                  <a:cxn ang="0">
                    <a:pos x="295" y="402"/>
                  </a:cxn>
                  <a:cxn ang="0">
                    <a:pos x="286" y="409"/>
                  </a:cxn>
                  <a:cxn ang="0">
                    <a:pos x="274" y="405"/>
                  </a:cxn>
                  <a:cxn ang="0">
                    <a:pos x="256" y="380"/>
                  </a:cxn>
                  <a:cxn ang="0">
                    <a:pos x="243" y="355"/>
                  </a:cxn>
                  <a:cxn ang="0">
                    <a:pos x="193" y="351"/>
                  </a:cxn>
                  <a:cxn ang="0">
                    <a:pos x="168" y="333"/>
                  </a:cxn>
                  <a:cxn ang="0">
                    <a:pos x="153" y="301"/>
                  </a:cxn>
                  <a:cxn ang="0">
                    <a:pos x="131" y="296"/>
                  </a:cxn>
                  <a:cxn ang="0">
                    <a:pos x="122" y="270"/>
                  </a:cxn>
                  <a:cxn ang="0">
                    <a:pos x="94" y="261"/>
                  </a:cxn>
                  <a:cxn ang="0">
                    <a:pos x="56" y="245"/>
                  </a:cxn>
                  <a:cxn ang="0">
                    <a:pos x="36" y="218"/>
                  </a:cxn>
                  <a:cxn ang="0">
                    <a:pos x="14" y="216"/>
                  </a:cxn>
                  <a:cxn ang="0">
                    <a:pos x="4" y="193"/>
                  </a:cxn>
                  <a:cxn ang="0">
                    <a:pos x="0" y="157"/>
                  </a:cxn>
                  <a:cxn ang="0">
                    <a:pos x="22" y="119"/>
                  </a:cxn>
                  <a:cxn ang="0">
                    <a:pos x="49" y="90"/>
                  </a:cxn>
                  <a:cxn ang="0">
                    <a:pos x="52" y="45"/>
                  </a:cxn>
                  <a:cxn ang="0">
                    <a:pos x="59" y="11"/>
                  </a:cxn>
                  <a:cxn ang="0">
                    <a:pos x="86" y="0"/>
                  </a:cxn>
                </a:cxnLst>
                <a:rect l="0" t="0" r="r" b="b"/>
                <a:pathLst>
                  <a:path w="348" h="409">
                    <a:moveTo>
                      <a:pt x="86" y="0"/>
                    </a:moveTo>
                    <a:lnTo>
                      <a:pt x="150" y="34"/>
                    </a:lnTo>
                    <a:lnTo>
                      <a:pt x="220" y="33"/>
                    </a:lnTo>
                    <a:lnTo>
                      <a:pt x="294" y="61"/>
                    </a:lnTo>
                    <a:lnTo>
                      <a:pt x="315" y="72"/>
                    </a:lnTo>
                    <a:lnTo>
                      <a:pt x="335" y="76"/>
                    </a:lnTo>
                    <a:lnTo>
                      <a:pt x="339" y="130"/>
                    </a:lnTo>
                    <a:lnTo>
                      <a:pt x="324" y="160"/>
                    </a:lnTo>
                    <a:lnTo>
                      <a:pt x="333" y="213"/>
                    </a:lnTo>
                    <a:lnTo>
                      <a:pt x="348" y="243"/>
                    </a:lnTo>
                    <a:lnTo>
                      <a:pt x="346" y="285"/>
                    </a:lnTo>
                    <a:lnTo>
                      <a:pt x="330" y="314"/>
                    </a:lnTo>
                    <a:lnTo>
                      <a:pt x="303" y="315"/>
                    </a:lnTo>
                    <a:lnTo>
                      <a:pt x="285" y="333"/>
                    </a:lnTo>
                    <a:lnTo>
                      <a:pt x="292" y="368"/>
                    </a:lnTo>
                    <a:lnTo>
                      <a:pt x="295" y="402"/>
                    </a:lnTo>
                    <a:lnTo>
                      <a:pt x="286" y="409"/>
                    </a:lnTo>
                    <a:lnTo>
                      <a:pt x="274" y="405"/>
                    </a:lnTo>
                    <a:lnTo>
                      <a:pt x="256" y="380"/>
                    </a:lnTo>
                    <a:lnTo>
                      <a:pt x="243" y="355"/>
                    </a:lnTo>
                    <a:lnTo>
                      <a:pt x="193" y="351"/>
                    </a:lnTo>
                    <a:lnTo>
                      <a:pt x="168" y="333"/>
                    </a:lnTo>
                    <a:lnTo>
                      <a:pt x="153" y="301"/>
                    </a:lnTo>
                    <a:lnTo>
                      <a:pt x="131" y="296"/>
                    </a:lnTo>
                    <a:lnTo>
                      <a:pt x="122" y="270"/>
                    </a:lnTo>
                    <a:lnTo>
                      <a:pt x="94" y="261"/>
                    </a:lnTo>
                    <a:lnTo>
                      <a:pt x="56" y="245"/>
                    </a:lnTo>
                    <a:lnTo>
                      <a:pt x="36" y="218"/>
                    </a:lnTo>
                    <a:lnTo>
                      <a:pt x="14" y="216"/>
                    </a:lnTo>
                    <a:lnTo>
                      <a:pt x="4" y="193"/>
                    </a:lnTo>
                    <a:lnTo>
                      <a:pt x="0" y="157"/>
                    </a:lnTo>
                    <a:lnTo>
                      <a:pt x="22" y="119"/>
                    </a:lnTo>
                    <a:lnTo>
                      <a:pt x="49" y="90"/>
                    </a:lnTo>
                    <a:lnTo>
                      <a:pt x="52" y="45"/>
                    </a:lnTo>
                    <a:lnTo>
                      <a:pt x="59" y="11"/>
                    </a:lnTo>
                    <a:lnTo>
                      <a:pt x="86" y="0"/>
                    </a:lnTo>
                  </a:path>
                </a:pathLst>
              </a:custGeom>
              <a:grpFill/>
              <a:ln w="11113">
                <a:solidFill>
                  <a:schemeClr val="tx1"/>
                </a:solidFill>
                <a:prstDash val="solid"/>
                <a:round/>
                <a:headEnd/>
                <a:tailEnd/>
              </a:ln>
            </p:spPr>
            <p:txBody>
              <a:bodyPr/>
              <a:lstStyle/>
              <a:p>
                <a:pPr>
                  <a:defRPr/>
                </a:pPr>
                <a:endParaRPr lang="en-US"/>
              </a:p>
            </p:txBody>
          </p:sp>
          <p:sp>
            <p:nvSpPr>
              <p:cNvPr id="18668" name="Freeform 1260"/>
              <p:cNvSpPr>
                <a:spLocks/>
              </p:cNvSpPr>
              <p:nvPr/>
            </p:nvSpPr>
            <p:spPr bwMode="auto">
              <a:xfrm>
                <a:off x="716233" y="3228670"/>
                <a:ext cx="33988" cy="37465"/>
              </a:xfrm>
              <a:custGeom>
                <a:avLst/>
                <a:gdLst/>
                <a:ahLst/>
                <a:cxnLst>
                  <a:cxn ang="0">
                    <a:pos x="4" y="13"/>
                  </a:cxn>
                  <a:cxn ang="0">
                    <a:pos x="0" y="11"/>
                  </a:cxn>
                  <a:cxn ang="0">
                    <a:pos x="13" y="22"/>
                  </a:cxn>
                  <a:cxn ang="0">
                    <a:pos x="20" y="11"/>
                  </a:cxn>
                  <a:cxn ang="0">
                    <a:pos x="9" y="2"/>
                  </a:cxn>
                  <a:cxn ang="0">
                    <a:pos x="6" y="0"/>
                  </a:cxn>
                  <a:cxn ang="0">
                    <a:pos x="4" y="13"/>
                  </a:cxn>
                </a:cxnLst>
                <a:rect l="0" t="0" r="r" b="b"/>
                <a:pathLst>
                  <a:path w="20" h="22">
                    <a:moveTo>
                      <a:pt x="4" y="13"/>
                    </a:moveTo>
                    <a:lnTo>
                      <a:pt x="0" y="11"/>
                    </a:lnTo>
                    <a:lnTo>
                      <a:pt x="13" y="22"/>
                    </a:lnTo>
                    <a:lnTo>
                      <a:pt x="20" y="11"/>
                    </a:lnTo>
                    <a:lnTo>
                      <a:pt x="9" y="2"/>
                    </a:lnTo>
                    <a:lnTo>
                      <a:pt x="6" y="0"/>
                    </a:lnTo>
                    <a:lnTo>
                      <a:pt x="4" y="13"/>
                    </a:lnTo>
                    <a:close/>
                  </a:path>
                </a:pathLst>
              </a:custGeom>
              <a:solidFill>
                <a:schemeClr val="tx1"/>
              </a:solidFill>
              <a:ln w="9525">
                <a:solidFill>
                  <a:schemeClr val="tx1"/>
                </a:solidFill>
                <a:round/>
                <a:headEnd/>
                <a:tailEnd/>
              </a:ln>
            </p:spPr>
            <p:txBody>
              <a:bodyPr/>
              <a:lstStyle/>
              <a:p>
                <a:pPr>
                  <a:defRPr/>
                </a:pPr>
                <a:endParaRPr lang="en-US"/>
              </a:p>
            </p:txBody>
          </p:sp>
          <p:sp>
            <p:nvSpPr>
              <p:cNvPr id="18669" name="Freeform 1261"/>
              <p:cNvSpPr>
                <a:spLocks/>
              </p:cNvSpPr>
              <p:nvPr/>
            </p:nvSpPr>
            <p:spPr bwMode="auto">
              <a:xfrm>
                <a:off x="677390" y="3223561"/>
                <a:ext cx="48554" cy="27247"/>
              </a:xfrm>
              <a:custGeom>
                <a:avLst/>
                <a:gdLst/>
                <a:ahLst/>
                <a:cxnLst>
                  <a:cxn ang="0">
                    <a:pos x="0" y="12"/>
                  </a:cxn>
                  <a:cxn ang="0">
                    <a:pos x="4" y="12"/>
                  </a:cxn>
                  <a:cxn ang="0">
                    <a:pos x="26" y="16"/>
                  </a:cxn>
                  <a:cxn ang="0">
                    <a:pos x="28" y="3"/>
                  </a:cxn>
                  <a:cxn ang="0">
                    <a:pos x="4" y="0"/>
                  </a:cxn>
                  <a:cxn ang="0">
                    <a:pos x="8" y="1"/>
                  </a:cxn>
                  <a:cxn ang="0">
                    <a:pos x="0" y="12"/>
                  </a:cxn>
                </a:cxnLst>
                <a:rect l="0" t="0" r="r" b="b"/>
                <a:pathLst>
                  <a:path w="28" h="16">
                    <a:moveTo>
                      <a:pt x="0" y="12"/>
                    </a:moveTo>
                    <a:lnTo>
                      <a:pt x="4" y="12"/>
                    </a:lnTo>
                    <a:lnTo>
                      <a:pt x="26" y="16"/>
                    </a:lnTo>
                    <a:lnTo>
                      <a:pt x="28" y="3"/>
                    </a:lnTo>
                    <a:lnTo>
                      <a:pt x="4" y="0"/>
                    </a:lnTo>
                    <a:lnTo>
                      <a:pt x="8" y="1"/>
                    </a:lnTo>
                    <a:lnTo>
                      <a:pt x="0" y="12"/>
                    </a:lnTo>
                    <a:close/>
                  </a:path>
                </a:pathLst>
              </a:custGeom>
              <a:solidFill>
                <a:schemeClr val="tx1"/>
              </a:solidFill>
              <a:ln w="9525">
                <a:solidFill>
                  <a:schemeClr val="tx1"/>
                </a:solidFill>
                <a:round/>
                <a:headEnd/>
                <a:tailEnd/>
              </a:ln>
            </p:spPr>
            <p:txBody>
              <a:bodyPr/>
              <a:lstStyle/>
              <a:p>
                <a:pPr>
                  <a:defRPr/>
                </a:pPr>
                <a:endParaRPr lang="en-US"/>
              </a:p>
            </p:txBody>
          </p:sp>
          <p:sp>
            <p:nvSpPr>
              <p:cNvPr id="18670" name="Freeform 1262"/>
              <p:cNvSpPr>
                <a:spLocks/>
              </p:cNvSpPr>
              <p:nvPr/>
            </p:nvSpPr>
            <p:spPr bwMode="auto">
              <a:xfrm>
                <a:off x="640166" y="3204829"/>
                <a:ext cx="50172" cy="39167"/>
              </a:xfrm>
              <a:custGeom>
                <a:avLst/>
                <a:gdLst/>
                <a:ahLst/>
                <a:cxnLst>
                  <a:cxn ang="0">
                    <a:pos x="0" y="7"/>
                  </a:cxn>
                  <a:cxn ang="0">
                    <a:pos x="2" y="11"/>
                  </a:cxn>
                  <a:cxn ang="0">
                    <a:pos x="21" y="23"/>
                  </a:cxn>
                  <a:cxn ang="0">
                    <a:pos x="29" y="12"/>
                  </a:cxn>
                  <a:cxn ang="0">
                    <a:pos x="9" y="0"/>
                  </a:cxn>
                  <a:cxn ang="0">
                    <a:pos x="12" y="5"/>
                  </a:cxn>
                  <a:cxn ang="0">
                    <a:pos x="0" y="7"/>
                  </a:cxn>
                  <a:cxn ang="0">
                    <a:pos x="0" y="11"/>
                  </a:cxn>
                  <a:cxn ang="0">
                    <a:pos x="2" y="11"/>
                  </a:cxn>
                  <a:cxn ang="0">
                    <a:pos x="0" y="7"/>
                  </a:cxn>
                </a:cxnLst>
                <a:rect l="0" t="0" r="r" b="b"/>
                <a:pathLst>
                  <a:path w="29" h="23">
                    <a:moveTo>
                      <a:pt x="0" y="7"/>
                    </a:moveTo>
                    <a:lnTo>
                      <a:pt x="2" y="11"/>
                    </a:lnTo>
                    <a:lnTo>
                      <a:pt x="21" y="23"/>
                    </a:lnTo>
                    <a:lnTo>
                      <a:pt x="29" y="12"/>
                    </a:lnTo>
                    <a:lnTo>
                      <a:pt x="9" y="0"/>
                    </a:lnTo>
                    <a:lnTo>
                      <a:pt x="12" y="5"/>
                    </a:lnTo>
                    <a:lnTo>
                      <a:pt x="0" y="7"/>
                    </a:lnTo>
                    <a:lnTo>
                      <a:pt x="0" y="11"/>
                    </a:lnTo>
                    <a:lnTo>
                      <a:pt x="2" y="11"/>
                    </a:lnTo>
                    <a:lnTo>
                      <a:pt x="0" y="7"/>
                    </a:lnTo>
                    <a:close/>
                  </a:path>
                </a:pathLst>
              </a:custGeom>
              <a:solidFill>
                <a:schemeClr val="tx1"/>
              </a:solidFill>
              <a:ln w="9525">
                <a:solidFill>
                  <a:schemeClr val="tx1"/>
                </a:solidFill>
                <a:round/>
                <a:headEnd/>
                <a:tailEnd/>
              </a:ln>
            </p:spPr>
            <p:txBody>
              <a:bodyPr/>
              <a:lstStyle/>
              <a:p>
                <a:pPr>
                  <a:defRPr/>
                </a:pPr>
                <a:endParaRPr lang="en-US"/>
              </a:p>
            </p:txBody>
          </p:sp>
          <p:sp>
            <p:nvSpPr>
              <p:cNvPr id="18671" name="Freeform 1263"/>
              <p:cNvSpPr>
                <a:spLocks/>
              </p:cNvSpPr>
              <p:nvPr/>
            </p:nvSpPr>
            <p:spPr bwMode="auto">
              <a:xfrm>
                <a:off x="630455" y="3167364"/>
                <a:ext cx="30750" cy="49385"/>
              </a:xfrm>
              <a:custGeom>
                <a:avLst/>
                <a:gdLst/>
                <a:ahLst/>
                <a:cxnLst>
                  <a:cxn ang="0">
                    <a:pos x="8" y="13"/>
                  </a:cxn>
                  <a:cxn ang="0">
                    <a:pos x="0" y="7"/>
                  </a:cxn>
                  <a:cxn ang="0">
                    <a:pos x="6" y="29"/>
                  </a:cxn>
                  <a:cxn ang="0">
                    <a:pos x="18" y="27"/>
                  </a:cxn>
                  <a:cxn ang="0">
                    <a:pos x="13" y="6"/>
                  </a:cxn>
                  <a:cxn ang="0">
                    <a:pos x="8" y="0"/>
                  </a:cxn>
                  <a:cxn ang="0">
                    <a:pos x="13" y="6"/>
                  </a:cxn>
                  <a:cxn ang="0">
                    <a:pos x="13" y="0"/>
                  </a:cxn>
                  <a:cxn ang="0">
                    <a:pos x="8" y="0"/>
                  </a:cxn>
                  <a:cxn ang="0">
                    <a:pos x="8" y="13"/>
                  </a:cxn>
                </a:cxnLst>
                <a:rect l="0" t="0" r="r" b="b"/>
                <a:pathLst>
                  <a:path w="18" h="29">
                    <a:moveTo>
                      <a:pt x="8" y="13"/>
                    </a:moveTo>
                    <a:lnTo>
                      <a:pt x="0" y="7"/>
                    </a:lnTo>
                    <a:lnTo>
                      <a:pt x="6" y="29"/>
                    </a:lnTo>
                    <a:lnTo>
                      <a:pt x="18" y="27"/>
                    </a:lnTo>
                    <a:lnTo>
                      <a:pt x="13" y="6"/>
                    </a:lnTo>
                    <a:lnTo>
                      <a:pt x="8" y="0"/>
                    </a:lnTo>
                    <a:lnTo>
                      <a:pt x="13" y="6"/>
                    </a:lnTo>
                    <a:lnTo>
                      <a:pt x="13" y="0"/>
                    </a:lnTo>
                    <a:lnTo>
                      <a:pt x="8" y="0"/>
                    </a:lnTo>
                    <a:lnTo>
                      <a:pt x="8" y="13"/>
                    </a:lnTo>
                    <a:close/>
                  </a:path>
                </a:pathLst>
              </a:custGeom>
              <a:solidFill>
                <a:schemeClr val="tx1"/>
              </a:solidFill>
              <a:ln w="9525">
                <a:solidFill>
                  <a:schemeClr val="tx1"/>
                </a:solidFill>
                <a:round/>
                <a:headEnd/>
                <a:tailEnd/>
              </a:ln>
            </p:spPr>
            <p:txBody>
              <a:bodyPr/>
              <a:lstStyle/>
              <a:p>
                <a:pPr>
                  <a:defRPr/>
                </a:pPr>
                <a:endParaRPr lang="en-US"/>
              </a:p>
            </p:txBody>
          </p:sp>
          <p:sp>
            <p:nvSpPr>
              <p:cNvPr id="18672" name="Freeform 1264"/>
              <p:cNvSpPr>
                <a:spLocks/>
              </p:cNvSpPr>
              <p:nvPr/>
            </p:nvSpPr>
            <p:spPr bwMode="auto">
              <a:xfrm>
                <a:off x="585139" y="3167364"/>
                <a:ext cx="58265" cy="22138"/>
              </a:xfrm>
              <a:custGeom>
                <a:avLst/>
                <a:gdLst/>
                <a:ahLst/>
                <a:cxnLst>
                  <a:cxn ang="0">
                    <a:pos x="11" y="11"/>
                  </a:cxn>
                  <a:cxn ang="0">
                    <a:pos x="6" y="13"/>
                  </a:cxn>
                  <a:cxn ang="0">
                    <a:pos x="33" y="13"/>
                  </a:cxn>
                  <a:cxn ang="0">
                    <a:pos x="33" y="0"/>
                  </a:cxn>
                  <a:cxn ang="0">
                    <a:pos x="6" y="0"/>
                  </a:cxn>
                  <a:cxn ang="0">
                    <a:pos x="0" y="2"/>
                  </a:cxn>
                  <a:cxn ang="0">
                    <a:pos x="6" y="0"/>
                  </a:cxn>
                  <a:cxn ang="0">
                    <a:pos x="2" y="0"/>
                  </a:cxn>
                  <a:cxn ang="0">
                    <a:pos x="0" y="2"/>
                  </a:cxn>
                  <a:cxn ang="0">
                    <a:pos x="11" y="11"/>
                  </a:cxn>
                </a:cxnLst>
                <a:rect l="0" t="0" r="r" b="b"/>
                <a:pathLst>
                  <a:path w="33" h="13">
                    <a:moveTo>
                      <a:pt x="11" y="11"/>
                    </a:moveTo>
                    <a:lnTo>
                      <a:pt x="6" y="13"/>
                    </a:lnTo>
                    <a:lnTo>
                      <a:pt x="33" y="13"/>
                    </a:lnTo>
                    <a:lnTo>
                      <a:pt x="33" y="0"/>
                    </a:lnTo>
                    <a:lnTo>
                      <a:pt x="6" y="0"/>
                    </a:lnTo>
                    <a:lnTo>
                      <a:pt x="0" y="2"/>
                    </a:lnTo>
                    <a:lnTo>
                      <a:pt x="6" y="0"/>
                    </a:lnTo>
                    <a:lnTo>
                      <a:pt x="2" y="0"/>
                    </a:lnTo>
                    <a:lnTo>
                      <a:pt x="0" y="2"/>
                    </a:lnTo>
                    <a:lnTo>
                      <a:pt x="11" y="11"/>
                    </a:lnTo>
                    <a:close/>
                  </a:path>
                </a:pathLst>
              </a:custGeom>
              <a:solidFill>
                <a:schemeClr val="tx1"/>
              </a:solidFill>
              <a:ln w="9525">
                <a:solidFill>
                  <a:schemeClr val="tx1"/>
                </a:solidFill>
                <a:round/>
                <a:headEnd/>
                <a:tailEnd/>
              </a:ln>
            </p:spPr>
            <p:txBody>
              <a:bodyPr/>
              <a:lstStyle/>
              <a:p>
                <a:pPr>
                  <a:defRPr/>
                </a:pPr>
                <a:endParaRPr lang="en-US"/>
              </a:p>
            </p:txBody>
          </p:sp>
          <p:sp>
            <p:nvSpPr>
              <p:cNvPr id="18673" name="Freeform 1265"/>
              <p:cNvSpPr>
                <a:spLocks/>
              </p:cNvSpPr>
              <p:nvPr/>
            </p:nvSpPr>
            <p:spPr bwMode="auto">
              <a:xfrm>
                <a:off x="551150" y="3170770"/>
                <a:ext cx="53410" cy="49385"/>
              </a:xfrm>
              <a:custGeom>
                <a:avLst/>
                <a:gdLst/>
                <a:ahLst/>
                <a:cxnLst>
                  <a:cxn ang="0">
                    <a:pos x="15" y="23"/>
                  </a:cxn>
                  <a:cxn ang="0">
                    <a:pos x="13" y="29"/>
                  </a:cxn>
                  <a:cxn ang="0">
                    <a:pos x="31" y="9"/>
                  </a:cxn>
                  <a:cxn ang="0">
                    <a:pos x="20" y="0"/>
                  </a:cxn>
                  <a:cxn ang="0">
                    <a:pos x="4" y="20"/>
                  </a:cxn>
                  <a:cxn ang="0">
                    <a:pos x="2" y="25"/>
                  </a:cxn>
                  <a:cxn ang="0">
                    <a:pos x="4" y="20"/>
                  </a:cxn>
                  <a:cxn ang="0">
                    <a:pos x="0" y="22"/>
                  </a:cxn>
                  <a:cxn ang="0">
                    <a:pos x="2" y="25"/>
                  </a:cxn>
                  <a:cxn ang="0">
                    <a:pos x="15" y="23"/>
                  </a:cxn>
                </a:cxnLst>
                <a:rect l="0" t="0" r="r" b="b"/>
                <a:pathLst>
                  <a:path w="31" h="29">
                    <a:moveTo>
                      <a:pt x="15" y="23"/>
                    </a:moveTo>
                    <a:lnTo>
                      <a:pt x="13" y="29"/>
                    </a:lnTo>
                    <a:lnTo>
                      <a:pt x="31" y="9"/>
                    </a:lnTo>
                    <a:lnTo>
                      <a:pt x="20" y="0"/>
                    </a:lnTo>
                    <a:lnTo>
                      <a:pt x="4" y="20"/>
                    </a:lnTo>
                    <a:lnTo>
                      <a:pt x="2" y="25"/>
                    </a:lnTo>
                    <a:lnTo>
                      <a:pt x="4" y="20"/>
                    </a:lnTo>
                    <a:lnTo>
                      <a:pt x="0" y="22"/>
                    </a:lnTo>
                    <a:lnTo>
                      <a:pt x="2" y="25"/>
                    </a:lnTo>
                    <a:lnTo>
                      <a:pt x="15" y="23"/>
                    </a:lnTo>
                    <a:close/>
                  </a:path>
                </a:pathLst>
              </a:custGeom>
              <a:solidFill>
                <a:schemeClr val="tx1"/>
              </a:solidFill>
              <a:ln w="9525">
                <a:solidFill>
                  <a:schemeClr val="tx1"/>
                </a:solidFill>
                <a:round/>
                <a:headEnd/>
                <a:tailEnd/>
              </a:ln>
            </p:spPr>
            <p:txBody>
              <a:bodyPr/>
              <a:lstStyle/>
              <a:p>
                <a:pPr>
                  <a:defRPr/>
                </a:pPr>
                <a:endParaRPr lang="en-US"/>
              </a:p>
            </p:txBody>
          </p:sp>
          <p:sp>
            <p:nvSpPr>
              <p:cNvPr id="18674" name="Freeform 1266"/>
              <p:cNvSpPr>
                <a:spLocks/>
              </p:cNvSpPr>
              <p:nvPr/>
            </p:nvSpPr>
            <p:spPr bwMode="auto">
              <a:xfrm>
                <a:off x="554387" y="3209937"/>
                <a:ext cx="35606" cy="59604"/>
              </a:xfrm>
              <a:custGeom>
                <a:avLst/>
                <a:gdLst/>
                <a:ahLst/>
                <a:cxnLst>
                  <a:cxn ang="0">
                    <a:pos x="20" y="33"/>
                  </a:cxn>
                  <a:cxn ang="0">
                    <a:pos x="20" y="33"/>
                  </a:cxn>
                  <a:cxn ang="0">
                    <a:pos x="13" y="0"/>
                  </a:cxn>
                  <a:cxn ang="0">
                    <a:pos x="0" y="2"/>
                  </a:cxn>
                  <a:cxn ang="0">
                    <a:pos x="7" y="35"/>
                  </a:cxn>
                  <a:cxn ang="0">
                    <a:pos x="7" y="35"/>
                  </a:cxn>
                  <a:cxn ang="0">
                    <a:pos x="20" y="33"/>
                  </a:cxn>
                </a:cxnLst>
                <a:rect l="0" t="0" r="r" b="b"/>
                <a:pathLst>
                  <a:path w="20" h="35">
                    <a:moveTo>
                      <a:pt x="20" y="33"/>
                    </a:moveTo>
                    <a:lnTo>
                      <a:pt x="20" y="33"/>
                    </a:lnTo>
                    <a:lnTo>
                      <a:pt x="13" y="0"/>
                    </a:lnTo>
                    <a:lnTo>
                      <a:pt x="0" y="2"/>
                    </a:lnTo>
                    <a:lnTo>
                      <a:pt x="7" y="35"/>
                    </a:lnTo>
                    <a:lnTo>
                      <a:pt x="7" y="35"/>
                    </a:lnTo>
                    <a:lnTo>
                      <a:pt x="20" y="33"/>
                    </a:lnTo>
                    <a:close/>
                  </a:path>
                </a:pathLst>
              </a:custGeom>
              <a:solidFill>
                <a:schemeClr val="tx1"/>
              </a:solidFill>
              <a:ln w="9525">
                <a:solidFill>
                  <a:schemeClr val="tx1"/>
                </a:solidFill>
                <a:round/>
                <a:headEnd/>
                <a:tailEnd/>
              </a:ln>
            </p:spPr>
            <p:txBody>
              <a:bodyPr/>
              <a:lstStyle/>
              <a:p>
                <a:pPr>
                  <a:defRPr/>
                </a:pPr>
                <a:endParaRPr lang="en-US"/>
              </a:p>
            </p:txBody>
          </p:sp>
          <p:sp>
            <p:nvSpPr>
              <p:cNvPr id="18675" name="Freeform 1267"/>
              <p:cNvSpPr>
                <a:spLocks/>
              </p:cNvSpPr>
              <p:nvPr/>
            </p:nvSpPr>
            <p:spPr bwMode="auto">
              <a:xfrm>
                <a:off x="567335" y="3266135"/>
                <a:ext cx="29132" cy="69820"/>
              </a:xfrm>
              <a:custGeom>
                <a:avLst/>
                <a:gdLst/>
                <a:ahLst/>
                <a:cxnLst>
                  <a:cxn ang="0">
                    <a:pos x="13" y="41"/>
                  </a:cxn>
                  <a:cxn ang="0">
                    <a:pos x="17" y="34"/>
                  </a:cxn>
                  <a:cxn ang="0">
                    <a:pos x="13" y="0"/>
                  </a:cxn>
                  <a:cxn ang="0">
                    <a:pos x="0" y="2"/>
                  </a:cxn>
                  <a:cxn ang="0">
                    <a:pos x="2" y="36"/>
                  </a:cxn>
                  <a:cxn ang="0">
                    <a:pos x="6" y="30"/>
                  </a:cxn>
                  <a:cxn ang="0">
                    <a:pos x="13" y="41"/>
                  </a:cxn>
                  <a:cxn ang="0">
                    <a:pos x="17" y="38"/>
                  </a:cxn>
                  <a:cxn ang="0">
                    <a:pos x="17" y="34"/>
                  </a:cxn>
                  <a:cxn ang="0">
                    <a:pos x="13" y="41"/>
                  </a:cxn>
                </a:cxnLst>
                <a:rect l="0" t="0" r="r" b="b"/>
                <a:pathLst>
                  <a:path w="17" h="41">
                    <a:moveTo>
                      <a:pt x="13" y="41"/>
                    </a:moveTo>
                    <a:lnTo>
                      <a:pt x="17" y="34"/>
                    </a:lnTo>
                    <a:lnTo>
                      <a:pt x="13" y="0"/>
                    </a:lnTo>
                    <a:lnTo>
                      <a:pt x="0" y="2"/>
                    </a:lnTo>
                    <a:lnTo>
                      <a:pt x="2" y="36"/>
                    </a:lnTo>
                    <a:lnTo>
                      <a:pt x="6" y="30"/>
                    </a:lnTo>
                    <a:lnTo>
                      <a:pt x="13" y="41"/>
                    </a:lnTo>
                    <a:lnTo>
                      <a:pt x="17" y="38"/>
                    </a:lnTo>
                    <a:lnTo>
                      <a:pt x="17" y="34"/>
                    </a:lnTo>
                    <a:lnTo>
                      <a:pt x="13" y="41"/>
                    </a:lnTo>
                    <a:close/>
                  </a:path>
                </a:pathLst>
              </a:custGeom>
              <a:solidFill>
                <a:schemeClr val="tx1"/>
              </a:solidFill>
              <a:ln w="9525">
                <a:solidFill>
                  <a:schemeClr val="tx1"/>
                </a:solidFill>
                <a:round/>
                <a:headEnd/>
                <a:tailEnd/>
              </a:ln>
            </p:spPr>
            <p:txBody>
              <a:bodyPr/>
              <a:lstStyle/>
              <a:p>
                <a:pPr>
                  <a:defRPr/>
                </a:pPr>
                <a:endParaRPr lang="en-US"/>
              </a:p>
            </p:txBody>
          </p:sp>
          <p:sp>
            <p:nvSpPr>
              <p:cNvPr id="18676" name="Freeform 1268"/>
              <p:cNvSpPr>
                <a:spLocks/>
              </p:cNvSpPr>
              <p:nvPr/>
            </p:nvSpPr>
            <p:spPr bwMode="auto">
              <a:xfrm>
                <a:off x="560861" y="3317223"/>
                <a:ext cx="29132" cy="34059"/>
              </a:xfrm>
              <a:custGeom>
                <a:avLst/>
                <a:gdLst/>
                <a:ahLst/>
                <a:cxnLst>
                  <a:cxn ang="0">
                    <a:pos x="2" y="18"/>
                  </a:cxn>
                  <a:cxn ang="0">
                    <a:pos x="7" y="18"/>
                  </a:cxn>
                  <a:cxn ang="0">
                    <a:pos x="16" y="11"/>
                  </a:cxn>
                  <a:cxn ang="0">
                    <a:pos x="9" y="0"/>
                  </a:cxn>
                  <a:cxn ang="0">
                    <a:pos x="0" y="8"/>
                  </a:cxn>
                  <a:cxn ang="0">
                    <a:pos x="5" y="8"/>
                  </a:cxn>
                  <a:cxn ang="0">
                    <a:pos x="2" y="18"/>
                  </a:cxn>
                  <a:cxn ang="0">
                    <a:pos x="5" y="20"/>
                  </a:cxn>
                  <a:cxn ang="0">
                    <a:pos x="7" y="18"/>
                  </a:cxn>
                  <a:cxn ang="0">
                    <a:pos x="2" y="18"/>
                  </a:cxn>
                </a:cxnLst>
                <a:rect l="0" t="0" r="r" b="b"/>
                <a:pathLst>
                  <a:path w="16" h="20">
                    <a:moveTo>
                      <a:pt x="2" y="18"/>
                    </a:moveTo>
                    <a:lnTo>
                      <a:pt x="7" y="18"/>
                    </a:lnTo>
                    <a:lnTo>
                      <a:pt x="16" y="11"/>
                    </a:lnTo>
                    <a:lnTo>
                      <a:pt x="9" y="0"/>
                    </a:lnTo>
                    <a:lnTo>
                      <a:pt x="0" y="8"/>
                    </a:lnTo>
                    <a:lnTo>
                      <a:pt x="5" y="8"/>
                    </a:lnTo>
                    <a:lnTo>
                      <a:pt x="2" y="18"/>
                    </a:lnTo>
                    <a:lnTo>
                      <a:pt x="5" y="20"/>
                    </a:lnTo>
                    <a:lnTo>
                      <a:pt x="7" y="18"/>
                    </a:lnTo>
                    <a:lnTo>
                      <a:pt x="2" y="18"/>
                    </a:lnTo>
                    <a:close/>
                  </a:path>
                </a:pathLst>
              </a:custGeom>
              <a:solidFill>
                <a:schemeClr val="tx1"/>
              </a:solidFill>
              <a:ln w="9525">
                <a:solidFill>
                  <a:schemeClr val="tx1"/>
                </a:solidFill>
                <a:round/>
                <a:headEnd/>
                <a:tailEnd/>
              </a:ln>
            </p:spPr>
            <p:txBody>
              <a:bodyPr/>
              <a:lstStyle/>
              <a:p>
                <a:pPr>
                  <a:defRPr/>
                </a:pPr>
                <a:endParaRPr lang="en-US"/>
              </a:p>
            </p:txBody>
          </p:sp>
          <p:sp>
            <p:nvSpPr>
              <p:cNvPr id="18677" name="Freeform 1269"/>
              <p:cNvSpPr>
                <a:spLocks/>
              </p:cNvSpPr>
              <p:nvPr/>
            </p:nvSpPr>
            <p:spPr bwMode="auto">
              <a:xfrm>
                <a:off x="534966" y="3324035"/>
                <a:ext cx="35606" cy="23841"/>
              </a:xfrm>
              <a:custGeom>
                <a:avLst/>
                <a:gdLst/>
                <a:ahLst/>
                <a:cxnLst>
                  <a:cxn ang="0">
                    <a:pos x="0" y="9"/>
                  </a:cxn>
                  <a:cxn ang="0">
                    <a:pos x="4" y="11"/>
                  </a:cxn>
                  <a:cxn ang="0">
                    <a:pos x="17" y="14"/>
                  </a:cxn>
                  <a:cxn ang="0">
                    <a:pos x="20" y="4"/>
                  </a:cxn>
                  <a:cxn ang="0">
                    <a:pos x="8" y="0"/>
                  </a:cxn>
                  <a:cxn ang="0">
                    <a:pos x="11" y="2"/>
                  </a:cxn>
                  <a:cxn ang="0">
                    <a:pos x="0" y="9"/>
                  </a:cxn>
                </a:cxnLst>
                <a:rect l="0" t="0" r="r" b="b"/>
                <a:pathLst>
                  <a:path w="20" h="14">
                    <a:moveTo>
                      <a:pt x="0" y="9"/>
                    </a:moveTo>
                    <a:lnTo>
                      <a:pt x="4" y="11"/>
                    </a:lnTo>
                    <a:lnTo>
                      <a:pt x="17" y="14"/>
                    </a:lnTo>
                    <a:lnTo>
                      <a:pt x="20" y="4"/>
                    </a:lnTo>
                    <a:lnTo>
                      <a:pt x="8" y="0"/>
                    </a:lnTo>
                    <a:lnTo>
                      <a:pt x="11" y="2"/>
                    </a:lnTo>
                    <a:lnTo>
                      <a:pt x="0" y="9"/>
                    </a:lnTo>
                    <a:close/>
                  </a:path>
                </a:pathLst>
              </a:custGeom>
              <a:solidFill>
                <a:schemeClr val="tx1"/>
              </a:solidFill>
              <a:ln w="9525">
                <a:solidFill>
                  <a:schemeClr val="tx1"/>
                </a:solidFill>
                <a:round/>
                <a:headEnd/>
                <a:tailEnd/>
              </a:ln>
            </p:spPr>
            <p:txBody>
              <a:bodyPr/>
              <a:lstStyle/>
              <a:p>
                <a:pPr>
                  <a:defRPr/>
                </a:pPr>
                <a:endParaRPr lang="en-US"/>
              </a:p>
            </p:txBody>
          </p:sp>
          <p:sp>
            <p:nvSpPr>
              <p:cNvPr id="18678" name="Freeform 1270"/>
              <p:cNvSpPr>
                <a:spLocks/>
              </p:cNvSpPr>
              <p:nvPr/>
            </p:nvSpPr>
            <p:spPr bwMode="auto">
              <a:xfrm>
                <a:off x="504216" y="3284867"/>
                <a:ext cx="50172" cy="54494"/>
              </a:xfrm>
              <a:custGeom>
                <a:avLst/>
                <a:gdLst/>
                <a:ahLst/>
                <a:cxnLst>
                  <a:cxn ang="0">
                    <a:pos x="0" y="7"/>
                  </a:cxn>
                  <a:cxn ang="0">
                    <a:pos x="0" y="7"/>
                  </a:cxn>
                  <a:cxn ang="0">
                    <a:pos x="18" y="32"/>
                  </a:cxn>
                  <a:cxn ang="0">
                    <a:pos x="29" y="25"/>
                  </a:cxn>
                  <a:cxn ang="0">
                    <a:pos x="11" y="0"/>
                  </a:cxn>
                  <a:cxn ang="0">
                    <a:pos x="13" y="0"/>
                  </a:cxn>
                  <a:cxn ang="0">
                    <a:pos x="0" y="7"/>
                  </a:cxn>
                </a:cxnLst>
                <a:rect l="0" t="0" r="r" b="b"/>
                <a:pathLst>
                  <a:path w="29" h="32">
                    <a:moveTo>
                      <a:pt x="0" y="7"/>
                    </a:moveTo>
                    <a:lnTo>
                      <a:pt x="0" y="7"/>
                    </a:lnTo>
                    <a:lnTo>
                      <a:pt x="18" y="32"/>
                    </a:lnTo>
                    <a:lnTo>
                      <a:pt x="29" y="25"/>
                    </a:lnTo>
                    <a:lnTo>
                      <a:pt x="11" y="0"/>
                    </a:lnTo>
                    <a:lnTo>
                      <a:pt x="13" y="0"/>
                    </a:lnTo>
                    <a:lnTo>
                      <a:pt x="0" y="7"/>
                    </a:lnTo>
                    <a:close/>
                  </a:path>
                </a:pathLst>
              </a:custGeom>
              <a:solidFill>
                <a:schemeClr val="tx1"/>
              </a:solidFill>
              <a:ln w="9525">
                <a:solidFill>
                  <a:schemeClr val="tx1"/>
                </a:solidFill>
                <a:round/>
                <a:headEnd/>
                <a:tailEnd/>
              </a:ln>
            </p:spPr>
            <p:txBody>
              <a:bodyPr/>
              <a:lstStyle/>
              <a:p>
                <a:pPr>
                  <a:defRPr/>
                </a:pPr>
                <a:endParaRPr lang="en-US"/>
              </a:p>
            </p:txBody>
          </p:sp>
          <p:sp>
            <p:nvSpPr>
              <p:cNvPr id="18679" name="Freeform 1271"/>
              <p:cNvSpPr>
                <a:spLocks/>
              </p:cNvSpPr>
              <p:nvPr/>
            </p:nvSpPr>
            <p:spPr bwMode="auto">
              <a:xfrm>
                <a:off x="483175" y="3235482"/>
                <a:ext cx="43699" cy="61306"/>
              </a:xfrm>
              <a:custGeom>
                <a:avLst/>
                <a:gdLst/>
                <a:ahLst/>
                <a:cxnLst>
                  <a:cxn ang="0">
                    <a:pos x="5" y="14"/>
                  </a:cxn>
                  <a:cxn ang="0">
                    <a:pos x="0" y="11"/>
                  </a:cxn>
                  <a:cxn ang="0">
                    <a:pos x="12" y="36"/>
                  </a:cxn>
                  <a:cxn ang="0">
                    <a:pos x="25" y="29"/>
                  </a:cxn>
                  <a:cxn ang="0">
                    <a:pos x="11" y="3"/>
                  </a:cxn>
                  <a:cxn ang="0">
                    <a:pos x="5" y="0"/>
                  </a:cxn>
                  <a:cxn ang="0">
                    <a:pos x="11" y="3"/>
                  </a:cxn>
                  <a:cxn ang="0">
                    <a:pos x="9" y="2"/>
                  </a:cxn>
                  <a:cxn ang="0">
                    <a:pos x="5" y="0"/>
                  </a:cxn>
                  <a:cxn ang="0">
                    <a:pos x="5" y="14"/>
                  </a:cxn>
                </a:cxnLst>
                <a:rect l="0" t="0" r="r" b="b"/>
                <a:pathLst>
                  <a:path w="25" h="36">
                    <a:moveTo>
                      <a:pt x="5" y="14"/>
                    </a:moveTo>
                    <a:lnTo>
                      <a:pt x="0" y="11"/>
                    </a:lnTo>
                    <a:lnTo>
                      <a:pt x="12" y="36"/>
                    </a:lnTo>
                    <a:lnTo>
                      <a:pt x="25" y="29"/>
                    </a:lnTo>
                    <a:lnTo>
                      <a:pt x="11" y="3"/>
                    </a:lnTo>
                    <a:lnTo>
                      <a:pt x="5" y="0"/>
                    </a:lnTo>
                    <a:lnTo>
                      <a:pt x="11" y="3"/>
                    </a:lnTo>
                    <a:lnTo>
                      <a:pt x="9" y="2"/>
                    </a:lnTo>
                    <a:lnTo>
                      <a:pt x="5" y="0"/>
                    </a:lnTo>
                    <a:lnTo>
                      <a:pt x="5" y="14"/>
                    </a:lnTo>
                    <a:close/>
                  </a:path>
                </a:pathLst>
              </a:custGeom>
              <a:solidFill>
                <a:schemeClr val="tx1"/>
              </a:solidFill>
              <a:ln w="9525">
                <a:solidFill>
                  <a:schemeClr val="tx1"/>
                </a:solidFill>
                <a:round/>
                <a:headEnd/>
                <a:tailEnd/>
              </a:ln>
            </p:spPr>
            <p:txBody>
              <a:bodyPr/>
              <a:lstStyle/>
              <a:p>
                <a:pPr>
                  <a:defRPr/>
                </a:pPr>
                <a:endParaRPr lang="en-US"/>
              </a:p>
            </p:txBody>
          </p:sp>
          <p:sp>
            <p:nvSpPr>
              <p:cNvPr id="18680" name="Freeform 1272"/>
              <p:cNvSpPr>
                <a:spLocks/>
              </p:cNvSpPr>
              <p:nvPr/>
            </p:nvSpPr>
            <p:spPr bwMode="auto">
              <a:xfrm>
                <a:off x="397397" y="3228670"/>
                <a:ext cx="93871" cy="30653"/>
              </a:xfrm>
              <a:custGeom>
                <a:avLst/>
                <a:gdLst/>
                <a:ahLst/>
                <a:cxnLst>
                  <a:cxn ang="0">
                    <a:pos x="0" y="13"/>
                  </a:cxn>
                  <a:cxn ang="0">
                    <a:pos x="4" y="13"/>
                  </a:cxn>
                  <a:cxn ang="0">
                    <a:pos x="54" y="18"/>
                  </a:cxn>
                  <a:cxn ang="0">
                    <a:pos x="54" y="4"/>
                  </a:cxn>
                  <a:cxn ang="0">
                    <a:pos x="4" y="0"/>
                  </a:cxn>
                  <a:cxn ang="0">
                    <a:pos x="7" y="2"/>
                  </a:cxn>
                  <a:cxn ang="0">
                    <a:pos x="0" y="13"/>
                  </a:cxn>
                </a:cxnLst>
                <a:rect l="0" t="0" r="r" b="b"/>
                <a:pathLst>
                  <a:path w="54" h="18">
                    <a:moveTo>
                      <a:pt x="0" y="13"/>
                    </a:moveTo>
                    <a:lnTo>
                      <a:pt x="4" y="13"/>
                    </a:lnTo>
                    <a:lnTo>
                      <a:pt x="54" y="18"/>
                    </a:lnTo>
                    <a:lnTo>
                      <a:pt x="54" y="4"/>
                    </a:lnTo>
                    <a:lnTo>
                      <a:pt x="4" y="0"/>
                    </a:lnTo>
                    <a:lnTo>
                      <a:pt x="7" y="2"/>
                    </a:lnTo>
                    <a:lnTo>
                      <a:pt x="0" y="13"/>
                    </a:lnTo>
                    <a:close/>
                  </a:path>
                </a:pathLst>
              </a:custGeom>
              <a:solidFill>
                <a:schemeClr val="tx1"/>
              </a:solidFill>
              <a:ln w="9525">
                <a:solidFill>
                  <a:schemeClr val="tx1"/>
                </a:solidFill>
                <a:round/>
                <a:headEnd/>
                <a:tailEnd/>
              </a:ln>
            </p:spPr>
            <p:txBody>
              <a:bodyPr/>
              <a:lstStyle/>
              <a:p>
                <a:pPr>
                  <a:defRPr/>
                </a:pPr>
                <a:endParaRPr lang="en-US"/>
              </a:p>
            </p:txBody>
          </p:sp>
          <p:sp>
            <p:nvSpPr>
              <p:cNvPr id="18681" name="Freeform 1273"/>
              <p:cNvSpPr>
                <a:spLocks/>
              </p:cNvSpPr>
              <p:nvPr/>
            </p:nvSpPr>
            <p:spPr bwMode="auto">
              <a:xfrm>
                <a:off x="345607" y="3201423"/>
                <a:ext cx="63119" cy="49385"/>
              </a:xfrm>
              <a:custGeom>
                <a:avLst/>
                <a:gdLst/>
                <a:ahLst/>
                <a:cxnLst>
                  <a:cxn ang="0">
                    <a:pos x="0" y="9"/>
                  </a:cxn>
                  <a:cxn ang="0">
                    <a:pos x="4" y="11"/>
                  </a:cxn>
                  <a:cxn ang="0">
                    <a:pos x="29" y="29"/>
                  </a:cxn>
                  <a:cxn ang="0">
                    <a:pos x="36" y="18"/>
                  </a:cxn>
                  <a:cxn ang="0">
                    <a:pos x="11" y="0"/>
                  </a:cxn>
                  <a:cxn ang="0">
                    <a:pos x="13" y="4"/>
                  </a:cxn>
                  <a:cxn ang="0">
                    <a:pos x="0" y="9"/>
                  </a:cxn>
                </a:cxnLst>
                <a:rect l="0" t="0" r="r" b="b"/>
                <a:pathLst>
                  <a:path w="36" h="29">
                    <a:moveTo>
                      <a:pt x="0" y="9"/>
                    </a:moveTo>
                    <a:lnTo>
                      <a:pt x="4" y="11"/>
                    </a:lnTo>
                    <a:lnTo>
                      <a:pt x="29" y="29"/>
                    </a:lnTo>
                    <a:lnTo>
                      <a:pt x="36" y="18"/>
                    </a:lnTo>
                    <a:lnTo>
                      <a:pt x="11" y="0"/>
                    </a:lnTo>
                    <a:lnTo>
                      <a:pt x="13" y="4"/>
                    </a:lnTo>
                    <a:lnTo>
                      <a:pt x="0" y="9"/>
                    </a:lnTo>
                    <a:close/>
                  </a:path>
                </a:pathLst>
              </a:custGeom>
              <a:solidFill>
                <a:schemeClr val="tx1"/>
              </a:solidFill>
              <a:ln w="9525">
                <a:solidFill>
                  <a:schemeClr val="tx1"/>
                </a:solidFill>
                <a:round/>
                <a:headEnd/>
                <a:tailEnd/>
              </a:ln>
            </p:spPr>
            <p:txBody>
              <a:bodyPr/>
              <a:lstStyle/>
              <a:p>
                <a:pPr>
                  <a:defRPr/>
                </a:pPr>
                <a:endParaRPr lang="en-US"/>
              </a:p>
            </p:txBody>
          </p:sp>
          <p:sp>
            <p:nvSpPr>
              <p:cNvPr id="18682" name="Freeform 1274"/>
              <p:cNvSpPr>
                <a:spLocks/>
              </p:cNvSpPr>
              <p:nvPr/>
            </p:nvSpPr>
            <p:spPr bwMode="auto">
              <a:xfrm>
                <a:off x="321329" y="3146929"/>
                <a:ext cx="46936" cy="69820"/>
              </a:xfrm>
              <a:custGeom>
                <a:avLst/>
                <a:gdLst/>
                <a:ahLst/>
                <a:cxnLst>
                  <a:cxn ang="0">
                    <a:pos x="4" y="12"/>
                  </a:cxn>
                  <a:cxn ang="0">
                    <a:pos x="0" y="9"/>
                  </a:cxn>
                  <a:cxn ang="0">
                    <a:pos x="14" y="41"/>
                  </a:cxn>
                  <a:cxn ang="0">
                    <a:pos x="27" y="36"/>
                  </a:cxn>
                  <a:cxn ang="0">
                    <a:pos x="13" y="3"/>
                  </a:cxn>
                  <a:cxn ang="0">
                    <a:pos x="9" y="0"/>
                  </a:cxn>
                  <a:cxn ang="0">
                    <a:pos x="13" y="3"/>
                  </a:cxn>
                  <a:cxn ang="0">
                    <a:pos x="11" y="0"/>
                  </a:cxn>
                  <a:cxn ang="0">
                    <a:pos x="9" y="0"/>
                  </a:cxn>
                  <a:cxn ang="0">
                    <a:pos x="4" y="12"/>
                  </a:cxn>
                </a:cxnLst>
                <a:rect l="0" t="0" r="r" b="b"/>
                <a:pathLst>
                  <a:path w="27" h="41">
                    <a:moveTo>
                      <a:pt x="4" y="12"/>
                    </a:moveTo>
                    <a:lnTo>
                      <a:pt x="0" y="9"/>
                    </a:lnTo>
                    <a:lnTo>
                      <a:pt x="14" y="41"/>
                    </a:lnTo>
                    <a:lnTo>
                      <a:pt x="27" y="36"/>
                    </a:lnTo>
                    <a:lnTo>
                      <a:pt x="13" y="3"/>
                    </a:lnTo>
                    <a:lnTo>
                      <a:pt x="9" y="0"/>
                    </a:lnTo>
                    <a:lnTo>
                      <a:pt x="13" y="3"/>
                    </a:lnTo>
                    <a:lnTo>
                      <a:pt x="11" y="0"/>
                    </a:lnTo>
                    <a:lnTo>
                      <a:pt x="9" y="0"/>
                    </a:lnTo>
                    <a:lnTo>
                      <a:pt x="4" y="12"/>
                    </a:lnTo>
                    <a:close/>
                  </a:path>
                </a:pathLst>
              </a:custGeom>
              <a:solidFill>
                <a:schemeClr val="tx1"/>
              </a:solidFill>
              <a:ln w="9525">
                <a:solidFill>
                  <a:schemeClr val="tx1"/>
                </a:solidFill>
                <a:round/>
                <a:headEnd/>
                <a:tailEnd/>
              </a:ln>
            </p:spPr>
            <p:txBody>
              <a:bodyPr/>
              <a:lstStyle/>
              <a:p>
                <a:pPr>
                  <a:defRPr/>
                </a:pPr>
                <a:endParaRPr lang="en-US"/>
              </a:p>
            </p:txBody>
          </p:sp>
          <p:sp>
            <p:nvSpPr>
              <p:cNvPr id="18683" name="Freeform 1275"/>
              <p:cNvSpPr>
                <a:spLocks/>
              </p:cNvSpPr>
              <p:nvPr/>
            </p:nvSpPr>
            <p:spPr bwMode="auto">
              <a:xfrm>
                <a:off x="285723" y="3133305"/>
                <a:ext cx="51791" cy="34059"/>
              </a:xfrm>
              <a:custGeom>
                <a:avLst/>
                <a:gdLst/>
                <a:ahLst/>
                <a:cxnLst>
                  <a:cxn ang="0">
                    <a:pos x="0" y="9"/>
                  </a:cxn>
                  <a:cxn ang="0">
                    <a:pos x="4" y="13"/>
                  </a:cxn>
                  <a:cxn ang="0">
                    <a:pos x="24" y="20"/>
                  </a:cxn>
                  <a:cxn ang="0">
                    <a:pos x="29" y="8"/>
                  </a:cxn>
                  <a:cxn ang="0">
                    <a:pos x="7" y="0"/>
                  </a:cxn>
                  <a:cxn ang="0">
                    <a:pos x="11" y="6"/>
                  </a:cxn>
                  <a:cxn ang="0">
                    <a:pos x="0" y="9"/>
                  </a:cxn>
                  <a:cxn ang="0">
                    <a:pos x="0" y="13"/>
                  </a:cxn>
                  <a:cxn ang="0">
                    <a:pos x="4" y="13"/>
                  </a:cxn>
                  <a:cxn ang="0">
                    <a:pos x="0" y="9"/>
                  </a:cxn>
                </a:cxnLst>
                <a:rect l="0" t="0" r="r" b="b"/>
                <a:pathLst>
                  <a:path w="29" h="20">
                    <a:moveTo>
                      <a:pt x="0" y="9"/>
                    </a:moveTo>
                    <a:lnTo>
                      <a:pt x="4" y="13"/>
                    </a:lnTo>
                    <a:lnTo>
                      <a:pt x="24" y="20"/>
                    </a:lnTo>
                    <a:lnTo>
                      <a:pt x="29" y="8"/>
                    </a:lnTo>
                    <a:lnTo>
                      <a:pt x="7" y="0"/>
                    </a:lnTo>
                    <a:lnTo>
                      <a:pt x="11" y="6"/>
                    </a:lnTo>
                    <a:lnTo>
                      <a:pt x="0" y="9"/>
                    </a:lnTo>
                    <a:lnTo>
                      <a:pt x="0" y="13"/>
                    </a:lnTo>
                    <a:lnTo>
                      <a:pt x="4" y="13"/>
                    </a:lnTo>
                    <a:lnTo>
                      <a:pt x="0" y="9"/>
                    </a:lnTo>
                    <a:close/>
                  </a:path>
                </a:pathLst>
              </a:custGeom>
              <a:solidFill>
                <a:schemeClr val="tx1"/>
              </a:solidFill>
              <a:ln w="9525">
                <a:solidFill>
                  <a:schemeClr val="tx1"/>
                </a:solidFill>
                <a:round/>
                <a:headEnd/>
                <a:tailEnd/>
              </a:ln>
            </p:spPr>
            <p:txBody>
              <a:bodyPr/>
              <a:lstStyle/>
              <a:p>
                <a:pPr>
                  <a:defRPr/>
                </a:pPr>
                <a:endParaRPr lang="en-US"/>
              </a:p>
            </p:txBody>
          </p:sp>
          <p:sp>
            <p:nvSpPr>
              <p:cNvPr id="18684" name="Freeform 1276"/>
              <p:cNvSpPr>
                <a:spLocks/>
              </p:cNvSpPr>
              <p:nvPr/>
            </p:nvSpPr>
            <p:spPr bwMode="auto">
              <a:xfrm>
                <a:off x="271157" y="3090731"/>
                <a:ext cx="33987" cy="57900"/>
              </a:xfrm>
              <a:custGeom>
                <a:avLst/>
                <a:gdLst/>
                <a:ahLst/>
                <a:cxnLst>
                  <a:cxn ang="0">
                    <a:pos x="4" y="13"/>
                  </a:cxn>
                  <a:cxn ang="0">
                    <a:pos x="0" y="9"/>
                  </a:cxn>
                  <a:cxn ang="0">
                    <a:pos x="9" y="34"/>
                  </a:cxn>
                  <a:cxn ang="0">
                    <a:pos x="20" y="31"/>
                  </a:cxn>
                  <a:cxn ang="0">
                    <a:pos x="11" y="6"/>
                  </a:cxn>
                  <a:cxn ang="0">
                    <a:pos x="7" y="0"/>
                  </a:cxn>
                  <a:cxn ang="0">
                    <a:pos x="11" y="6"/>
                  </a:cxn>
                  <a:cxn ang="0">
                    <a:pos x="11" y="2"/>
                  </a:cxn>
                  <a:cxn ang="0">
                    <a:pos x="7" y="0"/>
                  </a:cxn>
                  <a:cxn ang="0">
                    <a:pos x="4" y="13"/>
                  </a:cxn>
                </a:cxnLst>
                <a:rect l="0" t="0" r="r" b="b"/>
                <a:pathLst>
                  <a:path w="20" h="34">
                    <a:moveTo>
                      <a:pt x="4" y="13"/>
                    </a:moveTo>
                    <a:lnTo>
                      <a:pt x="0" y="9"/>
                    </a:lnTo>
                    <a:lnTo>
                      <a:pt x="9" y="34"/>
                    </a:lnTo>
                    <a:lnTo>
                      <a:pt x="20" y="31"/>
                    </a:lnTo>
                    <a:lnTo>
                      <a:pt x="11" y="6"/>
                    </a:lnTo>
                    <a:lnTo>
                      <a:pt x="7" y="0"/>
                    </a:lnTo>
                    <a:lnTo>
                      <a:pt x="11" y="6"/>
                    </a:lnTo>
                    <a:lnTo>
                      <a:pt x="11" y="2"/>
                    </a:lnTo>
                    <a:lnTo>
                      <a:pt x="7" y="0"/>
                    </a:lnTo>
                    <a:lnTo>
                      <a:pt x="4" y="13"/>
                    </a:lnTo>
                    <a:close/>
                  </a:path>
                </a:pathLst>
              </a:custGeom>
              <a:solidFill>
                <a:schemeClr val="tx1"/>
              </a:solidFill>
              <a:ln w="9525">
                <a:solidFill>
                  <a:schemeClr val="tx1"/>
                </a:solidFill>
                <a:round/>
                <a:headEnd/>
                <a:tailEnd/>
              </a:ln>
            </p:spPr>
            <p:txBody>
              <a:bodyPr/>
              <a:lstStyle/>
              <a:p>
                <a:pPr>
                  <a:defRPr/>
                </a:pPr>
                <a:endParaRPr lang="en-US"/>
              </a:p>
            </p:txBody>
          </p:sp>
          <p:sp>
            <p:nvSpPr>
              <p:cNvPr id="18685" name="Freeform 1277"/>
              <p:cNvSpPr>
                <a:spLocks/>
              </p:cNvSpPr>
              <p:nvPr/>
            </p:nvSpPr>
            <p:spPr bwMode="auto">
              <a:xfrm>
                <a:off x="222604" y="3075405"/>
                <a:ext cx="59882" cy="37465"/>
              </a:xfrm>
              <a:custGeom>
                <a:avLst/>
                <a:gdLst/>
                <a:ahLst/>
                <a:cxnLst>
                  <a:cxn ang="0">
                    <a:pos x="0" y="13"/>
                  </a:cxn>
                  <a:cxn ang="0">
                    <a:pos x="2" y="13"/>
                  </a:cxn>
                  <a:cxn ang="0">
                    <a:pos x="31" y="22"/>
                  </a:cxn>
                  <a:cxn ang="0">
                    <a:pos x="34" y="9"/>
                  </a:cxn>
                  <a:cxn ang="0">
                    <a:pos x="5" y="0"/>
                  </a:cxn>
                  <a:cxn ang="0">
                    <a:pos x="5" y="2"/>
                  </a:cxn>
                  <a:cxn ang="0">
                    <a:pos x="0" y="13"/>
                  </a:cxn>
                </a:cxnLst>
                <a:rect l="0" t="0" r="r" b="b"/>
                <a:pathLst>
                  <a:path w="34" h="22">
                    <a:moveTo>
                      <a:pt x="0" y="13"/>
                    </a:moveTo>
                    <a:lnTo>
                      <a:pt x="2" y="13"/>
                    </a:lnTo>
                    <a:lnTo>
                      <a:pt x="31" y="22"/>
                    </a:lnTo>
                    <a:lnTo>
                      <a:pt x="34" y="9"/>
                    </a:lnTo>
                    <a:lnTo>
                      <a:pt x="5" y="0"/>
                    </a:lnTo>
                    <a:lnTo>
                      <a:pt x="5" y="2"/>
                    </a:lnTo>
                    <a:lnTo>
                      <a:pt x="0" y="13"/>
                    </a:lnTo>
                    <a:close/>
                  </a:path>
                </a:pathLst>
              </a:custGeom>
              <a:solidFill>
                <a:schemeClr val="tx1"/>
              </a:solidFill>
              <a:ln w="9525">
                <a:solidFill>
                  <a:schemeClr val="tx1"/>
                </a:solidFill>
                <a:round/>
                <a:headEnd/>
                <a:tailEnd/>
              </a:ln>
            </p:spPr>
            <p:txBody>
              <a:bodyPr/>
              <a:lstStyle/>
              <a:p>
                <a:pPr>
                  <a:defRPr/>
                </a:pPr>
                <a:endParaRPr lang="en-US"/>
              </a:p>
            </p:txBody>
          </p:sp>
          <p:sp>
            <p:nvSpPr>
              <p:cNvPr id="18686" name="Freeform 1278"/>
              <p:cNvSpPr>
                <a:spLocks/>
              </p:cNvSpPr>
              <p:nvPr/>
            </p:nvSpPr>
            <p:spPr bwMode="auto">
              <a:xfrm>
                <a:off x="153009" y="3048158"/>
                <a:ext cx="79305" cy="49385"/>
              </a:xfrm>
              <a:custGeom>
                <a:avLst/>
                <a:gdLst/>
                <a:ahLst/>
                <a:cxnLst>
                  <a:cxn ang="0">
                    <a:pos x="0" y="11"/>
                  </a:cxn>
                  <a:cxn ang="0">
                    <a:pos x="4" y="13"/>
                  </a:cxn>
                  <a:cxn ang="0">
                    <a:pos x="40" y="29"/>
                  </a:cxn>
                  <a:cxn ang="0">
                    <a:pos x="45" y="18"/>
                  </a:cxn>
                  <a:cxn ang="0">
                    <a:pos x="9" y="0"/>
                  </a:cxn>
                  <a:cxn ang="0">
                    <a:pos x="11" y="2"/>
                  </a:cxn>
                  <a:cxn ang="0">
                    <a:pos x="0" y="11"/>
                  </a:cxn>
                </a:cxnLst>
                <a:rect l="0" t="0" r="r" b="b"/>
                <a:pathLst>
                  <a:path w="45" h="29">
                    <a:moveTo>
                      <a:pt x="0" y="11"/>
                    </a:moveTo>
                    <a:lnTo>
                      <a:pt x="4" y="13"/>
                    </a:lnTo>
                    <a:lnTo>
                      <a:pt x="40" y="29"/>
                    </a:lnTo>
                    <a:lnTo>
                      <a:pt x="45" y="18"/>
                    </a:lnTo>
                    <a:lnTo>
                      <a:pt x="9" y="0"/>
                    </a:lnTo>
                    <a:lnTo>
                      <a:pt x="11" y="2"/>
                    </a:lnTo>
                    <a:lnTo>
                      <a:pt x="0" y="11"/>
                    </a:lnTo>
                    <a:close/>
                  </a:path>
                </a:pathLst>
              </a:custGeom>
              <a:solidFill>
                <a:schemeClr val="tx1"/>
              </a:solidFill>
              <a:ln w="9525">
                <a:solidFill>
                  <a:schemeClr val="tx1"/>
                </a:solidFill>
                <a:round/>
                <a:headEnd/>
                <a:tailEnd/>
              </a:ln>
            </p:spPr>
            <p:txBody>
              <a:bodyPr/>
              <a:lstStyle/>
              <a:p>
                <a:pPr>
                  <a:defRPr/>
                </a:pPr>
                <a:endParaRPr lang="en-US"/>
              </a:p>
            </p:txBody>
          </p:sp>
          <p:sp>
            <p:nvSpPr>
              <p:cNvPr id="18687" name="Freeform 1279"/>
              <p:cNvSpPr>
                <a:spLocks/>
              </p:cNvSpPr>
              <p:nvPr/>
            </p:nvSpPr>
            <p:spPr bwMode="auto">
              <a:xfrm>
                <a:off x="119022" y="3002178"/>
                <a:ext cx="53409" cy="64712"/>
              </a:xfrm>
              <a:custGeom>
                <a:avLst/>
                <a:gdLst/>
                <a:ahLst/>
                <a:cxnLst>
                  <a:cxn ang="0">
                    <a:pos x="3" y="13"/>
                  </a:cxn>
                  <a:cxn ang="0">
                    <a:pos x="0" y="11"/>
                  </a:cxn>
                  <a:cxn ang="0">
                    <a:pos x="19" y="38"/>
                  </a:cxn>
                  <a:cxn ang="0">
                    <a:pos x="30" y="29"/>
                  </a:cxn>
                  <a:cxn ang="0">
                    <a:pos x="9" y="4"/>
                  </a:cxn>
                  <a:cxn ang="0">
                    <a:pos x="5" y="0"/>
                  </a:cxn>
                  <a:cxn ang="0">
                    <a:pos x="9" y="4"/>
                  </a:cxn>
                  <a:cxn ang="0">
                    <a:pos x="7" y="0"/>
                  </a:cxn>
                  <a:cxn ang="0">
                    <a:pos x="5" y="0"/>
                  </a:cxn>
                  <a:cxn ang="0">
                    <a:pos x="3" y="13"/>
                  </a:cxn>
                </a:cxnLst>
                <a:rect l="0" t="0" r="r" b="b"/>
                <a:pathLst>
                  <a:path w="30" h="38">
                    <a:moveTo>
                      <a:pt x="3" y="13"/>
                    </a:moveTo>
                    <a:lnTo>
                      <a:pt x="0" y="11"/>
                    </a:lnTo>
                    <a:lnTo>
                      <a:pt x="19" y="38"/>
                    </a:lnTo>
                    <a:lnTo>
                      <a:pt x="30" y="29"/>
                    </a:lnTo>
                    <a:lnTo>
                      <a:pt x="9" y="4"/>
                    </a:lnTo>
                    <a:lnTo>
                      <a:pt x="5" y="0"/>
                    </a:lnTo>
                    <a:lnTo>
                      <a:pt x="9" y="4"/>
                    </a:lnTo>
                    <a:lnTo>
                      <a:pt x="7" y="0"/>
                    </a:lnTo>
                    <a:lnTo>
                      <a:pt x="5" y="0"/>
                    </a:lnTo>
                    <a:lnTo>
                      <a:pt x="3" y="13"/>
                    </a:lnTo>
                    <a:close/>
                  </a:path>
                </a:pathLst>
              </a:custGeom>
              <a:solidFill>
                <a:schemeClr val="tx1"/>
              </a:solidFill>
              <a:ln w="9525">
                <a:solidFill>
                  <a:schemeClr val="tx1"/>
                </a:solidFill>
                <a:round/>
                <a:headEnd/>
                <a:tailEnd/>
              </a:ln>
            </p:spPr>
            <p:txBody>
              <a:bodyPr/>
              <a:lstStyle/>
              <a:p>
                <a:pPr>
                  <a:defRPr/>
                </a:pPr>
                <a:endParaRPr lang="en-US"/>
              </a:p>
            </p:txBody>
          </p:sp>
          <p:sp>
            <p:nvSpPr>
              <p:cNvPr id="18688" name="Freeform 1280"/>
              <p:cNvSpPr>
                <a:spLocks/>
              </p:cNvSpPr>
              <p:nvPr/>
            </p:nvSpPr>
            <p:spPr bwMode="auto">
              <a:xfrm>
                <a:off x="76942" y="2998772"/>
                <a:ext cx="51791" cy="25545"/>
              </a:xfrm>
              <a:custGeom>
                <a:avLst/>
                <a:gdLst/>
                <a:ahLst/>
                <a:cxnLst>
                  <a:cxn ang="0">
                    <a:pos x="0" y="9"/>
                  </a:cxn>
                  <a:cxn ang="0">
                    <a:pos x="6" y="13"/>
                  </a:cxn>
                  <a:cxn ang="0">
                    <a:pos x="27" y="15"/>
                  </a:cxn>
                  <a:cxn ang="0">
                    <a:pos x="29" y="2"/>
                  </a:cxn>
                  <a:cxn ang="0">
                    <a:pos x="7" y="0"/>
                  </a:cxn>
                  <a:cxn ang="0">
                    <a:pos x="13" y="4"/>
                  </a:cxn>
                  <a:cxn ang="0">
                    <a:pos x="0" y="9"/>
                  </a:cxn>
                  <a:cxn ang="0">
                    <a:pos x="2" y="13"/>
                  </a:cxn>
                  <a:cxn ang="0">
                    <a:pos x="6" y="13"/>
                  </a:cxn>
                  <a:cxn ang="0">
                    <a:pos x="0" y="9"/>
                  </a:cxn>
                </a:cxnLst>
                <a:rect l="0" t="0" r="r" b="b"/>
                <a:pathLst>
                  <a:path w="29" h="15">
                    <a:moveTo>
                      <a:pt x="0" y="9"/>
                    </a:moveTo>
                    <a:lnTo>
                      <a:pt x="6" y="13"/>
                    </a:lnTo>
                    <a:lnTo>
                      <a:pt x="27" y="15"/>
                    </a:lnTo>
                    <a:lnTo>
                      <a:pt x="29" y="2"/>
                    </a:lnTo>
                    <a:lnTo>
                      <a:pt x="7" y="0"/>
                    </a:lnTo>
                    <a:lnTo>
                      <a:pt x="13" y="4"/>
                    </a:lnTo>
                    <a:lnTo>
                      <a:pt x="0" y="9"/>
                    </a:lnTo>
                    <a:lnTo>
                      <a:pt x="2" y="13"/>
                    </a:lnTo>
                    <a:lnTo>
                      <a:pt x="6" y="13"/>
                    </a:lnTo>
                    <a:lnTo>
                      <a:pt x="0" y="9"/>
                    </a:lnTo>
                    <a:close/>
                  </a:path>
                </a:pathLst>
              </a:custGeom>
              <a:grpFill/>
              <a:ln w="9525">
                <a:solidFill>
                  <a:schemeClr val="tx1"/>
                </a:solidFill>
                <a:round/>
                <a:headEnd/>
                <a:tailEnd/>
              </a:ln>
            </p:spPr>
            <p:txBody>
              <a:bodyPr/>
              <a:lstStyle/>
              <a:p>
                <a:pPr>
                  <a:defRPr/>
                </a:pPr>
                <a:endParaRPr lang="en-US"/>
              </a:p>
            </p:txBody>
          </p:sp>
          <p:sp>
            <p:nvSpPr>
              <p:cNvPr id="18689" name="Freeform 1281"/>
              <p:cNvSpPr>
                <a:spLocks/>
              </p:cNvSpPr>
              <p:nvPr/>
            </p:nvSpPr>
            <p:spPr bwMode="auto">
              <a:xfrm>
                <a:off x="59139" y="2968119"/>
                <a:ext cx="42080" cy="45980"/>
              </a:xfrm>
              <a:custGeom>
                <a:avLst/>
                <a:gdLst/>
                <a:ahLst/>
                <a:cxnLst>
                  <a:cxn ang="0">
                    <a:pos x="0" y="2"/>
                  </a:cxn>
                  <a:cxn ang="0">
                    <a:pos x="2" y="6"/>
                  </a:cxn>
                  <a:cxn ang="0">
                    <a:pos x="11" y="27"/>
                  </a:cxn>
                  <a:cxn ang="0">
                    <a:pos x="24" y="22"/>
                  </a:cxn>
                  <a:cxn ang="0">
                    <a:pos x="13" y="0"/>
                  </a:cxn>
                  <a:cxn ang="0">
                    <a:pos x="13" y="2"/>
                  </a:cxn>
                  <a:cxn ang="0">
                    <a:pos x="0" y="2"/>
                  </a:cxn>
                </a:cxnLst>
                <a:rect l="0" t="0" r="r" b="b"/>
                <a:pathLst>
                  <a:path w="24" h="27">
                    <a:moveTo>
                      <a:pt x="0" y="2"/>
                    </a:moveTo>
                    <a:lnTo>
                      <a:pt x="2" y="6"/>
                    </a:lnTo>
                    <a:lnTo>
                      <a:pt x="11" y="27"/>
                    </a:lnTo>
                    <a:lnTo>
                      <a:pt x="24" y="22"/>
                    </a:lnTo>
                    <a:lnTo>
                      <a:pt x="13" y="0"/>
                    </a:lnTo>
                    <a:lnTo>
                      <a:pt x="13" y="2"/>
                    </a:lnTo>
                    <a:lnTo>
                      <a:pt x="0" y="2"/>
                    </a:lnTo>
                    <a:close/>
                  </a:path>
                </a:pathLst>
              </a:custGeom>
              <a:solidFill>
                <a:schemeClr val="tx1"/>
              </a:solidFill>
              <a:ln w="9525">
                <a:solidFill>
                  <a:schemeClr val="tx1"/>
                </a:solidFill>
                <a:round/>
                <a:headEnd/>
                <a:tailEnd/>
              </a:ln>
            </p:spPr>
            <p:txBody>
              <a:bodyPr/>
              <a:lstStyle/>
              <a:p>
                <a:pPr>
                  <a:defRPr/>
                </a:pPr>
                <a:endParaRPr lang="en-US"/>
              </a:p>
            </p:txBody>
          </p:sp>
          <p:sp>
            <p:nvSpPr>
              <p:cNvPr id="18690" name="Freeform 1282"/>
              <p:cNvSpPr>
                <a:spLocks/>
              </p:cNvSpPr>
              <p:nvPr/>
            </p:nvSpPr>
            <p:spPr bwMode="auto">
              <a:xfrm>
                <a:off x="52665" y="2903407"/>
                <a:ext cx="29132" cy="68118"/>
              </a:xfrm>
              <a:custGeom>
                <a:avLst/>
                <a:gdLst/>
                <a:ahLst/>
                <a:cxnLst>
                  <a:cxn ang="0">
                    <a:pos x="2" y="0"/>
                  </a:cxn>
                  <a:cxn ang="0">
                    <a:pos x="0" y="4"/>
                  </a:cxn>
                  <a:cxn ang="0">
                    <a:pos x="3" y="40"/>
                  </a:cxn>
                  <a:cxn ang="0">
                    <a:pos x="16" y="40"/>
                  </a:cxn>
                  <a:cxn ang="0">
                    <a:pos x="12" y="4"/>
                  </a:cxn>
                  <a:cxn ang="0">
                    <a:pos x="12" y="7"/>
                  </a:cxn>
                  <a:cxn ang="0">
                    <a:pos x="2" y="0"/>
                  </a:cxn>
                </a:cxnLst>
                <a:rect l="0" t="0" r="r" b="b"/>
                <a:pathLst>
                  <a:path w="16" h="40">
                    <a:moveTo>
                      <a:pt x="2" y="0"/>
                    </a:moveTo>
                    <a:lnTo>
                      <a:pt x="0" y="4"/>
                    </a:lnTo>
                    <a:lnTo>
                      <a:pt x="3" y="40"/>
                    </a:lnTo>
                    <a:lnTo>
                      <a:pt x="16" y="40"/>
                    </a:lnTo>
                    <a:lnTo>
                      <a:pt x="12" y="4"/>
                    </a:lnTo>
                    <a:lnTo>
                      <a:pt x="12" y="7"/>
                    </a:lnTo>
                    <a:lnTo>
                      <a:pt x="2" y="0"/>
                    </a:lnTo>
                    <a:close/>
                  </a:path>
                </a:pathLst>
              </a:custGeom>
              <a:solidFill>
                <a:schemeClr val="tx1"/>
              </a:solidFill>
              <a:ln w="9525">
                <a:solidFill>
                  <a:schemeClr val="tx1"/>
                </a:solidFill>
                <a:round/>
                <a:headEnd/>
                <a:tailEnd/>
              </a:ln>
            </p:spPr>
            <p:txBody>
              <a:bodyPr/>
              <a:lstStyle/>
              <a:p>
                <a:pPr>
                  <a:defRPr/>
                </a:pPr>
                <a:endParaRPr lang="en-US"/>
              </a:p>
            </p:txBody>
          </p:sp>
          <p:sp>
            <p:nvSpPr>
              <p:cNvPr id="18691" name="Freeform 1283"/>
              <p:cNvSpPr>
                <a:spLocks/>
              </p:cNvSpPr>
              <p:nvPr/>
            </p:nvSpPr>
            <p:spPr bwMode="auto">
              <a:xfrm>
                <a:off x="55902" y="2836992"/>
                <a:ext cx="56647" cy="78336"/>
              </a:xfrm>
              <a:custGeom>
                <a:avLst/>
                <a:gdLst/>
                <a:ahLst/>
                <a:cxnLst>
                  <a:cxn ang="0">
                    <a:pos x="21" y="0"/>
                  </a:cxn>
                  <a:cxn ang="0">
                    <a:pos x="19" y="1"/>
                  </a:cxn>
                  <a:cxn ang="0">
                    <a:pos x="0" y="39"/>
                  </a:cxn>
                  <a:cxn ang="0">
                    <a:pos x="10" y="46"/>
                  </a:cxn>
                  <a:cxn ang="0">
                    <a:pos x="32" y="7"/>
                  </a:cxn>
                  <a:cxn ang="0">
                    <a:pos x="30" y="9"/>
                  </a:cxn>
                  <a:cxn ang="0">
                    <a:pos x="21" y="0"/>
                  </a:cxn>
                </a:cxnLst>
                <a:rect l="0" t="0" r="r" b="b"/>
                <a:pathLst>
                  <a:path w="32" h="46">
                    <a:moveTo>
                      <a:pt x="21" y="0"/>
                    </a:moveTo>
                    <a:lnTo>
                      <a:pt x="19" y="1"/>
                    </a:lnTo>
                    <a:lnTo>
                      <a:pt x="0" y="39"/>
                    </a:lnTo>
                    <a:lnTo>
                      <a:pt x="10" y="46"/>
                    </a:lnTo>
                    <a:lnTo>
                      <a:pt x="32" y="7"/>
                    </a:lnTo>
                    <a:lnTo>
                      <a:pt x="30" y="9"/>
                    </a:lnTo>
                    <a:lnTo>
                      <a:pt x="21" y="0"/>
                    </a:lnTo>
                    <a:close/>
                  </a:path>
                </a:pathLst>
              </a:custGeom>
              <a:solidFill>
                <a:schemeClr val="tx1"/>
              </a:solidFill>
              <a:ln w="9525">
                <a:solidFill>
                  <a:schemeClr val="tx1"/>
                </a:solidFill>
                <a:round/>
                <a:headEnd/>
                <a:tailEnd/>
              </a:ln>
            </p:spPr>
            <p:txBody>
              <a:bodyPr/>
              <a:lstStyle/>
              <a:p>
                <a:pPr>
                  <a:defRPr/>
                </a:pPr>
                <a:endParaRPr lang="en-US"/>
              </a:p>
            </p:txBody>
          </p:sp>
          <p:sp>
            <p:nvSpPr>
              <p:cNvPr id="18692" name="Freeform 1284"/>
              <p:cNvSpPr>
                <a:spLocks/>
              </p:cNvSpPr>
              <p:nvPr/>
            </p:nvSpPr>
            <p:spPr bwMode="auto">
              <a:xfrm>
                <a:off x="93127" y="2791012"/>
                <a:ext cx="66356" cy="61306"/>
              </a:xfrm>
              <a:custGeom>
                <a:avLst/>
                <a:gdLst/>
                <a:ahLst/>
                <a:cxnLst>
                  <a:cxn ang="0">
                    <a:pos x="25" y="3"/>
                  </a:cxn>
                  <a:cxn ang="0">
                    <a:pos x="27" y="0"/>
                  </a:cxn>
                  <a:cxn ang="0">
                    <a:pos x="0" y="27"/>
                  </a:cxn>
                  <a:cxn ang="0">
                    <a:pos x="9" y="36"/>
                  </a:cxn>
                  <a:cxn ang="0">
                    <a:pos x="36" y="9"/>
                  </a:cxn>
                  <a:cxn ang="0">
                    <a:pos x="38" y="5"/>
                  </a:cxn>
                  <a:cxn ang="0">
                    <a:pos x="25" y="3"/>
                  </a:cxn>
                </a:cxnLst>
                <a:rect l="0" t="0" r="r" b="b"/>
                <a:pathLst>
                  <a:path w="38" h="36">
                    <a:moveTo>
                      <a:pt x="25" y="3"/>
                    </a:moveTo>
                    <a:lnTo>
                      <a:pt x="27" y="0"/>
                    </a:lnTo>
                    <a:lnTo>
                      <a:pt x="0" y="27"/>
                    </a:lnTo>
                    <a:lnTo>
                      <a:pt x="9" y="36"/>
                    </a:lnTo>
                    <a:lnTo>
                      <a:pt x="36" y="9"/>
                    </a:lnTo>
                    <a:lnTo>
                      <a:pt x="38" y="5"/>
                    </a:lnTo>
                    <a:lnTo>
                      <a:pt x="25" y="3"/>
                    </a:lnTo>
                    <a:close/>
                  </a:path>
                </a:pathLst>
              </a:custGeom>
              <a:solidFill>
                <a:schemeClr val="tx1"/>
              </a:solidFill>
              <a:ln w="9525">
                <a:solidFill>
                  <a:schemeClr val="tx1"/>
                </a:solidFill>
                <a:round/>
                <a:headEnd/>
                <a:tailEnd/>
              </a:ln>
            </p:spPr>
            <p:txBody>
              <a:bodyPr/>
              <a:lstStyle/>
              <a:p>
                <a:pPr>
                  <a:defRPr/>
                </a:pPr>
                <a:endParaRPr lang="en-US"/>
              </a:p>
            </p:txBody>
          </p:sp>
          <p:sp>
            <p:nvSpPr>
              <p:cNvPr id="18693" name="Freeform 1285"/>
              <p:cNvSpPr>
                <a:spLocks/>
              </p:cNvSpPr>
              <p:nvPr/>
            </p:nvSpPr>
            <p:spPr bwMode="auto">
              <a:xfrm>
                <a:off x="136825" y="2716083"/>
                <a:ext cx="30751" cy="83445"/>
              </a:xfrm>
              <a:custGeom>
                <a:avLst/>
                <a:gdLst/>
                <a:ahLst/>
                <a:cxnLst>
                  <a:cxn ang="0">
                    <a:pos x="4" y="0"/>
                  </a:cxn>
                  <a:cxn ang="0">
                    <a:pos x="4" y="2"/>
                  </a:cxn>
                  <a:cxn ang="0">
                    <a:pos x="0" y="47"/>
                  </a:cxn>
                  <a:cxn ang="0">
                    <a:pos x="13" y="49"/>
                  </a:cxn>
                  <a:cxn ang="0">
                    <a:pos x="17" y="4"/>
                  </a:cxn>
                  <a:cxn ang="0">
                    <a:pos x="17" y="4"/>
                  </a:cxn>
                  <a:cxn ang="0">
                    <a:pos x="4" y="0"/>
                  </a:cxn>
                </a:cxnLst>
                <a:rect l="0" t="0" r="r" b="b"/>
                <a:pathLst>
                  <a:path w="17" h="49">
                    <a:moveTo>
                      <a:pt x="4" y="0"/>
                    </a:moveTo>
                    <a:lnTo>
                      <a:pt x="4" y="2"/>
                    </a:lnTo>
                    <a:lnTo>
                      <a:pt x="0" y="47"/>
                    </a:lnTo>
                    <a:lnTo>
                      <a:pt x="13" y="49"/>
                    </a:lnTo>
                    <a:lnTo>
                      <a:pt x="17" y="4"/>
                    </a:lnTo>
                    <a:lnTo>
                      <a:pt x="17" y="4"/>
                    </a:lnTo>
                    <a:lnTo>
                      <a:pt x="4" y="0"/>
                    </a:lnTo>
                    <a:close/>
                  </a:path>
                </a:pathLst>
              </a:custGeom>
              <a:solidFill>
                <a:schemeClr val="tx1"/>
              </a:solidFill>
              <a:ln w="9525">
                <a:solidFill>
                  <a:schemeClr val="tx1"/>
                </a:solidFill>
                <a:round/>
                <a:headEnd/>
                <a:tailEnd/>
              </a:ln>
            </p:spPr>
            <p:txBody>
              <a:bodyPr/>
              <a:lstStyle/>
              <a:p>
                <a:pPr>
                  <a:defRPr/>
                </a:pPr>
                <a:endParaRPr lang="en-US"/>
              </a:p>
            </p:txBody>
          </p:sp>
          <p:sp>
            <p:nvSpPr>
              <p:cNvPr id="18694" name="Freeform 1286"/>
              <p:cNvSpPr>
                <a:spLocks/>
              </p:cNvSpPr>
              <p:nvPr/>
            </p:nvSpPr>
            <p:spPr bwMode="auto">
              <a:xfrm>
                <a:off x="144918" y="2653074"/>
                <a:ext cx="37224" cy="69820"/>
              </a:xfrm>
              <a:custGeom>
                <a:avLst/>
                <a:gdLst/>
                <a:ahLst/>
                <a:cxnLst>
                  <a:cxn ang="0">
                    <a:pos x="13" y="0"/>
                  </a:cxn>
                  <a:cxn ang="0">
                    <a:pos x="9" y="3"/>
                  </a:cxn>
                  <a:cxn ang="0">
                    <a:pos x="0" y="37"/>
                  </a:cxn>
                  <a:cxn ang="0">
                    <a:pos x="13" y="41"/>
                  </a:cxn>
                  <a:cxn ang="0">
                    <a:pos x="22" y="7"/>
                  </a:cxn>
                  <a:cxn ang="0">
                    <a:pos x="18" y="10"/>
                  </a:cxn>
                  <a:cxn ang="0">
                    <a:pos x="13" y="0"/>
                  </a:cxn>
                  <a:cxn ang="0">
                    <a:pos x="9" y="0"/>
                  </a:cxn>
                  <a:cxn ang="0">
                    <a:pos x="9" y="3"/>
                  </a:cxn>
                  <a:cxn ang="0">
                    <a:pos x="13" y="0"/>
                  </a:cxn>
                </a:cxnLst>
                <a:rect l="0" t="0" r="r" b="b"/>
                <a:pathLst>
                  <a:path w="22" h="41">
                    <a:moveTo>
                      <a:pt x="13" y="0"/>
                    </a:moveTo>
                    <a:lnTo>
                      <a:pt x="9" y="3"/>
                    </a:lnTo>
                    <a:lnTo>
                      <a:pt x="0" y="37"/>
                    </a:lnTo>
                    <a:lnTo>
                      <a:pt x="13" y="41"/>
                    </a:lnTo>
                    <a:lnTo>
                      <a:pt x="22" y="7"/>
                    </a:lnTo>
                    <a:lnTo>
                      <a:pt x="18" y="10"/>
                    </a:lnTo>
                    <a:lnTo>
                      <a:pt x="13" y="0"/>
                    </a:lnTo>
                    <a:lnTo>
                      <a:pt x="9" y="0"/>
                    </a:lnTo>
                    <a:lnTo>
                      <a:pt x="9" y="3"/>
                    </a:lnTo>
                    <a:lnTo>
                      <a:pt x="13" y="0"/>
                    </a:lnTo>
                    <a:close/>
                  </a:path>
                </a:pathLst>
              </a:custGeom>
              <a:solidFill>
                <a:schemeClr val="tx1"/>
              </a:solidFill>
              <a:ln w="9525">
                <a:solidFill>
                  <a:schemeClr val="tx1"/>
                </a:solidFill>
                <a:round/>
                <a:headEnd/>
                <a:tailEnd/>
              </a:ln>
            </p:spPr>
            <p:txBody>
              <a:bodyPr/>
              <a:lstStyle/>
              <a:p>
                <a:pPr>
                  <a:defRPr/>
                </a:pPr>
                <a:endParaRPr lang="en-US"/>
              </a:p>
            </p:txBody>
          </p:sp>
          <p:sp>
            <p:nvSpPr>
              <p:cNvPr id="18695" name="Freeform 1287"/>
              <p:cNvSpPr>
                <a:spLocks/>
              </p:cNvSpPr>
              <p:nvPr/>
            </p:nvSpPr>
            <p:spPr bwMode="auto">
              <a:xfrm>
                <a:off x="167576" y="2630935"/>
                <a:ext cx="58265" cy="39168"/>
              </a:xfrm>
              <a:custGeom>
                <a:avLst/>
                <a:gdLst/>
                <a:ahLst/>
                <a:cxnLst>
                  <a:cxn ang="0">
                    <a:pos x="27" y="2"/>
                  </a:cxn>
                  <a:cxn ang="0">
                    <a:pos x="27" y="0"/>
                  </a:cxn>
                  <a:cxn ang="0">
                    <a:pos x="0" y="13"/>
                  </a:cxn>
                  <a:cxn ang="0">
                    <a:pos x="5" y="23"/>
                  </a:cxn>
                  <a:cxn ang="0">
                    <a:pos x="32" y="13"/>
                  </a:cxn>
                  <a:cxn ang="0">
                    <a:pos x="34" y="13"/>
                  </a:cxn>
                  <a:cxn ang="0">
                    <a:pos x="27" y="2"/>
                  </a:cxn>
                </a:cxnLst>
                <a:rect l="0" t="0" r="r" b="b"/>
                <a:pathLst>
                  <a:path w="34" h="23">
                    <a:moveTo>
                      <a:pt x="27" y="2"/>
                    </a:moveTo>
                    <a:lnTo>
                      <a:pt x="27" y="0"/>
                    </a:lnTo>
                    <a:lnTo>
                      <a:pt x="0" y="13"/>
                    </a:lnTo>
                    <a:lnTo>
                      <a:pt x="5" y="23"/>
                    </a:lnTo>
                    <a:lnTo>
                      <a:pt x="32" y="13"/>
                    </a:lnTo>
                    <a:lnTo>
                      <a:pt x="34" y="13"/>
                    </a:lnTo>
                    <a:lnTo>
                      <a:pt x="27" y="2"/>
                    </a:lnTo>
                    <a:close/>
                  </a:path>
                </a:pathLst>
              </a:custGeom>
              <a:solidFill>
                <a:schemeClr val="tx1"/>
              </a:solidFill>
              <a:ln w="9525">
                <a:solidFill>
                  <a:schemeClr val="tx1"/>
                </a:solidFill>
                <a:round/>
                <a:headEnd/>
                <a:tailEnd/>
              </a:ln>
            </p:spPr>
            <p:txBody>
              <a:bodyPr/>
              <a:lstStyle/>
              <a:p>
                <a:pPr>
                  <a:defRPr/>
                </a:pPr>
                <a:endParaRPr lang="en-US"/>
              </a:p>
            </p:txBody>
          </p:sp>
          <p:sp>
            <p:nvSpPr>
              <p:cNvPr id="18696" name="Freeform 1288"/>
              <p:cNvSpPr>
                <a:spLocks/>
              </p:cNvSpPr>
              <p:nvPr/>
            </p:nvSpPr>
            <p:spPr bwMode="auto">
              <a:xfrm>
                <a:off x="214511" y="2593470"/>
                <a:ext cx="87397" cy="59604"/>
              </a:xfrm>
              <a:custGeom>
                <a:avLst/>
                <a:gdLst/>
                <a:ahLst/>
                <a:cxnLst>
                  <a:cxn ang="0">
                    <a:pos x="36" y="8"/>
                  </a:cxn>
                  <a:cxn ang="0">
                    <a:pos x="39" y="0"/>
                  </a:cxn>
                  <a:cxn ang="0">
                    <a:pos x="0" y="24"/>
                  </a:cxn>
                  <a:cxn ang="0">
                    <a:pos x="7" y="35"/>
                  </a:cxn>
                  <a:cxn ang="0">
                    <a:pos x="46" y="13"/>
                  </a:cxn>
                  <a:cxn ang="0">
                    <a:pos x="48" y="6"/>
                  </a:cxn>
                  <a:cxn ang="0">
                    <a:pos x="46" y="13"/>
                  </a:cxn>
                  <a:cxn ang="0">
                    <a:pos x="50" y="9"/>
                  </a:cxn>
                  <a:cxn ang="0">
                    <a:pos x="48" y="6"/>
                  </a:cxn>
                  <a:cxn ang="0">
                    <a:pos x="36" y="8"/>
                  </a:cxn>
                </a:cxnLst>
                <a:rect l="0" t="0" r="r" b="b"/>
                <a:pathLst>
                  <a:path w="50" h="35">
                    <a:moveTo>
                      <a:pt x="36" y="8"/>
                    </a:moveTo>
                    <a:lnTo>
                      <a:pt x="39" y="0"/>
                    </a:lnTo>
                    <a:lnTo>
                      <a:pt x="0" y="24"/>
                    </a:lnTo>
                    <a:lnTo>
                      <a:pt x="7" y="35"/>
                    </a:lnTo>
                    <a:lnTo>
                      <a:pt x="46" y="13"/>
                    </a:lnTo>
                    <a:lnTo>
                      <a:pt x="48" y="6"/>
                    </a:lnTo>
                    <a:lnTo>
                      <a:pt x="46" y="13"/>
                    </a:lnTo>
                    <a:lnTo>
                      <a:pt x="50" y="9"/>
                    </a:lnTo>
                    <a:lnTo>
                      <a:pt x="48" y="6"/>
                    </a:lnTo>
                    <a:lnTo>
                      <a:pt x="36" y="8"/>
                    </a:lnTo>
                    <a:close/>
                  </a:path>
                </a:pathLst>
              </a:custGeom>
              <a:solidFill>
                <a:schemeClr val="tx1"/>
              </a:solidFill>
              <a:ln w="9525">
                <a:solidFill>
                  <a:schemeClr val="tx1"/>
                </a:solidFill>
                <a:round/>
                <a:headEnd/>
                <a:tailEnd/>
              </a:ln>
            </p:spPr>
            <p:txBody>
              <a:bodyPr/>
              <a:lstStyle/>
              <a:p>
                <a:pPr>
                  <a:defRPr/>
                </a:pPr>
                <a:endParaRPr lang="en-US"/>
              </a:p>
            </p:txBody>
          </p:sp>
          <p:sp>
            <p:nvSpPr>
              <p:cNvPr id="18697" name="Freeform 1289"/>
              <p:cNvSpPr>
                <a:spLocks/>
              </p:cNvSpPr>
              <p:nvPr/>
            </p:nvSpPr>
            <p:spPr bwMode="auto">
              <a:xfrm>
                <a:off x="266302" y="2535570"/>
                <a:ext cx="32369" cy="71524"/>
              </a:xfrm>
              <a:custGeom>
                <a:avLst/>
                <a:gdLst/>
                <a:ahLst/>
                <a:cxnLst>
                  <a:cxn ang="0">
                    <a:pos x="4" y="0"/>
                  </a:cxn>
                  <a:cxn ang="0">
                    <a:pos x="0" y="6"/>
                  </a:cxn>
                  <a:cxn ang="0">
                    <a:pos x="6" y="42"/>
                  </a:cxn>
                  <a:cxn ang="0">
                    <a:pos x="18" y="40"/>
                  </a:cxn>
                  <a:cxn ang="0">
                    <a:pos x="15" y="4"/>
                  </a:cxn>
                  <a:cxn ang="0">
                    <a:pos x="11" y="11"/>
                  </a:cxn>
                  <a:cxn ang="0">
                    <a:pos x="4" y="0"/>
                  </a:cxn>
                  <a:cxn ang="0">
                    <a:pos x="0" y="2"/>
                  </a:cxn>
                  <a:cxn ang="0">
                    <a:pos x="0" y="6"/>
                  </a:cxn>
                  <a:cxn ang="0">
                    <a:pos x="4" y="0"/>
                  </a:cxn>
                </a:cxnLst>
                <a:rect l="0" t="0" r="r" b="b"/>
                <a:pathLst>
                  <a:path w="18" h="42">
                    <a:moveTo>
                      <a:pt x="4" y="0"/>
                    </a:moveTo>
                    <a:lnTo>
                      <a:pt x="0" y="6"/>
                    </a:lnTo>
                    <a:lnTo>
                      <a:pt x="6" y="42"/>
                    </a:lnTo>
                    <a:lnTo>
                      <a:pt x="18" y="40"/>
                    </a:lnTo>
                    <a:lnTo>
                      <a:pt x="15" y="4"/>
                    </a:lnTo>
                    <a:lnTo>
                      <a:pt x="11" y="11"/>
                    </a:lnTo>
                    <a:lnTo>
                      <a:pt x="4" y="0"/>
                    </a:lnTo>
                    <a:lnTo>
                      <a:pt x="0" y="2"/>
                    </a:lnTo>
                    <a:lnTo>
                      <a:pt x="0" y="6"/>
                    </a:lnTo>
                    <a:lnTo>
                      <a:pt x="4" y="0"/>
                    </a:lnTo>
                    <a:close/>
                  </a:path>
                </a:pathLst>
              </a:custGeom>
              <a:solidFill>
                <a:schemeClr val="tx1"/>
              </a:solidFill>
              <a:ln w="9525">
                <a:solidFill>
                  <a:schemeClr val="tx1"/>
                </a:solidFill>
                <a:round/>
                <a:headEnd/>
                <a:tailEnd/>
              </a:ln>
            </p:spPr>
            <p:txBody>
              <a:bodyPr/>
              <a:lstStyle/>
              <a:p>
                <a:pPr>
                  <a:defRPr/>
                </a:pPr>
                <a:endParaRPr lang="en-US"/>
              </a:p>
            </p:txBody>
          </p:sp>
          <p:sp>
            <p:nvSpPr>
              <p:cNvPr id="18727" name="Rectangle 1319"/>
              <p:cNvSpPr>
                <a:spLocks noChangeArrowheads="1"/>
              </p:cNvSpPr>
              <p:nvPr/>
            </p:nvSpPr>
            <p:spPr bwMode="auto">
              <a:xfrm rot="20633122">
                <a:off x="89750" y="2850616"/>
                <a:ext cx="567091" cy="99048"/>
              </a:xfrm>
              <a:prstGeom prst="rect">
                <a:avLst/>
              </a:prstGeom>
              <a:grpFill/>
              <a:ln w="9525">
                <a:noFill/>
                <a:miter lim="800000"/>
                <a:headEnd/>
                <a:tailEnd/>
              </a:ln>
            </p:spPr>
            <p:txBody>
              <a:bodyPr wrap="none" lIns="0" tIns="0" rIns="0" bIns="0">
                <a:spAutoFit/>
              </a:bodyPr>
              <a:lstStyle/>
              <a:p>
                <a:pPr>
                  <a:defRPr/>
                </a:pPr>
                <a:r>
                  <a:rPr lang="en-US" sz="600" b="1" dirty="0" err="1">
                    <a:solidFill>
                      <a:srgbClr val="000000"/>
                    </a:solidFill>
                    <a:latin typeface="Arial" charset="0"/>
                  </a:rPr>
                  <a:t>KANCHANPUR</a:t>
                </a:r>
                <a:endParaRPr lang="en-US" sz="600" dirty="0"/>
              </a:p>
            </p:txBody>
          </p:sp>
        </p:grpSp>
        <p:sp>
          <p:nvSpPr>
            <p:cNvPr id="2353" name="Rectangle 1321"/>
            <p:cNvSpPr>
              <a:spLocks noChangeArrowheads="1"/>
            </p:cNvSpPr>
            <p:nvPr/>
          </p:nvSpPr>
          <p:spPr bwMode="auto">
            <a:xfrm>
              <a:off x="1574017" y="2206902"/>
              <a:ext cx="377515"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BAJURA</a:t>
              </a:r>
              <a:endParaRPr lang="en-US" sz="2800" b="1"/>
            </a:p>
          </p:txBody>
        </p:sp>
        <p:sp>
          <p:nvSpPr>
            <p:cNvPr id="2354" name="Rectangle 1322"/>
            <p:cNvSpPr>
              <a:spLocks noChangeArrowheads="1"/>
            </p:cNvSpPr>
            <p:nvPr/>
          </p:nvSpPr>
          <p:spPr bwMode="auto">
            <a:xfrm rot="16894358">
              <a:off x="5132193" y="4920657"/>
              <a:ext cx="270908" cy="9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PARSA</a:t>
              </a:r>
              <a:endParaRPr lang="en-US" sz="2800" b="1"/>
            </a:p>
          </p:txBody>
        </p:sp>
        <p:sp>
          <p:nvSpPr>
            <p:cNvPr id="2355" name="Rectangle 1323"/>
            <p:cNvSpPr>
              <a:spLocks noChangeArrowheads="1"/>
            </p:cNvSpPr>
            <p:nvPr/>
          </p:nvSpPr>
          <p:spPr bwMode="auto">
            <a:xfrm rot="16756196">
              <a:off x="5394669" y="5050836"/>
              <a:ext cx="225923" cy="100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BARA</a:t>
              </a:r>
              <a:endParaRPr lang="en-US" sz="2800" b="1"/>
            </a:p>
          </p:txBody>
        </p:sp>
        <p:sp>
          <p:nvSpPr>
            <p:cNvPr id="2356" name="Rectangle 1324"/>
            <p:cNvSpPr>
              <a:spLocks noChangeArrowheads="1"/>
            </p:cNvSpPr>
            <p:nvPr/>
          </p:nvSpPr>
          <p:spPr bwMode="auto">
            <a:xfrm rot="17958429">
              <a:off x="5597609" y="5156390"/>
              <a:ext cx="355867" cy="7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b="1">
                  <a:solidFill>
                    <a:srgbClr val="000000"/>
                  </a:solidFill>
                  <a:latin typeface="Arial" charset="0"/>
                </a:rPr>
                <a:t>RAUTAHAT</a:t>
              </a:r>
              <a:endParaRPr lang="en-US" b="1"/>
            </a:p>
          </p:txBody>
        </p:sp>
        <p:sp>
          <p:nvSpPr>
            <p:cNvPr id="2357" name="Rectangle 1326"/>
            <p:cNvSpPr>
              <a:spLocks noChangeArrowheads="1"/>
            </p:cNvSpPr>
            <p:nvPr/>
          </p:nvSpPr>
          <p:spPr bwMode="auto">
            <a:xfrm rot="17029295">
              <a:off x="6327970" y="5418174"/>
              <a:ext cx="416138" cy="9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DHANUSA</a:t>
              </a:r>
              <a:endParaRPr lang="en-US" sz="2800" b="1"/>
            </a:p>
          </p:txBody>
        </p:sp>
        <p:sp>
          <p:nvSpPr>
            <p:cNvPr id="2358" name="Rectangle 1327"/>
            <p:cNvSpPr>
              <a:spLocks noChangeArrowheads="1"/>
            </p:cNvSpPr>
            <p:nvPr/>
          </p:nvSpPr>
          <p:spPr bwMode="auto">
            <a:xfrm rot="16200000">
              <a:off x="6157480" y="5356163"/>
              <a:ext cx="410979" cy="7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b="1">
                  <a:solidFill>
                    <a:srgbClr val="000000"/>
                  </a:solidFill>
                  <a:latin typeface="Arial" charset="0"/>
                </a:rPr>
                <a:t>MAHOTTARI</a:t>
              </a:r>
              <a:endParaRPr lang="en-US" b="1"/>
            </a:p>
          </p:txBody>
        </p:sp>
        <p:sp>
          <p:nvSpPr>
            <p:cNvPr id="2359" name="Rectangle 1329"/>
            <p:cNvSpPr>
              <a:spLocks noChangeArrowheads="1"/>
            </p:cNvSpPr>
            <p:nvPr/>
          </p:nvSpPr>
          <p:spPr bwMode="auto">
            <a:xfrm rot="17792715">
              <a:off x="7772313" y="5614150"/>
              <a:ext cx="373149" cy="9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SUNSARI</a:t>
              </a:r>
              <a:endParaRPr lang="en-US" sz="2000" b="1"/>
            </a:p>
          </p:txBody>
        </p:sp>
        <p:sp>
          <p:nvSpPr>
            <p:cNvPr id="2360" name="Rectangle 1330"/>
            <p:cNvSpPr>
              <a:spLocks noChangeArrowheads="1"/>
            </p:cNvSpPr>
            <p:nvPr/>
          </p:nvSpPr>
          <p:spPr bwMode="auto">
            <a:xfrm rot="18892795">
              <a:off x="5857963" y="5235930"/>
              <a:ext cx="367990" cy="9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SARLAHI</a:t>
              </a:r>
              <a:endParaRPr lang="en-US" b="1"/>
            </a:p>
          </p:txBody>
        </p:sp>
        <p:sp>
          <p:nvSpPr>
            <p:cNvPr id="2361" name="Rectangle 1331"/>
            <p:cNvSpPr>
              <a:spLocks noChangeArrowheads="1"/>
            </p:cNvSpPr>
            <p:nvPr/>
          </p:nvSpPr>
          <p:spPr bwMode="auto">
            <a:xfrm rot="16856414">
              <a:off x="5126745" y="4153274"/>
              <a:ext cx="363092" cy="100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DHADING</a:t>
              </a:r>
              <a:endParaRPr lang="en-US" sz="2000" b="1"/>
            </a:p>
          </p:txBody>
        </p:sp>
        <p:sp>
          <p:nvSpPr>
            <p:cNvPr id="2362" name="Rectangle 1332"/>
            <p:cNvSpPr>
              <a:spLocks noChangeArrowheads="1"/>
            </p:cNvSpPr>
            <p:nvPr/>
          </p:nvSpPr>
          <p:spPr bwMode="auto">
            <a:xfrm rot="1197019">
              <a:off x="5266770" y="4716100"/>
              <a:ext cx="591604"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MAKAWANPUR</a:t>
              </a:r>
              <a:endParaRPr lang="en-US" sz="2800" b="1"/>
            </a:p>
          </p:txBody>
        </p:sp>
        <p:sp>
          <p:nvSpPr>
            <p:cNvPr id="2363" name="Rectangle 1334"/>
            <p:cNvSpPr>
              <a:spLocks noChangeArrowheads="1"/>
            </p:cNvSpPr>
            <p:nvPr/>
          </p:nvSpPr>
          <p:spPr bwMode="auto">
            <a:xfrm>
              <a:off x="4659848" y="4502775"/>
              <a:ext cx="370978"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CHITWAN</a:t>
              </a:r>
              <a:endParaRPr lang="en-US" sz="600" b="1"/>
            </a:p>
          </p:txBody>
        </p:sp>
        <p:sp>
          <p:nvSpPr>
            <p:cNvPr id="2364" name="Rectangle 1335"/>
            <p:cNvSpPr>
              <a:spLocks noChangeArrowheads="1"/>
            </p:cNvSpPr>
            <p:nvPr/>
          </p:nvSpPr>
          <p:spPr bwMode="auto">
            <a:xfrm>
              <a:off x="4203574" y="3569727"/>
              <a:ext cx="282728"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KASKI</a:t>
              </a:r>
              <a:endParaRPr lang="en-US" sz="2800" b="1"/>
            </a:p>
          </p:txBody>
        </p:sp>
        <p:sp>
          <p:nvSpPr>
            <p:cNvPr id="2365" name="Rectangle 1336"/>
            <p:cNvSpPr>
              <a:spLocks noChangeArrowheads="1"/>
            </p:cNvSpPr>
            <p:nvPr/>
          </p:nvSpPr>
          <p:spPr bwMode="auto">
            <a:xfrm>
              <a:off x="4422065" y="4061104"/>
              <a:ext cx="333390"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TANAHU</a:t>
              </a:r>
              <a:endParaRPr lang="en-US" sz="2800" b="1"/>
            </a:p>
          </p:txBody>
        </p:sp>
        <p:sp>
          <p:nvSpPr>
            <p:cNvPr id="2366" name="Rectangle 1337"/>
            <p:cNvSpPr>
              <a:spLocks noChangeArrowheads="1"/>
            </p:cNvSpPr>
            <p:nvPr/>
          </p:nvSpPr>
          <p:spPr bwMode="auto">
            <a:xfrm>
              <a:off x="3823675" y="4247033"/>
              <a:ext cx="266386"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PALPA</a:t>
              </a:r>
              <a:endParaRPr lang="en-US" sz="2800" b="1"/>
            </a:p>
          </p:txBody>
        </p:sp>
        <p:sp>
          <p:nvSpPr>
            <p:cNvPr id="2367" name="Rectangle 1338"/>
            <p:cNvSpPr>
              <a:spLocks noChangeArrowheads="1"/>
            </p:cNvSpPr>
            <p:nvPr/>
          </p:nvSpPr>
          <p:spPr bwMode="auto">
            <a:xfrm rot="19195682">
              <a:off x="3968988" y="3966981"/>
              <a:ext cx="380784"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SYANGJA</a:t>
              </a:r>
              <a:endParaRPr lang="en-US" sz="2800" b="1"/>
            </a:p>
          </p:txBody>
        </p:sp>
        <p:sp>
          <p:nvSpPr>
            <p:cNvPr id="2368" name="Rectangle 1339"/>
            <p:cNvSpPr>
              <a:spLocks noChangeArrowheads="1"/>
            </p:cNvSpPr>
            <p:nvPr/>
          </p:nvSpPr>
          <p:spPr bwMode="auto">
            <a:xfrm rot="16843957">
              <a:off x="3847017" y="3787496"/>
              <a:ext cx="345636" cy="94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PARBAT</a:t>
              </a:r>
              <a:endParaRPr lang="en-US" sz="2000" b="1"/>
            </a:p>
          </p:txBody>
        </p:sp>
        <p:sp>
          <p:nvSpPr>
            <p:cNvPr id="2369" name="Rectangle 1340"/>
            <p:cNvSpPr>
              <a:spLocks noChangeArrowheads="1"/>
            </p:cNvSpPr>
            <p:nvPr/>
          </p:nvSpPr>
          <p:spPr bwMode="auto">
            <a:xfrm rot="20522489">
              <a:off x="3084103" y="4138084"/>
              <a:ext cx="543802" cy="8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500" b="1">
                  <a:solidFill>
                    <a:srgbClr val="000000"/>
                  </a:solidFill>
                  <a:latin typeface="Arial" charset="0"/>
                </a:rPr>
                <a:t>ARGHAKHACHI</a:t>
              </a:r>
              <a:endParaRPr lang="en-US" b="1"/>
            </a:p>
          </p:txBody>
        </p:sp>
        <p:sp>
          <p:nvSpPr>
            <p:cNvPr id="2370" name="Rectangle 1342"/>
            <p:cNvSpPr>
              <a:spLocks noChangeArrowheads="1"/>
            </p:cNvSpPr>
            <p:nvPr/>
          </p:nvSpPr>
          <p:spPr bwMode="auto">
            <a:xfrm>
              <a:off x="3576051" y="3943908"/>
              <a:ext cx="251676"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GULMI</a:t>
              </a:r>
              <a:endParaRPr lang="en-US" b="1"/>
            </a:p>
          </p:txBody>
        </p:sp>
        <p:sp>
          <p:nvSpPr>
            <p:cNvPr id="2371" name="Rectangle 1343"/>
            <p:cNvSpPr>
              <a:spLocks noChangeArrowheads="1"/>
            </p:cNvSpPr>
            <p:nvPr/>
          </p:nvSpPr>
          <p:spPr bwMode="auto">
            <a:xfrm rot="1972041">
              <a:off x="7042926" y="5272222"/>
              <a:ext cx="513159"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UDAYAPUR</a:t>
              </a:r>
              <a:endParaRPr lang="en-US" sz="800" b="1"/>
            </a:p>
          </p:txBody>
        </p:sp>
        <p:sp>
          <p:nvSpPr>
            <p:cNvPr id="2372" name="Rectangle 1344"/>
            <p:cNvSpPr>
              <a:spLocks noChangeArrowheads="1"/>
            </p:cNvSpPr>
            <p:nvPr/>
          </p:nvSpPr>
          <p:spPr bwMode="auto">
            <a:xfrm rot="1285366">
              <a:off x="6241653" y="4919996"/>
              <a:ext cx="370978"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SINDHULI</a:t>
              </a:r>
              <a:endParaRPr lang="en-US" sz="2800" b="1"/>
            </a:p>
          </p:txBody>
        </p:sp>
        <p:sp>
          <p:nvSpPr>
            <p:cNvPr id="2373" name="Rectangle 1345"/>
            <p:cNvSpPr>
              <a:spLocks noChangeArrowheads="1"/>
            </p:cNvSpPr>
            <p:nvPr/>
          </p:nvSpPr>
          <p:spPr bwMode="auto">
            <a:xfrm>
              <a:off x="8632118" y="5418660"/>
              <a:ext cx="191210"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ILAM</a:t>
              </a:r>
              <a:endParaRPr lang="en-US" sz="2800" b="1"/>
            </a:p>
          </p:txBody>
        </p:sp>
        <p:sp>
          <p:nvSpPr>
            <p:cNvPr id="2374" name="Rectangle 1346"/>
            <p:cNvSpPr>
              <a:spLocks noChangeArrowheads="1"/>
            </p:cNvSpPr>
            <p:nvPr/>
          </p:nvSpPr>
          <p:spPr bwMode="auto">
            <a:xfrm>
              <a:off x="7648031" y="5012991"/>
              <a:ext cx="318185"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b="1">
                  <a:solidFill>
                    <a:srgbClr val="000000"/>
                  </a:solidFill>
                  <a:latin typeface="Arial" charset="0"/>
                </a:rPr>
                <a:t>BHOJPUR</a:t>
              </a:r>
              <a:endParaRPr lang="en-US" b="1"/>
            </a:p>
          </p:txBody>
        </p:sp>
        <p:sp>
          <p:nvSpPr>
            <p:cNvPr id="2375" name="Rectangle 1348"/>
            <p:cNvSpPr>
              <a:spLocks noChangeArrowheads="1"/>
            </p:cNvSpPr>
            <p:nvPr/>
          </p:nvSpPr>
          <p:spPr bwMode="auto">
            <a:xfrm rot="19380000">
              <a:off x="8322081" y="5056031"/>
              <a:ext cx="490279"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charset="0"/>
                </a:rPr>
                <a:t>PANCHTHAR</a:t>
              </a:r>
              <a:endParaRPr lang="en-US" sz="600"/>
            </a:p>
          </p:txBody>
        </p:sp>
        <p:sp>
          <p:nvSpPr>
            <p:cNvPr id="2376" name="Rectangle 1356"/>
            <p:cNvSpPr>
              <a:spLocks noChangeArrowheads="1"/>
            </p:cNvSpPr>
            <p:nvPr/>
          </p:nvSpPr>
          <p:spPr bwMode="auto">
            <a:xfrm>
              <a:off x="7933863" y="5268721"/>
              <a:ext cx="370978" cy="8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b="1">
                  <a:solidFill>
                    <a:srgbClr val="000000"/>
                  </a:solidFill>
                  <a:latin typeface="Arial" charset="0"/>
                </a:rPr>
                <a:t>DHANKUTA</a:t>
              </a:r>
              <a:endParaRPr lang="en-US" sz="1800" b="1"/>
            </a:p>
          </p:txBody>
        </p:sp>
        <p:sp>
          <p:nvSpPr>
            <p:cNvPr id="2377" name="Rectangle 1358"/>
            <p:cNvSpPr>
              <a:spLocks noChangeArrowheads="1"/>
            </p:cNvSpPr>
            <p:nvPr/>
          </p:nvSpPr>
          <p:spPr bwMode="auto">
            <a:xfrm>
              <a:off x="8271552" y="4556669"/>
              <a:ext cx="550747"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TAPLEJUNG</a:t>
              </a:r>
              <a:endParaRPr lang="en-US" sz="2800" b="1"/>
            </a:p>
          </p:txBody>
        </p:sp>
        <p:sp>
          <p:nvSpPr>
            <p:cNvPr id="2378" name="Rectangle 1359"/>
            <p:cNvSpPr>
              <a:spLocks noChangeArrowheads="1"/>
            </p:cNvSpPr>
            <p:nvPr/>
          </p:nvSpPr>
          <p:spPr bwMode="auto">
            <a:xfrm rot="19140000">
              <a:off x="6500084" y="4658580"/>
              <a:ext cx="426543" cy="8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b="1">
                  <a:solidFill>
                    <a:srgbClr val="000000"/>
                  </a:solidFill>
                  <a:latin typeface="Arial" charset="0"/>
                </a:rPr>
                <a:t>RAMECHHAP</a:t>
              </a:r>
              <a:endParaRPr lang="en-US" b="1"/>
            </a:p>
          </p:txBody>
        </p:sp>
        <p:sp>
          <p:nvSpPr>
            <p:cNvPr id="2379" name="Rectangle 1368"/>
            <p:cNvSpPr>
              <a:spLocks noChangeArrowheads="1"/>
            </p:cNvSpPr>
            <p:nvPr/>
          </p:nvSpPr>
          <p:spPr bwMode="auto">
            <a:xfrm>
              <a:off x="6779709" y="4839257"/>
              <a:ext cx="516239"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b="1">
                  <a:solidFill>
                    <a:srgbClr val="000000"/>
                  </a:solidFill>
                  <a:latin typeface="Arial" charset="0"/>
                </a:rPr>
                <a:t>OKHALDHUNGA</a:t>
              </a:r>
              <a:endParaRPr lang="en-US" b="1"/>
            </a:p>
          </p:txBody>
        </p:sp>
        <p:sp>
          <p:nvSpPr>
            <p:cNvPr id="2380" name="Rectangle 1370"/>
            <p:cNvSpPr>
              <a:spLocks noChangeArrowheads="1"/>
            </p:cNvSpPr>
            <p:nvPr/>
          </p:nvSpPr>
          <p:spPr bwMode="auto">
            <a:xfrm rot="18387835">
              <a:off x="8187132" y="4982221"/>
              <a:ext cx="341710" cy="15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500">
                  <a:solidFill>
                    <a:srgbClr val="000000"/>
                  </a:solidFill>
                  <a:latin typeface="Arial" charset="0"/>
                </a:rPr>
                <a:t>TERHATHUM</a:t>
              </a:r>
              <a:endParaRPr lang="en-US"/>
            </a:p>
          </p:txBody>
        </p:sp>
        <p:sp>
          <p:nvSpPr>
            <p:cNvPr id="2381" name="Rectangle 1372"/>
            <p:cNvSpPr>
              <a:spLocks noChangeArrowheads="1"/>
            </p:cNvSpPr>
            <p:nvPr/>
          </p:nvSpPr>
          <p:spPr bwMode="auto">
            <a:xfrm>
              <a:off x="7246717" y="4983073"/>
              <a:ext cx="330122" cy="8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b="1">
                  <a:solidFill>
                    <a:srgbClr val="000000"/>
                  </a:solidFill>
                  <a:latin typeface="Arial" charset="0"/>
                </a:rPr>
                <a:t>KHOTANG</a:t>
              </a:r>
              <a:endParaRPr lang="en-US" b="1"/>
            </a:p>
          </p:txBody>
        </p:sp>
        <p:sp>
          <p:nvSpPr>
            <p:cNvPr id="2382" name="Rectangle 1373"/>
            <p:cNvSpPr>
              <a:spLocks noChangeArrowheads="1"/>
            </p:cNvSpPr>
            <p:nvPr/>
          </p:nvSpPr>
          <p:spPr bwMode="auto">
            <a:xfrm>
              <a:off x="5714722" y="4607987"/>
              <a:ext cx="171557" cy="8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a:solidFill>
                    <a:srgbClr val="000000"/>
                  </a:solidFill>
                  <a:latin typeface="Arial" charset="0"/>
                </a:rPr>
                <a:t>LALIT</a:t>
              </a:r>
              <a:endParaRPr lang="en-US"/>
            </a:p>
          </p:txBody>
        </p:sp>
        <p:sp>
          <p:nvSpPr>
            <p:cNvPr id="2383" name="Rectangle 1374"/>
            <p:cNvSpPr>
              <a:spLocks noChangeArrowheads="1"/>
            </p:cNvSpPr>
            <p:nvPr/>
          </p:nvSpPr>
          <p:spPr bwMode="auto">
            <a:xfrm>
              <a:off x="5813682" y="4415624"/>
              <a:ext cx="126624"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a:solidFill>
                    <a:srgbClr val="000000"/>
                  </a:solidFill>
                  <a:latin typeface="Arial" charset="0"/>
                </a:rPr>
                <a:t>BKT</a:t>
              </a:r>
              <a:endParaRPr lang="en-US"/>
            </a:p>
          </p:txBody>
        </p:sp>
        <p:sp>
          <p:nvSpPr>
            <p:cNvPr id="2384" name="Rectangle 1375"/>
            <p:cNvSpPr>
              <a:spLocks noChangeArrowheads="1"/>
            </p:cNvSpPr>
            <p:nvPr/>
          </p:nvSpPr>
          <p:spPr bwMode="auto">
            <a:xfrm rot="19061091">
              <a:off x="5642062" y="4356663"/>
              <a:ext cx="16396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Arial" charset="0"/>
                </a:rPr>
                <a:t>KTM</a:t>
              </a:r>
              <a:endParaRPr lang="en-US" sz="600"/>
            </a:p>
          </p:txBody>
        </p:sp>
        <p:sp>
          <p:nvSpPr>
            <p:cNvPr id="2385" name="Rectangle 1376"/>
            <p:cNvSpPr>
              <a:spLocks noChangeArrowheads="1"/>
            </p:cNvSpPr>
            <p:nvPr/>
          </p:nvSpPr>
          <p:spPr bwMode="auto">
            <a:xfrm rot="-2410749">
              <a:off x="6967398" y="4320728"/>
              <a:ext cx="74835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700" b="1">
                  <a:solidFill>
                    <a:srgbClr val="000000"/>
                  </a:solidFill>
                  <a:latin typeface="Arial" charset="0"/>
                </a:rPr>
                <a:t>SULUKHUMBHU</a:t>
              </a:r>
              <a:endParaRPr lang="en-US" sz="3200" b="1"/>
            </a:p>
          </p:txBody>
        </p:sp>
        <p:sp>
          <p:nvSpPr>
            <p:cNvPr id="2386" name="Rectangle 1378"/>
            <p:cNvSpPr>
              <a:spLocks noChangeArrowheads="1"/>
            </p:cNvSpPr>
            <p:nvPr/>
          </p:nvSpPr>
          <p:spPr bwMode="auto">
            <a:xfrm rot="19004226">
              <a:off x="6506276" y="4259877"/>
              <a:ext cx="454326"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DOLAKHA</a:t>
              </a:r>
              <a:endParaRPr lang="en-US" sz="2800" b="1"/>
            </a:p>
          </p:txBody>
        </p:sp>
        <p:sp>
          <p:nvSpPr>
            <p:cNvPr id="2387" name="Rectangle 1379"/>
            <p:cNvSpPr>
              <a:spLocks noChangeArrowheads="1"/>
            </p:cNvSpPr>
            <p:nvPr/>
          </p:nvSpPr>
          <p:spPr bwMode="auto">
            <a:xfrm rot="-1629319">
              <a:off x="7624906" y="4424873"/>
              <a:ext cx="79149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600" b="1">
                  <a:solidFill>
                    <a:srgbClr val="000000"/>
                  </a:solidFill>
                  <a:latin typeface="Arial" charset="0"/>
                </a:rPr>
                <a:t>SANKHUWASABHA</a:t>
              </a:r>
              <a:endParaRPr lang="en-US" b="1"/>
            </a:p>
          </p:txBody>
        </p:sp>
        <p:sp>
          <p:nvSpPr>
            <p:cNvPr id="2388" name="Rectangle 1381"/>
            <p:cNvSpPr>
              <a:spLocks noChangeArrowheads="1"/>
            </p:cNvSpPr>
            <p:nvPr/>
          </p:nvSpPr>
          <p:spPr bwMode="auto">
            <a:xfrm>
              <a:off x="5479708" y="4126858"/>
              <a:ext cx="410201"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NUWAKOT</a:t>
              </a:r>
              <a:endParaRPr lang="en-US" sz="2000" b="1"/>
            </a:p>
          </p:txBody>
        </p:sp>
        <p:sp>
          <p:nvSpPr>
            <p:cNvPr id="2389" name="Rectangle 1382"/>
            <p:cNvSpPr>
              <a:spLocks noChangeArrowheads="1"/>
            </p:cNvSpPr>
            <p:nvPr/>
          </p:nvSpPr>
          <p:spPr bwMode="auto">
            <a:xfrm rot="20072766">
              <a:off x="5945586" y="4108447"/>
              <a:ext cx="571434"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b="1">
                  <a:solidFill>
                    <a:srgbClr val="000000"/>
                  </a:solidFill>
                  <a:latin typeface="Arial" charset="0"/>
                </a:rPr>
                <a:t>SINDHUPALCHOK</a:t>
              </a:r>
              <a:endParaRPr lang="en-US" b="1"/>
            </a:p>
          </p:txBody>
        </p:sp>
        <p:sp>
          <p:nvSpPr>
            <p:cNvPr id="2390" name="Rectangle 1384"/>
            <p:cNvSpPr>
              <a:spLocks noChangeArrowheads="1"/>
            </p:cNvSpPr>
            <p:nvPr/>
          </p:nvSpPr>
          <p:spPr bwMode="auto">
            <a:xfrm>
              <a:off x="5955186" y="4580810"/>
              <a:ext cx="276191"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KAVRE</a:t>
              </a:r>
              <a:endParaRPr lang="en-US" sz="2800" b="1"/>
            </a:p>
          </p:txBody>
        </p:sp>
        <p:sp>
          <p:nvSpPr>
            <p:cNvPr id="2391" name="Rectangle 1385"/>
            <p:cNvSpPr>
              <a:spLocks noChangeArrowheads="1"/>
            </p:cNvSpPr>
            <p:nvPr/>
          </p:nvSpPr>
          <p:spPr bwMode="auto">
            <a:xfrm>
              <a:off x="5694900" y="3759990"/>
              <a:ext cx="354636"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RASUWA</a:t>
              </a:r>
              <a:endParaRPr lang="en-US" b="1"/>
            </a:p>
          </p:txBody>
        </p:sp>
        <p:sp>
          <p:nvSpPr>
            <p:cNvPr id="2392" name="Rectangle 1386"/>
            <p:cNvSpPr>
              <a:spLocks noChangeArrowheads="1"/>
            </p:cNvSpPr>
            <p:nvPr/>
          </p:nvSpPr>
          <p:spPr bwMode="auto">
            <a:xfrm>
              <a:off x="4617432" y="3668031"/>
              <a:ext cx="388955"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LAMJUNG</a:t>
              </a:r>
              <a:endParaRPr lang="en-US" b="1"/>
            </a:p>
          </p:txBody>
        </p:sp>
        <p:sp>
          <p:nvSpPr>
            <p:cNvPr id="2393" name="Rectangle 1387"/>
            <p:cNvSpPr>
              <a:spLocks noChangeArrowheads="1"/>
            </p:cNvSpPr>
            <p:nvPr/>
          </p:nvSpPr>
          <p:spPr bwMode="auto">
            <a:xfrm>
              <a:off x="5081464" y="3503781"/>
              <a:ext cx="405298"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GORKHA</a:t>
              </a:r>
              <a:endParaRPr lang="en-US" b="1"/>
            </a:p>
          </p:txBody>
        </p:sp>
        <p:sp>
          <p:nvSpPr>
            <p:cNvPr id="2394" name="Rectangle 1388"/>
            <p:cNvSpPr>
              <a:spLocks noChangeArrowheads="1"/>
            </p:cNvSpPr>
            <p:nvPr/>
          </p:nvSpPr>
          <p:spPr bwMode="auto">
            <a:xfrm rot="18045655">
              <a:off x="2961162" y="3835306"/>
              <a:ext cx="400662" cy="9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PYUTHAN</a:t>
              </a:r>
              <a:endParaRPr lang="en-US" sz="2800" b="1"/>
            </a:p>
          </p:txBody>
        </p:sp>
        <p:sp>
          <p:nvSpPr>
            <p:cNvPr id="2395" name="Rectangle 1390"/>
            <p:cNvSpPr>
              <a:spLocks noChangeArrowheads="1"/>
            </p:cNvSpPr>
            <p:nvPr/>
          </p:nvSpPr>
          <p:spPr bwMode="auto">
            <a:xfrm>
              <a:off x="2784624" y="3591397"/>
              <a:ext cx="274556"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ROLPA</a:t>
              </a:r>
              <a:endParaRPr lang="en-US" sz="2800" b="1"/>
            </a:p>
          </p:txBody>
        </p:sp>
        <p:sp>
          <p:nvSpPr>
            <p:cNvPr id="2396" name="Rectangle 1391"/>
            <p:cNvSpPr>
              <a:spLocks noChangeArrowheads="1"/>
            </p:cNvSpPr>
            <p:nvPr/>
          </p:nvSpPr>
          <p:spPr bwMode="auto">
            <a:xfrm>
              <a:off x="2247296" y="3470489"/>
              <a:ext cx="323585"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SALYAN</a:t>
              </a:r>
              <a:endParaRPr lang="en-US" sz="2000" b="1"/>
            </a:p>
          </p:txBody>
        </p:sp>
        <p:sp>
          <p:nvSpPr>
            <p:cNvPr id="2397" name="Rectangle 1392"/>
            <p:cNvSpPr>
              <a:spLocks noChangeArrowheads="1"/>
            </p:cNvSpPr>
            <p:nvPr/>
          </p:nvSpPr>
          <p:spPr bwMode="auto">
            <a:xfrm>
              <a:off x="3619776" y="3388908"/>
              <a:ext cx="366076"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MYAGDI</a:t>
              </a:r>
              <a:endParaRPr lang="en-US" sz="700" b="1"/>
            </a:p>
          </p:txBody>
        </p:sp>
        <p:sp>
          <p:nvSpPr>
            <p:cNvPr id="2398" name="Rectangle 1393"/>
            <p:cNvSpPr>
              <a:spLocks noChangeArrowheads="1"/>
            </p:cNvSpPr>
            <p:nvPr/>
          </p:nvSpPr>
          <p:spPr bwMode="auto">
            <a:xfrm>
              <a:off x="1738258" y="2898756"/>
              <a:ext cx="349733"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DAILEKH</a:t>
              </a:r>
              <a:endParaRPr lang="en-US" sz="600" b="1"/>
            </a:p>
          </p:txBody>
        </p:sp>
        <p:sp>
          <p:nvSpPr>
            <p:cNvPr id="2399" name="Rectangle 1394"/>
            <p:cNvSpPr>
              <a:spLocks noChangeArrowheads="1"/>
            </p:cNvSpPr>
            <p:nvPr/>
          </p:nvSpPr>
          <p:spPr bwMode="auto">
            <a:xfrm>
              <a:off x="2168976" y="2963678"/>
              <a:ext cx="424909" cy="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a:solidFill>
                    <a:srgbClr val="000000"/>
                  </a:solidFill>
                  <a:latin typeface="Arial" charset="0"/>
                </a:rPr>
                <a:t>JAJARKOT</a:t>
              </a:r>
              <a:endParaRPr lang="en-US" sz="2800" b="1"/>
            </a:p>
          </p:txBody>
        </p:sp>
        <p:sp>
          <p:nvSpPr>
            <p:cNvPr id="2400" name="Rectangle 1395"/>
            <p:cNvSpPr>
              <a:spLocks noChangeArrowheads="1"/>
            </p:cNvSpPr>
            <p:nvPr/>
          </p:nvSpPr>
          <p:spPr bwMode="auto">
            <a:xfrm>
              <a:off x="2767780" y="3145694"/>
              <a:ext cx="338293"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RUKUM</a:t>
              </a:r>
              <a:endParaRPr lang="en-US" sz="3200" b="1"/>
            </a:p>
          </p:txBody>
        </p:sp>
        <p:sp>
          <p:nvSpPr>
            <p:cNvPr id="2401" name="Rectangle 1396"/>
            <p:cNvSpPr>
              <a:spLocks noChangeArrowheads="1"/>
            </p:cNvSpPr>
            <p:nvPr/>
          </p:nvSpPr>
          <p:spPr bwMode="auto">
            <a:xfrm>
              <a:off x="3974712" y="2782966"/>
              <a:ext cx="460863"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MUSTANG</a:t>
              </a:r>
              <a:endParaRPr lang="en-US" b="1"/>
            </a:p>
          </p:txBody>
        </p:sp>
        <p:sp>
          <p:nvSpPr>
            <p:cNvPr id="2402" name="Rectangle 1397"/>
            <p:cNvSpPr>
              <a:spLocks noChangeArrowheads="1"/>
            </p:cNvSpPr>
            <p:nvPr/>
          </p:nvSpPr>
          <p:spPr bwMode="auto">
            <a:xfrm>
              <a:off x="4370905" y="3149874"/>
              <a:ext cx="410201" cy="1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MANANG</a:t>
              </a:r>
              <a:endParaRPr lang="en-US" b="1"/>
            </a:p>
          </p:txBody>
        </p:sp>
        <p:sp>
          <p:nvSpPr>
            <p:cNvPr id="2403" name="Rectangle 1398"/>
            <p:cNvSpPr>
              <a:spLocks noChangeArrowheads="1"/>
            </p:cNvSpPr>
            <p:nvPr/>
          </p:nvSpPr>
          <p:spPr bwMode="auto">
            <a:xfrm rot="1870248">
              <a:off x="3339534" y="3596573"/>
              <a:ext cx="460863" cy="1155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latin typeface="Arial" charset="0"/>
                </a:rPr>
                <a:t>BAGLUNG</a:t>
              </a:r>
              <a:endParaRPr lang="en-US" b="1"/>
            </a:p>
          </p:txBody>
        </p:sp>
        <p:sp>
          <p:nvSpPr>
            <p:cNvPr id="2404" name="Line 1420"/>
            <p:cNvSpPr>
              <a:spLocks noChangeShapeType="1"/>
            </p:cNvSpPr>
            <p:nvPr/>
          </p:nvSpPr>
          <p:spPr bwMode="auto">
            <a:xfrm flipH="1">
              <a:off x="5837119" y="2591273"/>
              <a:ext cx="92577" cy="1828327"/>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a:p>
          </p:txBody>
        </p:sp>
      </p:grpSp>
      <p:sp>
        <p:nvSpPr>
          <p:cNvPr id="1437" name="Text Box 2"/>
          <p:cNvSpPr txBox="1">
            <a:spLocks noChangeArrowheads="1"/>
          </p:cNvSpPr>
          <p:nvPr/>
        </p:nvSpPr>
        <p:spPr bwMode="auto">
          <a:xfrm>
            <a:off x="304800" y="228600"/>
            <a:ext cx="8596313" cy="646113"/>
          </a:xfrm>
          <a:prstGeom prst="rect">
            <a:avLst/>
          </a:prstGeom>
          <a:noFill/>
          <a:ln w="9525">
            <a:noFill/>
            <a:miter lim="800000"/>
            <a:headEnd/>
            <a:tailEnd/>
          </a:ln>
          <a:effectLst/>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eaLnBrk="0" hangingPunct="0">
              <a:defRPr/>
            </a:pPr>
            <a:r>
              <a:rPr lang="en-US" sz="3600" b="1" dirty="0" smtClean="0">
                <a:ln>
                  <a:prstDash val="solid"/>
                </a:ln>
                <a:effectLst>
                  <a:outerShdw blurRad="88000" dist="50800" dir="5040000" algn="tl">
                    <a:schemeClr val="accent4">
                      <a:tint val="80000"/>
                      <a:satMod val="250000"/>
                      <a:alpha val="45000"/>
                    </a:schemeClr>
                  </a:outerShdw>
                </a:effectLst>
                <a:latin typeface="Calibri" pitchFamily="34" charset="0"/>
              </a:rPr>
              <a:t>Planned N/CRSP </a:t>
            </a:r>
            <a:r>
              <a:rPr lang="en-US" sz="3600" b="1" dirty="0">
                <a:ln>
                  <a:prstDash val="solid"/>
                </a:ln>
                <a:effectLst>
                  <a:outerShdw blurRad="88000" dist="50800" dir="5040000" algn="tl">
                    <a:schemeClr val="accent4">
                      <a:tint val="80000"/>
                      <a:satMod val="250000"/>
                      <a:alpha val="45000"/>
                    </a:schemeClr>
                  </a:outerShdw>
                </a:effectLst>
                <a:latin typeface="Calibri" pitchFamily="34" charset="0"/>
              </a:rPr>
              <a:t>STUDY SITES</a:t>
            </a:r>
            <a:endParaRPr lang="en-US" sz="4400" b="1" dirty="0">
              <a:ln>
                <a:prstDash val="solid"/>
              </a:ln>
              <a:effectLst>
                <a:outerShdw blurRad="88000" dist="50800" dir="5040000" algn="tl">
                  <a:schemeClr val="accent4">
                    <a:tint val="80000"/>
                    <a:satMod val="250000"/>
                    <a:alpha val="45000"/>
                  </a:schemeClr>
                </a:outerShdw>
              </a:effectLst>
              <a:latin typeface="Calibri" pitchFamily="34" charset="0"/>
            </a:endParaRPr>
          </a:p>
        </p:txBody>
      </p:sp>
      <p:sp>
        <p:nvSpPr>
          <p:cNvPr id="1445" name="Text Box 2"/>
          <p:cNvSpPr txBox="1">
            <a:spLocks noChangeArrowheads="1"/>
          </p:cNvSpPr>
          <p:nvPr/>
        </p:nvSpPr>
        <p:spPr bwMode="auto">
          <a:xfrm>
            <a:off x="838199" y="4837113"/>
            <a:ext cx="2281525" cy="307777"/>
          </a:xfrm>
          <a:prstGeom prst="rect">
            <a:avLst/>
          </a:prstGeom>
          <a:noFill/>
          <a:ln w="9525">
            <a:noFill/>
            <a:miter lim="800000"/>
            <a:headEnd/>
            <a:tailEnd/>
          </a:ln>
          <a:effectLst/>
        </p:spPr>
        <p:txBody>
          <a:bodyPr>
            <a:spAutoFit/>
          </a:bodyPr>
          <a:lstStyle/>
          <a:p>
            <a:pPr eaLnBrk="0" hangingPunct="0">
              <a:defRPr/>
            </a:pPr>
            <a:r>
              <a:rPr lang="en-US" sz="1400" dirty="0" err="1">
                <a:ln>
                  <a:solidFill>
                    <a:schemeClr val="tx1"/>
                  </a:solidFill>
                </a:ln>
                <a:latin typeface="Arial" pitchFamily="34" charset="0"/>
                <a:cs typeface="Arial" pitchFamily="34" charset="0"/>
              </a:rPr>
              <a:t>Suahaara</a:t>
            </a:r>
            <a:r>
              <a:rPr lang="en-US" sz="1400" dirty="0">
                <a:ln>
                  <a:solidFill>
                    <a:schemeClr val="tx1"/>
                  </a:solidFill>
                </a:ln>
                <a:latin typeface="Arial" pitchFamily="34" charset="0"/>
                <a:cs typeface="Arial" pitchFamily="34" charset="0"/>
              </a:rPr>
              <a:t> Districts</a:t>
            </a:r>
            <a:endParaRPr lang="en-US" sz="1800" dirty="0">
              <a:ln>
                <a:solidFill>
                  <a:schemeClr val="tx1"/>
                </a:solidFill>
              </a:ln>
              <a:latin typeface="Arial" pitchFamily="34" charset="0"/>
              <a:cs typeface="Arial" pitchFamily="34" charset="0"/>
            </a:endParaRPr>
          </a:p>
        </p:txBody>
      </p:sp>
      <p:sp>
        <p:nvSpPr>
          <p:cNvPr id="1448" name="Rectangle 1447"/>
          <p:cNvSpPr/>
          <p:nvPr/>
        </p:nvSpPr>
        <p:spPr>
          <a:xfrm>
            <a:off x="381000" y="4876800"/>
            <a:ext cx="457200" cy="228600"/>
          </a:xfrm>
          <a:prstGeom prst="rect">
            <a:avLst/>
          </a:prstGeom>
          <a:solidFill>
            <a:schemeClr val="accent5">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5" name="Rectangle 1314"/>
          <p:cNvSpPr>
            <a:spLocks noChangeArrowheads="1"/>
          </p:cNvSpPr>
          <p:nvPr/>
        </p:nvSpPr>
        <p:spPr bwMode="auto">
          <a:xfrm rot="-3214086">
            <a:off x="-73818" y="1526381"/>
            <a:ext cx="13398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FAR-WESTERN REGION</a:t>
            </a:r>
            <a:endParaRPr lang="en-US" sz="3600"/>
          </a:p>
        </p:txBody>
      </p:sp>
      <p:sp>
        <p:nvSpPr>
          <p:cNvPr id="2056" name="Rectangle 1314"/>
          <p:cNvSpPr>
            <a:spLocks noChangeArrowheads="1"/>
          </p:cNvSpPr>
          <p:nvPr/>
        </p:nvSpPr>
        <p:spPr bwMode="auto">
          <a:xfrm rot="1733469">
            <a:off x="2981325" y="1839913"/>
            <a:ext cx="13144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MID-WESTERN REGION</a:t>
            </a:r>
            <a:endParaRPr lang="en-US" sz="3600"/>
          </a:p>
        </p:txBody>
      </p:sp>
      <p:sp>
        <p:nvSpPr>
          <p:cNvPr id="2057" name="Rectangle 1314"/>
          <p:cNvSpPr>
            <a:spLocks noChangeArrowheads="1"/>
          </p:cNvSpPr>
          <p:nvPr/>
        </p:nvSpPr>
        <p:spPr bwMode="auto">
          <a:xfrm rot="1171266">
            <a:off x="4716463" y="2841625"/>
            <a:ext cx="106521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WESTERN REGION</a:t>
            </a:r>
            <a:endParaRPr lang="en-US" sz="3600"/>
          </a:p>
        </p:txBody>
      </p:sp>
      <p:sp>
        <p:nvSpPr>
          <p:cNvPr id="2058" name="Rectangle 1314"/>
          <p:cNvSpPr>
            <a:spLocks noChangeArrowheads="1"/>
          </p:cNvSpPr>
          <p:nvPr/>
        </p:nvSpPr>
        <p:spPr bwMode="auto">
          <a:xfrm rot="1370463">
            <a:off x="5935663" y="3489325"/>
            <a:ext cx="10715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CENTRAL  REGION</a:t>
            </a:r>
            <a:endParaRPr lang="en-US" sz="3600"/>
          </a:p>
        </p:txBody>
      </p:sp>
      <p:sp>
        <p:nvSpPr>
          <p:cNvPr id="2059" name="Rectangle 1314"/>
          <p:cNvSpPr>
            <a:spLocks noChangeArrowheads="1"/>
          </p:cNvSpPr>
          <p:nvPr/>
        </p:nvSpPr>
        <p:spPr bwMode="auto">
          <a:xfrm rot="354949">
            <a:off x="7612063" y="3963988"/>
            <a:ext cx="10715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EASTERN  REGION</a:t>
            </a:r>
            <a:endParaRPr lang="en-US" sz="3600"/>
          </a:p>
        </p:txBody>
      </p:sp>
      <p:sp>
        <p:nvSpPr>
          <p:cNvPr id="1456" name="Rectangle 1314"/>
          <p:cNvSpPr>
            <a:spLocks noChangeArrowheads="1"/>
          </p:cNvSpPr>
          <p:nvPr/>
        </p:nvSpPr>
        <p:spPr bwMode="auto">
          <a:xfrm>
            <a:off x="5562600" y="2314575"/>
            <a:ext cx="1295400" cy="307777"/>
          </a:xfrm>
          <a:prstGeom prst="rect">
            <a:avLst/>
          </a:prstGeom>
          <a:noFill/>
          <a:ln w="9525">
            <a:solidFill>
              <a:schemeClr val="tx1"/>
            </a:solidFill>
            <a:miter lim="800000"/>
            <a:headEnd/>
            <a:tailEnd/>
          </a:ln>
        </p:spPr>
        <p:txBody>
          <a:bodyPr lIns="0" tIns="0" rIns="0" bIns="0">
            <a:spAutoFit/>
          </a:bodyPr>
          <a:lstStyle/>
          <a:p>
            <a:pPr algn="ctr">
              <a:defRPr/>
            </a:pPr>
            <a:r>
              <a:rPr lang="en-US" sz="2000" b="1" dirty="0" smtClean="0">
                <a:solidFill>
                  <a:schemeClr val="accent6">
                    <a:lumMod val="75000"/>
                  </a:schemeClr>
                </a:solidFill>
              </a:rPr>
              <a:t>Kathmandu</a:t>
            </a:r>
            <a:endParaRPr lang="en-US" sz="2000" dirty="0">
              <a:solidFill>
                <a:schemeClr val="accent6">
                  <a:lumMod val="75000"/>
                </a:schemeClr>
              </a:solidFill>
            </a:endParaRPr>
          </a:p>
        </p:txBody>
      </p:sp>
      <p:sp>
        <p:nvSpPr>
          <p:cNvPr id="2" name="5-Point Star 1"/>
          <p:cNvSpPr/>
          <p:nvPr/>
        </p:nvSpPr>
        <p:spPr>
          <a:xfrm>
            <a:off x="1422400" y="1731963"/>
            <a:ext cx="201613" cy="220662"/>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3898" name="Rectangle 3897"/>
          <p:cNvSpPr/>
          <p:nvPr/>
        </p:nvSpPr>
        <p:spPr>
          <a:xfrm>
            <a:off x="360363" y="5260975"/>
            <a:ext cx="457200" cy="228600"/>
          </a:xfrm>
          <a:prstGeom prst="rect">
            <a:avLst/>
          </a:prstGeom>
          <a:solidFill>
            <a:schemeClr val="accent6">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9" name="Text Box 2"/>
          <p:cNvSpPr txBox="1">
            <a:spLocks noChangeArrowheads="1"/>
          </p:cNvSpPr>
          <p:nvPr/>
        </p:nvSpPr>
        <p:spPr bwMode="auto">
          <a:xfrm>
            <a:off x="867900" y="5233429"/>
            <a:ext cx="2281525" cy="307777"/>
          </a:xfrm>
          <a:prstGeom prst="rect">
            <a:avLst/>
          </a:prstGeom>
          <a:noFill/>
          <a:ln w="9525">
            <a:noFill/>
            <a:miter lim="800000"/>
            <a:headEnd/>
            <a:tailEnd/>
          </a:ln>
          <a:effectLst/>
        </p:spPr>
        <p:txBody>
          <a:bodyPr>
            <a:spAutoFit/>
          </a:bodyPr>
          <a:lstStyle/>
          <a:p>
            <a:pPr eaLnBrk="0" hangingPunct="0">
              <a:defRPr/>
            </a:pPr>
            <a:r>
              <a:rPr lang="en-US" sz="1400" dirty="0">
                <a:ln>
                  <a:solidFill>
                    <a:schemeClr val="tx1"/>
                  </a:solidFill>
                </a:ln>
                <a:latin typeface="Arial" pitchFamily="34" charset="0"/>
                <a:cs typeface="Arial" pitchFamily="34" charset="0"/>
              </a:rPr>
              <a:t>Feed the Future Districts</a:t>
            </a:r>
            <a:endParaRPr lang="en-US" sz="1800" dirty="0">
              <a:ln>
                <a:solidFill>
                  <a:schemeClr val="tx1"/>
                </a:solidFill>
              </a:ln>
              <a:latin typeface="Arial" pitchFamily="34" charset="0"/>
              <a:cs typeface="Arial" pitchFamily="34" charset="0"/>
            </a:endParaRPr>
          </a:p>
        </p:txBody>
      </p:sp>
      <p:sp>
        <p:nvSpPr>
          <p:cNvPr id="1404" name="5-Point Star 1403"/>
          <p:cNvSpPr/>
          <p:nvPr/>
        </p:nvSpPr>
        <p:spPr>
          <a:xfrm>
            <a:off x="2784475" y="1847850"/>
            <a:ext cx="201613" cy="220663"/>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05" name="5-Point Star 3904"/>
          <p:cNvSpPr/>
          <p:nvPr/>
        </p:nvSpPr>
        <p:spPr>
          <a:xfrm>
            <a:off x="2554288" y="2317750"/>
            <a:ext cx="201612" cy="220663"/>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06" name="5-Point Star 3905"/>
          <p:cNvSpPr/>
          <p:nvPr/>
        </p:nvSpPr>
        <p:spPr>
          <a:xfrm>
            <a:off x="5611813" y="3829050"/>
            <a:ext cx="201612" cy="220663"/>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07" name="5-Point Star 3906"/>
          <p:cNvSpPr/>
          <p:nvPr/>
        </p:nvSpPr>
        <p:spPr>
          <a:xfrm>
            <a:off x="6111875" y="3911600"/>
            <a:ext cx="201613" cy="220663"/>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08" name="5-Point Star 3907"/>
          <p:cNvSpPr/>
          <p:nvPr/>
        </p:nvSpPr>
        <p:spPr>
          <a:xfrm>
            <a:off x="7321550" y="4452938"/>
            <a:ext cx="201613" cy="220662"/>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09" name="5-Point Star 3908"/>
          <p:cNvSpPr/>
          <p:nvPr/>
        </p:nvSpPr>
        <p:spPr>
          <a:xfrm>
            <a:off x="8502650" y="4246563"/>
            <a:ext cx="201613" cy="220662"/>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10" name="5-Point Star 3909"/>
          <p:cNvSpPr/>
          <p:nvPr/>
        </p:nvSpPr>
        <p:spPr>
          <a:xfrm>
            <a:off x="1054100" y="2346325"/>
            <a:ext cx="201613" cy="220663"/>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11" name="5-Point Star 3910"/>
          <p:cNvSpPr/>
          <p:nvPr/>
        </p:nvSpPr>
        <p:spPr>
          <a:xfrm>
            <a:off x="2720975" y="3413125"/>
            <a:ext cx="201613" cy="220663"/>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12" name="5-Point Star 3911"/>
          <p:cNvSpPr/>
          <p:nvPr/>
        </p:nvSpPr>
        <p:spPr>
          <a:xfrm>
            <a:off x="3346450" y="3994150"/>
            <a:ext cx="130175" cy="136525"/>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82" name="5-Point Star 5281"/>
          <p:cNvSpPr/>
          <p:nvPr/>
        </p:nvSpPr>
        <p:spPr>
          <a:xfrm>
            <a:off x="4745038" y="3689350"/>
            <a:ext cx="201612" cy="220663"/>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83" name="5-Point Star 5282"/>
          <p:cNvSpPr/>
          <p:nvPr/>
        </p:nvSpPr>
        <p:spPr>
          <a:xfrm>
            <a:off x="5743575" y="4257675"/>
            <a:ext cx="130175" cy="138113"/>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85" name="5-Point Star 5284"/>
          <p:cNvSpPr/>
          <p:nvPr/>
        </p:nvSpPr>
        <p:spPr>
          <a:xfrm>
            <a:off x="6313488" y="4605338"/>
            <a:ext cx="201612" cy="220662"/>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86" name="5-Point Star 5285"/>
          <p:cNvSpPr/>
          <p:nvPr/>
        </p:nvSpPr>
        <p:spPr>
          <a:xfrm>
            <a:off x="8229600" y="4910138"/>
            <a:ext cx="158750" cy="158750"/>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87" name="5-Point Star 5286"/>
          <p:cNvSpPr/>
          <p:nvPr/>
        </p:nvSpPr>
        <p:spPr>
          <a:xfrm>
            <a:off x="8528050" y="5181600"/>
            <a:ext cx="158750" cy="158750"/>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88" name="5-Point Star 5287"/>
          <p:cNvSpPr/>
          <p:nvPr/>
        </p:nvSpPr>
        <p:spPr>
          <a:xfrm>
            <a:off x="1905000" y="3665538"/>
            <a:ext cx="180975" cy="168275"/>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89" name="5-Point Star 5288"/>
          <p:cNvSpPr/>
          <p:nvPr/>
        </p:nvSpPr>
        <p:spPr>
          <a:xfrm>
            <a:off x="4370388" y="4198938"/>
            <a:ext cx="201612" cy="220662"/>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90" name="5-Point Star 5289"/>
          <p:cNvSpPr/>
          <p:nvPr/>
        </p:nvSpPr>
        <p:spPr>
          <a:xfrm>
            <a:off x="5410200" y="5195888"/>
            <a:ext cx="131763" cy="138112"/>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91" name="5-Point Star 5290"/>
          <p:cNvSpPr/>
          <p:nvPr/>
        </p:nvSpPr>
        <p:spPr>
          <a:xfrm>
            <a:off x="5943600" y="5334000"/>
            <a:ext cx="131763" cy="138113"/>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92" name="5-Point Star 5291"/>
          <p:cNvSpPr/>
          <p:nvPr/>
        </p:nvSpPr>
        <p:spPr>
          <a:xfrm>
            <a:off x="6497638" y="5486400"/>
            <a:ext cx="131762" cy="138113"/>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93" name="5-Point Star 5292"/>
          <p:cNvSpPr/>
          <p:nvPr/>
        </p:nvSpPr>
        <p:spPr>
          <a:xfrm>
            <a:off x="7488238" y="5562600"/>
            <a:ext cx="131762" cy="138113"/>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94" name="5-Point Star 5293"/>
          <p:cNvSpPr/>
          <p:nvPr/>
        </p:nvSpPr>
        <p:spPr>
          <a:xfrm>
            <a:off x="8250238" y="5715000"/>
            <a:ext cx="131762" cy="138113"/>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07766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pt 3"/>
          <p:cNvPicPr>
            <a:picLocks noChangeAspect="1" noChangeArrowheads="1"/>
          </p:cNvPicPr>
          <p:nvPr/>
        </p:nvPicPr>
        <p:blipFill>
          <a:blip r:embed="rId3" cstate="print"/>
          <a:srcRect/>
          <a:stretch>
            <a:fillRect/>
          </a:stretch>
        </p:blipFill>
        <p:spPr bwMode="auto">
          <a:xfrm>
            <a:off x="0" y="0"/>
            <a:ext cx="9144000" cy="6867525"/>
          </a:xfrm>
          <a:prstGeom prst="rect">
            <a:avLst/>
          </a:prstGeom>
          <a:noFill/>
        </p:spPr>
      </p:pic>
      <p:pic>
        <p:nvPicPr>
          <p:cNvPr id="6" name="Picture 0" descr="NCRSP_districts.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1" y="-459432"/>
            <a:ext cx="6221651" cy="805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463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pt 3"/>
          <p:cNvPicPr>
            <a:picLocks noChangeAspect="1" noChangeArrowheads="1"/>
          </p:cNvPicPr>
          <p:nvPr/>
        </p:nvPicPr>
        <p:blipFill>
          <a:blip r:embed="rId3" cstate="print"/>
          <a:srcRect/>
          <a:stretch>
            <a:fillRect/>
          </a:stretch>
        </p:blipFill>
        <p:spPr bwMode="auto">
          <a:xfrm>
            <a:off x="0" y="0"/>
            <a:ext cx="9144000" cy="6867525"/>
          </a:xfrm>
          <a:prstGeom prst="rect">
            <a:avLst/>
          </a:prstGeom>
          <a:noFill/>
        </p:spPr>
      </p:pic>
      <p:sp>
        <p:nvSpPr>
          <p:cNvPr id="2" name="TextBox 1"/>
          <p:cNvSpPr txBox="1"/>
          <p:nvPr/>
        </p:nvSpPr>
        <p:spPr>
          <a:xfrm>
            <a:off x="2006233" y="1174566"/>
            <a:ext cx="4862934" cy="646331"/>
          </a:xfrm>
          <a:prstGeom prst="rect">
            <a:avLst/>
          </a:prstGeom>
          <a:noFill/>
        </p:spPr>
        <p:txBody>
          <a:bodyPr wrap="none" rtlCol="0">
            <a:spAutoFit/>
          </a:bodyPr>
          <a:lstStyle/>
          <a:p>
            <a:r>
              <a:rPr lang="en-US" sz="3600" b="1" dirty="0" smtClean="0"/>
              <a:t>Integrated programming</a:t>
            </a:r>
            <a:endParaRPr lang="en-US" sz="3600" b="1" dirty="0"/>
          </a:p>
        </p:txBody>
      </p:sp>
      <p:sp>
        <p:nvSpPr>
          <p:cNvPr id="8" name="Oval 7"/>
          <p:cNvSpPr/>
          <p:nvPr/>
        </p:nvSpPr>
        <p:spPr>
          <a:xfrm>
            <a:off x="755576" y="1078632"/>
            <a:ext cx="1143000" cy="8382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rPr>
              <a:t>3</a:t>
            </a:r>
            <a:endParaRPr lang="en-US" sz="3600" dirty="0">
              <a:solidFill>
                <a:srgbClr val="C00000"/>
              </a:solidFill>
            </a:endParaRPr>
          </a:p>
        </p:txBody>
      </p:sp>
      <p:sp>
        <p:nvSpPr>
          <p:cNvPr id="9" name="TextBox 8"/>
          <p:cNvSpPr txBox="1"/>
          <p:nvPr/>
        </p:nvSpPr>
        <p:spPr>
          <a:xfrm>
            <a:off x="611560" y="1916832"/>
            <a:ext cx="7772400" cy="4431983"/>
          </a:xfrm>
          <a:prstGeom prst="rect">
            <a:avLst/>
          </a:prstGeom>
          <a:noFill/>
        </p:spPr>
        <p:txBody>
          <a:bodyPr wrap="square" rtlCol="0">
            <a:spAutoFit/>
          </a:bodyPr>
          <a:lstStyle/>
          <a:p>
            <a:endParaRPr lang="en-US" sz="2800" dirty="0" smtClean="0"/>
          </a:p>
          <a:p>
            <a:pPr lvl="1"/>
            <a:r>
              <a:rPr lang="en-US" sz="3000" dirty="0" smtClean="0"/>
              <a:t>“The effectiveness and cost-effectiveness of nutritional interventions.  Both single and packaged interventions that affect general nutrition and micronutrient intake should be assessed for their effect on stunting.”</a:t>
            </a:r>
          </a:p>
          <a:p>
            <a:pPr lvl="1">
              <a:buFont typeface="Wingdings" pitchFamily="2" charset="2"/>
              <a:buChar char="Ø"/>
            </a:pPr>
            <a:endParaRPr lang="en-US" sz="2800" dirty="0" smtClean="0"/>
          </a:p>
          <a:p>
            <a:pPr lvl="1">
              <a:buFont typeface="Wingdings" pitchFamily="2" charset="2"/>
              <a:buChar char="Ø"/>
            </a:pPr>
            <a:endParaRPr lang="en-US" sz="2800" dirty="0" smtClean="0"/>
          </a:p>
          <a:p>
            <a:pPr algn="r"/>
            <a:r>
              <a:rPr lang="en-US" dirty="0" smtClean="0"/>
              <a:t> </a:t>
            </a:r>
            <a:r>
              <a:rPr lang="en-US" i="1" dirty="0" smtClean="0"/>
              <a:t>Lancet series on Maternal and Child </a:t>
            </a:r>
            <a:r>
              <a:rPr lang="en-US" i="1" dirty="0" err="1" smtClean="0"/>
              <a:t>Undernutrition</a:t>
            </a:r>
            <a:r>
              <a:rPr lang="en-US" i="1" dirty="0" smtClean="0"/>
              <a:t> </a:t>
            </a:r>
            <a:r>
              <a:rPr lang="en-US" dirty="0" smtClean="0"/>
              <a:t>(2008)</a:t>
            </a:r>
          </a:p>
          <a:p>
            <a:endParaRPr lang="en-US" sz="2000" dirty="0"/>
          </a:p>
        </p:txBody>
      </p:sp>
    </p:spTree>
    <p:extLst>
      <p:ext uri="{BB962C8B-B14F-4D97-AF65-F5344CB8AC3E}">
        <p14:creationId xmlns:p14="http://schemas.microsoft.com/office/powerpoint/2010/main" val="713720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pt 3"/>
          <p:cNvPicPr>
            <a:picLocks noChangeAspect="1" noChangeArrowheads="1"/>
          </p:cNvPicPr>
          <p:nvPr/>
        </p:nvPicPr>
        <p:blipFill>
          <a:blip r:embed="rId3" cstate="print"/>
          <a:srcRect/>
          <a:stretch>
            <a:fillRect/>
          </a:stretch>
        </p:blipFill>
        <p:spPr bwMode="auto">
          <a:xfrm>
            <a:off x="0" y="-9527"/>
            <a:ext cx="9172138" cy="6867525"/>
          </a:xfrm>
          <a:prstGeom prst="rect">
            <a:avLst/>
          </a:prstGeom>
          <a:noFill/>
        </p:spPr>
      </p:pic>
      <p:sp>
        <p:nvSpPr>
          <p:cNvPr id="130" name="Rectangle 129"/>
          <p:cNvSpPr/>
          <p:nvPr/>
        </p:nvSpPr>
        <p:spPr>
          <a:xfrm>
            <a:off x="0" y="5708768"/>
            <a:ext cx="1084003" cy="1149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49493" y="1124744"/>
            <a:ext cx="2232248" cy="64807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Suuahara</a:t>
            </a:r>
            <a:endParaRPr lang="en-US" dirty="0"/>
          </a:p>
        </p:txBody>
      </p:sp>
      <p:sp>
        <p:nvSpPr>
          <p:cNvPr id="6" name="Oval 5"/>
          <p:cNvSpPr/>
          <p:nvPr/>
        </p:nvSpPr>
        <p:spPr>
          <a:xfrm>
            <a:off x="5508102" y="1132186"/>
            <a:ext cx="2778639" cy="681487"/>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FTF program</a:t>
            </a:r>
            <a:endParaRPr lang="en-US" dirty="0"/>
          </a:p>
        </p:txBody>
      </p:sp>
      <p:sp>
        <p:nvSpPr>
          <p:cNvPr id="3" name="Oval 2"/>
          <p:cNvSpPr/>
          <p:nvPr/>
        </p:nvSpPr>
        <p:spPr>
          <a:xfrm>
            <a:off x="1681541" y="2709078"/>
            <a:ext cx="1368151" cy="765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Diet Quality</a:t>
            </a:r>
            <a:endParaRPr lang="en-US" sz="2000" b="1" dirty="0"/>
          </a:p>
        </p:txBody>
      </p:sp>
      <p:sp>
        <p:nvSpPr>
          <p:cNvPr id="4" name="Rounded Rectangle 3"/>
          <p:cNvSpPr/>
          <p:nvPr/>
        </p:nvSpPr>
        <p:spPr>
          <a:xfrm>
            <a:off x="3192809" y="5724279"/>
            <a:ext cx="2736304" cy="74622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Maternal/Child Nutrition</a:t>
            </a:r>
            <a:endParaRPr lang="en-US" sz="2400" b="1" dirty="0">
              <a:solidFill>
                <a:schemeClr val="tx1"/>
              </a:solidFill>
            </a:endParaRPr>
          </a:p>
        </p:txBody>
      </p:sp>
      <p:sp>
        <p:nvSpPr>
          <p:cNvPr id="7" name="Rectangle 6"/>
          <p:cNvSpPr/>
          <p:nvPr/>
        </p:nvSpPr>
        <p:spPr>
          <a:xfrm>
            <a:off x="3208790" y="2133014"/>
            <a:ext cx="1116124" cy="5760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Behavior change</a:t>
            </a:r>
            <a:endParaRPr lang="en-US" b="1" dirty="0"/>
          </a:p>
        </p:txBody>
      </p:sp>
      <p:sp>
        <p:nvSpPr>
          <p:cNvPr id="11" name="Rectangle 10"/>
          <p:cNvSpPr/>
          <p:nvPr/>
        </p:nvSpPr>
        <p:spPr>
          <a:xfrm>
            <a:off x="391580" y="2850337"/>
            <a:ext cx="1116124" cy="5760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Home gardens</a:t>
            </a:r>
            <a:endParaRPr lang="en-US" b="1" dirty="0"/>
          </a:p>
        </p:txBody>
      </p:sp>
      <p:sp>
        <p:nvSpPr>
          <p:cNvPr id="12" name="Rectangle 11"/>
          <p:cNvSpPr/>
          <p:nvPr/>
        </p:nvSpPr>
        <p:spPr>
          <a:xfrm>
            <a:off x="372433" y="2139776"/>
            <a:ext cx="1116124" cy="5760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Agric. Extension</a:t>
            </a:r>
            <a:endParaRPr lang="en-US" b="1" dirty="0"/>
          </a:p>
        </p:txBody>
      </p:sp>
      <p:sp>
        <p:nvSpPr>
          <p:cNvPr id="13" name="Rectangle 12"/>
          <p:cNvSpPr/>
          <p:nvPr/>
        </p:nvSpPr>
        <p:spPr>
          <a:xfrm>
            <a:off x="3238795" y="2848172"/>
            <a:ext cx="1116124" cy="5760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Service Quality</a:t>
            </a:r>
            <a:endParaRPr lang="en-US" b="1" dirty="0"/>
          </a:p>
        </p:txBody>
      </p:sp>
      <p:sp>
        <p:nvSpPr>
          <p:cNvPr id="9" name="Right Brace 8"/>
          <p:cNvSpPr/>
          <p:nvPr/>
        </p:nvSpPr>
        <p:spPr>
          <a:xfrm rot="16200000">
            <a:off x="2166755" y="555701"/>
            <a:ext cx="342039" cy="2776263"/>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a:stCxn id="50" idx="1"/>
            <a:endCxn id="4" idx="0"/>
          </p:cNvCxnSpPr>
          <p:nvPr/>
        </p:nvCxnSpPr>
        <p:spPr>
          <a:xfrm>
            <a:off x="2453127" y="4498109"/>
            <a:ext cx="2107834" cy="1226170"/>
          </a:xfrm>
          <a:prstGeom prst="straightConnector1">
            <a:avLst/>
          </a:prstGeom>
          <a:ln>
            <a:prstDash val="lgDashDot"/>
            <a:tailEnd type="arrow"/>
          </a:ln>
        </p:spPr>
        <p:style>
          <a:lnRef idx="1">
            <a:schemeClr val="accent1"/>
          </a:lnRef>
          <a:fillRef idx="0">
            <a:schemeClr val="accent1"/>
          </a:fillRef>
          <a:effectRef idx="0">
            <a:schemeClr val="accent1"/>
          </a:effectRef>
          <a:fontRef idx="minor">
            <a:schemeClr val="tx1"/>
          </a:fontRef>
        </p:style>
      </p:cxnSp>
      <p:sp>
        <p:nvSpPr>
          <p:cNvPr id="22" name="Right Brace 21"/>
          <p:cNvSpPr/>
          <p:nvPr/>
        </p:nvSpPr>
        <p:spPr>
          <a:xfrm>
            <a:off x="4393656" y="2148702"/>
            <a:ext cx="538384" cy="1715966"/>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26"/>
          <p:cNvSpPr/>
          <p:nvPr/>
        </p:nvSpPr>
        <p:spPr>
          <a:xfrm>
            <a:off x="7524328" y="2049877"/>
            <a:ext cx="1116124" cy="5760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New seeds</a:t>
            </a:r>
            <a:endParaRPr lang="en-US" b="1" dirty="0"/>
          </a:p>
        </p:txBody>
      </p:sp>
      <p:sp>
        <p:nvSpPr>
          <p:cNvPr id="28" name="Rectangle 27"/>
          <p:cNvSpPr/>
          <p:nvPr/>
        </p:nvSpPr>
        <p:spPr>
          <a:xfrm>
            <a:off x="7507458" y="2867253"/>
            <a:ext cx="1116124" cy="54249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Irrigation</a:t>
            </a:r>
            <a:endParaRPr lang="en-US" b="1" dirty="0"/>
          </a:p>
        </p:txBody>
      </p:sp>
      <p:sp>
        <p:nvSpPr>
          <p:cNvPr id="29" name="Oval 28"/>
          <p:cNvSpPr/>
          <p:nvPr/>
        </p:nvSpPr>
        <p:spPr>
          <a:xfrm>
            <a:off x="5113764" y="2325405"/>
            <a:ext cx="1677349" cy="1445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Diet</a:t>
            </a:r>
          </a:p>
          <a:p>
            <a:pPr algn="ctr"/>
            <a:r>
              <a:rPr lang="en-US" sz="2000" b="1" dirty="0" smtClean="0"/>
              <a:t>Quantity (and  Quality)</a:t>
            </a:r>
            <a:endParaRPr lang="en-US" sz="2000" b="1" dirty="0"/>
          </a:p>
        </p:txBody>
      </p:sp>
      <p:sp>
        <p:nvSpPr>
          <p:cNvPr id="30" name="Rectangle 29"/>
          <p:cNvSpPr/>
          <p:nvPr/>
        </p:nvSpPr>
        <p:spPr>
          <a:xfrm>
            <a:off x="7504442" y="3659867"/>
            <a:ext cx="1116124" cy="5760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Rural finance</a:t>
            </a:r>
            <a:endParaRPr lang="en-US" b="1" dirty="0"/>
          </a:p>
        </p:txBody>
      </p:sp>
      <p:cxnSp>
        <p:nvCxnSpPr>
          <p:cNvPr id="31" name="Straight Arrow Connector 30"/>
          <p:cNvCxnSpPr>
            <a:stCxn id="54" idx="1"/>
            <a:endCxn id="4" idx="0"/>
          </p:cNvCxnSpPr>
          <p:nvPr/>
        </p:nvCxnSpPr>
        <p:spPr>
          <a:xfrm flipH="1">
            <a:off x="4560961" y="4582441"/>
            <a:ext cx="1558365" cy="1141838"/>
          </a:xfrm>
          <a:prstGeom prst="straightConnector1">
            <a:avLst/>
          </a:prstGeom>
          <a:ln w="19050">
            <a:prstDash val="lgDashDot"/>
            <a:tailEnd type="arrow"/>
          </a:ln>
        </p:spPr>
        <p:style>
          <a:lnRef idx="1">
            <a:schemeClr val="accent1"/>
          </a:lnRef>
          <a:fillRef idx="0">
            <a:schemeClr val="accent1"/>
          </a:fillRef>
          <a:effectRef idx="0">
            <a:schemeClr val="accent1"/>
          </a:effectRef>
          <a:fontRef idx="minor">
            <a:schemeClr val="tx1"/>
          </a:fontRef>
        </p:style>
      </p:cxnSp>
      <p:sp>
        <p:nvSpPr>
          <p:cNvPr id="8193" name="Isosceles Triangle 8192"/>
          <p:cNvSpPr/>
          <p:nvPr/>
        </p:nvSpPr>
        <p:spPr>
          <a:xfrm>
            <a:off x="5077893" y="4763584"/>
            <a:ext cx="815382" cy="601871"/>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sp>
        <p:nvSpPr>
          <p:cNvPr id="36" name="Isosceles Triangle 35"/>
          <p:cNvSpPr/>
          <p:nvPr/>
        </p:nvSpPr>
        <p:spPr>
          <a:xfrm>
            <a:off x="3150372" y="4763585"/>
            <a:ext cx="815382" cy="601871"/>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sp>
        <p:nvSpPr>
          <p:cNvPr id="37" name="Right Brace 36"/>
          <p:cNvSpPr/>
          <p:nvPr/>
        </p:nvSpPr>
        <p:spPr>
          <a:xfrm rot="10800000">
            <a:off x="7010115" y="2192426"/>
            <a:ext cx="528409" cy="1799197"/>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p:cNvSpPr/>
          <p:nvPr/>
        </p:nvSpPr>
        <p:spPr>
          <a:xfrm>
            <a:off x="391580" y="3578801"/>
            <a:ext cx="1116124" cy="5760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Poultry, goats</a:t>
            </a:r>
            <a:endParaRPr lang="en-US" b="1" dirty="0"/>
          </a:p>
        </p:txBody>
      </p:sp>
      <p:sp>
        <p:nvSpPr>
          <p:cNvPr id="44" name="Rectangle 43"/>
          <p:cNvSpPr/>
          <p:nvPr/>
        </p:nvSpPr>
        <p:spPr>
          <a:xfrm>
            <a:off x="3254945" y="3576636"/>
            <a:ext cx="1116124" cy="5760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Sectoral</a:t>
            </a:r>
            <a:r>
              <a:rPr lang="en-US" b="1" dirty="0" smtClean="0"/>
              <a:t> </a:t>
            </a:r>
            <a:r>
              <a:rPr lang="en-US" b="1" dirty="0" err="1" smtClean="0"/>
              <a:t>coordintn</a:t>
            </a:r>
            <a:endParaRPr lang="en-US" b="1" dirty="0"/>
          </a:p>
        </p:txBody>
      </p:sp>
      <p:sp>
        <p:nvSpPr>
          <p:cNvPr id="50" name="Right Brace 49"/>
          <p:cNvSpPr/>
          <p:nvPr/>
        </p:nvSpPr>
        <p:spPr>
          <a:xfrm rot="5400000">
            <a:off x="2282108" y="2938958"/>
            <a:ext cx="342039" cy="2776263"/>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Right Brace 53"/>
          <p:cNvSpPr/>
          <p:nvPr/>
        </p:nvSpPr>
        <p:spPr>
          <a:xfrm rot="5400000">
            <a:off x="5948307" y="3023290"/>
            <a:ext cx="342039" cy="2776263"/>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09" name="Straight Arrow Connector 8208"/>
          <p:cNvCxnSpPr/>
          <p:nvPr/>
        </p:nvCxnSpPr>
        <p:spPr>
          <a:xfrm>
            <a:off x="2684061" y="988170"/>
            <a:ext cx="383215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Curved Left Arrow 32"/>
          <p:cNvSpPr/>
          <p:nvPr/>
        </p:nvSpPr>
        <p:spPr>
          <a:xfrm rot="11986982">
            <a:off x="922454" y="5065676"/>
            <a:ext cx="2045175" cy="2536269"/>
          </a:xfrm>
          <a:prstGeom prst="curvedLeftArrow">
            <a:avLst>
              <a:gd name="adj1" fmla="val 27295"/>
              <a:gd name="adj2" fmla="val 50000"/>
              <a:gd name="adj3" fmla="val 250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 name="Straight Arrow Connector 34"/>
          <p:cNvCxnSpPr>
            <a:endCxn id="4" idx="0"/>
          </p:cNvCxnSpPr>
          <p:nvPr/>
        </p:nvCxnSpPr>
        <p:spPr>
          <a:xfrm>
            <a:off x="930495" y="4235931"/>
            <a:ext cx="3630466" cy="1488348"/>
          </a:xfrm>
          <a:prstGeom prst="straightConnector1">
            <a:avLst/>
          </a:prstGeom>
          <a:ln>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4" idx="0"/>
          </p:cNvCxnSpPr>
          <p:nvPr/>
        </p:nvCxnSpPr>
        <p:spPr>
          <a:xfrm>
            <a:off x="3965755" y="4240402"/>
            <a:ext cx="595206" cy="1483877"/>
          </a:xfrm>
          <a:prstGeom prst="straightConnector1">
            <a:avLst/>
          </a:prstGeom>
          <a:ln>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2" idx="1"/>
            <a:endCxn id="4" idx="0"/>
          </p:cNvCxnSpPr>
          <p:nvPr/>
        </p:nvCxnSpPr>
        <p:spPr>
          <a:xfrm flipH="1">
            <a:off x="4560961" y="3006685"/>
            <a:ext cx="371079" cy="2717594"/>
          </a:xfrm>
          <a:prstGeom prst="straightConnector1">
            <a:avLst/>
          </a:prstGeom>
          <a:ln>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a:endCxn id="4" idx="0"/>
          </p:cNvCxnSpPr>
          <p:nvPr/>
        </p:nvCxnSpPr>
        <p:spPr>
          <a:xfrm flipH="1">
            <a:off x="4560961" y="3092024"/>
            <a:ext cx="2449154" cy="2632255"/>
          </a:xfrm>
          <a:prstGeom prst="straightConnector1">
            <a:avLst/>
          </a:prstGeom>
          <a:ln>
            <a:prstDash val="lgDashDot"/>
            <a:tailEnd type="arrow"/>
          </a:ln>
        </p:spPr>
        <p:style>
          <a:lnRef idx="1">
            <a:schemeClr val="accent1"/>
          </a:lnRef>
          <a:fillRef idx="0">
            <a:schemeClr val="accent1"/>
          </a:fillRef>
          <a:effectRef idx="0">
            <a:schemeClr val="accent1"/>
          </a:effectRef>
          <a:fontRef idx="minor">
            <a:schemeClr val="tx1"/>
          </a:fontRef>
        </p:style>
      </p:cxnSp>
      <p:sp>
        <p:nvSpPr>
          <p:cNvPr id="56" name="Isosceles Triangle 55"/>
          <p:cNvSpPr/>
          <p:nvPr/>
        </p:nvSpPr>
        <p:spPr>
          <a:xfrm>
            <a:off x="1471439" y="5796453"/>
            <a:ext cx="815382" cy="601871"/>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366730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209"/>
                                        </p:tgtEl>
                                        <p:attrNameLst>
                                          <p:attrName>style.visibility</p:attrName>
                                        </p:attrNameLst>
                                      </p:cBhvr>
                                      <p:to>
                                        <p:strVal val="visible"/>
                                      </p:to>
                                    </p:set>
                                    <p:animEffect transition="in" filter="wipe(left)">
                                      <p:cBhvr>
                                        <p:cTn id="27" dur="500"/>
                                        <p:tgtEl>
                                          <p:spTgt spid="820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193"/>
                                        </p:tgtEl>
                                        <p:attrNameLst>
                                          <p:attrName>style.visibility</p:attrName>
                                        </p:attrNameLst>
                                      </p:cBhvr>
                                      <p:to>
                                        <p:strVal val="visible"/>
                                      </p:to>
                                    </p:set>
                                    <p:animEffect transition="in" filter="fade">
                                      <p:cBhvr>
                                        <p:cTn id="61" dur="500"/>
                                        <p:tgtEl>
                                          <p:spTgt spid="8193"/>
                                        </p:tgtEl>
                                      </p:cBhvr>
                                    </p:animEffect>
                                  </p:childTnLst>
                                </p:cTn>
                              </p:par>
                              <p:par>
                                <p:cTn id="62" presetID="10"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100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22" grpId="0" animBg="1"/>
      <p:bldP spid="27" grpId="0" animBg="1"/>
      <p:bldP spid="28" grpId="0" animBg="1"/>
      <p:bldP spid="29" grpId="0" animBg="1"/>
      <p:bldP spid="30" grpId="0" animBg="1"/>
      <p:bldP spid="8193" grpId="0" animBg="1"/>
      <p:bldP spid="36" grpId="0" animBg="1"/>
      <p:bldP spid="37" grpId="0" animBg="1"/>
      <p:bldP spid="50" grpId="0" animBg="1"/>
      <p:bldP spid="54" grpId="0" animBg="1"/>
      <p:bldP spid="33" grpId="0" animBg="1"/>
      <p:bldP spid="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3"/>
          <p:cNvPicPr>
            <a:picLocks noChangeAspect="1" noChangeArrowheads="1"/>
          </p:cNvPicPr>
          <p:nvPr/>
        </p:nvPicPr>
        <p:blipFill>
          <a:blip r:embed="rId2" cstate="print"/>
          <a:srcRect/>
          <a:stretch>
            <a:fillRect/>
          </a:stretch>
        </p:blipFill>
        <p:spPr bwMode="auto">
          <a:xfrm>
            <a:off x="-6927" y="0"/>
            <a:ext cx="9144000" cy="6867525"/>
          </a:xfrm>
          <a:prstGeom prst="rect">
            <a:avLst/>
          </a:prstGeom>
          <a:noFill/>
          <a:ln w="9525">
            <a:noFill/>
            <a:miter lim="800000"/>
            <a:headEnd/>
            <a:tailEnd/>
          </a:ln>
        </p:spPr>
      </p:pic>
      <p:sp>
        <p:nvSpPr>
          <p:cNvPr id="7" name="TextBox 6"/>
          <p:cNvSpPr txBox="1"/>
          <p:nvPr/>
        </p:nvSpPr>
        <p:spPr>
          <a:xfrm>
            <a:off x="591028" y="1052736"/>
            <a:ext cx="8064896" cy="3539430"/>
          </a:xfrm>
          <a:prstGeom prst="rect">
            <a:avLst/>
          </a:prstGeom>
          <a:noFill/>
        </p:spPr>
        <p:txBody>
          <a:bodyPr wrap="square" rtlCol="0">
            <a:spAutoFit/>
          </a:bodyPr>
          <a:lstStyle/>
          <a:p>
            <a:r>
              <a:rPr lang="en-US" sz="3200" b="1" dirty="0" smtClean="0"/>
              <a:t>Outline of this session</a:t>
            </a:r>
          </a:p>
          <a:p>
            <a:endParaRPr lang="en-US" sz="2400" dirty="0" smtClean="0"/>
          </a:p>
          <a:p>
            <a:pPr marL="285750" indent="-285750">
              <a:buFont typeface="Wingdings" pitchFamily="2" charset="2"/>
              <a:buChar char="Ø"/>
            </a:pPr>
            <a:r>
              <a:rPr lang="en-US" sz="2400" dirty="0" smtClean="0"/>
              <a:t>Overview of key issues in building evidence of impact</a:t>
            </a:r>
          </a:p>
          <a:p>
            <a:pPr marL="285750" indent="-285750">
              <a:buFont typeface="Wingdings" pitchFamily="2" charset="2"/>
              <a:buChar char="Ø"/>
            </a:pPr>
            <a:endParaRPr lang="en-US" sz="2400" dirty="0"/>
          </a:p>
          <a:p>
            <a:pPr marL="285750" indent="-285750">
              <a:buFont typeface="Wingdings" pitchFamily="2" charset="2"/>
              <a:buChar char="Ø"/>
            </a:pPr>
            <a:r>
              <a:rPr lang="en-US" sz="2400" dirty="0" smtClean="0"/>
              <a:t>Outline of Nutrition CRSP research agenda</a:t>
            </a:r>
          </a:p>
          <a:p>
            <a:pPr marL="285750" indent="-285750">
              <a:buFont typeface="Wingdings" pitchFamily="2" charset="2"/>
              <a:buChar char="Ø"/>
            </a:pPr>
            <a:endParaRPr lang="en-US" sz="2400" dirty="0" smtClean="0"/>
          </a:p>
          <a:p>
            <a:pPr marL="285750" indent="-285750">
              <a:buFont typeface="Wingdings" pitchFamily="2" charset="2"/>
              <a:buChar char="Ø"/>
            </a:pPr>
            <a:r>
              <a:rPr lang="en-US" sz="2400" dirty="0" smtClean="0"/>
              <a:t>Discussion of roles of empirical evidence in policy and programming</a:t>
            </a:r>
          </a:p>
          <a:p>
            <a:pPr marL="285750" indent="-285750">
              <a:buFont typeface="Wingdings" pitchFamily="2" charset="2"/>
              <a:buChar char="Ø"/>
            </a:pPr>
            <a:endParaRPr lang="en-US" sz="2400" dirty="0"/>
          </a:p>
        </p:txBody>
      </p:sp>
      <p:sp>
        <p:nvSpPr>
          <p:cNvPr id="2" name="TextBox 1"/>
          <p:cNvSpPr txBox="1"/>
          <p:nvPr/>
        </p:nvSpPr>
        <p:spPr>
          <a:xfrm>
            <a:off x="610777" y="4509120"/>
            <a:ext cx="7542899" cy="1200329"/>
          </a:xfrm>
          <a:prstGeom prst="rect">
            <a:avLst/>
          </a:prstGeom>
          <a:noFill/>
        </p:spPr>
        <p:txBody>
          <a:bodyPr wrap="none" rtlCol="0">
            <a:spAutoFit/>
          </a:bodyPr>
          <a:lstStyle/>
          <a:p>
            <a:pPr marL="342900" indent="-342900">
              <a:buFont typeface="Wingdings" pitchFamily="2" charset="2"/>
              <a:buChar char="Ø"/>
            </a:pPr>
            <a:r>
              <a:rPr lang="en-US" sz="2400" dirty="0" smtClean="0"/>
              <a:t>I’m neither nutritionist nor ‘academic’</a:t>
            </a:r>
          </a:p>
          <a:p>
            <a:pPr marL="342900" indent="-342900">
              <a:buFont typeface="Wingdings" pitchFamily="2" charset="2"/>
              <a:buChar char="Ø"/>
            </a:pPr>
            <a:endParaRPr lang="en-US" sz="2400" dirty="0"/>
          </a:p>
          <a:p>
            <a:pPr marL="342900" indent="-342900">
              <a:buFont typeface="Wingdings" pitchFamily="2" charset="2"/>
              <a:buChar char="Ø"/>
            </a:pPr>
            <a:r>
              <a:rPr lang="en-US" sz="2400" dirty="0" smtClean="0"/>
              <a:t>Please, please, please interrupt me whenever you want!</a:t>
            </a:r>
            <a:endParaRPr lang="en-US" sz="2400" dirty="0"/>
          </a:p>
        </p:txBody>
      </p:sp>
    </p:spTree>
    <p:extLst>
      <p:ext uri="{BB962C8B-B14F-4D97-AF65-F5344CB8AC3E}">
        <p14:creationId xmlns:p14="http://schemas.microsoft.com/office/powerpoint/2010/main" val="148171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pt 3"/>
          <p:cNvPicPr>
            <a:picLocks noChangeAspect="1" noChangeArrowheads="1"/>
          </p:cNvPicPr>
          <p:nvPr/>
        </p:nvPicPr>
        <p:blipFill>
          <a:blip r:embed="rId2" cstate="print"/>
          <a:srcRect/>
          <a:stretch>
            <a:fillRect/>
          </a:stretch>
        </p:blipFill>
        <p:spPr bwMode="auto">
          <a:xfrm>
            <a:off x="0" y="0"/>
            <a:ext cx="9144000" cy="6867525"/>
          </a:xfrm>
          <a:prstGeom prst="rect">
            <a:avLst/>
          </a:prstGeom>
          <a:noFill/>
        </p:spPr>
      </p:pic>
      <p:sp>
        <p:nvSpPr>
          <p:cNvPr id="3" name="TextBox 2"/>
          <p:cNvSpPr txBox="1"/>
          <p:nvPr/>
        </p:nvSpPr>
        <p:spPr>
          <a:xfrm>
            <a:off x="457200" y="1143000"/>
            <a:ext cx="3251018" cy="584775"/>
          </a:xfrm>
          <a:prstGeom prst="rect">
            <a:avLst/>
          </a:prstGeom>
          <a:noFill/>
        </p:spPr>
        <p:txBody>
          <a:bodyPr wrap="none" rtlCol="0">
            <a:spAutoFit/>
          </a:bodyPr>
          <a:lstStyle/>
          <a:p>
            <a:r>
              <a:rPr lang="en-US" sz="3200" dirty="0" smtClean="0"/>
              <a:t>Costs and Benefits</a:t>
            </a:r>
            <a:endParaRPr lang="en-US" sz="3200" dirty="0"/>
          </a:p>
        </p:txBody>
      </p:sp>
      <p:sp>
        <p:nvSpPr>
          <p:cNvPr id="4" name="TextBox 3"/>
          <p:cNvSpPr txBox="1"/>
          <p:nvPr/>
        </p:nvSpPr>
        <p:spPr>
          <a:xfrm>
            <a:off x="497594" y="2057400"/>
            <a:ext cx="7863563" cy="1200329"/>
          </a:xfrm>
          <a:prstGeom prst="rect">
            <a:avLst/>
          </a:prstGeom>
          <a:noFill/>
        </p:spPr>
        <p:txBody>
          <a:bodyPr wrap="none" rtlCol="0">
            <a:spAutoFit/>
          </a:bodyPr>
          <a:lstStyle/>
          <a:p>
            <a:r>
              <a:rPr lang="en-US" sz="2400" dirty="0" smtClean="0"/>
              <a:t>“At an average cost per death averted of about $65, vitamin A</a:t>
            </a:r>
          </a:p>
          <a:p>
            <a:r>
              <a:rPr lang="en-US" sz="2400" dirty="0" smtClean="0"/>
              <a:t>supplementation in Ghana, Nepal and Zambia is highly</a:t>
            </a:r>
          </a:p>
          <a:p>
            <a:r>
              <a:rPr lang="en-US" sz="2400" dirty="0" smtClean="0"/>
              <a:t>cost-effective.” </a:t>
            </a:r>
          </a:p>
        </p:txBody>
      </p:sp>
      <p:sp>
        <p:nvSpPr>
          <p:cNvPr id="5" name="TextBox 4"/>
          <p:cNvSpPr txBox="1"/>
          <p:nvPr/>
        </p:nvSpPr>
        <p:spPr>
          <a:xfrm>
            <a:off x="1676400" y="3441680"/>
            <a:ext cx="7745967" cy="3416320"/>
          </a:xfrm>
          <a:prstGeom prst="rect">
            <a:avLst/>
          </a:prstGeom>
          <a:noFill/>
        </p:spPr>
        <p:txBody>
          <a:bodyPr wrap="none" rtlCol="0">
            <a:spAutoFit/>
          </a:bodyPr>
          <a:lstStyle/>
          <a:p>
            <a:r>
              <a:rPr lang="en-US" sz="2400" i="1" u="sng" dirty="0" smtClean="0"/>
              <a:t>					Cost per Child</a:t>
            </a:r>
          </a:p>
          <a:p>
            <a:r>
              <a:rPr lang="en-US" sz="2400" dirty="0" smtClean="0"/>
              <a:t>Program-specific costs		$0.42</a:t>
            </a:r>
          </a:p>
          <a:p>
            <a:r>
              <a:rPr lang="en-US" sz="2400" dirty="0" smtClean="0"/>
              <a:t>Personnel costs			$0.55</a:t>
            </a:r>
          </a:p>
          <a:p>
            <a:r>
              <a:rPr lang="en-US" sz="2400" dirty="0" smtClean="0"/>
              <a:t>Capital costs				$0.17</a:t>
            </a:r>
          </a:p>
          <a:p>
            <a:endParaRPr lang="en-US" sz="2400" dirty="0" smtClean="0"/>
          </a:p>
          <a:p>
            <a:r>
              <a:rPr lang="en-US" sz="2400" u="sng" dirty="0" smtClean="0"/>
              <a:t>Total costs				$1.14		</a:t>
            </a:r>
            <a:r>
              <a:rPr lang="en-US" sz="2400" dirty="0" smtClean="0"/>
              <a:t>	</a:t>
            </a:r>
          </a:p>
          <a:p>
            <a:pPr marL="457200" indent="-457200"/>
            <a:endParaRPr lang="en-US" sz="2400" dirty="0" smtClean="0"/>
          </a:p>
          <a:p>
            <a:pPr marL="457200" indent="-457200"/>
            <a:r>
              <a:rPr lang="en-US" sz="2400" dirty="0" smtClean="0"/>
              <a:t>					</a:t>
            </a:r>
            <a:r>
              <a:rPr lang="en-US" sz="1400" dirty="0" smtClean="0"/>
              <a:t>	Fiedler et. al. (2004) Report for MOST</a:t>
            </a:r>
          </a:p>
          <a:p>
            <a:endParaRPr lang="en-US" sz="2400" dirty="0"/>
          </a:p>
        </p:txBody>
      </p:sp>
    </p:spTree>
    <p:extLst>
      <p:ext uri="{BB962C8B-B14F-4D97-AF65-F5344CB8AC3E}">
        <p14:creationId xmlns:p14="http://schemas.microsoft.com/office/powerpoint/2010/main" val="34296327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pt 3"/>
          <p:cNvPicPr>
            <a:picLocks noChangeAspect="1" noChangeArrowheads="1"/>
          </p:cNvPicPr>
          <p:nvPr/>
        </p:nvPicPr>
        <p:blipFill>
          <a:blip r:embed="rId2" cstate="print"/>
          <a:srcRect/>
          <a:stretch>
            <a:fillRect/>
          </a:stretch>
        </p:blipFill>
        <p:spPr bwMode="auto">
          <a:xfrm>
            <a:off x="0" y="0"/>
            <a:ext cx="9144000" cy="6867525"/>
          </a:xfrm>
          <a:prstGeom prst="rect">
            <a:avLst/>
          </a:prstGeom>
          <a:noFill/>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560"/>
            <a:ext cx="7524328" cy="679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1772816"/>
            <a:ext cx="7200800" cy="3477875"/>
          </a:xfrm>
          <a:prstGeom prst="rect">
            <a:avLst/>
          </a:prstGeom>
          <a:solidFill>
            <a:schemeClr val="bg1"/>
          </a:solidFill>
        </p:spPr>
        <p:txBody>
          <a:bodyPr wrap="square" rtlCol="0">
            <a:spAutoFit/>
          </a:bodyPr>
          <a:lstStyle/>
          <a:p>
            <a:pPr algn="ctr"/>
            <a:r>
              <a:rPr lang="en-US" sz="4400" b="1" dirty="0" smtClean="0"/>
              <a:t>Copenhagen Consensus 2012</a:t>
            </a:r>
          </a:p>
          <a:p>
            <a:pPr algn="ctr"/>
            <a:endParaRPr lang="en-US" sz="4400" dirty="0" smtClean="0"/>
          </a:p>
          <a:p>
            <a:pPr algn="ctr"/>
            <a:r>
              <a:rPr lang="en-US" sz="4400" dirty="0" smtClean="0"/>
              <a:t>If </a:t>
            </a:r>
            <a:r>
              <a:rPr lang="en-US" sz="4400" dirty="0"/>
              <a:t>you had $75bn for worthwhile causes, </a:t>
            </a:r>
            <a:endParaRPr lang="en-US" sz="4400" dirty="0" smtClean="0"/>
          </a:p>
          <a:p>
            <a:pPr algn="ctr"/>
            <a:r>
              <a:rPr lang="en-US" sz="4400" dirty="0" smtClean="0"/>
              <a:t>where </a:t>
            </a:r>
            <a:r>
              <a:rPr lang="en-US" sz="4400" dirty="0"/>
              <a:t>should you </a:t>
            </a:r>
            <a:r>
              <a:rPr lang="en-US" sz="4400" dirty="0" smtClean="0"/>
              <a:t>start?</a:t>
            </a:r>
            <a:endParaRPr lang="en-US" sz="4400" dirty="0"/>
          </a:p>
        </p:txBody>
      </p:sp>
    </p:spTree>
    <p:extLst>
      <p:ext uri="{BB962C8B-B14F-4D97-AF65-F5344CB8AC3E}">
        <p14:creationId xmlns:p14="http://schemas.microsoft.com/office/powerpoint/2010/main" val="391400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pt 3"/>
          <p:cNvPicPr>
            <a:picLocks noChangeAspect="1" noChangeArrowheads="1"/>
          </p:cNvPicPr>
          <p:nvPr/>
        </p:nvPicPr>
        <p:blipFill>
          <a:blip r:embed="rId2" cstate="print"/>
          <a:srcRect/>
          <a:stretch>
            <a:fillRect/>
          </a:stretch>
        </p:blipFill>
        <p:spPr bwMode="auto">
          <a:xfrm>
            <a:off x="0" y="0"/>
            <a:ext cx="9144000" cy="6867525"/>
          </a:xfrm>
          <a:prstGeom prst="rect">
            <a:avLst/>
          </a:prstGeom>
          <a:no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43988"/>
            <a:ext cx="4215159" cy="335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1052736"/>
            <a:ext cx="5819775"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258394" y="2276872"/>
            <a:ext cx="2117798" cy="9361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5400000">
            <a:off x="4546605" y="1675416"/>
            <a:ext cx="2427052" cy="151216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94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pt 3"/>
          <p:cNvPicPr>
            <a:picLocks noChangeAspect="1" noChangeArrowheads="1"/>
          </p:cNvPicPr>
          <p:nvPr/>
        </p:nvPicPr>
        <p:blipFill>
          <a:blip r:embed="rId2" cstate="print"/>
          <a:srcRect/>
          <a:stretch>
            <a:fillRect/>
          </a:stretch>
        </p:blipFill>
        <p:spPr bwMode="auto">
          <a:xfrm>
            <a:off x="0" y="0"/>
            <a:ext cx="9144000" cy="6867525"/>
          </a:xfrm>
          <a:prstGeom prst="rect">
            <a:avLst/>
          </a:prstGeom>
          <a:noFill/>
        </p:spPr>
      </p:pic>
      <p:graphicFrame>
        <p:nvGraphicFramePr>
          <p:cNvPr id="4" name="Table 3"/>
          <p:cNvGraphicFramePr>
            <a:graphicFrameLocks noGrp="1"/>
          </p:cNvGraphicFramePr>
          <p:nvPr>
            <p:extLst>
              <p:ext uri="{D42A27DB-BD31-4B8C-83A1-F6EECF244321}">
                <p14:modId xmlns:p14="http://schemas.microsoft.com/office/powerpoint/2010/main" val="1640207398"/>
              </p:ext>
            </p:extLst>
          </p:nvPr>
        </p:nvGraphicFramePr>
        <p:xfrm>
          <a:off x="108175" y="908720"/>
          <a:ext cx="8927650" cy="5866581"/>
        </p:xfrm>
        <a:graphic>
          <a:graphicData uri="http://schemas.openxmlformats.org/drawingml/2006/table">
            <a:tbl>
              <a:tblPr firstRow="1" bandRow="1">
                <a:tableStyleId>{5C22544A-7EE6-4342-B048-85BDC9FD1C3A}</a:tableStyleId>
              </a:tblPr>
              <a:tblGrid>
                <a:gridCol w="1631012"/>
                <a:gridCol w="1888542"/>
                <a:gridCol w="5408096"/>
              </a:tblGrid>
              <a:tr h="578396">
                <a:tc>
                  <a:txBody>
                    <a:bodyPr/>
                    <a:lstStyle/>
                    <a:p>
                      <a:r>
                        <a:rPr lang="en-US" sz="1800" dirty="0" smtClean="0">
                          <a:latin typeface="Calibri" pitchFamily="34" charset="0"/>
                        </a:rPr>
                        <a:t>Agency</a:t>
                      </a:r>
                      <a:endParaRPr lang="en-US" sz="1800" dirty="0">
                        <a:latin typeface="Calibri" pitchFamily="34" charset="0"/>
                      </a:endParaRPr>
                    </a:p>
                  </a:txBody>
                  <a:tcPr/>
                </a:tc>
                <a:tc>
                  <a:txBody>
                    <a:bodyPr/>
                    <a:lstStyle/>
                    <a:p>
                      <a:r>
                        <a:rPr lang="en-US" sz="1800" dirty="0" smtClean="0">
                          <a:latin typeface="Calibri" pitchFamily="34" charset="0"/>
                        </a:rPr>
                        <a:t>Annual Cost</a:t>
                      </a:r>
                      <a:endParaRPr lang="en-US" sz="1800" dirty="0">
                        <a:latin typeface="Calibri" pitchFamily="34" charset="0"/>
                      </a:endParaRPr>
                    </a:p>
                  </a:txBody>
                  <a:tcPr/>
                </a:tc>
                <a:tc>
                  <a:txBody>
                    <a:bodyPr/>
                    <a:lstStyle/>
                    <a:p>
                      <a:r>
                        <a:rPr lang="en-US" sz="1800" dirty="0" smtClean="0">
                          <a:latin typeface="Calibri" pitchFamily="34" charset="0"/>
                        </a:rPr>
                        <a:t>Inputs</a:t>
                      </a:r>
                      <a:r>
                        <a:rPr lang="en-US" sz="1800" baseline="0" dirty="0" smtClean="0">
                          <a:latin typeface="Calibri" pitchFamily="34" charset="0"/>
                        </a:rPr>
                        <a:t> and services provided</a:t>
                      </a:r>
                      <a:endParaRPr lang="en-US" sz="1800" dirty="0">
                        <a:latin typeface="Calibri" pitchFamily="34" charset="0"/>
                      </a:endParaRPr>
                    </a:p>
                  </a:txBody>
                  <a:tcPr/>
                </a:tc>
              </a:tr>
              <a:tr h="852933">
                <a:tc>
                  <a:txBody>
                    <a:bodyPr/>
                    <a:lstStyle/>
                    <a:p>
                      <a:r>
                        <a:rPr lang="en-US" sz="1800" dirty="0" smtClean="0">
                          <a:latin typeface="Calibri" pitchFamily="34" charset="0"/>
                        </a:rPr>
                        <a:t>World Bank</a:t>
                      </a:r>
                      <a:endParaRPr lang="en-US" sz="1800" dirty="0">
                        <a:latin typeface="Calibri" pitchFamily="34" charset="0"/>
                      </a:endParaRPr>
                    </a:p>
                  </a:txBody>
                  <a:tcPr/>
                </a:tc>
                <a:tc>
                  <a:txBody>
                    <a:bodyPr/>
                    <a:lstStyle/>
                    <a:p>
                      <a:r>
                        <a:rPr lang="en-US" sz="1800" b="1" dirty="0" smtClean="0">
                          <a:latin typeface="Calibri" pitchFamily="34" charset="0"/>
                        </a:rPr>
                        <a:t>$30 per child</a:t>
                      </a:r>
                      <a:r>
                        <a:rPr lang="en-US" sz="1800" b="1" baseline="0" dirty="0" smtClean="0">
                          <a:latin typeface="Calibri" pitchFamily="34" charset="0"/>
                        </a:rPr>
                        <a:t> </a:t>
                      </a:r>
                      <a:endParaRPr lang="en-US" sz="1800" b="1" dirty="0">
                        <a:latin typeface="Calibri" pitchFamily="34" charset="0"/>
                      </a:endParaRPr>
                    </a:p>
                  </a:txBody>
                  <a:tcPr/>
                </a:tc>
                <a:tc>
                  <a:txBody>
                    <a:bodyPr/>
                    <a:lstStyle/>
                    <a:p>
                      <a:r>
                        <a:rPr lang="en-US" sz="1800" dirty="0" smtClean="0">
                          <a:latin typeface="Calibri" pitchFamily="34" charset="0"/>
                        </a:rPr>
                        <a:t>Vitamin</a:t>
                      </a:r>
                      <a:r>
                        <a:rPr lang="en-US" sz="1800" baseline="0" dirty="0" smtClean="0">
                          <a:latin typeface="Calibri" pitchFamily="34" charset="0"/>
                        </a:rPr>
                        <a:t> supplements, </a:t>
                      </a:r>
                      <a:r>
                        <a:rPr lang="en-US" sz="1800" baseline="0" dirty="0" err="1" smtClean="0">
                          <a:latin typeface="Calibri" pitchFamily="34" charset="0"/>
                        </a:rPr>
                        <a:t>deworming</a:t>
                      </a:r>
                      <a:r>
                        <a:rPr lang="en-US" sz="1800" baseline="0" dirty="0" smtClean="0">
                          <a:latin typeface="Calibri" pitchFamily="34" charset="0"/>
                        </a:rPr>
                        <a:t>, iron fortification of staples, salt iodization, CMAM</a:t>
                      </a:r>
                      <a:endParaRPr lang="en-US" sz="1800" dirty="0">
                        <a:latin typeface="Calibri" pitchFamily="34" charset="0"/>
                      </a:endParaRPr>
                    </a:p>
                  </a:txBody>
                  <a:tcPr/>
                </a:tc>
              </a:tr>
              <a:tr h="852933">
                <a:tc>
                  <a:txBody>
                    <a:bodyPr/>
                    <a:lstStyle/>
                    <a:p>
                      <a:r>
                        <a:rPr lang="en-US" sz="1800" dirty="0" smtClean="0">
                          <a:latin typeface="Calibri" pitchFamily="34" charset="0"/>
                        </a:rPr>
                        <a:t>REACH</a:t>
                      </a:r>
                      <a:endParaRPr lang="en-US" sz="1800" dirty="0">
                        <a:latin typeface="Calibri" pitchFamily="34" charset="0"/>
                      </a:endParaRPr>
                    </a:p>
                  </a:txBody>
                  <a:tcPr/>
                </a:tc>
                <a:tc>
                  <a:txBody>
                    <a:bodyPr/>
                    <a:lstStyle/>
                    <a:p>
                      <a:r>
                        <a:rPr lang="en-US" sz="1800" b="1" dirty="0" smtClean="0">
                          <a:latin typeface="Calibri" pitchFamily="34" charset="0"/>
                        </a:rPr>
                        <a:t>$36</a:t>
                      </a:r>
                      <a:r>
                        <a:rPr lang="en-US" sz="1800" b="1" baseline="0" dirty="0" smtClean="0">
                          <a:latin typeface="Calibri" pitchFamily="34" charset="0"/>
                        </a:rPr>
                        <a:t> per </a:t>
                      </a:r>
                      <a:r>
                        <a:rPr lang="en-US" sz="1800" b="1" dirty="0" smtClean="0">
                          <a:latin typeface="Calibri" pitchFamily="34" charset="0"/>
                        </a:rPr>
                        <a:t>child</a:t>
                      </a:r>
                      <a:endParaRPr lang="en-US" sz="1800" b="1" dirty="0">
                        <a:latin typeface="Calibri" pitchFamily="34" charset="0"/>
                      </a:endParaRPr>
                    </a:p>
                  </a:txBody>
                  <a:tcPr/>
                </a:tc>
                <a:tc>
                  <a:txBody>
                    <a:bodyPr/>
                    <a:lstStyle/>
                    <a:p>
                      <a:r>
                        <a:rPr lang="en-US" sz="1800" dirty="0" smtClean="0">
                          <a:latin typeface="Calibri" pitchFamily="34" charset="0"/>
                        </a:rPr>
                        <a:t>Soap,</a:t>
                      </a:r>
                      <a:r>
                        <a:rPr lang="en-US" sz="1800" baseline="0" dirty="0" smtClean="0">
                          <a:latin typeface="Calibri" pitchFamily="34" charset="0"/>
                        </a:rPr>
                        <a:t> </a:t>
                      </a:r>
                      <a:r>
                        <a:rPr lang="en-US" sz="1800" baseline="0" dirty="0" err="1" smtClean="0">
                          <a:latin typeface="Calibri" pitchFamily="34" charset="0"/>
                        </a:rPr>
                        <a:t>bednets</a:t>
                      </a:r>
                      <a:r>
                        <a:rPr lang="en-US" sz="1800" baseline="0" dirty="0" smtClean="0">
                          <a:latin typeface="Calibri" pitchFamily="34" charset="0"/>
                        </a:rPr>
                        <a:t>, malaria treatment, home gardens, clean water</a:t>
                      </a:r>
                      <a:endParaRPr lang="en-US" sz="1800" dirty="0">
                        <a:latin typeface="Calibri" pitchFamily="34" charset="0"/>
                      </a:endParaRPr>
                    </a:p>
                  </a:txBody>
                  <a:tcPr/>
                </a:tc>
              </a:tr>
              <a:tr h="852933">
                <a:tc>
                  <a:txBody>
                    <a:bodyPr/>
                    <a:lstStyle/>
                    <a:p>
                      <a:r>
                        <a:rPr lang="en-US" sz="1800" dirty="0" smtClean="0">
                          <a:latin typeface="Calibri" pitchFamily="34" charset="0"/>
                        </a:rPr>
                        <a:t>SNRP (EU)</a:t>
                      </a:r>
                      <a:endParaRPr lang="en-US" sz="1800" dirty="0">
                        <a:latin typeface="Calibri" pitchFamily="34" charset="0"/>
                      </a:endParaRPr>
                    </a:p>
                  </a:txBody>
                  <a:tcPr/>
                </a:tc>
                <a:tc>
                  <a:txBody>
                    <a:bodyPr/>
                    <a:lstStyle/>
                    <a:p>
                      <a:r>
                        <a:rPr lang="en-US" sz="1800" b="1" dirty="0" smtClean="0">
                          <a:latin typeface="Calibri" pitchFamily="34" charset="0"/>
                        </a:rPr>
                        <a:t>$61</a:t>
                      </a:r>
                      <a:r>
                        <a:rPr lang="en-US" sz="1800" b="1" baseline="0" dirty="0" smtClean="0">
                          <a:latin typeface="Calibri" pitchFamily="34" charset="0"/>
                        </a:rPr>
                        <a:t> per </a:t>
                      </a:r>
                      <a:r>
                        <a:rPr lang="en-US" sz="1800" b="1" dirty="0" smtClean="0">
                          <a:latin typeface="Calibri" pitchFamily="34" charset="0"/>
                        </a:rPr>
                        <a:t>person</a:t>
                      </a:r>
                      <a:endParaRPr lang="en-US" sz="1800" b="1" dirty="0">
                        <a:latin typeface="Calibri" pitchFamily="34" charset="0"/>
                      </a:endParaRPr>
                    </a:p>
                  </a:txBody>
                  <a:tcPr/>
                </a:tc>
                <a:tc>
                  <a:txBody>
                    <a:bodyPr/>
                    <a:lstStyle/>
                    <a:p>
                      <a:r>
                        <a:rPr lang="en-US" sz="1800" dirty="0" smtClean="0">
                          <a:latin typeface="Calibri" pitchFamily="34" charset="0"/>
                        </a:rPr>
                        <a:t>Nutrition education</a:t>
                      </a:r>
                      <a:r>
                        <a:rPr lang="en-US" sz="1800" baseline="0" dirty="0" smtClean="0">
                          <a:latin typeface="Calibri" pitchFamily="34" charset="0"/>
                        </a:rPr>
                        <a:t>, water, hygiene, seeds, village savings banks, extension services</a:t>
                      </a:r>
                      <a:endParaRPr lang="en-US" sz="1800" dirty="0">
                        <a:latin typeface="Calibri" pitchFamily="34" charset="0"/>
                      </a:endParaRPr>
                    </a:p>
                  </a:txBody>
                  <a:tcPr/>
                </a:tc>
              </a:tr>
              <a:tr h="852933">
                <a:tc>
                  <a:txBody>
                    <a:bodyPr/>
                    <a:lstStyle/>
                    <a:p>
                      <a:r>
                        <a:rPr lang="en-US" sz="1800" dirty="0" smtClean="0">
                          <a:latin typeface="Calibri" pitchFamily="34" charset="0"/>
                        </a:rPr>
                        <a:t>WALA (USAID)</a:t>
                      </a:r>
                      <a:endParaRPr lang="en-US" sz="1800" dirty="0">
                        <a:latin typeface="Calibri" pitchFamily="34" charset="0"/>
                      </a:endParaRPr>
                    </a:p>
                  </a:txBody>
                  <a:tcPr/>
                </a:tc>
                <a:tc>
                  <a:txBody>
                    <a:bodyPr/>
                    <a:lstStyle/>
                    <a:p>
                      <a:r>
                        <a:rPr lang="en-US" sz="1800" b="1" dirty="0" smtClean="0">
                          <a:latin typeface="Calibri" pitchFamily="34" charset="0"/>
                        </a:rPr>
                        <a:t>$61</a:t>
                      </a:r>
                      <a:r>
                        <a:rPr lang="en-US" sz="1800" b="1" baseline="0" dirty="0" smtClean="0">
                          <a:latin typeface="Calibri" pitchFamily="34" charset="0"/>
                        </a:rPr>
                        <a:t> per </a:t>
                      </a:r>
                      <a:r>
                        <a:rPr lang="en-US" sz="1800" b="1" dirty="0" smtClean="0">
                          <a:latin typeface="Calibri" pitchFamily="34" charset="0"/>
                        </a:rPr>
                        <a:t>person </a:t>
                      </a:r>
                      <a:endParaRPr lang="en-US" sz="1800" b="1" dirty="0">
                        <a:latin typeface="Calibri" pitchFamily="34" charset="0"/>
                      </a:endParaRPr>
                    </a:p>
                  </a:txBody>
                  <a:tcPr/>
                </a:tc>
                <a:tc>
                  <a:txBody>
                    <a:bodyPr/>
                    <a:lstStyle/>
                    <a:p>
                      <a:r>
                        <a:rPr lang="en-US" sz="1800" dirty="0" smtClean="0">
                          <a:latin typeface="Calibri" pitchFamily="34" charset="0"/>
                        </a:rPr>
                        <a:t>Seeds, irrigation, nutrition and health education, health services, microfinance</a:t>
                      </a:r>
                      <a:endParaRPr lang="en-US" sz="1800" dirty="0">
                        <a:latin typeface="Calibri" pitchFamily="34" charset="0"/>
                      </a:endParaRPr>
                    </a:p>
                  </a:txBody>
                  <a:tcPr/>
                </a:tc>
              </a:tr>
              <a:tr h="852933">
                <a:tc>
                  <a:txBody>
                    <a:bodyPr/>
                    <a:lstStyle/>
                    <a:p>
                      <a:r>
                        <a:rPr lang="en-US" sz="1800" dirty="0" smtClean="0">
                          <a:latin typeface="Calibri" pitchFamily="34" charset="0"/>
                        </a:rPr>
                        <a:t>Millennium Villages</a:t>
                      </a:r>
                      <a:endParaRPr lang="en-US" sz="1800" dirty="0">
                        <a:latin typeface="Calibri" pitchFamily="34" charset="0"/>
                      </a:endParaRPr>
                    </a:p>
                  </a:txBody>
                  <a:tcPr/>
                </a:tc>
                <a:tc>
                  <a:txBody>
                    <a:bodyPr/>
                    <a:lstStyle/>
                    <a:p>
                      <a:r>
                        <a:rPr lang="en-US" sz="1800" b="1" dirty="0" smtClean="0">
                          <a:latin typeface="Calibri" pitchFamily="34" charset="0"/>
                        </a:rPr>
                        <a:t>$120 per household</a:t>
                      </a:r>
                      <a:endParaRPr lang="en-US" sz="1800" b="1" dirty="0">
                        <a:latin typeface="Calibri" pitchFamily="34" charset="0"/>
                      </a:endParaRPr>
                    </a:p>
                  </a:txBody>
                  <a:tcPr/>
                </a:tc>
                <a:tc>
                  <a:txBody>
                    <a:bodyPr/>
                    <a:lstStyle/>
                    <a:p>
                      <a:r>
                        <a:rPr lang="en-US" sz="1800" dirty="0" smtClean="0">
                          <a:latin typeface="Calibri" pitchFamily="34" charset="0"/>
                        </a:rPr>
                        <a:t>Village storage, seeds, clinics and schools,</a:t>
                      </a:r>
                      <a:r>
                        <a:rPr lang="en-US" sz="1800" baseline="0" dirty="0" smtClean="0">
                          <a:latin typeface="Calibri" pitchFamily="34" charset="0"/>
                        </a:rPr>
                        <a:t> seeds, internet access, phones</a:t>
                      </a:r>
                      <a:endParaRPr lang="en-US" sz="1800" dirty="0">
                        <a:latin typeface="Calibri" pitchFamily="34" charset="0"/>
                      </a:endParaRPr>
                    </a:p>
                  </a:txBody>
                  <a:tcPr/>
                </a:tc>
              </a:tr>
              <a:tr h="1023520">
                <a:tc>
                  <a:txBody>
                    <a:bodyPr/>
                    <a:lstStyle/>
                    <a:p>
                      <a:r>
                        <a:rPr lang="en-US" sz="1800" dirty="0" smtClean="0">
                          <a:latin typeface="Calibri" pitchFamily="34" charset="0"/>
                        </a:rPr>
                        <a:t>IFSP </a:t>
                      </a:r>
                      <a:r>
                        <a:rPr lang="en-US" sz="1800" dirty="0" err="1" smtClean="0">
                          <a:latin typeface="Calibri" pitchFamily="34" charset="0"/>
                        </a:rPr>
                        <a:t>Mulanje</a:t>
                      </a:r>
                      <a:endParaRPr lang="en-US" sz="1800" dirty="0">
                        <a:latin typeface="Calibri" pitchFamily="34" charset="0"/>
                      </a:endParaRPr>
                    </a:p>
                  </a:txBody>
                  <a:tcPr/>
                </a:tc>
                <a:tc>
                  <a:txBody>
                    <a:bodyPr/>
                    <a:lstStyle/>
                    <a:p>
                      <a:r>
                        <a:rPr lang="en-US" sz="1800" b="1" baseline="0" dirty="0" smtClean="0">
                          <a:latin typeface="Calibri" pitchFamily="34" charset="0"/>
                        </a:rPr>
                        <a:t>$46 per </a:t>
                      </a:r>
                      <a:r>
                        <a:rPr lang="en-US" sz="1800" b="1" dirty="0" smtClean="0">
                          <a:latin typeface="Calibri" pitchFamily="34" charset="0"/>
                        </a:rPr>
                        <a:t>person</a:t>
                      </a:r>
                      <a:r>
                        <a:rPr lang="en-US" sz="1800" b="1" baseline="0" dirty="0" smtClean="0">
                          <a:latin typeface="Calibri" pitchFamily="34" charset="0"/>
                        </a:rPr>
                        <a:t> </a:t>
                      </a:r>
                      <a:endParaRPr lang="en-US" sz="1800" b="1" dirty="0">
                        <a:latin typeface="Calibri" pitchFamily="34" charset="0"/>
                      </a:endParaRPr>
                    </a:p>
                  </a:txBody>
                  <a:tcPr/>
                </a:tc>
                <a:tc>
                  <a:txBody>
                    <a:bodyPr/>
                    <a:lstStyle/>
                    <a:p>
                      <a:r>
                        <a:rPr lang="en-US" sz="1800" dirty="0" smtClean="0">
                          <a:latin typeface="Calibri" pitchFamily="34" charset="0"/>
                        </a:rPr>
                        <a:t>Seeds,</a:t>
                      </a:r>
                      <a:r>
                        <a:rPr lang="en-US" sz="1800" baseline="0" dirty="0" smtClean="0">
                          <a:latin typeface="Calibri" pitchFamily="34" charset="0"/>
                        </a:rPr>
                        <a:t> irrigation, food-for-work (trees, roads), livelihoods (training, inputs), food technology  </a:t>
                      </a:r>
                      <a:endParaRPr lang="en-US" sz="1800" dirty="0">
                        <a:latin typeface="Calibri" pitchFamily="34" charset="0"/>
                      </a:endParaRPr>
                    </a:p>
                  </a:txBody>
                  <a:tcPr/>
                </a:tc>
              </a:tr>
            </a:tbl>
          </a:graphicData>
        </a:graphic>
      </p:graphicFrame>
      <p:sp>
        <p:nvSpPr>
          <p:cNvPr id="2" name="TextBox 1"/>
          <p:cNvSpPr txBox="1"/>
          <p:nvPr/>
        </p:nvSpPr>
        <p:spPr>
          <a:xfrm>
            <a:off x="7380312" y="170729"/>
            <a:ext cx="1409745" cy="584775"/>
          </a:xfrm>
          <a:prstGeom prst="rect">
            <a:avLst/>
          </a:prstGeom>
          <a:noFill/>
        </p:spPr>
        <p:txBody>
          <a:bodyPr wrap="none" rtlCol="0">
            <a:spAutoFit/>
          </a:bodyPr>
          <a:lstStyle/>
          <a:p>
            <a:r>
              <a:rPr lang="en-US" sz="3200" dirty="0" smtClean="0">
                <a:solidFill>
                  <a:schemeClr val="bg1"/>
                </a:solidFill>
              </a:rPr>
              <a:t>Malawi</a:t>
            </a:r>
            <a:endParaRPr lang="en-US" sz="3200" dirty="0">
              <a:solidFill>
                <a:schemeClr val="bg1"/>
              </a:solidFill>
            </a:endParaRPr>
          </a:p>
        </p:txBody>
      </p:sp>
      <p:sp>
        <p:nvSpPr>
          <p:cNvPr id="3" name="Rectangle 2"/>
          <p:cNvSpPr/>
          <p:nvPr/>
        </p:nvSpPr>
        <p:spPr>
          <a:xfrm>
            <a:off x="1613883" y="1491692"/>
            <a:ext cx="6287972" cy="3477875"/>
          </a:xfrm>
          <a:prstGeom prst="rect">
            <a:avLst/>
          </a:prstGeom>
          <a:solidFill>
            <a:schemeClr val="accent6">
              <a:lumMod val="40000"/>
              <a:lumOff val="60000"/>
            </a:schemeClr>
          </a:solidFill>
        </p:spPr>
        <p:txBody>
          <a:bodyPr wrap="square">
            <a:spAutoFit/>
          </a:bodyPr>
          <a:lstStyle/>
          <a:p>
            <a:pPr marL="115887" lvl="1">
              <a:lnSpc>
                <a:spcPct val="110000"/>
              </a:lnSpc>
            </a:pPr>
            <a:endParaRPr lang="en-US" sz="3200" kern="0" dirty="0" smtClean="0">
              <a:ln>
                <a:prstDash val="solid"/>
              </a:ln>
            </a:endParaRPr>
          </a:p>
          <a:p>
            <a:pPr marL="115887" lvl="1">
              <a:lnSpc>
                <a:spcPct val="110000"/>
              </a:lnSpc>
            </a:pPr>
            <a:r>
              <a:rPr lang="en-US" sz="3200" kern="0" dirty="0" smtClean="0">
                <a:ln>
                  <a:prstDash val="solid"/>
                </a:ln>
              </a:rPr>
              <a:t>“How much investment is needed remains an unanswered question of fundamental importance.”</a:t>
            </a:r>
          </a:p>
          <a:p>
            <a:pPr marL="115887" lvl="1">
              <a:lnSpc>
                <a:spcPct val="110000"/>
              </a:lnSpc>
            </a:pPr>
            <a:endParaRPr lang="en-US" sz="3200" kern="0" dirty="0">
              <a:ln>
                <a:prstDash val="solid"/>
              </a:ln>
            </a:endParaRPr>
          </a:p>
          <a:p>
            <a:pPr marL="115887" lvl="1" algn="r">
              <a:lnSpc>
                <a:spcPct val="110000"/>
              </a:lnSpc>
            </a:pPr>
            <a:r>
              <a:rPr lang="en-US" sz="2000" kern="0" dirty="0" smtClean="0">
                <a:ln>
                  <a:prstDash val="solid"/>
                </a:ln>
              </a:rPr>
              <a:t>World Bank (2010) Scaling Up Nutrition</a:t>
            </a:r>
          </a:p>
          <a:p>
            <a:pPr marL="115887" lvl="1" algn="r">
              <a:lnSpc>
                <a:spcPct val="110000"/>
              </a:lnSpc>
            </a:pPr>
            <a:endParaRPr lang="en-US" sz="2000" kern="0" dirty="0">
              <a:ln>
                <a:prstDash val="solid"/>
              </a:ln>
            </a:endParaRPr>
          </a:p>
        </p:txBody>
      </p:sp>
    </p:spTree>
    <p:extLst>
      <p:ext uri="{BB962C8B-B14F-4D97-AF65-F5344CB8AC3E}">
        <p14:creationId xmlns:p14="http://schemas.microsoft.com/office/powerpoint/2010/main" val="352537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pt 3"/>
          <p:cNvPicPr>
            <a:picLocks noChangeAspect="1" noChangeArrowheads="1"/>
          </p:cNvPicPr>
          <p:nvPr/>
        </p:nvPicPr>
        <p:blipFill>
          <a:blip r:embed="rId2" cstate="print"/>
          <a:srcRect/>
          <a:stretch>
            <a:fillRect/>
          </a:stretch>
        </p:blipFill>
        <p:spPr bwMode="auto">
          <a:xfrm>
            <a:off x="0" y="0"/>
            <a:ext cx="9144000" cy="6867525"/>
          </a:xfrm>
          <a:prstGeom prst="rect">
            <a:avLst/>
          </a:prstGeom>
          <a:noFill/>
        </p:spPr>
      </p:pic>
      <p:sp>
        <p:nvSpPr>
          <p:cNvPr id="4" name="Rectangle 3"/>
          <p:cNvSpPr/>
          <p:nvPr/>
        </p:nvSpPr>
        <p:spPr>
          <a:xfrm>
            <a:off x="339092" y="1360800"/>
            <a:ext cx="8712968" cy="3416320"/>
          </a:xfrm>
          <a:prstGeom prst="rect">
            <a:avLst/>
          </a:prstGeom>
          <a:solidFill>
            <a:schemeClr val="bg1">
              <a:lumMod val="85000"/>
            </a:schemeClr>
          </a:solidFill>
        </p:spPr>
        <p:txBody>
          <a:bodyPr wrap="square">
            <a:spAutoFit/>
          </a:bodyPr>
          <a:lstStyle/>
          <a:p>
            <a:r>
              <a:rPr lang="en-US" sz="2400" b="1" dirty="0" smtClean="0">
                <a:latin typeface="Candara" pitchFamily="34" charset="0"/>
              </a:rPr>
              <a:t>SIMI (2003-09) – </a:t>
            </a:r>
            <a:r>
              <a:rPr lang="en-US" sz="2400" dirty="0" smtClean="0">
                <a:latin typeface="Candara" pitchFamily="34" charset="0"/>
              </a:rPr>
              <a:t>Nepal Smallholder </a:t>
            </a:r>
            <a:r>
              <a:rPr lang="en-US" sz="2400" dirty="0">
                <a:latin typeface="Candara" pitchFamily="34" charset="0"/>
              </a:rPr>
              <a:t>Irrigation Market Initiative </a:t>
            </a:r>
            <a:endParaRPr lang="en-US" sz="2400" b="1" dirty="0">
              <a:latin typeface="Candara" pitchFamily="34" charset="0"/>
            </a:endParaRPr>
          </a:p>
          <a:p>
            <a:endParaRPr lang="en-US" sz="2400" dirty="0">
              <a:latin typeface="Candara" pitchFamily="34" charset="0"/>
            </a:endParaRPr>
          </a:p>
          <a:p>
            <a:pPr marL="285750" indent="-285750">
              <a:buFont typeface="Wingdings" pitchFamily="2" charset="2"/>
              <a:buChar char="Ø"/>
            </a:pPr>
            <a:r>
              <a:rPr lang="en-US" sz="2400" dirty="0" smtClean="0">
                <a:latin typeface="Candara" pitchFamily="34" charset="0"/>
              </a:rPr>
              <a:t>Intensive </a:t>
            </a:r>
            <a:r>
              <a:rPr lang="en-US" sz="2400" dirty="0">
                <a:latin typeface="Candara" pitchFamily="34" charset="0"/>
              </a:rPr>
              <a:t>Participatory Learning Approach (PLA) program, literacy embedded with health nutrition training </a:t>
            </a:r>
            <a:r>
              <a:rPr lang="en-US" sz="2400" dirty="0" smtClean="0">
                <a:latin typeface="Candara" pitchFamily="34" charset="0"/>
              </a:rPr>
              <a:t>for </a:t>
            </a:r>
            <a:r>
              <a:rPr lang="en-US" sz="2400" dirty="0">
                <a:latin typeface="Candara" pitchFamily="34" charset="0"/>
              </a:rPr>
              <a:t>2,700 </a:t>
            </a:r>
            <a:r>
              <a:rPr lang="en-US" sz="2400" dirty="0" err="1" smtClean="0">
                <a:latin typeface="Candara" pitchFamily="34" charset="0"/>
              </a:rPr>
              <a:t>hhs</a:t>
            </a:r>
            <a:r>
              <a:rPr lang="en-US" sz="2400" dirty="0" smtClean="0">
                <a:latin typeface="Candara" pitchFamily="34" charset="0"/>
              </a:rPr>
              <a:t> - </a:t>
            </a:r>
            <a:r>
              <a:rPr lang="en-US" sz="2400" b="1" dirty="0" smtClean="0">
                <a:latin typeface="Candara" pitchFamily="34" charset="0"/>
              </a:rPr>
              <a:t>$100/</a:t>
            </a:r>
            <a:r>
              <a:rPr lang="en-US" sz="2400" b="1" dirty="0" err="1" smtClean="0">
                <a:latin typeface="Candara" pitchFamily="34" charset="0"/>
              </a:rPr>
              <a:t>hh</a:t>
            </a:r>
            <a:r>
              <a:rPr lang="en-US" sz="2400" b="1" dirty="0" smtClean="0">
                <a:latin typeface="Candara" pitchFamily="34" charset="0"/>
              </a:rPr>
              <a:t> (over 2 years)</a:t>
            </a:r>
          </a:p>
          <a:p>
            <a:endParaRPr lang="en-US" sz="2400" dirty="0">
              <a:latin typeface="Candara" pitchFamily="34" charset="0"/>
            </a:endParaRPr>
          </a:p>
          <a:p>
            <a:pPr marL="285750" indent="-285750">
              <a:buFont typeface="Wingdings" pitchFamily="2" charset="2"/>
              <a:buChar char="Ø"/>
            </a:pPr>
            <a:r>
              <a:rPr lang="en-US" sz="2400" dirty="0" smtClean="0">
                <a:latin typeface="Candara" pitchFamily="34" charset="0"/>
              </a:rPr>
              <a:t>Program w/out </a:t>
            </a:r>
            <a:r>
              <a:rPr lang="en-US" sz="2400" dirty="0">
                <a:latin typeface="Candara" pitchFamily="34" charset="0"/>
              </a:rPr>
              <a:t>literacy </a:t>
            </a:r>
            <a:r>
              <a:rPr lang="en-US" sz="2400" dirty="0" smtClean="0">
                <a:latin typeface="Candara" pitchFamily="34" charset="0"/>
              </a:rPr>
              <a:t>training </a:t>
            </a:r>
            <a:r>
              <a:rPr lang="en-US" sz="2400" dirty="0">
                <a:latin typeface="Candara" pitchFamily="34" charset="0"/>
              </a:rPr>
              <a:t>for 11,600 </a:t>
            </a:r>
            <a:r>
              <a:rPr lang="en-US" sz="2400" dirty="0" err="1" smtClean="0">
                <a:latin typeface="Candara" pitchFamily="34" charset="0"/>
              </a:rPr>
              <a:t>hhs</a:t>
            </a:r>
            <a:r>
              <a:rPr lang="en-US" sz="2400" dirty="0" smtClean="0">
                <a:latin typeface="Candara" pitchFamily="34" charset="0"/>
              </a:rPr>
              <a:t> - </a:t>
            </a:r>
            <a:r>
              <a:rPr lang="en-US" sz="2400" b="1" dirty="0" smtClean="0">
                <a:latin typeface="Candara" pitchFamily="34" charset="0"/>
              </a:rPr>
              <a:t>$50/</a:t>
            </a:r>
            <a:r>
              <a:rPr lang="en-US" sz="2400" b="1" dirty="0" err="1" smtClean="0">
                <a:latin typeface="Candara" pitchFamily="34" charset="0"/>
              </a:rPr>
              <a:t>hh</a:t>
            </a:r>
            <a:r>
              <a:rPr lang="en-US" sz="2400" b="1" dirty="0" smtClean="0">
                <a:latin typeface="Candara" pitchFamily="34" charset="0"/>
              </a:rPr>
              <a:t> (2 years) </a:t>
            </a:r>
          </a:p>
          <a:p>
            <a:pPr marL="285750" indent="-285750">
              <a:buFont typeface="Wingdings" pitchFamily="2" charset="2"/>
              <a:buChar char="Ø"/>
            </a:pPr>
            <a:endParaRPr lang="en-US" sz="2400" b="1" dirty="0">
              <a:latin typeface="Candara" pitchFamily="34" charset="0"/>
            </a:endParaRPr>
          </a:p>
          <a:p>
            <a:pPr marL="285750" indent="-285750">
              <a:buFont typeface="Wingdings" pitchFamily="2" charset="2"/>
              <a:buChar char="Ø"/>
            </a:pPr>
            <a:r>
              <a:rPr lang="en-US" sz="2400" dirty="0" smtClean="0">
                <a:latin typeface="Candara" pitchFamily="34" charset="0"/>
              </a:rPr>
              <a:t>Significant gains in stunting (</a:t>
            </a:r>
            <a:r>
              <a:rPr lang="en-US" sz="2400" dirty="0" err="1" smtClean="0">
                <a:latin typeface="Candara" pitchFamily="34" charset="0"/>
              </a:rPr>
              <a:t>vs</a:t>
            </a:r>
            <a:r>
              <a:rPr lang="en-US" sz="2400" dirty="0" smtClean="0">
                <a:latin typeface="Candara" pitchFamily="34" charset="0"/>
              </a:rPr>
              <a:t> control) p&lt;.001</a:t>
            </a:r>
            <a:endParaRPr lang="en-US" sz="2400" dirty="0">
              <a:latin typeface="Candara" pitchFamily="34" charset="0"/>
            </a:endParaRPr>
          </a:p>
        </p:txBody>
      </p:sp>
      <p:sp>
        <p:nvSpPr>
          <p:cNvPr id="6" name="Rectangle 5"/>
          <p:cNvSpPr/>
          <p:nvPr/>
        </p:nvSpPr>
        <p:spPr>
          <a:xfrm>
            <a:off x="179512" y="2025044"/>
            <a:ext cx="8208912" cy="2123658"/>
          </a:xfrm>
          <a:prstGeom prst="rect">
            <a:avLst/>
          </a:prstGeom>
          <a:solidFill>
            <a:srgbClr val="DCE6F2"/>
          </a:solidFill>
        </p:spPr>
        <p:txBody>
          <a:bodyPr wrap="square">
            <a:spAutoFit/>
          </a:bodyPr>
          <a:lstStyle/>
          <a:p>
            <a:pPr marL="115887" lvl="1">
              <a:lnSpc>
                <a:spcPct val="110000"/>
              </a:lnSpc>
            </a:pPr>
            <a:r>
              <a:rPr lang="en-US" sz="2400" b="1" kern="0" dirty="0">
                <a:ln>
                  <a:prstDash val="solid"/>
                </a:ln>
                <a:solidFill>
                  <a:schemeClr val="tx1"/>
                </a:solidFill>
                <a:latin typeface="Candara" pitchFamily="34" charset="0"/>
              </a:rPr>
              <a:t>USAID/Nepal Flood Recovery </a:t>
            </a:r>
            <a:r>
              <a:rPr lang="en-US" sz="2400" b="1" kern="0" dirty="0" smtClean="0">
                <a:ln>
                  <a:prstDash val="solid"/>
                </a:ln>
                <a:solidFill>
                  <a:schemeClr val="tx1"/>
                </a:solidFill>
                <a:latin typeface="Candara" pitchFamily="34" charset="0"/>
              </a:rPr>
              <a:t>Program (2008-12) - </a:t>
            </a:r>
            <a:r>
              <a:rPr lang="en-US" sz="2400" kern="0" dirty="0">
                <a:ln>
                  <a:prstDash val="solid"/>
                </a:ln>
                <a:solidFill>
                  <a:schemeClr val="tx1"/>
                </a:solidFill>
                <a:latin typeface="Candara" pitchFamily="34" charset="0"/>
              </a:rPr>
              <a:t>integrated approaches for improved food security and nutrition</a:t>
            </a:r>
          </a:p>
          <a:p>
            <a:pPr marL="115887" lvl="1">
              <a:lnSpc>
                <a:spcPct val="110000"/>
              </a:lnSpc>
              <a:spcBef>
                <a:spcPts val="0"/>
              </a:spcBef>
              <a:spcAft>
                <a:spcPts val="0"/>
              </a:spcAft>
            </a:pPr>
            <a:endParaRPr lang="en-US" sz="2400" b="1" dirty="0" smtClean="0">
              <a:latin typeface="Candara" pitchFamily="34" charset="0"/>
            </a:endParaRPr>
          </a:p>
          <a:p>
            <a:pPr marL="458787" lvl="1" indent="-342900">
              <a:lnSpc>
                <a:spcPct val="110000"/>
              </a:lnSpc>
              <a:spcBef>
                <a:spcPts val="0"/>
              </a:spcBef>
              <a:spcAft>
                <a:spcPts val="0"/>
              </a:spcAft>
              <a:buFont typeface="Wingdings" pitchFamily="2" charset="2"/>
              <a:buChar char="Ø"/>
            </a:pPr>
            <a:r>
              <a:rPr lang="en-US" sz="2400" b="1" dirty="0" smtClean="0">
                <a:latin typeface="Candara" pitchFamily="34" charset="0"/>
              </a:rPr>
              <a:t>$150/farmer </a:t>
            </a:r>
            <a:r>
              <a:rPr lang="en-US" sz="2400" dirty="0" smtClean="0">
                <a:latin typeface="Candara" pitchFamily="34" charset="0"/>
              </a:rPr>
              <a:t>for </a:t>
            </a:r>
            <a:r>
              <a:rPr lang="en-US" sz="2400" u="sng" dirty="0" smtClean="0">
                <a:latin typeface="Candara" pitchFamily="34" charset="0"/>
              </a:rPr>
              <a:t>all</a:t>
            </a:r>
            <a:r>
              <a:rPr lang="en-US" sz="2400" dirty="0" smtClean="0">
                <a:latin typeface="Candara" pitchFamily="34" charset="0"/>
              </a:rPr>
              <a:t> training, technologies, inputs and supervision</a:t>
            </a:r>
          </a:p>
        </p:txBody>
      </p:sp>
      <p:sp>
        <p:nvSpPr>
          <p:cNvPr id="8" name="Rectangle 7"/>
          <p:cNvSpPr/>
          <p:nvPr/>
        </p:nvSpPr>
        <p:spPr>
          <a:xfrm>
            <a:off x="899592" y="2883740"/>
            <a:ext cx="8443162" cy="2529923"/>
          </a:xfrm>
          <a:prstGeom prst="rect">
            <a:avLst/>
          </a:prstGeom>
          <a:solidFill>
            <a:schemeClr val="accent3">
              <a:lumMod val="20000"/>
              <a:lumOff val="80000"/>
            </a:schemeClr>
          </a:solidFill>
        </p:spPr>
        <p:txBody>
          <a:bodyPr wrap="square">
            <a:spAutoFit/>
          </a:bodyPr>
          <a:lstStyle/>
          <a:p>
            <a:pPr marL="115887" lvl="1">
              <a:lnSpc>
                <a:spcPct val="110000"/>
              </a:lnSpc>
            </a:pPr>
            <a:r>
              <a:rPr lang="en-US" sz="2400" b="1" kern="0" dirty="0" smtClean="0">
                <a:ln>
                  <a:prstDash val="solid"/>
                </a:ln>
                <a:latin typeface="Candara" pitchFamily="34" charset="0"/>
              </a:rPr>
              <a:t>GAFSP </a:t>
            </a:r>
            <a:r>
              <a:rPr lang="en-US" sz="2400" b="1" kern="0" dirty="0" smtClean="0">
                <a:ln>
                  <a:prstDash val="solid"/>
                </a:ln>
                <a:solidFill>
                  <a:schemeClr val="tx1"/>
                </a:solidFill>
                <a:latin typeface="Candara" pitchFamily="34" charset="0"/>
              </a:rPr>
              <a:t>– </a:t>
            </a:r>
            <a:r>
              <a:rPr lang="en-US" sz="2400" b="1" kern="0" dirty="0" smtClean="0">
                <a:ln>
                  <a:prstDash val="solid"/>
                </a:ln>
                <a:latin typeface="Candara" pitchFamily="34" charset="0"/>
              </a:rPr>
              <a:t>Togo </a:t>
            </a:r>
          </a:p>
          <a:p>
            <a:pPr marL="115887" lvl="1">
              <a:lnSpc>
                <a:spcPct val="110000"/>
              </a:lnSpc>
            </a:pPr>
            <a:r>
              <a:rPr lang="en-US" sz="2400" kern="0" dirty="0" smtClean="0">
                <a:ln>
                  <a:prstDash val="solid"/>
                </a:ln>
                <a:solidFill>
                  <a:schemeClr val="tx1"/>
                </a:solidFill>
                <a:latin typeface="Candara" pitchFamily="34" charset="0"/>
              </a:rPr>
              <a:t>integrated investments in agriculture, diet diversification and market development</a:t>
            </a:r>
            <a:endParaRPr lang="en-US" sz="2400" kern="0" dirty="0">
              <a:ln>
                <a:prstDash val="solid"/>
              </a:ln>
              <a:solidFill>
                <a:schemeClr val="tx1"/>
              </a:solidFill>
              <a:latin typeface="Candara" pitchFamily="34" charset="0"/>
            </a:endParaRPr>
          </a:p>
          <a:p>
            <a:pPr marL="115887" lvl="1">
              <a:lnSpc>
                <a:spcPct val="110000"/>
              </a:lnSpc>
              <a:spcBef>
                <a:spcPts val="0"/>
              </a:spcBef>
              <a:spcAft>
                <a:spcPts val="0"/>
              </a:spcAft>
            </a:pPr>
            <a:endParaRPr lang="en-US" sz="2400" b="1" dirty="0" smtClean="0">
              <a:latin typeface="Candara" pitchFamily="34" charset="0"/>
            </a:endParaRPr>
          </a:p>
          <a:p>
            <a:pPr marL="458787" lvl="1" indent="-342900">
              <a:lnSpc>
                <a:spcPct val="110000"/>
              </a:lnSpc>
              <a:spcBef>
                <a:spcPts val="0"/>
              </a:spcBef>
              <a:spcAft>
                <a:spcPts val="0"/>
              </a:spcAft>
              <a:buFont typeface="Wingdings" pitchFamily="2" charset="2"/>
              <a:buChar char="Ø"/>
            </a:pPr>
            <a:r>
              <a:rPr lang="en-US" sz="2400" b="1" dirty="0" smtClean="0">
                <a:latin typeface="Candara" pitchFamily="34" charset="0"/>
              </a:rPr>
              <a:t>$98/farmer </a:t>
            </a:r>
            <a:r>
              <a:rPr lang="en-US" sz="2400" dirty="0" smtClean="0">
                <a:latin typeface="Candara" pitchFamily="34" charset="0"/>
              </a:rPr>
              <a:t>for </a:t>
            </a:r>
            <a:r>
              <a:rPr lang="en-US" sz="2400" u="sng" dirty="0" smtClean="0">
                <a:latin typeface="Candara" pitchFamily="34" charset="0"/>
              </a:rPr>
              <a:t>all</a:t>
            </a:r>
            <a:r>
              <a:rPr lang="en-US" sz="2400" dirty="0" smtClean="0">
                <a:latin typeface="Candara" pitchFamily="34" charset="0"/>
              </a:rPr>
              <a:t> inputs, administration</a:t>
            </a:r>
          </a:p>
          <a:p>
            <a:pPr marL="115887" lvl="1">
              <a:lnSpc>
                <a:spcPct val="110000"/>
              </a:lnSpc>
              <a:spcBef>
                <a:spcPts val="0"/>
              </a:spcBef>
              <a:spcAft>
                <a:spcPts val="0"/>
              </a:spcAft>
            </a:pPr>
            <a:endParaRPr lang="en-US" sz="2400" dirty="0" smtClean="0">
              <a:latin typeface="Candara" pitchFamily="34" charset="0"/>
            </a:endParaRPr>
          </a:p>
        </p:txBody>
      </p:sp>
      <p:sp>
        <p:nvSpPr>
          <p:cNvPr id="9" name="Rectangle 8"/>
          <p:cNvSpPr/>
          <p:nvPr/>
        </p:nvSpPr>
        <p:spPr>
          <a:xfrm>
            <a:off x="1331640" y="3512158"/>
            <a:ext cx="7426825" cy="2529923"/>
          </a:xfrm>
          <a:prstGeom prst="rect">
            <a:avLst/>
          </a:prstGeom>
          <a:solidFill>
            <a:schemeClr val="accent2">
              <a:lumMod val="20000"/>
              <a:lumOff val="80000"/>
            </a:schemeClr>
          </a:solidFill>
        </p:spPr>
        <p:txBody>
          <a:bodyPr wrap="square">
            <a:spAutoFit/>
          </a:bodyPr>
          <a:lstStyle/>
          <a:p>
            <a:pPr marL="115887" lvl="1">
              <a:lnSpc>
                <a:spcPct val="110000"/>
              </a:lnSpc>
            </a:pPr>
            <a:r>
              <a:rPr lang="en-US" sz="2400" b="1" kern="0" dirty="0" smtClean="0">
                <a:ln>
                  <a:prstDash val="solid"/>
                </a:ln>
                <a:solidFill>
                  <a:schemeClr val="tx1"/>
                </a:solidFill>
                <a:latin typeface="Candara" pitchFamily="34" charset="0"/>
              </a:rPr>
              <a:t>World Bank (2010) Scaling Up Nutrition </a:t>
            </a:r>
          </a:p>
          <a:p>
            <a:pPr marL="115887" lvl="1">
              <a:lnSpc>
                <a:spcPct val="110000"/>
              </a:lnSpc>
            </a:pPr>
            <a:endParaRPr lang="en-US" sz="2400" b="1" dirty="0" smtClean="0">
              <a:latin typeface="Candara" pitchFamily="34" charset="0"/>
            </a:endParaRPr>
          </a:p>
          <a:p>
            <a:pPr marL="458787" lvl="1" indent="-342900">
              <a:lnSpc>
                <a:spcPct val="110000"/>
              </a:lnSpc>
              <a:spcBef>
                <a:spcPts val="0"/>
              </a:spcBef>
              <a:spcAft>
                <a:spcPts val="0"/>
              </a:spcAft>
              <a:buFont typeface="Wingdings" pitchFamily="2" charset="2"/>
              <a:buChar char="Ø"/>
            </a:pPr>
            <a:r>
              <a:rPr lang="en-US" sz="2400" b="1" dirty="0" smtClean="0">
                <a:latin typeface="Candara" pitchFamily="34" charset="0"/>
              </a:rPr>
              <a:t>$36/child </a:t>
            </a:r>
            <a:r>
              <a:rPr lang="en-US" sz="2400" dirty="0" smtClean="0">
                <a:latin typeface="Candara" pitchFamily="34" charset="0"/>
              </a:rPr>
              <a:t>per year to resolve stunting globally among 356 million children &lt;5 (targeted health and nutrition inputs/services </a:t>
            </a:r>
            <a:r>
              <a:rPr lang="en-US" sz="2400" i="1" dirty="0" smtClean="0">
                <a:latin typeface="Candara" pitchFamily="34" charset="0"/>
              </a:rPr>
              <a:t>only – no agriculture</a:t>
            </a:r>
            <a:r>
              <a:rPr lang="en-US" sz="2400" dirty="0" smtClean="0">
                <a:latin typeface="Candara" pitchFamily="34" charset="0"/>
              </a:rPr>
              <a:t>)</a:t>
            </a:r>
          </a:p>
          <a:p>
            <a:pPr marL="458787" lvl="1" indent="-342900">
              <a:lnSpc>
                <a:spcPct val="110000"/>
              </a:lnSpc>
              <a:spcBef>
                <a:spcPts val="0"/>
              </a:spcBef>
              <a:spcAft>
                <a:spcPts val="0"/>
              </a:spcAft>
              <a:buFont typeface="Wingdings" pitchFamily="2" charset="2"/>
              <a:buChar char="Ø"/>
            </a:pPr>
            <a:endParaRPr lang="en-US" sz="2400" dirty="0" smtClean="0">
              <a:latin typeface="Candara" pitchFamily="34" charset="0"/>
            </a:endParaRPr>
          </a:p>
        </p:txBody>
      </p:sp>
    </p:spTree>
    <p:extLst>
      <p:ext uri="{BB962C8B-B14F-4D97-AF65-F5344CB8AC3E}">
        <p14:creationId xmlns:p14="http://schemas.microsoft.com/office/powerpoint/2010/main" val="161311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1"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3"/>
          <p:cNvPicPr>
            <a:picLocks noChangeAspect="1" noChangeArrowheads="1"/>
          </p:cNvPicPr>
          <p:nvPr/>
        </p:nvPicPr>
        <p:blipFill>
          <a:blip r:embed="rId2" cstate="print"/>
          <a:srcRect/>
          <a:stretch>
            <a:fillRect/>
          </a:stretch>
        </p:blipFill>
        <p:spPr bwMode="auto">
          <a:xfrm>
            <a:off x="0" y="-9525"/>
            <a:ext cx="9144000" cy="6867525"/>
          </a:xfrm>
          <a:prstGeom prst="rect">
            <a:avLst/>
          </a:prstGeom>
          <a:noFill/>
          <a:ln w="9525">
            <a:noFill/>
            <a:miter lim="800000"/>
            <a:headEnd/>
            <a:tailEnd/>
          </a:ln>
        </p:spPr>
      </p:pic>
      <p:sp>
        <p:nvSpPr>
          <p:cNvPr id="3" name="TextBox 2"/>
          <p:cNvSpPr txBox="1"/>
          <p:nvPr/>
        </p:nvSpPr>
        <p:spPr>
          <a:xfrm>
            <a:off x="611560" y="854302"/>
            <a:ext cx="8640960" cy="5139869"/>
          </a:xfrm>
          <a:prstGeom prst="rect">
            <a:avLst/>
          </a:prstGeom>
          <a:noFill/>
        </p:spPr>
        <p:txBody>
          <a:bodyPr wrap="square" rtlCol="0">
            <a:spAutoFit/>
          </a:bodyPr>
          <a:lstStyle/>
          <a:p>
            <a:r>
              <a:rPr lang="en-US" sz="2800" b="1" dirty="0" smtClean="0"/>
              <a:t>Conclusions</a:t>
            </a:r>
          </a:p>
          <a:p>
            <a:endParaRPr lang="en-US" sz="2800" dirty="0"/>
          </a:p>
          <a:p>
            <a:r>
              <a:rPr lang="en-US" sz="2400" dirty="0" smtClean="0"/>
              <a:t>1. Agriculture =/= nutrition. </a:t>
            </a:r>
          </a:p>
          <a:p>
            <a:endParaRPr lang="en-US" sz="2400" dirty="0" smtClean="0"/>
          </a:p>
          <a:p>
            <a:r>
              <a:rPr lang="en-US" sz="2400" dirty="0" smtClean="0"/>
              <a:t>2. Nutrition goals = a) </a:t>
            </a:r>
            <a:r>
              <a:rPr lang="en-US" sz="2400" i="1" dirty="0" smtClean="0"/>
              <a:t>accelerate</a:t>
            </a:r>
            <a:r>
              <a:rPr lang="en-US" sz="2400" dirty="0" smtClean="0"/>
              <a:t> pace of change; b) at </a:t>
            </a:r>
            <a:r>
              <a:rPr lang="en-US" sz="2400" i="1" dirty="0" smtClean="0"/>
              <a:t>scale</a:t>
            </a:r>
            <a:r>
              <a:rPr lang="en-US" sz="2400" dirty="0" smtClean="0"/>
              <a:t>; </a:t>
            </a:r>
          </a:p>
          <a:p>
            <a:r>
              <a:rPr lang="en-US" sz="2400" dirty="0"/>
              <a:t> </a:t>
            </a:r>
            <a:r>
              <a:rPr lang="en-US" sz="2400" dirty="0" smtClean="0"/>
              <a:t>   c) what to measure, based on intent? (not about ‘hunger’)</a:t>
            </a:r>
          </a:p>
          <a:p>
            <a:endParaRPr lang="en-US" sz="2400" dirty="0"/>
          </a:p>
          <a:p>
            <a:r>
              <a:rPr lang="en-US" sz="2400" dirty="0" smtClean="0"/>
              <a:t>3. Process may be more crucial than content of programs?</a:t>
            </a:r>
          </a:p>
          <a:p>
            <a:endParaRPr lang="en-US" sz="2400" dirty="0"/>
          </a:p>
          <a:p>
            <a:r>
              <a:rPr lang="en-US" sz="2400" dirty="0" smtClean="0"/>
              <a:t>4. Focus of learning (M&amp;E and research) on </a:t>
            </a:r>
            <a:r>
              <a:rPr lang="en-US" sz="2400" i="1" dirty="0" smtClean="0"/>
              <a:t>how</a:t>
            </a:r>
            <a:r>
              <a:rPr lang="en-US" sz="2400" dirty="0" smtClean="0"/>
              <a:t>, not just what.</a:t>
            </a:r>
          </a:p>
          <a:p>
            <a:endParaRPr lang="en-US" sz="2400" dirty="0"/>
          </a:p>
          <a:p>
            <a:r>
              <a:rPr lang="en-US" sz="2400" dirty="0" smtClean="0"/>
              <a:t>5. “No impact” </a:t>
            </a:r>
            <a:r>
              <a:rPr lang="en-US" sz="2400" i="1" dirty="0" smtClean="0"/>
              <a:t>is </a:t>
            </a:r>
            <a:r>
              <a:rPr lang="en-US" sz="2400" dirty="0" smtClean="0"/>
              <a:t>a result (but only if we know </a:t>
            </a:r>
            <a:r>
              <a:rPr lang="en-US" sz="2400" i="1" dirty="0" smtClean="0"/>
              <a:t>why</a:t>
            </a:r>
            <a:r>
              <a:rPr lang="en-US" sz="2400" dirty="0" smtClean="0"/>
              <a:t> not…)</a:t>
            </a:r>
            <a:endParaRPr lang="en-US" sz="2800" dirty="0"/>
          </a:p>
          <a:p>
            <a:endParaRPr lang="en-US" sz="2800" dirty="0"/>
          </a:p>
        </p:txBody>
      </p:sp>
    </p:spTree>
    <p:extLst>
      <p:ext uri="{BB962C8B-B14F-4D97-AF65-F5344CB8AC3E}">
        <p14:creationId xmlns:p14="http://schemas.microsoft.com/office/powerpoint/2010/main" val="5246062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5622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3"/>
          <p:cNvPicPr>
            <a:picLocks noChangeAspect="1" noChangeArrowheads="1"/>
          </p:cNvPicPr>
          <p:nvPr/>
        </p:nvPicPr>
        <p:blipFill>
          <a:blip r:embed="rId3" cstate="print"/>
          <a:srcRect/>
          <a:stretch>
            <a:fillRect/>
          </a:stretch>
        </p:blipFill>
        <p:spPr bwMode="auto">
          <a:xfrm>
            <a:off x="0" y="0"/>
            <a:ext cx="9144000" cy="6867525"/>
          </a:xfrm>
          <a:prstGeom prst="rect">
            <a:avLst/>
          </a:prstGeom>
          <a:noFill/>
        </p:spPr>
      </p:pic>
      <p:sp>
        <p:nvSpPr>
          <p:cNvPr id="2" name="Oval 1"/>
          <p:cNvSpPr/>
          <p:nvPr/>
        </p:nvSpPr>
        <p:spPr>
          <a:xfrm>
            <a:off x="5172583" y="908720"/>
            <a:ext cx="1600200" cy="838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Stunted child</a:t>
            </a:r>
            <a:endParaRPr lang="en-US" dirty="0">
              <a:solidFill>
                <a:schemeClr val="tx1"/>
              </a:solidFill>
            </a:endParaRPr>
          </a:p>
        </p:txBody>
      </p:sp>
      <p:sp>
        <p:nvSpPr>
          <p:cNvPr id="3" name="Rounded Rectangle 2"/>
          <p:cNvSpPr/>
          <p:nvPr/>
        </p:nvSpPr>
        <p:spPr>
          <a:xfrm>
            <a:off x="4932040" y="2976746"/>
            <a:ext cx="1585912" cy="762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Inadequate breastfeeding</a:t>
            </a:r>
            <a:endParaRPr lang="en-US" dirty="0">
              <a:solidFill>
                <a:schemeClr val="tx1"/>
              </a:solidFill>
            </a:endParaRPr>
          </a:p>
        </p:txBody>
      </p:sp>
      <p:sp>
        <p:nvSpPr>
          <p:cNvPr id="8" name="Rounded Rectangle 7"/>
          <p:cNvSpPr/>
          <p:nvPr/>
        </p:nvSpPr>
        <p:spPr>
          <a:xfrm>
            <a:off x="2828925" y="2976746"/>
            <a:ext cx="1743075" cy="762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Inadequate care and stimulation</a:t>
            </a:r>
            <a:endParaRPr lang="en-US" dirty="0">
              <a:solidFill>
                <a:schemeClr val="tx1"/>
              </a:solidFill>
            </a:endParaRPr>
          </a:p>
        </p:txBody>
      </p:sp>
      <p:sp>
        <p:nvSpPr>
          <p:cNvPr id="9" name="Rounded Rectangle 8"/>
          <p:cNvSpPr/>
          <p:nvPr/>
        </p:nvSpPr>
        <p:spPr>
          <a:xfrm>
            <a:off x="940265" y="2976746"/>
            <a:ext cx="1447800" cy="762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Diseases/ infections</a:t>
            </a:r>
            <a:endParaRPr lang="en-US" dirty="0">
              <a:solidFill>
                <a:schemeClr val="tx1"/>
              </a:solidFill>
            </a:endParaRPr>
          </a:p>
        </p:txBody>
      </p:sp>
      <p:sp>
        <p:nvSpPr>
          <p:cNvPr id="7" name="Rectangle 6"/>
          <p:cNvSpPr/>
          <p:nvPr/>
        </p:nvSpPr>
        <p:spPr>
          <a:xfrm>
            <a:off x="5051700" y="4869160"/>
            <a:ext cx="21717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Inadequate diet</a:t>
            </a:r>
            <a:endParaRPr lang="en-US" dirty="0">
              <a:solidFill>
                <a:schemeClr val="tx1"/>
              </a:solidFill>
            </a:endParaRPr>
          </a:p>
        </p:txBody>
      </p:sp>
      <p:sp>
        <p:nvSpPr>
          <p:cNvPr id="11" name="Rectangle 10"/>
          <p:cNvSpPr/>
          <p:nvPr/>
        </p:nvSpPr>
        <p:spPr>
          <a:xfrm>
            <a:off x="2072968" y="4869160"/>
            <a:ext cx="2552700" cy="381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Key nutrient deficiencies</a:t>
            </a:r>
            <a:endParaRPr lang="en-US" dirty="0">
              <a:solidFill>
                <a:schemeClr val="tx1"/>
              </a:solidFill>
            </a:endParaRPr>
          </a:p>
        </p:txBody>
      </p:sp>
      <p:sp>
        <p:nvSpPr>
          <p:cNvPr id="21" name="Oval 20"/>
          <p:cNvSpPr/>
          <p:nvPr/>
        </p:nvSpPr>
        <p:spPr>
          <a:xfrm>
            <a:off x="3717598" y="5661248"/>
            <a:ext cx="1851272" cy="77309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 gardens</a:t>
            </a:r>
            <a:endParaRPr lang="en-US" dirty="0">
              <a:solidFill>
                <a:schemeClr val="tx1"/>
              </a:solidFill>
            </a:endParaRPr>
          </a:p>
        </p:txBody>
      </p:sp>
      <p:sp>
        <p:nvSpPr>
          <p:cNvPr id="99" name="Rounded Rectangle 98"/>
          <p:cNvSpPr/>
          <p:nvPr/>
        </p:nvSpPr>
        <p:spPr>
          <a:xfrm>
            <a:off x="6867629" y="2967729"/>
            <a:ext cx="1447800" cy="762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Maternal workload</a:t>
            </a:r>
            <a:endParaRPr lang="en-US" dirty="0">
              <a:solidFill>
                <a:schemeClr val="tx1"/>
              </a:solidFill>
            </a:endParaRPr>
          </a:p>
        </p:txBody>
      </p:sp>
      <p:sp>
        <p:nvSpPr>
          <p:cNvPr id="35" name="Oval 34"/>
          <p:cNvSpPr/>
          <p:nvPr/>
        </p:nvSpPr>
        <p:spPr>
          <a:xfrm>
            <a:off x="755576" y="908720"/>
            <a:ext cx="1600200" cy="838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Wasted child</a:t>
            </a:r>
            <a:endParaRPr lang="en-US" dirty="0">
              <a:solidFill>
                <a:schemeClr val="tx1"/>
              </a:solidFill>
            </a:endParaRPr>
          </a:p>
        </p:txBody>
      </p:sp>
      <p:sp>
        <p:nvSpPr>
          <p:cNvPr id="37" name="Oval 36"/>
          <p:cNvSpPr/>
          <p:nvPr/>
        </p:nvSpPr>
        <p:spPr>
          <a:xfrm>
            <a:off x="2746537" y="836479"/>
            <a:ext cx="2160240" cy="98268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Micronutrient deficiency</a:t>
            </a:r>
            <a:endParaRPr lang="en-US" dirty="0">
              <a:solidFill>
                <a:schemeClr val="tx1"/>
              </a:solidFill>
            </a:endParaRPr>
          </a:p>
        </p:txBody>
      </p:sp>
      <p:sp>
        <p:nvSpPr>
          <p:cNvPr id="39" name="Oval 38"/>
          <p:cNvSpPr/>
          <p:nvPr/>
        </p:nvSpPr>
        <p:spPr>
          <a:xfrm>
            <a:off x="7058533" y="908719"/>
            <a:ext cx="1600200" cy="838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Low BMI women</a:t>
            </a:r>
            <a:endParaRPr lang="en-US" dirty="0">
              <a:solidFill>
                <a:schemeClr val="tx1"/>
              </a:solidFill>
            </a:endParaRPr>
          </a:p>
        </p:txBody>
      </p:sp>
      <p:sp>
        <p:nvSpPr>
          <p:cNvPr id="63" name="Oval 62"/>
          <p:cNvSpPr/>
          <p:nvPr/>
        </p:nvSpPr>
        <p:spPr>
          <a:xfrm>
            <a:off x="5750043" y="5661248"/>
            <a:ext cx="1851272" cy="77309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Irrigation</a:t>
            </a:r>
            <a:endParaRPr lang="en-US" dirty="0">
              <a:solidFill>
                <a:schemeClr val="tx1"/>
              </a:solidFill>
            </a:endParaRPr>
          </a:p>
        </p:txBody>
      </p:sp>
      <p:sp>
        <p:nvSpPr>
          <p:cNvPr id="64" name="Oval 63"/>
          <p:cNvSpPr/>
          <p:nvPr/>
        </p:nvSpPr>
        <p:spPr>
          <a:xfrm>
            <a:off x="1692895" y="5661246"/>
            <a:ext cx="1851272" cy="77309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Small Ruminants</a:t>
            </a:r>
            <a:endParaRPr lang="en-US" dirty="0">
              <a:solidFill>
                <a:schemeClr val="tx1"/>
              </a:solidFill>
            </a:endParaRPr>
          </a:p>
        </p:txBody>
      </p:sp>
      <p:sp>
        <p:nvSpPr>
          <p:cNvPr id="65" name="Rectangle 64"/>
          <p:cNvSpPr/>
          <p:nvPr/>
        </p:nvSpPr>
        <p:spPr>
          <a:xfrm>
            <a:off x="5972683" y="4093539"/>
            <a:ext cx="21717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Energy sufficiency</a:t>
            </a:r>
            <a:endParaRPr lang="en-US" dirty="0">
              <a:solidFill>
                <a:schemeClr val="tx1"/>
              </a:solidFill>
            </a:endParaRPr>
          </a:p>
        </p:txBody>
      </p:sp>
      <p:sp>
        <p:nvSpPr>
          <p:cNvPr id="67" name="Rectangle 66"/>
          <p:cNvSpPr/>
          <p:nvPr/>
        </p:nvSpPr>
        <p:spPr>
          <a:xfrm>
            <a:off x="3626527" y="4077072"/>
            <a:ext cx="21717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Nutrient density</a:t>
            </a:r>
            <a:endParaRPr lang="en-US" dirty="0">
              <a:solidFill>
                <a:schemeClr val="tx1"/>
              </a:solidFill>
            </a:endParaRPr>
          </a:p>
        </p:txBody>
      </p:sp>
      <p:sp>
        <p:nvSpPr>
          <p:cNvPr id="68" name="Rectangle 67"/>
          <p:cNvSpPr/>
          <p:nvPr/>
        </p:nvSpPr>
        <p:spPr>
          <a:xfrm>
            <a:off x="1269926" y="4077072"/>
            <a:ext cx="21717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Animal protein</a:t>
            </a:r>
            <a:endParaRPr lang="en-US" dirty="0">
              <a:solidFill>
                <a:schemeClr val="tx1"/>
              </a:solidFill>
            </a:endParaRPr>
          </a:p>
        </p:txBody>
      </p:sp>
      <p:sp>
        <p:nvSpPr>
          <p:cNvPr id="69" name="Rectangle 68"/>
          <p:cNvSpPr/>
          <p:nvPr/>
        </p:nvSpPr>
        <p:spPr>
          <a:xfrm>
            <a:off x="5172583" y="2204864"/>
            <a:ext cx="21717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Type II nutrients</a:t>
            </a:r>
            <a:endParaRPr lang="en-US" dirty="0">
              <a:solidFill>
                <a:schemeClr val="tx1"/>
              </a:solidFill>
            </a:endParaRPr>
          </a:p>
        </p:txBody>
      </p:sp>
      <p:sp>
        <p:nvSpPr>
          <p:cNvPr id="70" name="Rectangle 69"/>
          <p:cNvSpPr/>
          <p:nvPr/>
        </p:nvSpPr>
        <p:spPr>
          <a:xfrm>
            <a:off x="1979712" y="2204864"/>
            <a:ext cx="21717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Type I nutrients</a:t>
            </a:r>
            <a:endParaRPr lang="en-US" dirty="0">
              <a:solidFill>
                <a:schemeClr val="tx1"/>
              </a:solidFill>
            </a:endParaRPr>
          </a:p>
        </p:txBody>
      </p:sp>
      <p:sp>
        <p:nvSpPr>
          <p:cNvPr id="60" name="Freeform 59"/>
          <p:cNvSpPr/>
          <p:nvPr/>
        </p:nvSpPr>
        <p:spPr>
          <a:xfrm>
            <a:off x="6056416" y="1686227"/>
            <a:ext cx="1389413" cy="4002054"/>
          </a:xfrm>
          <a:custGeom>
            <a:avLst/>
            <a:gdLst>
              <a:gd name="connsiteX0" fmla="*/ 593766 w 1389413"/>
              <a:gd name="connsiteY0" fmla="*/ 4002054 h 4002054"/>
              <a:gd name="connsiteX1" fmla="*/ 534389 w 1389413"/>
              <a:gd name="connsiteY1" fmla="*/ 3966428 h 4002054"/>
              <a:gd name="connsiteX2" fmla="*/ 498763 w 1389413"/>
              <a:gd name="connsiteY2" fmla="*/ 3942677 h 4002054"/>
              <a:gd name="connsiteX3" fmla="*/ 463137 w 1389413"/>
              <a:gd name="connsiteY3" fmla="*/ 3930802 h 4002054"/>
              <a:gd name="connsiteX4" fmla="*/ 391885 w 1389413"/>
              <a:gd name="connsiteY4" fmla="*/ 3883300 h 4002054"/>
              <a:gd name="connsiteX5" fmla="*/ 356259 w 1389413"/>
              <a:gd name="connsiteY5" fmla="*/ 3859550 h 4002054"/>
              <a:gd name="connsiteX6" fmla="*/ 320633 w 1389413"/>
              <a:gd name="connsiteY6" fmla="*/ 3847674 h 4002054"/>
              <a:gd name="connsiteX7" fmla="*/ 296883 w 1389413"/>
              <a:gd name="connsiteY7" fmla="*/ 3812048 h 4002054"/>
              <a:gd name="connsiteX8" fmla="*/ 261257 w 1389413"/>
              <a:gd name="connsiteY8" fmla="*/ 3800173 h 4002054"/>
              <a:gd name="connsiteX9" fmla="*/ 225631 w 1389413"/>
              <a:gd name="connsiteY9" fmla="*/ 3776422 h 4002054"/>
              <a:gd name="connsiteX10" fmla="*/ 154379 w 1389413"/>
              <a:gd name="connsiteY10" fmla="*/ 3717046 h 4002054"/>
              <a:gd name="connsiteX11" fmla="*/ 71252 w 1389413"/>
              <a:gd name="connsiteY11" fmla="*/ 3633918 h 4002054"/>
              <a:gd name="connsiteX12" fmla="*/ 23750 w 1389413"/>
              <a:gd name="connsiteY12" fmla="*/ 3562667 h 4002054"/>
              <a:gd name="connsiteX13" fmla="*/ 0 w 1389413"/>
              <a:gd name="connsiteY13" fmla="*/ 3467664 h 4002054"/>
              <a:gd name="connsiteX14" fmla="*/ 11875 w 1389413"/>
              <a:gd name="connsiteY14" fmla="*/ 3230157 h 4002054"/>
              <a:gd name="connsiteX15" fmla="*/ 35626 w 1389413"/>
              <a:gd name="connsiteY15" fmla="*/ 3194531 h 4002054"/>
              <a:gd name="connsiteX16" fmla="*/ 71252 w 1389413"/>
              <a:gd name="connsiteY16" fmla="*/ 3182656 h 4002054"/>
              <a:gd name="connsiteX17" fmla="*/ 142503 w 1389413"/>
              <a:gd name="connsiteY17" fmla="*/ 3135155 h 4002054"/>
              <a:gd name="connsiteX18" fmla="*/ 166254 w 1389413"/>
              <a:gd name="connsiteY18" fmla="*/ 3099529 h 4002054"/>
              <a:gd name="connsiteX19" fmla="*/ 237506 w 1389413"/>
              <a:gd name="connsiteY19" fmla="*/ 3052028 h 4002054"/>
              <a:gd name="connsiteX20" fmla="*/ 273132 w 1389413"/>
              <a:gd name="connsiteY20" fmla="*/ 3028277 h 4002054"/>
              <a:gd name="connsiteX21" fmla="*/ 344384 w 1389413"/>
              <a:gd name="connsiteY21" fmla="*/ 2968900 h 4002054"/>
              <a:gd name="connsiteX22" fmla="*/ 403761 w 1389413"/>
              <a:gd name="connsiteY22" fmla="*/ 2897648 h 4002054"/>
              <a:gd name="connsiteX23" fmla="*/ 439387 w 1389413"/>
              <a:gd name="connsiteY23" fmla="*/ 2873898 h 4002054"/>
              <a:gd name="connsiteX24" fmla="*/ 498763 w 1389413"/>
              <a:gd name="connsiteY24" fmla="*/ 2802646 h 4002054"/>
              <a:gd name="connsiteX25" fmla="*/ 546265 w 1389413"/>
              <a:gd name="connsiteY25" fmla="*/ 2731394 h 4002054"/>
              <a:gd name="connsiteX26" fmla="*/ 593766 w 1389413"/>
              <a:gd name="connsiteY26" fmla="*/ 2624516 h 4002054"/>
              <a:gd name="connsiteX27" fmla="*/ 617516 w 1389413"/>
              <a:gd name="connsiteY27" fmla="*/ 2517638 h 4002054"/>
              <a:gd name="connsiteX28" fmla="*/ 629392 w 1389413"/>
              <a:gd name="connsiteY28" fmla="*/ 2482012 h 4002054"/>
              <a:gd name="connsiteX29" fmla="*/ 641267 w 1389413"/>
              <a:gd name="connsiteY29" fmla="*/ 1413233 h 4002054"/>
              <a:gd name="connsiteX30" fmla="*/ 653142 w 1389413"/>
              <a:gd name="connsiteY30" fmla="*/ 1318230 h 4002054"/>
              <a:gd name="connsiteX31" fmla="*/ 665018 w 1389413"/>
              <a:gd name="connsiteY31" fmla="*/ 1163851 h 4002054"/>
              <a:gd name="connsiteX32" fmla="*/ 676893 w 1389413"/>
              <a:gd name="connsiteY32" fmla="*/ 1128225 h 4002054"/>
              <a:gd name="connsiteX33" fmla="*/ 688768 w 1389413"/>
              <a:gd name="connsiteY33" fmla="*/ 1056973 h 4002054"/>
              <a:gd name="connsiteX34" fmla="*/ 724394 w 1389413"/>
              <a:gd name="connsiteY34" fmla="*/ 938220 h 4002054"/>
              <a:gd name="connsiteX35" fmla="*/ 760020 w 1389413"/>
              <a:gd name="connsiteY35" fmla="*/ 831342 h 4002054"/>
              <a:gd name="connsiteX36" fmla="*/ 771896 w 1389413"/>
              <a:gd name="connsiteY36" fmla="*/ 795716 h 4002054"/>
              <a:gd name="connsiteX37" fmla="*/ 819397 w 1389413"/>
              <a:gd name="connsiteY37" fmla="*/ 712589 h 4002054"/>
              <a:gd name="connsiteX38" fmla="*/ 831272 w 1389413"/>
              <a:gd name="connsiteY38" fmla="*/ 665087 h 4002054"/>
              <a:gd name="connsiteX39" fmla="*/ 878774 w 1389413"/>
              <a:gd name="connsiteY39" fmla="*/ 593835 h 4002054"/>
              <a:gd name="connsiteX40" fmla="*/ 938150 w 1389413"/>
              <a:gd name="connsiteY40" fmla="*/ 486957 h 4002054"/>
              <a:gd name="connsiteX41" fmla="*/ 961901 w 1389413"/>
              <a:gd name="connsiteY41" fmla="*/ 451331 h 4002054"/>
              <a:gd name="connsiteX42" fmla="*/ 973776 w 1389413"/>
              <a:gd name="connsiteY42" fmla="*/ 415705 h 4002054"/>
              <a:gd name="connsiteX43" fmla="*/ 1092529 w 1389413"/>
              <a:gd name="connsiteY43" fmla="*/ 296952 h 4002054"/>
              <a:gd name="connsiteX44" fmla="*/ 1163781 w 1389413"/>
              <a:gd name="connsiteY44" fmla="*/ 261326 h 4002054"/>
              <a:gd name="connsiteX45" fmla="*/ 1199407 w 1389413"/>
              <a:gd name="connsiteY45" fmla="*/ 225700 h 4002054"/>
              <a:gd name="connsiteX46" fmla="*/ 1235033 w 1389413"/>
              <a:gd name="connsiteY46" fmla="*/ 201950 h 4002054"/>
              <a:gd name="connsiteX47" fmla="*/ 1294410 w 1389413"/>
              <a:gd name="connsiteY47" fmla="*/ 142573 h 4002054"/>
              <a:gd name="connsiteX48" fmla="*/ 1353787 w 1389413"/>
              <a:gd name="connsiteY48" fmla="*/ 35695 h 4002054"/>
              <a:gd name="connsiteX49" fmla="*/ 1389413 w 1389413"/>
              <a:gd name="connsiteY49" fmla="*/ 69 h 400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89413" h="4002054">
                <a:moveTo>
                  <a:pt x="593766" y="4002054"/>
                </a:moveTo>
                <a:cubicBezTo>
                  <a:pt x="573974" y="3990179"/>
                  <a:pt x="553962" y="3978661"/>
                  <a:pt x="534389" y="3966428"/>
                </a:cubicBezTo>
                <a:cubicBezTo>
                  <a:pt x="522286" y="3958864"/>
                  <a:pt x="511529" y="3949060"/>
                  <a:pt x="498763" y="3942677"/>
                </a:cubicBezTo>
                <a:cubicBezTo>
                  <a:pt x="487567" y="3937079"/>
                  <a:pt x="475012" y="3934760"/>
                  <a:pt x="463137" y="3930802"/>
                </a:cubicBezTo>
                <a:lnTo>
                  <a:pt x="391885" y="3883300"/>
                </a:lnTo>
                <a:cubicBezTo>
                  <a:pt x="380010" y="3875383"/>
                  <a:pt x="369799" y="3864064"/>
                  <a:pt x="356259" y="3859550"/>
                </a:cubicBezTo>
                <a:lnTo>
                  <a:pt x="320633" y="3847674"/>
                </a:lnTo>
                <a:cubicBezTo>
                  <a:pt x="312716" y="3835799"/>
                  <a:pt x="308028" y="3820964"/>
                  <a:pt x="296883" y="3812048"/>
                </a:cubicBezTo>
                <a:cubicBezTo>
                  <a:pt x="287108" y="3804228"/>
                  <a:pt x="272453" y="3805771"/>
                  <a:pt x="261257" y="3800173"/>
                </a:cubicBezTo>
                <a:cubicBezTo>
                  <a:pt x="248491" y="3793790"/>
                  <a:pt x="236595" y="3785559"/>
                  <a:pt x="225631" y="3776422"/>
                </a:cubicBezTo>
                <a:cubicBezTo>
                  <a:pt x="134203" y="3700231"/>
                  <a:pt x="242825" y="3776008"/>
                  <a:pt x="154379" y="3717046"/>
                </a:cubicBezTo>
                <a:cubicBezTo>
                  <a:pt x="99934" y="3635379"/>
                  <a:pt x="133958" y="3654821"/>
                  <a:pt x="71252" y="3633918"/>
                </a:cubicBezTo>
                <a:cubicBezTo>
                  <a:pt x="43013" y="3549205"/>
                  <a:pt x="83055" y="3651625"/>
                  <a:pt x="23750" y="3562667"/>
                </a:cubicBezTo>
                <a:cubicBezTo>
                  <a:pt x="13317" y="3547018"/>
                  <a:pt x="1713" y="3476227"/>
                  <a:pt x="0" y="3467664"/>
                </a:cubicBezTo>
                <a:cubicBezTo>
                  <a:pt x="3958" y="3388495"/>
                  <a:pt x="1623" y="3308759"/>
                  <a:pt x="11875" y="3230157"/>
                </a:cubicBezTo>
                <a:cubicBezTo>
                  <a:pt x="13721" y="3216004"/>
                  <a:pt x="24481" y="3203447"/>
                  <a:pt x="35626" y="3194531"/>
                </a:cubicBezTo>
                <a:cubicBezTo>
                  <a:pt x="45401" y="3186711"/>
                  <a:pt x="59377" y="3186614"/>
                  <a:pt x="71252" y="3182656"/>
                </a:cubicBezTo>
                <a:cubicBezTo>
                  <a:pt x="95002" y="3166822"/>
                  <a:pt x="126669" y="3158905"/>
                  <a:pt x="142503" y="3135155"/>
                </a:cubicBezTo>
                <a:cubicBezTo>
                  <a:pt x="150420" y="3123280"/>
                  <a:pt x="155513" y="3108927"/>
                  <a:pt x="166254" y="3099529"/>
                </a:cubicBezTo>
                <a:cubicBezTo>
                  <a:pt x="187736" y="3080732"/>
                  <a:pt x="213755" y="3067862"/>
                  <a:pt x="237506" y="3052028"/>
                </a:cubicBezTo>
                <a:cubicBezTo>
                  <a:pt x="249381" y="3044111"/>
                  <a:pt x="263040" y="3038369"/>
                  <a:pt x="273132" y="3028277"/>
                </a:cubicBezTo>
                <a:cubicBezTo>
                  <a:pt x="377214" y="2924195"/>
                  <a:pt x="245185" y="3051566"/>
                  <a:pt x="344384" y="2968900"/>
                </a:cubicBezTo>
                <a:cubicBezTo>
                  <a:pt x="461122" y="2871618"/>
                  <a:pt x="310339" y="2991069"/>
                  <a:pt x="403761" y="2897648"/>
                </a:cubicBezTo>
                <a:cubicBezTo>
                  <a:pt x="413853" y="2887556"/>
                  <a:pt x="427512" y="2881815"/>
                  <a:pt x="439387" y="2873898"/>
                </a:cubicBezTo>
                <a:cubicBezTo>
                  <a:pt x="524241" y="2746613"/>
                  <a:pt x="392105" y="2939777"/>
                  <a:pt x="498763" y="2802646"/>
                </a:cubicBezTo>
                <a:cubicBezTo>
                  <a:pt x="516288" y="2780114"/>
                  <a:pt x="546265" y="2731394"/>
                  <a:pt x="546265" y="2731394"/>
                </a:cubicBezTo>
                <a:cubicBezTo>
                  <a:pt x="574528" y="2646602"/>
                  <a:pt x="556128" y="2680973"/>
                  <a:pt x="593766" y="2624516"/>
                </a:cubicBezTo>
                <a:cubicBezTo>
                  <a:pt x="620500" y="2544311"/>
                  <a:pt x="589647" y="2643048"/>
                  <a:pt x="617516" y="2517638"/>
                </a:cubicBezTo>
                <a:cubicBezTo>
                  <a:pt x="620232" y="2505418"/>
                  <a:pt x="625433" y="2493887"/>
                  <a:pt x="629392" y="2482012"/>
                </a:cubicBezTo>
                <a:cubicBezTo>
                  <a:pt x="633350" y="2125752"/>
                  <a:pt x="633998" y="1769440"/>
                  <a:pt x="641267" y="1413233"/>
                </a:cubicBezTo>
                <a:cubicBezTo>
                  <a:pt x="641918" y="1381326"/>
                  <a:pt x="650116" y="1350000"/>
                  <a:pt x="653142" y="1318230"/>
                </a:cubicBezTo>
                <a:cubicBezTo>
                  <a:pt x="658035" y="1266851"/>
                  <a:pt x="658616" y="1215064"/>
                  <a:pt x="665018" y="1163851"/>
                </a:cubicBezTo>
                <a:cubicBezTo>
                  <a:pt x="666571" y="1151430"/>
                  <a:pt x="674178" y="1140445"/>
                  <a:pt x="676893" y="1128225"/>
                </a:cubicBezTo>
                <a:cubicBezTo>
                  <a:pt x="682116" y="1104720"/>
                  <a:pt x="684046" y="1080584"/>
                  <a:pt x="688768" y="1056973"/>
                </a:cubicBezTo>
                <a:cubicBezTo>
                  <a:pt x="697739" y="1012116"/>
                  <a:pt x="709253" y="983644"/>
                  <a:pt x="724394" y="938220"/>
                </a:cubicBezTo>
                <a:lnTo>
                  <a:pt x="760020" y="831342"/>
                </a:lnTo>
                <a:cubicBezTo>
                  <a:pt x="763979" y="819467"/>
                  <a:pt x="764953" y="806132"/>
                  <a:pt x="771896" y="795716"/>
                </a:cubicBezTo>
                <a:cubicBezTo>
                  <a:pt x="805465" y="745360"/>
                  <a:pt x="789263" y="772855"/>
                  <a:pt x="819397" y="712589"/>
                </a:cubicBezTo>
                <a:cubicBezTo>
                  <a:pt x="823355" y="696755"/>
                  <a:pt x="823973" y="679685"/>
                  <a:pt x="831272" y="665087"/>
                </a:cubicBezTo>
                <a:cubicBezTo>
                  <a:pt x="844038" y="639556"/>
                  <a:pt x="878774" y="593835"/>
                  <a:pt x="878774" y="593835"/>
                </a:cubicBezTo>
                <a:cubicBezTo>
                  <a:pt x="899675" y="531130"/>
                  <a:pt x="883706" y="568623"/>
                  <a:pt x="938150" y="486957"/>
                </a:cubicBezTo>
                <a:lnTo>
                  <a:pt x="961901" y="451331"/>
                </a:lnTo>
                <a:cubicBezTo>
                  <a:pt x="965859" y="439456"/>
                  <a:pt x="967697" y="426647"/>
                  <a:pt x="973776" y="415705"/>
                </a:cubicBezTo>
                <a:cubicBezTo>
                  <a:pt x="1020344" y="331883"/>
                  <a:pt x="1014295" y="349108"/>
                  <a:pt x="1092529" y="296952"/>
                </a:cubicBezTo>
                <a:cubicBezTo>
                  <a:pt x="1138567" y="266260"/>
                  <a:pt x="1114618" y="277715"/>
                  <a:pt x="1163781" y="261326"/>
                </a:cubicBezTo>
                <a:cubicBezTo>
                  <a:pt x="1175656" y="249451"/>
                  <a:pt x="1186505" y="236451"/>
                  <a:pt x="1199407" y="225700"/>
                </a:cubicBezTo>
                <a:cubicBezTo>
                  <a:pt x="1210371" y="216563"/>
                  <a:pt x="1224941" y="212042"/>
                  <a:pt x="1235033" y="201950"/>
                </a:cubicBezTo>
                <a:cubicBezTo>
                  <a:pt x="1314206" y="122778"/>
                  <a:pt x="1199403" y="205912"/>
                  <a:pt x="1294410" y="142573"/>
                </a:cubicBezTo>
                <a:cubicBezTo>
                  <a:pt x="1315312" y="79866"/>
                  <a:pt x="1299341" y="117365"/>
                  <a:pt x="1353787" y="35695"/>
                </a:cubicBezTo>
                <a:cubicBezTo>
                  <a:pt x="1379734" y="-3225"/>
                  <a:pt x="1363265" y="69"/>
                  <a:pt x="1389413" y="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776353" y="1412776"/>
            <a:ext cx="1587735" cy="4263629"/>
          </a:xfrm>
          <a:custGeom>
            <a:avLst/>
            <a:gdLst>
              <a:gd name="connsiteX0" fmla="*/ 997528 w 1175657"/>
              <a:gd name="connsiteY0" fmla="*/ 4061361 h 4061361"/>
              <a:gd name="connsiteX1" fmla="*/ 938151 w 1175657"/>
              <a:gd name="connsiteY1" fmla="*/ 4037611 h 4061361"/>
              <a:gd name="connsiteX2" fmla="*/ 902525 w 1175657"/>
              <a:gd name="connsiteY2" fmla="*/ 4025735 h 4061361"/>
              <a:gd name="connsiteX3" fmla="*/ 866899 w 1175657"/>
              <a:gd name="connsiteY3" fmla="*/ 4001985 h 4061361"/>
              <a:gd name="connsiteX4" fmla="*/ 831273 w 1175657"/>
              <a:gd name="connsiteY4" fmla="*/ 3990109 h 4061361"/>
              <a:gd name="connsiteX5" fmla="*/ 795647 w 1175657"/>
              <a:gd name="connsiteY5" fmla="*/ 3966359 h 4061361"/>
              <a:gd name="connsiteX6" fmla="*/ 760021 w 1175657"/>
              <a:gd name="connsiteY6" fmla="*/ 3954483 h 4061361"/>
              <a:gd name="connsiteX7" fmla="*/ 712520 w 1175657"/>
              <a:gd name="connsiteY7" fmla="*/ 3930733 h 4061361"/>
              <a:gd name="connsiteX8" fmla="*/ 676894 w 1175657"/>
              <a:gd name="connsiteY8" fmla="*/ 3918857 h 4061361"/>
              <a:gd name="connsiteX9" fmla="*/ 629392 w 1175657"/>
              <a:gd name="connsiteY9" fmla="*/ 3895107 h 4061361"/>
              <a:gd name="connsiteX10" fmla="*/ 558141 w 1175657"/>
              <a:gd name="connsiteY10" fmla="*/ 3871356 h 4061361"/>
              <a:gd name="connsiteX11" fmla="*/ 415637 w 1175657"/>
              <a:gd name="connsiteY11" fmla="*/ 3823855 h 4061361"/>
              <a:gd name="connsiteX12" fmla="*/ 237507 w 1175657"/>
              <a:gd name="connsiteY12" fmla="*/ 3764478 h 4061361"/>
              <a:gd name="connsiteX13" fmla="*/ 166255 w 1175657"/>
              <a:gd name="connsiteY13" fmla="*/ 3740727 h 4061361"/>
              <a:gd name="connsiteX14" fmla="*/ 130629 w 1175657"/>
              <a:gd name="connsiteY14" fmla="*/ 3728852 h 4061361"/>
              <a:gd name="connsiteX15" fmla="*/ 95003 w 1175657"/>
              <a:gd name="connsiteY15" fmla="*/ 3705101 h 4061361"/>
              <a:gd name="connsiteX16" fmla="*/ 71252 w 1175657"/>
              <a:gd name="connsiteY16" fmla="*/ 3633850 h 4061361"/>
              <a:gd name="connsiteX17" fmla="*/ 59377 w 1175657"/>
              <a:gd name="connsiteY17" fmla="*/ 3598224 h 4061361"/>
              <a:gd name="connsiteX18" fmla="*/ 35626 w 1175657"/>
              <a:gd name="connsiteY18" fmla="*/ 3562598 h 4061361"/>
              <a:gd name="connsiteX19" fmla="*/ 11876 w 1175657"/>
              <a:gd name="connsiteY19" fmla="*/ 3467595 h 4061361"/>
              <a:gd name="connsiteX20" fmla="*/ 0 w 1175657"/>
              <a:gd name="connsiteY20" fmla="*/ 3431969 h 4061361"/>
              <a:gd name="connsiteX21" fmla="*/ 35626 w 1175657"/>
              <a:gd name="connsiteY21" fmla="*/ 3182587 h 4061361"/>
              <a:gd name="connsiteX22" fmla="*/ 59377 w 1175657"/>
              <a:gd name="connsiteY22" fmla="*/ 3146961 h 4061361"/>
              <a:gd name="connsiteX23" fmla="*/ 95003 w 1175657"/>
              <a:gd name="connsiteY23" fmla="*/ 3075709 h 4061361"/>
              <a:gd name="connsiteX24" fmla="*/ 106878 w 1175657"/>
              <a:gd name="connsiteY24" fmla="*/ 3040083 h 4061361"/>
              <a:gd name="connsiteX25" fmla="*/ 213756 w 1175657"/>
              <a:gd name="connsiteY25" fmla="*/ 2956956 h 4061361"/>
              <a:gd name="connsiteX26" fmla="*/ 285008 w 1175657"/>
              <a:gd name="connsiteY26" fmla="*/ 2909455 h 4061361"/>
              <a:gd name="connsiteX27" fmla="*/ 320634 w 1175657"/>
              <a:gd name="connsiteY27" fmla="*/ 2885704 h 4061361"/>
              <a:gd name="connsiteX28" fmla="*/ 344385 w 1175657"/>
              <a:gd name="connsiteY28" fmla="*/ 2850078 h 4061361"/>
              <a:gd name="connsiteX29" fmla="*/ 415637 w 1175657"/>
              <a:gd name="connsiteY29" fmla="*/ 2802577 h 4061361"/>
              <a:gd name="connsiteX30" fmla="*/ 439387 w 1175657"/>
              <a:gd name="connsiteY30" fmla="*/ 2766951 h 4061361"/>
              <a:gd name="connsiteX31" fmla="*/ 510639 w 1175657"/>
              <a:gd name="connsiteY31" fmla="*/ 2719450 h 4061361"/>
              <a:gd name="connsiteX32" fmla="*/ 558141 w 1175657"/>
              <a:gd name="connsiteY32" fmla="*/ 2612572 h 4061361"/>
              <a:gd name="connsiteX33" fmla="*/ 605642 w 1175657"/>
              <a:gd name="connsiteY33" fmla="*/ 2553195 h 4061361"/>
              <a:gd name="connsiteX34" fmla="*/ 653143 w 1175657"/>
              <a:gd name="connsiteY34" fmla="*/ 2481943 h 4061361"/>
              <a:gd name="connsiteX35" fmla="*/ 676894 w 1175657"/>
              <a:gd name="connsiteY35" fmla="*/ 2446317 h 4061361"/>
              <a:gd name="connsiteX36" fmla="*/ 712520 w 1175657"/>
              <a:gd name="connsiteY36" fmla="*/ 2410691 h 4061361"/>
              <a:gd name="connsiteX37" fmla="*/ 760021 w 1175657"/>
              <a:gd name="connsiteY37" fmla="*/ 2339439 h 4061361"/>
              <a:gd name="connsiteX38" fmla="*/ 771896 w 1175657"/>
              <a:gd name="connsiteY38" fmla="*/ 2303813 h 4061361"/>
              <a:gd name="connsiteX39" fmla="*/ 819398 w 1175657"/>
              <a:gd name="connsiteY39" fmla="*/ 2232561 h 4061361"/>
              <a:gd name="connsiteX40" fmla="*/ 831273 w 1175657"/>
              <a:gd name="connsiteY40" fmla="*/ 2196935 h 4061361"/>
              <a:gd name="connsiteX41" fmla="*/ 855024 w 1175657"/>
              <a:gd name="connsiteY41" fmla="*/ 2161309 h 4061361"/>
              <a:gd name="connsiteX42" fmla="*/ 866899 w 1175657"/>
              <a:gd name="connsiteY42" fmla="*/ 1935678 h 4061361"/>
              <a:gd name="connsiteX43" fmla="*/ 902525 w 1175657"/>
              <a:gd name="connsiteY43" fmla="*/ 1721922 h 4061361"/>
              <a:gd name="connsiteX44" fmla="*/ 926276 w 1175657"/>
              <a:gd name="connsiteY44" fmla="*/ 1650670 h 4061361"/>
              <a:gd name="connsiteX45" fmla="*/ 938151 w 1175657"/>
              <a:gd name="connsiteY45" fmla="*/ 1615044 h 4061361"/>
              <a:gd name="connsiteX46" fmla="*/ 950026 w 1175657"/>
              <a:gd name="connsiteY46" fmla="*/ 1579418 h 4061361"/>
              <a:gd name="connsiteX47" fmla="*/ 973777 w 1175657"/>
              <a:gd name="connsiteY47" fmla="*/ 1543792 h 4061361"/>
              <a:gd name="connsiteX48" fmla="*/ 1009403 w 1175657"/>
              <a:gd name="connsiteY48" fmla="*/ 1425039 h 4061361"/>
              <a:gd name="connsiteX49" fmla="*/ 1045029 w 1175657"/>
              <a:gd name="connsiteY49" fmla="*/ 1353787 h 4061361"/>
              <a:gd name="connsiteX50" fmla="*/ 1068779 w 1175657"/>
              <a:gd name="connsiteY50" fmla="*/ 1306286 h 4061361"/>
              <a:gd name="connsiteX51" fmla="*/ 1104405 w 1175657"/>
              <a:gd name="connsiteY51" fmla="*/ 1199408 h 4061361"/>
              <a:gd name="connsiteX52" fmla="*/ 1116281 w 1175657"/>
              <a:gd name="connsiteY52" fmla="*/ 1163782 h 4061361"/>
              <a:gd name="connsiteX53" fmla="*/ 1140031 w 1175657"/>
              <a:gd name="connsiteY53" fmla="*/ 1128156 h 4061361"/>
              <a:gd name="connsiteX54" fmla="*/ 1175657 w 1175657"/>
              <a:gd name="connsiteY54" fmla="*/ 1056904 h 4061361"/>
              <a:gd name="connsiteX55" fmla="*/ 1151907 w 1175657"/>
              <a:gd name="connsiteY55" fmla="*/ 771896 h 4061361"/>
              <a:gd name="connsiteX56" fmla="*/ 1128156 w 1175657"/>
              <a:gd name="connsiteY56" fmla="*/ 688769 h 4061361"/>
              <a:gd name="connsiteX57" fmla="*/ 1116281 w 1175657"/>
              <a:gd name="connsiteY57" fmla="*/ 629392 h 4061361"/>
              <a:gd name="connsiteX58" fmla="*/ 1104405 w 1175657"/>
              <a:gd name="connsiteY58" fmla="*/ 593766 h 4061361"/>
              <a:gd name="connsiteX59" fmla="*/ 1080655 w 1175657"/>
              <a:gd name="connsiteY59" fmla="*/ 486888 h 4061361"/>
              <a:gd name="connsiteX60" fmla="*/ 1045029 w 1175657"/>
              <a:gd name="connsiteY60" fmla="*/ 403761 h 4061361"/>
              <a:gd name="connsiteX61" fmla="*/ 1021278 w 1175657"/>
              <a:gd name="connsiteY61" fmla="*/ 332509 h 4061361"/>
              <a:gd name="connsiteX62" fmla="*/ 1009403 w 1175657"/>
              <a:gd name="connsiteY62" fmla="*/ 296883 h 4061361"/>
              <a:gd name="connsiteX63" fmla="*/ 985652 w 1175657"/>
              <a:gd name="connsiteY63" fmla="*/ 261257 h 4061361"/>
              <a:gd name="connsiteX64" fmla="*/ 938151 w 1175657"/>
              <a:gd name="connsiteY64" fmla="*/ 190005 h 4061361"/>
              <a:gd name="connsiteX65" fmla="*/ 890650 w 1175657"/>
              <a:gd name="connsiteY65" fmla="*/ 118753 h 4061361"/>
              <a:gd name="connsiteX66" fmla="*/ 866899 w 1175657"/>
              <a:gd name="connsiteY66" fmla="*/ 83127 h 4061361"/>
              <a:gd name="connsiteX67" fmla="*/ 855024 w 1175657"/>
              <a:gd name="connsiteY67" fmla="*/ 47501 h 4061361"/>
              <a:gd name="connsiteX68" fmla="*/ 831273 w 1175657"/>
              <a:gd name="connsiteY68" fmla="*/ 0 h 40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75657" h="4061361">
                <a:moveTo>
                  <a:pt x="997528" y="4061361"/>
                </a:moveTo>
                <a:cubicBezTo>
                  <a:pt x="977736" y="4053444"/>
                  <a:pt x="958111" y="4045096"/>
                  <a:pt x="938151" y="4037611"/>
                </a:cubicBezTo>
                <a:cubicBezTo>
                  <a:pt x="926430" y="4033216"/>
                  <a:pt x="913721" y="4031333"/>
                  <a:pt x="902525" y="4025735"/>
                </a:cubicBezTo>
                <a:cubicBezTo>
                  <a:pt x="889760" y="4019352"/>
                  <a:pt x="879664" y="4008368"/>
                  <a:pt x="866899" y="4001985"/>
                </a:cubicBezTo>
                <a:cubicBezTo>
                  <a:pt x="855703" y="3996387"/>
                  <a:pt x="842469" y="3995707"/>
                  <a:pt x="831273" y="3990109"/>
                </a:cubicBezTo>
                <a:cubicBezTo>
                  <a:pt x="818508" y="3983726"/>
                  <a:pt x="808412" y="3972742"/>
                  <a:pt x="795647" y="3966359"/>
                </a:cubicBezTo>
                <a:cubicBezTo>
                  <a:pt x="784451" y="3960761"/>
                  <a:pt x="771527" y="3959414"/>
                  <a:pt x="760021" y="3954483"/>
                </a:cubicBezTo>
                <a:cubicBezTo>
                  <a:pt x="743750" y="3947510"/>
                  <a:pt x="728791" y="3937706"/>
                  <a:pt x="712520" y="3930733"/>
                </a:cubicBezTo>
                <a:cubicBezTo>
                  <a:pt x="701014" y="3925802"/>
                  <a:pt x="688400" y="3923788"/>
                  <a:pt x="676894" y="3918857"/>
                </a:cubicBezTo>
                <a:cubicBezTo>
                  <a:pt x="660623" y="3911884"/>
                  <a:pt x="645829" y="3901682"/>
                  <a:pt x="629392" y="3895107"/>
                </a:cubicBezTo>
                <a:cubicBezTo>
                  <a:pt x="606147" y="3885809"/>
                  <a:pt x="581891" y="3879273"/>
                  <a:pt x="558141" y="3871356"/>
                </a:cubicBezTo>
                <a:lnTo>
                  <a:pt x="415637" y="3823855"/>
                </a:lnTo>
                <a:lnTo>
                  <a:pt x="237507" y="3764478"/>
                </a:lnTo>
                <a:lnTo>
                  <a:pt x="166255" y="3740727"/>
                </a:lnTo>
                <a:lnTo>
                  <a:pt x="130629" y="3728852"/>
                </a:lnTo>
                <a:cubicBezTo>
                  <a:pt x="118754" y="3720935"/>
                  <a:pt x="102567" y="3717204"/>
                  <a:pt x="95003" y="3705101"/>
                </a:cubicBezTo>
                <a:cubicBezTo>
                  <a:pt x="81734" y="3683871"/>
                  <a:pt x="79169" y="3657600"/>
                  <a:pt x="71252" y="3633850"/>
                </a:cubicBezTo>
                <a:cubicBezTo>
                  <a:pt x="67294" y="3621975"/>
                  <a:pt x="66321" y="3608639"/>
                  <a:pt x="59377" y="3598224"/>
                </a:cubicBezTo>
                <a:lnTo>
                  <a:pt x="35626" y="3562598"/>
                </a:lnTo>
                <a:cubicBezTo>
                  <a:pt x="8478" y="3481153"/>
                  <a:pt x="40541" y="3582252"/>
                  <a:pt x="11876" y="3467595"/>
                </a:cubicBezTo>
                <a:cubicBezTo>
                  <a:pt x="8840" y="3455451"/>
                  <a:pt x="3959" y="3443844"/>
                  <a:pt x="0" y="3431969"/>
                </a:cubicBezTo>
                <a:cubicBezTo>
                  <a:pt x="2297" y="3397510"/>
                  <a:pt x="-2211" y="3239342"/>
                  <a:pt x="35626" y="3182587"/>
                </a:cubicBezTo>
                <a:lnTo>
                  <a:pt x="59377" y="3146961"/>
                </a:lnTo>
                <a:cubicBezTo>
                  <a:pt x="89225" y="3057414"/>
                  <a:pt x="48962" y="3167792"/>
                  <a:pt x="95003" y="3075709"/>
                </a:cubicBezTo>
                <a:cubicBezTo>
                  <a:pt x="100601" y="3064513"/>
                  <a:pt x="99934" y="3050498"/>
                  <a:pt x="106878" y="3040083"/>
                </a:cubicBezTo>
                <a:cubicBezTo>
                  <a:pt x="129202" y="3006597"/>
                  <a:pt x="185446" y="2975830"/>
                  <a:pt x="213756" y="2956956"/>
                </a:cubicBezTo>
                <a:lnTo>
                  <a:pt x="285008" y="2909455"/>
                </a:lnTo>
                <a:lnTo>
                  <a:pt x="320634" y="2885704"/>
                </a:lnTo>
                <a:cubicBezTo>
                  <a:pt x="328551" y="2873829"/>
                  <a:pt x="333644" y="2859476"/>
                  <a:pt x="344385" y="2850078"/>
                </a:cubicBezTo>
                <a:cubicBezTo>
                  <a:pt x="365867" y="2831281"/>
                  <a:pt x="415637" y="2802577"/>
                  <a:pt x="415637" y="2802577"/>
                </a:cubicBezTo>
                <a:cubicBezTo>
                  <a:pt x="423554" y="2790702"/>
                  <a:pt x="428646" y="2776349"/>
                  <a:pt x="439387" y="2766951"/>
                </a:cubicBezTo>
                <a:cubicBezTo>
                  <a:pt x="460869" y="2748154"/>
                  <a:pt x="510639" y="2719450"/>
                  <a:pt x="510639" y="2719450"/>
                </a:cubicBezTo>
                <a:cubicBezTo>
                  <a:pt x="538903" y="2634658"/>
                  <a:pt x="520503" y="2669029"/>
                  <a:pt x="558141" y="2612572"/>
                </a:cubicBezTo>
                <a:cubicBezTo>
                  <a:pt x="584883" y="2532344"/>
                  <a:pt x="547796" y="2619305"/>
                  <a:pt x="605642" y="2553195"/>
                </a:cubicBezTo>
                <a:cubicBezTo>
                  <a:pt x="624439" y="2531713"/>
                  <a:pt x="637309" y="2505694"/>
                  <a:pt x="653143" y="2481943"/>
                </a:cubicBezTo>
                <a:cubicBezTo>
                  <a:pt x="661060" y="2470068"/>
                  <a:pt x="666802" y="2456409"/>
                  <a:pt x="676894" y="2446317"/>
                </a:cubicBezTo>
                <a:cubicBezTo>
                  <a:pt x="688769" y="2434442"/>
                  <a:pt x="702209" y="2423948"/>
                  <a:pt x="712520" y="2410691"/>
                </a:cubicBezTo>
                <a:cubicBezTo>
                  <a:pt x="730045" y="2388159"/>
                  <a:pt x="760021" y="2339439"/>
                  <a:pt x="760021" y="2339439"/>
                </a:cubicBezTo>
                <a:cubicBezTo>
                  <a:pt x="763979" y="2327564"/>
                  <a:pt x="765817" y="2314755"/>
                  <a:pt x="771896" y="2303813"/>
                </a:cubicBezTo>
                <a:cubicBezTo>
                  <a:pt x="785759" y="2278860"/>
                  <a:pt x="819398" y="2232561"/>
                  <a:pt x="819398" y="2232561"/>
                </a:cubicBezTo>
                <a:cubicBezTo>
                  <a:pt x="823356" y="2220686"/>
                  <a:pt x="825675" y="2208131"/>
                  <a:pt x="831273" y="2196935"/>
                </a:cubicBezTo>
                <a:cubicBezTo>
                  <a:pt x="837656" y="2184169"/>
                  <a:pt x="853096" y="2175451"/>
                  <a:pt x="855024" y="2161309"/>
                </a:cubicBezTo>
                <a:cubicBezTo>
                  <a:pt x="865200" y="2086685"/>
                  <a:pt x="860080" y="2010683"/>
                  <a:pt x="866899" y="1935678"/>
                </a:cubicBezTo>
                <a:cubicBezTo>
                  <a:pt x="871769" y="1882110"/>
                  <a:pt x="883251" y="1786169"/>
                  <a:pt x="902525" y="1721922"/>
                </a:cubicBezTo>
                <a:cubicBezTo>
                  <a:pt x="909719" y="1697942"/>
                  <a:pt x="918359" y="1674421"/>
                  <a:pt x="926276" y="1650670"/>
                </a:cubicBezTo>
                <a:lnTo>
                  <a:pt x="938151" y="1615044"/>
                </a:lnTo>
                <a:cubicBezTo>
                  <a:pt x="942109" y="1603169"/>
                  <a:pt x="943082" y="1589833"/>
                  <a:pt x="950026" y="1579418"/>
                </a:cubicBezTo>
                <a:lnTo>
                  <a:pt x="973777" y="1543792"/>
                </a:lnTo>
                <a:cubicBezTo>
                  <a:pt x="980416" y="1517237"/>
                  <a:pt x="997837" y="1442389"/>
                  <a:pt x="1009403" y="1425039"/>
                </a:cubicBezTo>
                <a:cubicBezTo>
                  <a:pt x="1055043" y="1356577"/>
                  <a:pt x="1015530" y="1422617"/>
                  <a:pt x="1045029" y="1353787"/>
                </a:cubicBezTo>
                <a:cubicBezTo>
                  <a:pt x="1052002" y="1337516"/>
                  <a:pt x="1062204" y="1322722"/>
                  <a:pt x="1068779" y="1306286"/>
                </a:cubicBezTo>
                <a:cubicBezTo>
                  <a:pt x="1068789" y="1306261"/>
                  <a:pt x="1098463" y="1217234"/>
                  <a:pt x="1104405" y="1199408"/>
                </a:cubicBezTo>
                <a:cubicBezTo>
                  <a:pt x="1108364" y="1187533"/>
                  <a:pt x="1109338" y="1174198"/>
                  <a:pt x="1116281" y="1163782"/>
                </a:cubicBezTo>
                <a:cubicBezTo>
                  <a:pt x="1124198" y="1151907"/>
                  <a:pt x="1133648" y="1140921"/>
                  <a:pt x="1140031" y="1128156"/>
                </a:cubicBezTo>
                <a:cubicBezTo>
                  <a:pt x="1189197" y="1029824"/>
                  <a:pt x="1107593" y="1159002"/>
                  <a:pt x="1175657" y="1056904"/>
                </a:cubicBezTo>
                <a:cubicBezTo>
                  <a:pt x="1172860" y="1020537"/>
                  <a:pt x="1157924" y="817021"/>
                  <a:pt x="1151907" y="771896"/>
                </a:cubicBezTo>
                <a:cubicBezTo>
                  <a:pt x="1145562" y="724306"/>
                  <a:pt x="1138622" y="730633"/>
                  <a:pt x="1128156" y="688769"/>
                </a:cubicBezTo>
                <a:cubicBezTo>
                  <a:pt x="1123261" y="669187"/>
                  <a:pt x="1121176" y="648974"/>
                  <a:pt x="1116281" y="629392"/>
                </a:cubicBezTo>
                <a:cubicBezTo>
                  <a:pt x="1113245" y="617248"/>
                  <a:pt x="1107441" y="605910"/>
                  <a:pt x="1104405" y="593766"/>
                </a:cubicBezTo>
                <a:cubicBezTo>
                  <a:pt x="1079918" y="495821"/>
                  <a:pt x="1105035" y="572218"/>
                  <a:pt x="1080655" y="486888"/>
                </a:cubicBezTo>
                <a:cubicBezTo>
                  <a:pt x="1061545" y="420003"/>
                  <a:pt x="1076691" y="482915"/>
                  <a:pt x="1045029" y="403761"/>
                </a:cubicBezTo>
                <a:cubicBezTo>
                  <a:pt x="1035731" y="380516"/>
                  <a:pt x="1029195" y="356260"/>
                  <a:pt x="1021278" y="332509"/>
                </a:cubicBezTo>
                <a:cubicBezTo>
                  <a:pt x="1017320" y="320634"/>
                  <a:pt x="1016347" y="307298"/>
                  <a:pt x="1009403" y="296883"/>
                </a:cubicBezTo>
                <a:lnTo>
                  <a:pt x="985652" y="261257"/>
                </a:lnTo>
                <a:cubicBezTo>
                  <a:pt x="962941" y="193123"/>
                  <a:pt x="990041" y="256721"/>
                  <a:pt x="938151" y="190005"/>
                </a:cubicBezTo>
                <a:cubicBezTo>
                  <a:pt x="920626" y="167473"/>
                  <a:pt x="906484" y="142504"/>
                  <a:pt x="890650" y="118753"/>
                </a:cubicBezTo>
                <a:lnTo>
                  <a:pt x="866899" y="83127"/>
                </a:lnTo>
                <a:cubicBezTo>
                  <a:pt x="862941" y="71252"/>
                  <a:pt x="860622" y="58697"/>
                  <a:pt x="855024" y="47501"/>
                </a:cubicBezTo>
                <a:cubicBezTo>
                  <a:pt x="829077" y="-4392"/>
                  <a:pt x="831273" y="29746"/>
                  <a:pt x="83127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2256312" y="1508166"/>
            <a:ext cx="700644" cy="4168239"/>
          </a:xfrm>
          <a:custGeom>
            <a:avLst/>
            <a:gdLst>
              <a:gd name="connsiteX0" fmla="*/ 391885 w 700644"/>
              <a:gd name="connsiteY0" fmla="*/ 4168239 h 4168239"/>
              <a:gd name="connsiteX1" fmla="*/ 451262 w 700644"/>
              <a:gd name="connsiteY1" fmla="*/ 4120738 h 4168239"/>
              <a:gd name="connsiteX2" fmla="*/ 510639 w 700644"/>
              <a:gd name="connsiteY2" fmla="*/ 4061361 h 4168239"/>
              <a:gd name="connsiteX3" fmla="*/ 558140 w 700644"/>
              <a:gd name="connsiteY3" fmla="*/ 3990109 h 4168239"/>
              <a:gd name="connsiteX4" fmla="*/ 570015 w 700644"/>
              <a:gd name="connsiteY4" fmla="*/ 3942608 h 4168239"/>
              <a:gd name="connsiteX5" fmla="*/ 581891 w 700644"/>
              <a:gd name="connsiteY5" fmla="*/ 3906982 h 4168239"/>
              <a:gd name="connsiteX6" fmla="*/ 629392 w 700644"/>
              <a:gd name="connsiteY6" fmla="*/ 3835730 h 4168239"/>
              <a:gd name="connsiteX7" fmla="*/ 665018 w 700644"/>
              <a:gd name="connsiteY7" fmla="*/ 3764478 h 4168239"/>
              <a:gd name="connsiteX8" fmla="*/ 676893 w 700644"/>
              <a:gd name="connsiteY8" fmla="*/ 3728852 h 4168239"/>
              <a:gd name="connsiteX9" fmla="*/ 700644 w 700644"/>
              <a:gd name="connsiteY9" fmla="*/ 3467595 h 4168239"/>
              <a:gd name="connsiteX10" fmla="*/ 676893 w 700644"/>
              <a:gd name="connsiteY10" fmla="*/ 3277590 h 4168239"/>
              <a:gd name="connsiteX11" fmla="*/ 653143 w 700644"/>
              <a:gd name="connsiteY11" fmla="*/ 3206338 h 4168239"/>
              <a:gd name="connsiteX12" fmla="*/ 629392 w 700644"/>
              <a:gd name="connsiteY12" fmla="*/ 3135086 h 4168239"/>
              <a:gd name="connsiteX13" fmla="*/ 605641 w 700644"/>
              <a:gd name="connsiteY13" fmla="*/ 3063834 h 4168239"/>
              <a:gd name="connsiteX14" fmla="*/ 593766 w 700644"/>
              <a:gd name="connsiteY14" fmla="*/ 3028208 h 4168239"/>
              <a:gd name="connsiteX15" fmla="*/ 570015 w 700644"/>
              <a:gd name="connsiteY15" fmla="*/ 2992582 h 4168239"/>
              <a:gd name="connsiteX16" fmla="*/ 546265 w 700644"/>
              <a:gd name="connsiteY16" fmla="*/ 2897579 h 4168239"/>
              <a:gd name="connsiteX17" fmla="*/ 534389 w 700644"/>
              <a:gd name="connsiteY17" fmla="*/ 2838203 h 4168239"/>
              <a:gd name="connsiteX18" fmla="*/ 522514 w 700644"/>
              <a:gd name="connsiteY18" fmla="*/ 2802577 h 4168239"/>
              <a:gd name="connsiteX19" fmla="*/ 510639 w 700644"/>
              <a:gd name="connsiteY19" fmla="*/ 2755076 h 4168239"/>
              <a:gd name="connsiteX20" fmla="*/ 498763 w 700644"/>
              <a:gd name="connsiteY20" fmla="*/ 2695699 h 4168239"/>
              <a:gd name="connsiteX21" fmla="*/ 475013 w 700644"/>
              <a:gd name="connsiteY21" fmla="*/ 2624447 h 4168239"/>
              <a:gd name="connsiteX22" fmla="*/ 463137 w 700644"/>
              <a:gd name="connsiteY22" fmla="*/ 2576946 h 4168239"/>
              <a:gd name="connsiteX23" fmla="*/ 439387 w 700644"/>
              <a:gd name="connsiteY23" fmla="*/ 2505694 h 4168239"/>
              <a:gd name="connsiteX24" fmla="*/ 427511 w 700644"/>
              <a:gd name="connsiteY24" fmla="*/ 2470068 h 4168239"/>
              <a:gd name="connsiteX25" fmla="*/ 415636 w 700644"/>
              <a:gd name="connsiteY25" fmla="*/ 2410691 h 4168239"/>
              <a:gd name="connsiteX26" fmla="*/ 391885 w 700644"/>
              <a:gd name="connsiteY26" fmla="*/ 2339439 h 4168239"/>
              <a:gd name="connsiteX27" fmla="*/ 368135 w 700644"/>
              <a:gd name="connsiteY27" fmla="*/ 2232561 h 4168239"/>
              <a:gd name="connsiteX28" fmla="*/ 380010 w 700644"/>
              <a:gd name="connsiteY28" fmla="*/ 1638795 h 4168239"/>
              <a:gd name="connsiteX29" fmla="*/ 415636 w 700644"/>
              <a:gd name="connsiteY29" fmla="*/ 1520042 h 4168239"/>
              <a:gd name="connsiteX30" fmla="*/ 427511 w 700644"/>
              <a:gd name="connsiteY30" fmla="*/ 1484416 h 4168239"/>
              <a:gd name="connsiteX31" fmla="*/ 451262 w 700644"/>
              <a:gd name="connsiteY31" fmla="*/ 1448790 h 4168239"/>
              <a:gd name="connsiteX32" fmla="*/ 463137 w 700644"/>
              <a:gd name="connsiteY32" fmla="*/ 1413164 h 4168239"/>
              <a:gd name="connsiteX33" fmla="*/ 510639 w 700644"/>
              <a:gd name="connsiteY33" fmla="*/ 1341912 h 4168239"/>
              <a:gd name="connsiteX34" fmla="*/ 534389 w 700644"/>
              <a:gd name="connsiteY34" fmla="*/ 1187533 h 4168239"/>
              <a:gd name="connsiteX35" fmla="*/ 546265 w 700644"/>
              <a:gd name="connsiteY35" fmla="*/ 1151907 h 4168239"/>
              <a:gd name="connsiteX36" fmla="*/ 558140 w 700644"/>
              <a:gd name="connsiteY36" fmla="*/ 961902 h 4168239"/>
              <a:gd name="connsiteX37" fmla="*/ 581891 w 700644"/>
              <a:gd name="connsiteY37" fmla="*/ 890650 h 4168239"/>
              <a:gd name="connsiteX38" fmla="*/ 593766 w 700644"/>
              <a:gd name="connsiteY38" fmla="*/ 855024 h 4168239"/>
              <a:gd name="connsiteX39" fmla="*/ 558140 w 700644"/>
              <a:gd name="connsiteY39" fmla="*/ 688769 h 4168239"/>
              <a:gd name="connsiteX40" fmla="*/ 534389 w 700644"/>
              <a:gd name="connsiteY40" fmla="*/ 605642 h 4168239"/>
              <a:gd name="connsiteX41" fmla="*/ 522514 w 700644"/>
              <a:gd name="connsiteY41" fmla="*/ 558140 h 4168239"/>
              <a:gd name="connsiteX42" fmla="*/ 498763 w 700644"/>
              <a:gd name="connsiteY42" fmla="*/ 522515 h 4168239"/>
              <a:gd name="connsiteX43" fmla="*/ 451262 w 700644"/>
              <a:gd name="connsiteY43" fmla="*/ 415637 h 4168239"/>
              <a:gd name="connsiteX44" fmla="*/ 415636 w 700644"/>
              <a:gd name="connsiteY44" fmla="*/ 391886 h 4168239"/>
              <a:gd name="connsiteX45" fmla="*/ 368135 w 700644"/>
              <a:gd name="connsiteY45" fmla="*/ 332509 h 4168239"/>
              <a:gd name="connsiteX46" fmla="*/ 344384 w 700644"/>
              <a:gd name="connsiteY46" fmla="*/ 296883 h 4168239"/>
              <a:gd name="connsiteX47" fmla="*/ 273132 w 700644"/>
              <a:gd name="connsiteY47" fmla="*/ 237507 h 4168239"/>
              <a:gd name="connsiteX48" fmla="*/ 225631 w 700644"/>
              <a:gd name="connsiteY48" fmla="*/ 225631 h 4168239"/>
              <a:gd name="connsiteX49" fmla="*/ 190005 w 700644"/>
              <a:gd name="connsiteY49" fmla="*/ 201881 h 4168239"/>
              <a:gd name="connsiteX50" fmla="*/ 166254 w 700644"/>
              <a:gd name="connsiteY50" fmla="*/ 166255 h 4168239"/>
              <a:gd name="connsiteX51" fmla="*/ 95002 w 700644"/>
              <a:gd name="connsiteY51" fmla="*/ 118753 h 4168239"/>
              <a:gd name="connsiteX52" fmla="*/ 35626 w 700644"/>
              <a:gd name="connsiteY52" fmla="*/ 59377 h 4168239"/>
              <a:gd name="connsiteX53" fmla="*/ 0 w 700644"/>
              <a:gd name="connsiteY53" fmla="*/ 0 h 416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00644" h="4168239">
                <a:moveTo>
                  <a:pt x="391885" y="4168239"/>
                </a:moveTo>
                <a:cubicBezTo>
                  <a:pt x="411677" y="4152405"/>
                  <a:pt x="433339" y="4138661"/>
                  <a:pt x="451262" y="4120738"/>
                </a:cubicBezTo>
                <a:cubicBezTo>
                  <a:pt x="530434" y="4041567"/>
                  <a:pt x="415633" y="4124699"/>
                  <a:pt x="510639" y="4061361"/>
                </a:cubicBezTo>
                <a:cubicBezTo>
                  <a:pt x="547714" y="3950132"/>
                  <a:pt x="486978" y="4114643"/>
                  <a:pt x="558140" y="3990109"/>
                </a:cubicBezTo>
                <a:cubicBezTo>
                  <a:pt x="566237" y="3975938"/>
                  <a:pt x="565531" y="3958301"/>
                  <a:pt x="570015" y="3942608"/>
                </a:cubicBezTo>
                <a:cubicBezTo>
                  <a:pt x="573454" y="3930572"/>
                  <a:pt x="575812" y="3917924"/>
                  <a:pt x="581891" y="3906982"/>
                </a:cubicBezTo>
                <a:cubicBezTo>
                  <a:pt x="595754" y="3882029"/>
                  <a:pt x="629392" y="3835730"/>
                  <a:pt x="629392" y="3835730"/>
                </a:cubicBezTo>
                <a:cubicBezTo>
                  <a:pt x="659240" y="3746183"/>
                  <a:pt x="618977" y="3856561"/>
                  <a:pt x="665018" y="3764478"/>
                </a:cubicBezTo>
                <a:cubicBezTo>
                  <a:pt x="670616" y="3753282"/>
                  <a:pt x="672935" y="3740727"/>
                  <a:pt x="676893" y="3728852"/>
                </a:cubicBezTo>
                <a:cubicBezTo>
                  <a:pt x="680844" y="3689342"/>
                  <a:pt x="700644" y="3497966"/>
                  <a:pt x="700644" y="3467595"/>
                </a:cubicBezTo>
                <a:cubicBezTo>
                  <a:pt x="700644" y="3442811"/>
                  <a:pt x="686672" y="3316706"/>
                  <a:pt x="676893" y="3277590"/>
                </a:cubicBezTo>
                <a:cubicBezTo>
                  <a:pt x="670821" y="3253302"/>
                  <a:pt x="661060" y="3230089"/>
                  <a:pt x="653143" y="3206338"/>
                </a:cubicBezTo>
                <a:lnTo>
                  <a:pt x="629392" y="3135086"/>
                </a:lnTo>
                <a:lnTo>
                  <a:pt x="605641" y="3063834"/>
                </a:lnTo>
                <a:cubicBezTo>
                  <a:pt x="601683" y="3051959"/>
                  <a:pt x="600710" y="3038623"/>
                  <a:pt x="593766" y="3028208"/>
                </a:cubicBezTo>
                <a:lnTo>
                  <a:pt x="570015" y="2992582"/>
                </a:lnTo>
                <a:cubicBezTo>
                  <a:pt x="562098" y="2960914"/>
                  <a:pt x="552667" y="2929587"/>
                  <a:pt x="546265" y="2897579"/>
                </a:cubicBezTo>
                <a:cubicBezTo>
                  <a:pt x="542306" y="2877787"/>
                  <a:pt x="539284" y="2857784"/>
                  <a:pt x="534389" y="2838203"/>
                </a:cubicBezTo>
                <a:cubicBezTo>
                  <a:pt x="531353" y="2826059"/>
                  <a:pt x="525953" y="2814613"/>
                  <a:pt x="522514" y="2802577"/>
                </a:cubicBezTo>
                <a:cubicBezTo>
                  <a:pt x="518030" y="2786884"/>
                  <a:pt x="514180" y="2771008"/>
                  <a:pt x="510639" y="2755076"/>
                </a:cubicBezTo>
                <a:cubicBezTo>
                  <a:pt x="506260" y="2735372"/>
                  <a:pt x="504074" y="2715172"/>
                  <a:pt x="498763" y="2695699"/>
                </a:cubicBezTo>
                <a:cubicBezTo>
                  <a:pt x="492176" y="2671546"/>
                  <a:pt x="481085" y="2648735"/>
                  <a:pt x="475013" y="2624447"/>
                </a:cubicBezTo>
                <a:cubicBezTo>
                  <a:pt x="471054" y="2608613"/>
                  <a:pt x="467827" y="2592579"/>
                  <a:pt x="463137" y="2576946"/>
                </a:cubicBezTo>
                <a:cubicBezTo>
                  <a:pt x="455943" y="2552967"/>
                  <a:pt x="447304" y="2529445"/>
                  <a:pt x="439387" y="2505694"/>
                </a:cubicBezTo>
                <a:cubicBezTo>
                  <a:pt x="435429" y="2493819"/>
                  <a:pt x="429966" y="2482343"/>
                  <a:pt x="427511" y="2470068"/>
                </a:cubicBezTo>
                <a:cubicBezTo>
                  <a:pt x="423553" y="2450276"/>
                  <a:pt x="420947" y="2430164"/>
                  <a:pt x="415636" y="2410691"/>
                </a:cubicBezTo>
                <a:cubicBezTo>
                  <a:pt x="409049" y="2386538"/>
                  <a:pt x="396795" y="2363988"/>
                  <a:pt x="391885" y="2339439"/>
                </a:cubicBezTo>
                <a:cubicBezTo>
                  <a:pt x="376809" y="2264059"/>
                  <a:pt x="384905" y="2299644"/>
                  <a:pt x="368135" y="2232561"/>
                </a:cubicBezTo>
                <a:cubicBezTo>
                  <a:pt x="372093" y="2034639"/>
                  <a:pt x="372683" y="1836621"/>
                  <a:pt x="380010" y="1638795"/>
                </a:cubicBezTo>
                <a:cubicBezTo>
                  <a:pt x="380758" y="1618602"/>
                  <a:pt x="413106" y="1527632"/>
                  <a:pt x="415636" y="1520042"/>
                </a:cubicBezTo>
                <a:cubicBezTo>
                  <a:pt x="419594" y="1508167"/>
                  <a:pt x="420567" y="1494831"/>
                  <a:pt x="427511" y="1484416"/>
                </a:cubicBezTo>
                <a:lnTo>
                  <a:pt x="451262" y="1448790"/>
                </a:lnTo>
                <a:cubicBezTo>
                  <a:pt x="455220" y="1436915"/>
                  <a:pt x="457058" y="1424106"/>
                  <a:pt x="463137" y="1413164"/>
                </a:cubicBezTo>
                <a:cubicBezTo>
                  <a:pt x="477000" y="1388211"/>
                  <a:pt x="510639" y="1341912"/>
                  <a:pt x="510639" y="1341912"/>
                </a:cubicBezTo>
                <a:cubicBezTo>
                  <a:pt x="539223" y="1256158"/>
                  <a:pt x="508146" y="1358110"/>
                  <a:pt x="534389" y="1187533"/>
                </a:cubicBezTo>
                <a:cubicBezTo>
                  <a:pt x="536292" y="1175161"/>
                  <a:pt x="542306" y="1163782"/>
                  <a:pt x="546265" y="1151907"/>
                </a:cubicBezTo>
                <a:cubicBezTo>
                  <a:pt x="550223" y="1088572"/>
                  <a:pt x="549566" y="1024779"/>
                  <a:pt x="558140" y="961902"/>
                </a:cubicBezTo>
                <a:cubicBezTo>
                  <a:pt x="561523" y="937096"/>
                  <a:pt x="573974" y="914401"/>
                  <a:pt x="581891" y="890650"/>
                </a:cubicBezTo>
                <a:lnTo>
                  <a:pt x="593766" y="855024"/>
                </a:lnTo>
                <a:cubicBezTo>
                  <a:pt x="576524" y="751571"/>
                  <a:pt x="587732" y="807135"/>
                  <a:pt x="558140" y="688769"/>
                </a:cubicBezTo>
                <a:cubicBezTo>
                  <a:pt x="521007" y="540238"/>
                  <a:pt x="568470" y="724925"/>
                  <a:pt x="534389" y="605642"/>
                </a:cubicBezTo>
                <a:cubicBezTo>
                  <a:pt x="529905" y="589949"/>
                  <a:pt x="528943" y="573142"/>
                  <a:pt x="522514" y="558140"/>
                </a:cubicBezTo>
                <a:cubicBezTo>
                  <a:pt x="516892" y="545022"/>
                  <a:pt x="506680" y="534390"/>
                  <a:pt x="498763" y="522515"/>
                </a:cubicBezTo>
                <a:cubicBezTo>
                  <a:pt x="487004" y="487236"/>
                  <a:pt x="479491" y="443866"/>
                  <a:pt x="451262" y="415637"/>
                </a:cubicBezTo>
                <a:cubicBezTo>
                  <a:pt x="441170" y="405545"/>
                  <a:pt x="427511" y="399803"/>
                  <a:pt x="415636" y="391886"/>
                </a:cubicBezTo>
                <a:cubicBezTo>
                  <a:pt x="392518" y="322530"/>
                  <a:pt x="421849" y="386223"/>
                  <a:pt x="368135" y="332509"/>
                </a:cubicBezTo>
                <a:cubicBezTo>
                  <a:pt x="358043" y="322417"/>
                  <a:pt x="353521" y="307847"/>
                  <a:pt x="344384" y="296883"/>
                </a:cubicBezTo>
                <a:cubicBezTo>
                  <a:pt x="328531" y="277859"/>
                  <a:pt x="297352" y="247887"/>
                  <a:pt x="273132" y="237507"/>
                </a:cubicBezTo>
                <a:cubicBezTo>
                  <a:pt x="258131" y="231078"/>
                  <a:pt x="241465" y="229590"/>
                  <a:pt x="225631" y="225631"/>
                </a:cubicBezTo>
                <a:cubicBezTo>
                  <a:pt x="213756" y="217714"/>
                  <a:pt x="200097" y="211973"/>
                  <a:pt x="190005" y="201881"/>
                </a:cubicBezTo>
                <a:cubicBezTo>
                  <a:pt x="179913" y="191789"/>
                  <a:pt x="176995" y="175653"/>
                  <a:pt x="166254" y="166255"/>
                </a:cubicBezTo>
                <a:cubicBezTo>
                  <a:pt x="144772" y="147458"/>
                  <a:pt x="95002" y="118753"/>
                  <a:pt x="95002" y="118753"/>
                </a:cubicBezTo>
                <a:cubicBezTo>
                  <a:pt x="31670" y="23755"/>
                  <a:pt x="114793" y="138544"/>
                  <a:pt x="35626" y="59377"/>
                </a:cubicBezTo>
                <a:cubicBezTo>
                  <a:pt x="21294" y="45045"/>
                  <a:pt x="9371" y="18743"/>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ightning Bolt 70"/>
          <p:cNvSpPr/>
          <p:nvPr/>
        </p:nvSpPr>
        <p:spPr>
          <a:xfrm>
            <a:off x="92605" y="2936613"/>
            <a:ext cx="8784976" cy="994297"/>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5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down)">
                                      <p:cBhvr>
                                        <p:cTn id="34" dur="1500"/>
                                        <p:tgtEl>
                                          <p:spTgt spid="6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down)">
                                      <p:cBhvr>
                                        <p:cTn id="39" dur="1500"/>
                                        <p:tgtEl>
                                          <p:spTgt spid="6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down)">
                                      <p:cBhvr>
                                        <p:cTn id="44" dur="1500"/>
                                        <p:tgtEl>
                                          <p:spTgt spid="6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wipe(left)">
                                      <p:cBhvr>
                                        <p:cTn id="4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7" grpId="0" animBg="1"/>
      <p:bldP spid="68" grpId="0" animBg="1"/>
      <p:bldP spid="69" grpId="0" animBg="1"/>
      <p:bldP spid="70" grpId="0" animBg="1"/>
      <p:bldP spid="60" grpId="0" animBg="1"/>
      <p:bldP spid="61" grpId="0" animBg="1"/>
      <p:bldP spid="62" grpId="0" animBg="1"/>
      <p:bldP spid="7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pt 3"/>
          <p:cNvPicPr>
            <a:picLocks noChangeAspect="1" noChangeArrowheads="1"/>
          </p:cNvPicPr>
          <p:nvPr/>
        </p:nvPicPr>
        <p:blipFill>
          <a:blip r:embed="rId2" cstate="print"/>
          <a:srcRect/>
          <a:stretch>
            <a:fillRect/>
          </a:stretch>
        </p:blipFill>
        <p:spPr bwMode="auto">
          <a:xfrm>
            <a:off x="0" y="-11600"/>
            <a:ext cx="9144000" cy="6867525"/>
          </a:xfrm>
          <a:prstGeom prst="rect">
            <a:avLst/>
          </a:prstGeom>
          <a:noFill/>
        </p:spPr>
      </p:pic>
      <mc:AlternateContent xmlns:mc="http://schemas.openxmlformats.org/markup-compatibility/2006" xmlns:a14="http://schemas.microsoft.com/office/drawing/2010/main">
        <mc:Choice Requires="a14">
          <p:sp>
            <p:nvSpPr>
              <p:cNvPr id="2" name="TextBox 1"/>
              <p:cNvSpPr txBox="1"/>
              <p:nvPr/>
            </p:nvSpPr>
            <p:spPr>
              <a:xfrm>
                <a:off x="168911" y="1340768"/>
                <a:ext cx="9262920" cy="774892"/>
              </a:xfrm>
              <a:prstGeom prst="rect">
                <a:avLst/>
              </a:prstGeom>
              <a:noFill/>
            </p:spPr>
            <p:txBody>
              <a:bodyPr wrap="none" rtlCol="0">
                <a:spAutoFit/>
              </a:bodyPr>
              <a:lstStyle/>
              <a:p>
                <a:r>
                  <a:rPr lang="en-US" sz="2800" dirty="0" smtClean="0">
                    <a:latin typeface="Candara" pitchFamily="34" charset="0"/>
                  </a:rPr>
                  <a:t>Nutrition </a:t>
                </a:r>
                <a14:m>
                  <m:oMath xmlns:m="http://schemas.openxmlformats.org/officeDocument/2006/math">
                    <m:r>
                      <a:rPr lang="pt-BR" sz="2800" i="1" smtClean="0">
                        <a:latin typeface="Cambria Math"/>
                      </a:rPr>
                      <m:t>𝑓</m:t>
                    </m:r>
                    <m:d>
                      <m:dPr>
                        <m:ctrlPr>
                          <a:rPr lang="pt-BR" sz="2800" i="1" smtClean="0">
                            <a:latin typeface="Cambria Math"/>
                          </a:rPr>
                        </m:ctrlPr>
                      </m:dPr>
                      <m:e>
                        <m:r>
                          <a:rPr lang="pt-BR" sz="2800" i="1" smtClean="0">
                            <a:latin typeface="Cambria Math"/>
                          </a:rPr>
                          <m:t>𝑥</m:t>
                        </m:r>
                      </m:e>
                    </m:d>
                    <m:r>
                      <a:rPr lang="pt-BR" sz="2800" i="1" smtClean="0">
                        <a:latin typeface="Cambria Math"/>
                      </a:rPr>
                      <m:t>=</m:t>
                    </m:r>
                    <m:sSub>
                      <m:sSubPr>
                        <m:ctrlPr>
                          <a:rPr lang="pt-BR" sz="2800" i="1" smtClean="0">
                            <a:latin typeface="Cambria Math"/>
                          </a:rPr>
                        </m:ctrlPr>
                      </m:sSubPr>
                      <m:e>
                        <m:r>
                          <a:rPr lang="pt-BR" sz="2800" i="1" smtClean="0">
                            <a:latin typeface="Cambria Math"/>
                          </a:rPr>
                          <m:t>𝑎</m:t>
                        </m:r>
                      </m:e>
                      <m:sub>
                        <m:r>
                          <a:rPr lang="pt-BR" sz="2800" i="1" smtClean="0">
                            <a:latin typeface="Cambria Math"/>
                          </a:rPr>
                          <m:t>0</m:t>
                        </m:r>
                      </m:sub>
                    </m:sSub>
                    <m:r>
                      <a:rPr lang="pt-BR" sz="2800" i="1" smtClean="0">
                        <a:latin typeface="Cambria Math"/>
                      </a:rPr>
                      <m:t>+</m:t>
                    </m:r>
                    <m:nary>
                      <m:naryPr>
                        <m:chr m:val="∑"/>
                        <m:ctrlPr>
                          <a:rPr lang="pt-BR" sz="2800" i="1" smtClean="0">
                            <a:latin typeface="Cambria Math"/>
                          </a:rPr>
                        </m:ctrlPr>
                      </m:naryPr>
                      <m:sub>
                        <m:r>
                          <a:rPr lang="pt-BR" sz="2800" i="1" smtClean="0">
                            <a:latin typeface="Cambria Math"/>
                          </a:rPr>
                          <m:t>𝑛</m:t>
                        </m:r>
                        <m:r>
                          <a:rPr lang="pt-BR" sz="2800" i="1" smtClean="0">
                            <a:latin typeface="Cambria Math"/>
                          </a:rPr>
                          <m:t>=1</m:t>
                        </m:r>
                      </m:sub>
                      <m:sup>
                        <m:r>
                          <a:rPr lang="pt-BR" sz="2800" i="1" smtClean="0">
                            <a:latin typeface="Cambria Math"/>
                          </a:rPr>
                          <m:t>∞</m:t>
                        </m:r>
                        <m:r>
                          <m:rPr>
                            <m:sty m:val="p"/>
                          </m:rPr>
                          <a:rPr lang="el-GR" sz="2800" i="1" smtClean="0">
                            <a:latin typeface="Cambria Math"/>
                          </a:rPr>
                          <m:t>Σ</m:t>
                        </m:r>
                      </m:sup>
                      <m:e>
                        <m:d>
                          <m:dPr>
                            <m:ctrlPr>
                              <a:rPr lang="pt-BR" sz="2800" i="1" smtClean="0">
                                <a:latin typeface="Cambria Math"/>
                              </a:rPr>
                            </m:ctrlPr>
                          </m:dPr>
                          <m:e>
                            <m:sSub>
                              <m:sSubPr>
                                <m:ctrlPr>
                                  <a:rPr lang="pt-BR" sz="2800" i="1" smtClean="0">
                                    <a:latin typeface="Cambria Math"/>
                                  </a:rPr>
                                </m:ctrlPr>
                              </m:sSubPr>
                              <m:e>
                                <m:r>
                                  <a:rPr lang="pt-BR" sz="2800" i="1" smtClean="0">
                                    <a:latin typeface="Cambria Math"/>
                                  </a:rPr>
                                  <m:t>𝑎</m:t>
                                </m:r>
                              </m:e>
                              <m:sub>
                                <m:r>
                                  <a:rPr lang="pt-BR" sz="2800" i="1" smtClean="0">
                                    <a:latin typeface="Cambria Math"/>
                                  </a:rPr>
                                  <m:t>𝑛</m:t>
                                </m:r>
                              </m:sub>
                            </m:sSub>
                            <m:func>
                              <m:funcPr>
                                <m:ctrlPr>
                                  <a:rPr lang="pt-BR" sz="2800" i="1" smtClean="0">
                                    <a:latin typeface="Cambria Math"/>
                                  </a:rPr>
                                </m:ctrlPr>
                              </m:funcPr>
                              <m:fName>
                                <m:r>
                                  <m:rPr>
                                    <m:sty m:val="p"/>
                                  </m:rPr>
                                  <a:rPr lang="pt-BR" sz="2800" i="0" smtClean="0">
                                    <a:latin typeface="Cambria Math"/>
                                  </a:rPr>
                                  <m:t>cos</m:t>
                                </m:r>
                              </m:fName>
                              <m:e>
                                <m:f>
                                  <m:fPr>
                                    <m:ctrlPr>
                                      <a:rPr lang="pt-BR" sz="2800" i="1" smtClean="0">
                                        <a:latin typeface="Cambria Math"/>
                                      </a:rPr>
                                    </m:ctrlPr>
                                  </m:fPr>
                                  <m:num>
                                    <m:r>
                                      <a:rPr lang="pt-BR" sz="2800" i="1" smtClean="0">
                                        <a:latin typeface="Cambria Math"/>
                                      </a:rPr>
                                      <m:t>𝑛</m:t>
                                    </m:r>
                                    <m:r>
                                      <a:rPr lang="pt-BR" sz="2800" i="1" smtClean="0">
                                        <a:latin typeface="Cambria Math"/>
                                      </a:rPr>
                                      <m:t>𝜋</m:t>
                                    </m:r>
                                    <m:r>
                                      <a:rPr lang="pt-BR" sz="2800" i="1" smtClean="0">
                                        <a:latin typeface="Cambria Math"/>
                                      </a:rPr>
                                      <m:t>𝑥</m:t>
                                    </m:r>
                                  </m:num>
                                  <m:den>
                                    <m:r>
                                      <a:rPr lang="pt-BR" sz="2800" i="1" smtClean="0">
                                        <a:latin typeface="Cambria Math"/>
                                      </a:rPr>
                                      <m:t>𝐿</m:t>
                                    </m:r>
                                  </m:den>
                                </m:f>
                              </m:e>
                            </m:func>
                            <m:r>
                              <a:rPr lang="pt-BR" sz="2800" i="1" smtClean="0">
                                <a:latin typeface="Cambria Math"/>
                              </a:rPr>
                              <m:t>+</m:t>
                            </m:r>
                            <m:sSub>
                              <m:sSubPr>
                                <m:ctrlPr>
                                  <a:rPr lang="pt-BR" sz="2800" i="1" smtClean="0">
                                    <a:latin typeface="Cambria Math"/>
                                  </a:rPr>
                                </m:ctrlPr>
                              </m:sSubPr>
                              <m:e>
                                <m:r>
                                  <a:rPr lang="pt-BR" sz="2800" i="1" smtClean="0">
                                    <a:latin typeface="Cambria Math"/>
                                  </a:rPr>
                                  <m:t>𝑏</m:t>
                                </m:r>
                              </m:e>
                              <m:sub>
                                <m:r>
                                  <a:rPr lang="pt-BR" sz="2800" i="1" smtClean="0">
                                    <a:latin typeface="Cambria Math"/>
                                  </a:rPr>
                                  <m:t>𝑛</m:t>
                                </m:r>
                              </m:sub>
                            </m:sSub>
                            <m:func>
                              <m:funcPr>
                                <m:ctrlPr>
                                  <a:rPr lang="pt-BR" sz="2800" i="1" smtClean="0">
                                    <a:latin typeface="Cambria Math"/>
                                  </a:rPr>
                                </m:ctrlPr>
                              </m:funcPr>
                              <m:fName>
                                <m:r>
                                  <m:rPr>
                                    <m:sty m:val="p"/>
                                  </m:rPr>
                                  <a:rPr lang="pt-BR" sz="2800" i="0" smtClean="0">
                                    <a:latin typeface="Cambria Math"/>
                                  </a:rPr>
                                  <m:t>sin</m:t>
                                </m:r>
                              </m:fName>
                              <m:e>
                                <m:f>
                                  <m:fPr>
                                    <m:ctrlPr>
                                      <a:rPr lang="pt-BR" sz="2800" i="1" smtClean="0">
                                        <a:latin typeface="Cambria Math"/>
                                      </a:rPr>
                                    </m:ctrlPr>
                                  </m:fPr>
                                  <m:num>
                                    <m:r>
                                      <a:rPr lang="pt-BR" sz="2800" i="1" smtClean="0">
                                        <a:latin typeface="Cambria Math"/>
                                      </a:rPr>
                                      <m:t>𝑛</m:t>
                                    </m:r>
                                    <m:r>
                                      <a:rPr lang="pt-BR" sz="2800" i="1" smtClean="0">
                                        <a:latin typeface="Cambria Math"/>
                                      </a:rPr>
                                      <m:t>𝜋</m:t>
                                    </m:r>
                                    <m:r>
                                      <a:rPr lang="pt-BR" sz="2800" i="1" smtClean="0">
                                        <a:latin typeface="Cambria Math"/>
                                      </a:rPr>
                                      <m:t>𝑥</m:t>
                                    </m:r>
                                  </m:num>
                                  <m:den>
                                    <m:r>
                                      <a:rPr lang="pt-BR" sz="2800" i="1" smtClean="0">
                                        <a:latin typeface="Cambria Math"/>
                                      </a:rPr>
                                      <m:t>𝐿</m:t>
                                    </m:r>
                                  </m:den>
                                </m:f>
                              </m:e>
                            </m:func>
                            <m:r>
                              <a:rPr lang="en-US" sz="2800" b="0" i="1" smtClean="0">
                                <a:latin typeface="Cambria Math"/>
                              </a:rPr>
                              <m:t>−</m:t>
                            </m:r>
                            <m:f>
                              <m:fPr>
                                <m:ctrlPr>
                                  <a:rPr lang="pt-BR" sz="2800" i="1" smtClean="0">
                                    <a:latin typeface="Cambria Math"/>
                                  </a:rPr>
                                </m:ctrlPr>
                              </m:fPr>
                              <m:num>
                                <m:sSup>
                                  <m:sSupPr>
                                    <m:ctrlPr>
                                      <a:rPr lang="pt-BR" sz="2800" i="1" smtClean="0">
                                        <a:latin typeface="Cambria Math"/>
                                      </a:rPr>
                                    </m:ctrlPr>
                                  </m:sSupPr>
                                  <m:e>
                                    <m:r>
                                      <a:rPr lang="pt-BR" sz="2800" i="1" smtClean="0">
                                        <a:latin typeface="Cambria Math"/>
                                      </a:rPr>
                                      <m:t>𝑥</m:t>
                                    </m:r>
                                  </m:e>
                                  <m:sup>
                                    <m:r>
                                      <a:rPr lang="pt-BR" sz="2800" i="1" smtClean="0">
                                        <a:latin typeface="Cambria Math"/>
                                      </a:rPr>
                                      <m:t>2</m:t>
                                    </m:r>
                                  </m:sup>
                                </m:sSup>
                              </m:num>
                              <m:den>
                                <m:r>
                                  <a:rPr lang="pt-BR" sz="2800" i="1" smtClean="0">
                                    <a:latin typeface="Cambria Math"/>
                                  </a:rPr>
                                  <m:t>2</m:t>
                                </m:r>
                              </m:den>
                            </m:f>
                          </m:e>
                        </m:d>
                      </m:e>
                    </m:nary>
                  </m:oMath>
                </a14:m>
                <a:endParaRPr lang="en-US" sz="2800" dirty="0">
                  <a:latin typeface="Candara"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68911" y="1340768"/>
                <a:ext cx="9262920" cy="774892"/>
              </a:xfrm>
              <a:prstGeom prst="rect">
                <a:avLst/>
              </a:prstGeom>
              <a:blipFill rotWithShape="1">
                <a:blip r:embed="rId3"/>
                <a:stretch>
                  <a:fillRect l="-1382" b="-86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11560" y="2564904"/>
                <a:ext cx="1944216" cy="56188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pt-BR" sz="2800" i="1" smtClean="0">
                              <a:latin typeface="Cambria Math"/>
                            </a:rPr>
                          </m:ctrlPr>
                        </m:sSubPr>
                        <m:e>
                          <m:r>
                            <a:rPr lang="pt-BR" sz="2800" i="1" smtClean="0">
                              <a:latin typeface="Cambria Math"/>
                            </a:rPr>
                            <m:t>𝑎</m:t>
                          </m:r>
                        </m:e>
                        <m:sub>
                          <m:r>
                            <a:rPr lang="pt-BR" sz="2800" i="1" smtClean="0">
                              <a:latin typeface="Cambria Math"/>
                            </a:rPr>
                            <m:t>0</m:t>
                          </m:r>
                          <m:r>
                            <a:rPr lang="en-US" sz="2800" b="0" i="1" smtClean="0">
                              <a:latin typeface="Cambria Math"/>
                            </a:rPr>
                            <m:t>=  </m:t>
                          </m:r>
                          <m:r>
                            <a:rPr lang="en-US" sz="2800" b="0" i="1" smtClean="0">
                              <a:latin typeface="Cambria Math"/>
                            </a:rPr>
                            <m:t>𝐼𝑛</m:t>
                          </m:r>
                          <m:r>
                            <a:rPr lang="en-US" sz="2800" b="0" i="1" smtClean="0">
                              <a:latin typeface="Cambria Math"/>
                            </a:rPr>
                            <m:t> </m:t>
                          </m:r>
                          <m:r>
                            <a:rPr lang="en-US" sz="2800" b="0" i="1" smtClean="0">
                              <a:latin typeface="Cambria Math"/>
                            </a:rPr>
                            <m:t>𝑢𝑡𝑒𝑟𝑜</m:t>
                          </m:r>
                          <m:r>
                            <a:rPr lang="en-US" sz="2800" b="0" i="1" smtClean="0">
                              <a:latin typeface="Cambria Math"/>
                            </a:rPr>
                            <m:t> </m:t>
                          </m:r>
                          <m:r>
                            <a:rPr lang="en-US" sz="2800" b="0" i="1" smtClean="0">
                              <a:latin typeface="Cambria Math"/>
                            </a:rPr>
                            <m:t>𝑑𝑒𝑣𝑒𝑙𝑜𝑝𝑚𝑒𝑛𝑡</m:t>
                          </m:r>
                          <m:r>
                            <a:rPr lang="en-US" sz="2800" b="0" i="1" smtClean="0">
                              <a:latin typeface="Cambria Math"/>
                            </a:rPr>
                            <m:t>/</m:t>
                          </m:r>
                          <m:r>
                            <a:rPr lang="en-US" sz="2800" b="0" i="1" smtClean="0">
                              <a:latin typeface="Cambria Math"/>
                            </a:rPr>
                            <m:t>𝑖𝑛𝑠𝑢𝑙𝑡𝑠</m:t>
                          </m:r>
                        </m:sub>
                      </m:sSub>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611560" y="2564904"/>
                <a:ext cx="1944216" cy="561885"/>
              </a:xfrm>
              <a:prstGeom prst="rect">
                <a:avLst/>
              </a:prstGeom>
              <a:blipFill rotWithShape="1">
                <a:blip r:embed="rId4"/>
                <a:stretch>
                  <a:fillRect r="-1332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11560" y="3114008"/>
                <a:ext cx="39812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3200" i="1" smtClean="0">
                          <a:latin typeface="Cambria Math"/>
                        </a:rPr>
                        <m:t>Σ</m:t>
                      </m:r>
                      <m:r>
                        <a:rPr lang="en-US" sz="3200" b="0" i="1" smtClean="0">
                          <a:latin typeface="Cambria Math"/>
                        </a:rPr>
                        <m:t> </m:t>
                      </m:r>
                    </m:oMath>
                  </m:oMathPara>
                </a14:m>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611560" y="3114008"/>
                <a:ext cx="398125"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23775" y="3271405"/>
                <a:ext cx="675954" cy="369332"/>
              </a:xfrm>
              <a:prstGeom prst="rect">
                <a:avLst/>
              </a:prstGeom>
            </p:spPr>
            <p:txBody>
              <a:bodyPr wrap="none">
                <a:spAutoFit/>
              </a:bodyPr>
              <a:lstStyle/>
              <a:p>
                <a14:m>
                  <m:oMath xmlns:m="http://schemas.openxmlformats.org/officeDocument/2006/math">
                    <m:r>
                      <a:rPr lang="en-US" b="0" i="1" smtClean="0">
                        <a:latin typeface="Cambria Math"/>
                      </a:rPr>
                      <m:t>𝑛</m:t>
                    </m:r>
                    <m:r>
                      <a:rPr lang="en-US" b="0" i="1" smtClean="0">
                        <a:latin typeface="Cambria Math"/>
                      </a:rPr>
                      <m:t>=</m:t>
                    </m:r>
                  </m:oMath>
                </a14:m>
                <a:r>
                  <a:rPr lang="en-US" dirty="0" smtClean="0"/>
                  <a:t>1</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923775" y="3271405"/>
                <a:ext cx="675954" cy="369332"/>
              </a:xfrm>
              <a:prstGeom prst="rect">
                <a:avLst/>
              </a:prstGeom>
              <a:blipFill rotWithShape="1">
                <a:blip r:embed="rId6"/>
                <a:stretch>
                  <a:fillRect t="-8333" r="-727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52560" y="3109827"/>
                <a:ext cx="4331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latin typeface="Cambria Math"/>
                        </a:rPr>
                        <m:t>∞</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852560" y="3109827"/>
                <a:ext cx="433131"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069125" y="3698783"/>
                <a:ext cx="4876591" cy="400110"/>
              </a:xfrm>
              <a:prstGeom prst="rect">
                <a:avLst/>
              </a:prstGeom>
            </p:spPr>
            <p:txBody>
              <a:bodyPr wrap="none">
                <a:spAutoFit/>
              </a:bodyPr>
              <a:lstStyle/>
              <a:p>
                <a14:m>
                  <m:oMath xmlns:m="http://schemas.openxmlformats.org/officeDocument/2006/math">
                    <m:r>
                      <a:rPr lang="en-US" sz="2000" b="0" i="1" smtClean="0">
                        <a:latin typeface="Cambria Math"/>
                      </a:rPr>
                      <m:t>=</m:t>
                    </m:r>
                  </m:oMath>
                </a14:m>
                <a:r>
                  <a:rPr lang="en-US" sz="2000" dirty="0" smtClean="0"/>
                  <a:t> </a:t>
                </a:r>
                <a:r>
                  <a:rPr lang="en-US" sz="2000" i="1" dirty="0" smtClean="0">
                    <a:latin typeface="Cambria Math" pitchFamily="18" charset="0"/>
                    <a:ea typeface="Cambria Math" pitchFamily="18" charset="0"/>
                  </a:rPr>
                  <a:t>perinatal  health, breastfeeding practice, </a:t>
                </a:r>
                <a:endParaRPr lang="en-US" sz="2000" i="1" dirty="0">
                  <a:latin typeface="Cambria Math" pitchFamily="18" charset="0"/>
                  <a:ea typeface="Cambria Math"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069125" y="3698783"/>
                <a:ext cx="4876591" cy="400110"/>
              </a:xfrm>
              <a:prstGeom prst="rect">
                <a:avLst/>
              </a:prstGeom>
              <a:blipFill rotWithShape="1">
                <a:blip r:embed="rId8"/>
                <a:stretch>
                  <a:fillRect t="-10769" r="-375" b="-2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103590" y="3082138"/>
                <a:ext cx="3642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rPr>
                        <m:t>Σ</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103590" y="3082138"/>
                <a:ext cx="364202"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69125" y="4114058"/>
                <a:ext cx="3952621" cy="400110"/>
              </a:xfrm>
              <a:prstGeom prst="rect">
                <a:avLst/>
              </a:prstGeom>
            </p:spPr>
            <p:txBody>
              <a:bodyPr wrap="none">
                <a:spAutoFit/>
              </a:bodyPr>
              <a:lstStyle/>
              <a:p>
                <a14:m>
                  <m:oMath xmlns:m="http://schemas.openxmlformats.org/officeDocument/2006/math">
                    <m:r>
                      <a:rPr lang="en-US" b="0" i="1" smtClean="0">
                        <a:latin typeface="Cambria Math"/>
                      </a:rPr>
                      <m:t>=</m:t>
                    </m:r>
                  </m:oMath>
                </a14:m>
                <a:r>
                  <a:rPr lang="en-US" dirty="0" smtClean="0"/>
                  <a:t> </a:t>
                </a:r>
                <a:r>
                  <a:rPr lang="en-US" sz="2000" i="1" dirty="0" smtClean="0">
                    <a:latin typeface="Cambria Math" pitchFamily="18" charset="0"/>
                    <a:ea typeface="Cambria Math" pitchFamily="18" charset="0"/>
                  </a:rPr>
                  <a:t>macro and micronutrient intake </a:t>
                </a:r>
                <a:endParaRPr lang="en-US" sz="2000" dirty="0">
                  <a:latin typeface="Cambria Math" pitchFamily="18" charset="0"/>
                  <a:ea typeface="Cambria Math"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69125" y="4114058"/>
                <a:ext cx="3952621" cy="400110"/>
              </a:xfrm>
              <a:prstGeom prst="rect">
                <a:avLst/>
              </a:prstGeom>
              <a:blipFill rotWithShape="1">
                <a:blip r:embed="rId10"/>
                <a:stretch>
                  <a:fillRect t="-9091" r="-616"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673137" y="3211986"/>
                <a:ext cx="223997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𝐺𝑒𝑛𝑒𝑡𝑖𝑐</m:t>
                      </m:r>
                      <m:r>
                        <a:rPr lang="en-US" sz="2000" b="0" i="1" smtClean="0">
                          <a:latin typeface="Cambria Math"/>
                        </a:rPr>
                        <m:t> </m:t>
                      </m:r>
                      <m:r>
                        <a:rPr lang="en-US" sz="2000" b="0" i="1" smtClean="0">
                          <a:latin typeface="Cambria Math"/>
                        </a:rPr>
                        <m:t>𝑝𝑜𝑡𝑒𝑛𝑡𝑖𝑎𝑙</m:t>
                      </m:r>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1673137" y="3211986"/>
                <a:ext cx="2239972" cy="400110"/>
              </a:xfrm>
              <a:prstGeom prst="rect">
                <a:avLst/>
              </a:prstGeom>
              <a:blipFill rotWithShape="1">
                <a:blip r:embed="rId11"/>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467792" y="3211986"/>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467792" y="3211986"/>
                <a:ext cx="410690"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23385" y="3604907"/>
                <a:ext cx="6560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800" i="1" smtClean="0">
                              <a:latin typeface="Cambria Math"/>
                            </a:rPr>
                          </m:ctrlPr>
                        </m:sSubPr>
                        <m:e>
                          <m:r>
                            <a:rPr lang="pt-BR" sz="2800" i="1" smtClean="0">
                              <a:latin typeface="Cambria Math"/>
                            </a:rPr>
                            <m:t>𝑎</m:t>
                          </m:r>
                        </m:e>
                        <m:sub>
                          <m:r>
                            <a:rPr lang="pt-BR" sz="2800" i="1" smtClean="0">
                              <a:latin typeface="Cambria Math"/>
                            </a:rPr>
                            <m:t>𝑛</m:t>
                          </m:r>
                        </m:sub>
                      </m:sSub>
                    </m:oMath>
                  </m:oMathPara>
                </a14:m>
                <a:endParaRPr lang="en-US" sz="2800" dirty="0"/>
              </a:p>
            </p:txBody>
          </p:sp>
        </mc:Choice>
        <mc:Fallback xmlns="">
          <p:sp>
            <p:nvSpPr>
              <p:cNvPr id="14" name="Rectangle 13"/>
              <p:cNvSpPr>
                <a:spLocks noRot="1" noChangeAspect="1" noMove="1" noResize="1" noEditPoints="1" noAdjustHandles="1" noChangeArrowheads="1" noChangeShapeType="1" noTextEdit="1"/>
              </p:cNvSpPr>
              <p:nvPr/>
            </p:nvSpPr>
            <p:spPr>
              <a:xfrm>
                <a:off x="623385" y="3604907"/>
                <a:ext cx="656077" cy="52322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05436" y="4038135"/>
                <a:ext cx="63825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800" i="1" smtClean="0">
                              <a:latin typeface="Cambria Math"/>
                            </a:rPr>
                          </m:ctrlPr>
                        </m:sSubPr>
                        <m:e>
                          <m:r>
                            <a:rPr lang="pt-BR" sz="2800" i="1" smtClean="0">
                              <a:latin typeface="Cambria Math"/>
                            </a:rPr>
                            <m:t>𝑏</m:t>
                          </m:r>
                        </m:e>
                        <m:sub>
                          <m:r>
                            <a:rPr lang="pt-BR" sz="2800" i="1" smtClean="0">
                              <a:latin typeface="Cambria Math"/>
                            </a:rPr>
                            <m:t>𝑛</m:t>
                          </m:r>
                        </m:sub>
                      </m:sSub>
                    </m:oMath>
                  </m:oMathPara>
                </a14:m>
                <a:endParaRPr lang="en-US" sz="2800" dirty="0"/>
              </a:p>
            </p:txBody>
          </p:sp>
        </mc:Choice>
        <mc:Fallback xmlns="">
          <p:sp>
            <p:nvSpPr>
              <p:cNvPr id="15" name="Rectangle 14"/>
              <p:cNvSpPr>
                <a:spLocks noRot="1" noChangeAspect="1" noMove="1" noResize="1" noEditPoints="1" noAdjustHandles="1" noChangeArrowheads="1" noChangeShapeType="1" noTextEdit="1"/>
              </p:cNvSpPr>
              <p:nvPr/>
            </p:nvSpPr>
            <p:spPr>
              <a:xfrm>
                <a:off x="605436" y="4038135"/>
                <a:ext cx="638252" cy="52322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95263" y="4521278"/>
                <a:ext cx="512320"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2000" i="1" smtClean="0">
                              <a:latin typeface="Cambria Math"/>
                            </a:rPr>
                          </m:ctrlPr>
                        </m:fPr>
                        <m:num>
                          <m:sSup>
                            <m:sSupPr>
                              <m:ctrlPr>
                                <a:rPr lang="pt-BR" sz="2000" i="1" smtClean="0">
                                  <a:latin typeface="Cambria Math"/>
                                </a:rPr>
                              </m:ctrlPr>
                            </m:sSupPr>
                            <m:e>
                              <m:r>
                                <a:rPr lang="pt-BR" sz="2000" i="1" smtClean="0">
                                  <a:latin typeface="Cambria Math"/>
                                </a:rPr>
                                <m:t>𝑥</m:t>
                              </m:r>
                            </m:e>
                            <m:sup>
                              <m:r>
                                <a:rPr lang="pt-BR" sz="2000" i="1" smtClean="0">
                                  <a:latin typeface="Cambria Math"/>
                                </a:rPr>
                                <m:t>2</m:t>
                              </m:r>
                            </m:sup>
                          </m:sSup>
                        </m:num>
                        <m:den>
                          <m:r>
                            <a:rPr lang="pt-BR" sz="2000" i="1" smtClean="0">
                              <a:latin typeface="Cambria Math"/>
                            </a:rPr>
                            <m:t>2</m:t>
                          </m:r>
                        </m:den>
                      </m:f>
                    </m:oMath>
                  </m:oMathPara>
                </a14:m>
                <a:endParaRPr lang="en-US" sz="2000" dirty="0"/>
              </a:p>
            </p:txBody>
          </p:sp>
        </mc:Choice>
        <mc:Fallback xmlns="">
          <p:sp>
            <p:nvSpPr>
              <p:cNvPr id="16" name="Rectangle 15"/>
              <p:cNvSpPr>
                <a:spLocks noRot="1" noChangeAspect="1" noMove="1" noResize="1" noEditPoints="1" noAdjustHandles="1" noChangeArrowheads="1" noChangeShapeType="1" noTextEdit="1"/>
              </p:cNvSpPr>
              <p:nvPr/>
            </p:nvSpPr>
            <p:spPr>
              <a:xfrm>
                <a:off x="695263" y="4521278"/>
                <a:ext cx="512320" cy="707886"/>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069124" y="4561355"/>
                <a:ext cx="5790624" cy="400110"/>
              </a:xfrm>
              <a:prstGeom prst="rect">
                <a:avLst/>
              </a:prstGeom>
            </p:spPr>
            <p:txBody>
              <a:bodyPr wrap="none">
                <a:spAutoFit/>
              </a:bodyPr>
              <a:lstStyle/>
              <a:p>
                <a14:m>
                  <m:oMath xmlns:m="http://schemas.openxmlformats.org/officeDocument/2006/math">
                    <m:r>
                      <a:rPr lang="en-US" b="0" i="1" smtClean="0">
                        <a:latin typeface="Cambria Math"/>
                      </a:rPr>
                      <m:t>=</m:t>
                    </m:r>
                  </m:oMath>
                </a14:m>
                <a:r>
                  <a:rPr lang="en-US" dirty="0" smtClean="0"/>
                  <a:t> </a:t>
                </a:r>
                <a:r>
                  <a:rPr lang="en-US" sz="2000" i="1" dirty="0" smtClean="0">
                    <a:latin typeface="Cambria Math" pitchFamily="18" charset="0"/>
                    <a:ea typeface="Cambria Math" pitchFamily="18" charset="0"/>
                  </a:rPr>
                  <a:t>disease, sanitation, hygiene-based nutrient losses</a:t>
                </a:r>
                <a:endParaRPr lang="en-US" sz="2000" dirty="0">
                  <a:latin typeface="Cambria Math" pitchFamily="18" charset="0"/>
                  <a:ea typeface="Cambria Math"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069124" y="4561355"/>
                <a:ext cx="5790624" cy="400110"/>
              </a:xfrm>
              <a:prstGeom prst="rect">
                <a:avLst/>
              </a:prstGeom>
              <a:blipFill rotWithShape="1">
                <a:blip r:embed="rId16"/>
                <a:stretch>
                  <a:fillRect t="-9091" r="-105" b="-24242"/>
                </a:stretch>
              </a:blipFill>
            </p:spPr>
            <p:txBody>
              <a:bodyPr/>
              <a:lstStyle/>
              <a:p>
                <a:r>
                  <a:rPr lang="en-US">
                    <a:noFill/>
                  </a:rPr>
                  <a:t> </a:t>
                </a:r>
              </a:p>
            </p:txBody>
          </p:sp>
        </mc:Fallback>
      </mc:AlternateContent>
      <p:sp>
        <p:nvSpPr>
          <p:cNvPr id="17" name="Freeform 16"/>
          <p:cNvSpPr/>
          <p:nvPr/>
        </p:nvSpPr>
        <p:spPr>
          <a:xfrm>
            <a:off x="564688" y="452761"/>
            <a:ext cx="7762566" cy="5379868"/>
          </a:xfrm>
          <a:custGeom>
            <a:avLst/>
            <a:gdLst>
              <a:gd name="connsiteX0" fmla="*/ 12361 w 7762566"/>
              <a:gd name="connsiteY0" fmla="*/ 1748901 h 5379868"/>
              <a:gd name="connsiteX1" fmla="*/ 154403 w 7762566"/>
              <a:gd name="connsiteY1" fmla="*/ 1251752 h 5379868"/>
              <a:gd name="connsiteX2" fmla="*/ 358590 w 7762566"/>
              <a:gd name="connsiteY2" fmla="*/ 896645 h 5379868"/>
              <a:gd name="connsiteX3" fmla="*/ 447366 w 7762566"/>
              <a:gd name="connsiteY3" fmla="*/ 798990 h 5379868"/>
              <a:gd name="connsiteX4" fmla="*/ 465122 w 7762566"/>
              <a:gd name="connsiteY4" fmla="*/ 781235 h 5379868"/>
              <a:gd name="connsiteX5" fmla="*/ 500632 w 7762566"/>
              <a:gd name="connsiteY5" fmla="*/ 736847 h 5379868"/>
              <a:gd name="connsiteX6" fmla="*/ 518388 w 7762566"/>
              <a:gd name="connsiteY6" fmla="*/ 710214 h 5379868"/>
              <a:gd name="connsiteX7" fmla="*/ 571654 w 7762566"/>
              <a:gd name="connsiteY7" fmla="*/ 683581 h 5379868"/>
              <a:gd name="connsiteX8" fmla="*/ 624920 w 7762566"/>
              <a:gd name="connsiteY8" fmla="*/ 727969 h 5379868"/>
              <a:gd name="connsiteX9" fmla="*/ 687063 w 7762566"/>
              <a:gd name="connsiteY9" fmla="*/ 790113 h 5379868"/>
              <a:gd name="connsiteX10" fmla="*/ 704819 w 7762566"/>
              <a:gd name="connsiteY10" fmla="*/ 852256 h 5379868"/>
              <a:gd name="connsiteX11" fmla="*/ 722574 w 7762566"/>
              <a:gd name="connsiteY11" fmla="*/ 905522 h 5379868"/>
              <a:gd name="connsiteX12" fmla="*/ 758085 w 7762566"/>
              <a:gd name="connsiteY12" fmla="*/ 1029810 h 5379868"/>
              <a:gd name="connsiteX13" fmla="*/ 766962 w 7762566"/>
              <a:gd name="connsiteY13" fmla="*/ 1145220 h 5379868"/>
              <a:gd name="connsiteX14" fmla="*/ 775840 w 7762566"/>
              <a:gd name="connsiteY14" fmla="*/ 1242874 h 5379868"/>
              <a:gd name="connsiteX15" fmla="*/ 793595 w 7762566"/>
              <a:gd name="connsiteY15" fmla="*/ 1917577 h 5379868"/>
              <a:gd name="connsiteX16" fmla="*/ 775840 w 7762566"/>
              <a:gd name="connsiteY16" fmla="*/ 2547891 h 5379868"/>
              <a:gd name="connsiteX17" fmla="*/ 758085 w 7762566"/>
              <a:gd name="connsiteY17" fmla="*/ 2663301 h 5379868"/>
              <a:gd name="connsiteX18" fmla="*/ 695941 w 7762566"/>
              <a:gd name="connsiteY18" fmla="*/ 3435658 h 5379868"/>
              <a:gd name="connsiteX19" fmla="*/ 687063 w 7762566"/>
              <a:gd name="connsiteY19" fmla="*/ 3488924 h 5379868"/>
              <a:gd name="connsiteX20" fmla="*/ 678186 w 7762566"/>
              <a:gd name="connsiteY20" fmla="*/ 3533313 h 5379868"/>
              <a:gd name="connsiteX21" fmla="*/ 713696 w 7762566"/>
              <a:gd name="connsiteY21" fmla="*/ 3542190 h 5379868"/>
              <a:gd name="connsiteX22" fmla="*/ 1086559 w 7762566"/>
              <a:gd name="connsiteY22" fmla="*/ 3275860 h 5379868"/>
              <a:gd name="connsiteX23" fmla="*/ 1255234 w 7762566"/>
              <a:gd name="connsiteY23" fmla="*/ 3187084 h 5379868"/>
              <a:gd name="connsiteX24" fmla="*/ 1716873 w 7762566"/>
              <a:gd name="connsiteY24" fmla="*/ 2823099 h 5379868"/>
              <a:gd name="connsiteX25" fmla="*/ 2178512 w 7762566"/>
              <a:gd name="connsiteY25" fmla="*/ 2441359 h 5379868"/>
              <a:gd name="connsiteX26" fmla="*/ 2737805 w 7762566"/>
              <a:gd name="connsiteY26" fmla="*/ 1944210 h 5379868"/>
              <a:gd name="connsiteX27" fmla="*/ 2853215 w 7762566"/>
              <a:gd name="connsiteY27" fmla="*/ 1793289 h 5379868"/>
              <a:gd name="connsiteX28" fmla="*/ 2924236 w 7762566"/>
              <a:gd name="connsiteY28" fmla="*/ 1713390 h 5379868"/>
              <a:gd name="connsiteX29" fmla="*/ 2959747 w 7762566"/>
              <a:gd name="connsiteY29" fmla="*/ 1553592 h 5379868"/>
              <a:gd name="connsiteX30" fmla="*/ 2968625 w 7762566"/>
              <a:gd name="connsiteY30" fmla="*/ 1473693 h 5379868"/>
              <a:gd name="connsiteX31" fmla="*/ 2977502 w 7762566"/>
              <a:gd name="connsiteY31" fmla="*/ 1411550 h 5379868"/>
              <a:gd name="connsiteX32" fmla="*/ 2986380 w 7762566"/>
              <a:gd name="connsiteY32" fmla="*/ 1207363 h 5379868"/>
              <a:gd name="connsiteX33" fmla="*/ 3021891 w 7762566"/>
              <a:gd name="connsiteY33" fmla="*/ 1038688 h 5379868"/>
              <a:gd name="connsiteX34" fmla="*/ 3075157 w 7762566"/>
              <a:gd name="connsiteY34" fmla="*/ 914400 h 5379868"/>
              <a:gd name="connsiteX35" fmla="*/ 3199444 w 7762566"/>
              <a:gd name="connsiteY35" fmla="*/ 1065321 h 5379868"/>
              <a:gd name="connsiteX36" fmla="*/ 3394753 w 7762566"/>
              <a:gd name="connsiteY36" fmla="*/ 1606858 h 5379868"/>
              <a:gd name="connsiteX37" fmla="*/ 3421386 w 7762566"/>
              <a:gd name="connsiteY37" fmla="*/ 1704513 h 5379868"/>
              <a:gd name="connsiteX38" fmla="*/ 3527918 w 7762566"/>
              <a:gd name="connsiteY38" fmla="*/ 1935332 h 5379868"/>
              <a:gd name="connsiteX39" fmla="*/ 3616695 w 7762566"/>
              <a:gd name="connsiteY39" fmla="*/ 2183907 h 5379868"/>
              <a:gd name="connsiteX40" fmla="*/ 3661083 w 7762566"/>
              <a:gd name="connsiteY40" fmla="*/ 2290439 h 5379868"/>
              <a:gd name="connsiteX41" fmla="*/ 3732104 w 7762566"/>
              <a:gd name="connsiteY41" fmla="*/ 2503503 h 5379868"/>
              <a:gd name="connsiteX42" fmla="*/ 3794248 w 7762566"/>
              <a:gd name="connsiteY42" fmla="*/ 2716567 h 5379868"/>
              <a:gd name="connsiteX43" fmla="*/ 3820881 w 7762566"/>
              <a:gd name="connsiteY43" fmla="*/ 2920754 h 5379868"/>
              <a:gd name="connsiteX44" fmla="*/ 3838636 w 7762566"/>
              <a:gd name="connsiteY44" fmla="*/ 3195961 h 5379868"/>
              <a:gd name="connsiteX45" fmla="*/ 3856392 w 7762566"/>
              <a:gd name="connsiteY45" fmla="*/ 3284738 h 5379868"/>
              <a:gd name="connsiteX46" fmla="*/ 3847514 w 7762566"/>
              <a:gd name="connsiteY46" fmla="*/ 3320249 h 5379868"/>
              <a:gd name="connsiteX47" fmla="*/ 3794248 w 7762566"/>
              <a:gd name="connsiteY47" fmla="*/ 3338004 h 5379868"/>
              <a:gd name="connsiteX48" fmla="*/ 3714349 w 7762566"/>
              <a:gd name="connsiteY48" fmla="*/ 3355759 h 5379868"/>
              <a:gd name="connsiteX49" fmla="*/ 3705471 w 7762566"/>
              <a:gd name="connsiteY49" fmla="*/ 3506680 h 5379868"/>
              <a:gd name="connsiteX50" fmla="*/ 3714349 w 7762566"/>
              <a:gd name="connsiteY50" fmla="*/ 3666478 h 5379868"/>
              <a:gd name="connsiteX51" fmla="*/ 3723227 w 7762566"/>
              <a:gd name="connsiteY51" fmla="*/ 3773010 h 5379868"/>
              <a:gd name="connsiteX52" fmla="*/ 3740982 w 7762566"/>
              <a:gd name="connsiteY52" fmla="*/ 3986074 h 5379868"/>
              <a:gd name="connsiteX53" fmla="*/ 3723227 w 7762566"/>
              <a:gd name="connsiteY53" fmla="*/ 4527612 h 5379868"/>
              <a:gd name="connsiteX54" fmla="*/ 3705471 w 7762566"/>
              <a:gd name="connsiteY54" fmla="*/ 4643022 h 5379868"/>
              <a:gd name="connsiteX55" fmla="*/ 3696594 w 7762566"/>
              <a:gd name="connsiteY55" fmla="*/ 4714043 h 5379868"/>
              <a:gd name="connsiteX56" fmla="*/ 3714349 w 7762566"/>
              <a:gd name="connsiteY56" fmla="*/ 4634144 h 5379868"/>
              <a:gd name="connsiteX57" fmla="*/ 3740982 w 7762566"/>
              <a:gd name="connsiteY57" fmla="*/ 4572000 h 5379868"/>
              <a:gd name="connsiteX58" fmla="*/ 3785370 w 7762566"/>
              <a:gd name="connsiteY58" fmla="*/ 4518734 h 5379868"/>
              <a:gd name="connsiteX59" fmla="*/ 3865269 w 7762566"/>
              <a:gd name="connsiteY59" fmla="*/ 4376691 h 5379868"/>
              <a:gd name="connsiteX60" fmla="*/ 3909658 w 7762566"/>
              <a:gd name="connsiteY60" fmla="*/ 4287915 h 5379868"/>
              <a:gd name="connsiteX61" fmla="*/ 4060578 w 7762566"/>
              <a:gd name="connsiteY61" fmla="*/ 4083728 h 5379868"/>
              <a:gd name="connsiteX62" fmla="*/ 4575483 w 7762566"/>
              <a:gd name="connsiteY62" fmla="*/ 3213717 h 5379868"/>
              <a:gd name="connsiteX63" fmla="*/ 4779669 w 7762566"/>
              <a:gd name="connsiteY63" fmla="*/ 2831977 h 5379868"/>
              <a:gd name="connsiteX64" fmla="*/ 5028244 w 7762566"/>
              <a:gd name="connsiteY64" fmla="*/ 2379216 h 5379868"/>
              <a:gd name="connsiteX65" fmla="*/ 5143654 w 7762566"/>
              <a:gd name="connsiteY65" fmla="*/ 2157274 h 5379868"/>
              <a:gd name="connsiteX66" fmla="*/ 5259063 w 7762566"/>
              <a:gd name="connsiteY66" fmla="*/ 1926455 h 5379868"/>
              <a:gd name="connsiteX67" fmla="*/ 5347840 w 7762566"/>
              <a:gd name="connsiteY67" fmla="*/ 1775534 h 5379868"/>
              <a:gd name="connsiteX68" fmla="*/ 5560904 w 7762566"/>
              <a:gd name="connsiteY68" fmla="*/ 1358284 h 5379868"/>
              <a:gd name="connsiteX69" fmla="*/ 5649681 w 7762566"/>
              <a:gd name="connsiteY69" fmla="*/ 1162975 h 5379868"/>
              <a:gd name="connsiteX70" fmla="*/ 5836112 w 7762566"/>
              <a:gd name="connsiteY70" fmla="*/ 870012 h 5379868"/>
              <a:gd name="connsiteX71" fmla="*/ 5995910 w 7762566"/>
              <a:gd name="connsiteY71" fmla="*/ 603682 h 5379868"/>
              <a:gd name="connsiteX72" fmla="*/ 6040298 w 7762566"/>
              <a:gd name="connsiteY72" fmla="*/ 514905 h 5379868"/>
              <a:gd name="connsiteX73" fmla="*/ 6173463 w 7762566"/>
              <a:gd name="connsiteY73" fmla="*/ 328474 h 5379868"/>
              <a:gd name="connsiteX74" fmla="*/ 6217852 w 7762566"/>
              <a:gd name="connsiteY74" fmla="*/ 239697 h 5379868"/>
              <a:gd name="connsiteX75" fmla="*/ 6262240 w 7762566"/>
              <a:gd name="connsiteY75" fmla="*/ 186431 h 5379868"/>
              <a:gd name="connsiteX76" fmla="*/ 6306629 w 7762566"/>
              <a:gd name="connsiteY76" fmla="*/ 79899 h 5379868"/>
              <a:gd name="connsiteX77" fmla="*/ 6315506 w 7762566"/>
              <a:gd name="connsiteY77" fmla="*/ 17756 h 5379868"/>
              <a:gd name="connsiteX78" fmla="*/ 6324384 w 7762566"/>
              <a:gd name="connsiteY78" fmla="*/ 62144 h 5379868"/>
              <a:gd name="connsiteX79" fmla="*/ 6306629 w 7762566"/>
              <a:gd name="connsiteY79" fmla="*/ 177554 h 5379868"/>
              <a:gd name="connsiteX80" fmla="*/ 6279995 w 7762566"/>
              <a:gd name="connsiteY80" fmla="*/ 435006 h 5379868"/>
              <a:gd name="connsiteX81" fmla="*/ 6262240 w 7762566"/>
              <a:gd name="connsiteY81" fmla="*/ 2476870 h 5379868"/>
              <a:gd name="connsiteX82" fmla="*/ 6235607 w 7762566"/>
              <a:gd name="connsiteY82" fmla="*/ 3249227 h 5379868"/>
              <a:gd name="connsiteX83" fmla="*/ 6191219 w 7762566"/>
              <a:gd name="connsiteY83" fmla="*/ 3710866 h 5379868"/>
              <a:gd name="connsiteX84" fmla="*/ 6102442 w 7762566"/>
              <a:gd name="connsiteY84" fmla="*/ 4722921 h 5379868"/>
              <a:gd name="connsiteX85" fmla="*/ 6075809 w 7762566"/>
              <a:gd name="connsiteY85" fmla="*/ 4829453 h 5379868"/>
              <a:gd name="connsiteX86" fmla="*/ 6031421 w 7762566"/>
              <a:gd name="connsiteY86" fmla="*/ 5033639 h 5379868"/>
              <a:gd name="connsiteX87" fmla="*/ 5978155 w 7762566"/>
              <a:gd name="connsiteY87" fmla="*/ 5184559 h 5379868"/>
              <a:gd name="connsiteX88" fmla="*/ 5889378 w 7762566"/>
              <a:gd name="connsiteY88" fmla="*/ 5379868 h 5379868"/>
              <a:gd name="connsiteX89" fmla="*/ 5916011 w 7762566"/>
              <a:gd name="connsiteY89" fmla="*/ 5149049 h 5379868"/>
              <a:gd name="connsiteX90" fmla="*/ 5933766 w 7762566"/>
              <a:gd name="connsiteY90" fmla="*/ 4536489 h 5379868"/>
              <a:gd name="connsiteX91" fmla="*/ 5978155 w 7762566"/>
              <a:gd name="connsiteY91" fmla="*/ 3604334 h 5379868"/>
              <a:gd name="connsiteX92" fmla="*/ 6022543 w 7762566"/>
              <a:gd name="connsiteY92" fmla="*/ 3116062 h 5379868"/>
              <a:gd name="connsiteX93" fmla="*/ 6102442 w 7762566"/>
              <a:gd name="connsiteY93" fmla="*/ 2805344 h 5379868"/>
              <a:gd name="connsiteX94" fmla="*/ 6217852 w 7762566"/>
              <a:gd name="connsiteY94" fmla="*/ 2246051 h 5379868"/>
              <a:gd name="connsiteX95" fmla="*/ 6537448 w 7762566"/>
              <a:gd name="connsiteY95" fmla="*/ 1455938 h 5379868"/>
              <a:gd name="connsiteX96" fmla="*/ 6661735 w 7762566"/>
              <a:gd name="connsiteY96" fmla="*/ 1171853 h 5379868"/>
              <a:gd name="connsiteX97" fmla="*/ 6954698 w 7762566"/>
              <a:gd name="connsiteY97" fmla="*/ 683581 h 5379868"/>
              <a:gd name="connsiteX98" fmla="*/ 7061230 w 7762566"/>
              <a:gd name="connsiteY98" fmla="*/ 488272 h 5379868"/>
              <a:gd name="connsiteX99" fmla="*/ 7380827 w 7762566"/>
              <a:gd name="connsiteY99" fmla="*/ 133165 h 5379868"/>
              <a:gd name="connsiteX100" fmla="*/ 7531747 w 7762566"/>
              <a:gd name="connsiteY100" fmla="*/ 0 h 5379868"/>
              <a:gd name="connsiteX101" fmla="*/ 7611646 w 7762566"/>
              <a:gd name="connsiteY101" fmla="*/ 17756 h 5379868"/>
              <a:gd name="connsiteX102" fmla="*/ 7647157 w 7762566"/>
              <a:gd name="connsiteY102" fmla="*/ 35511 h 5379868"/>
              <a:gd name="connsiteX103" fmla="*/ 7718178 w 7762566"/>
              <a:gd name="connsiteY103" fmla="*/ 230820 h 5379868"/>
              <a:gd name="connsiteX104" fmla="*/ 7744811 w 7762566"/>
              <a:gd name="connsiteY104" fmla="*/ 426128 h 5379868"/>
              <a:gd name="connsiteX105" fmla="*/ 7753689 w 7762566"/>
              <a:gd name="connsiteY105" fmla="*/ 781235 h 5379868"/>
              <a:gd name="connsiteX106" fmla="*/ 7762566 w 7762566"/>
              <a:gd name="connsiteY106" fmla="*/ 914400 h 5379868"/>
              <a:gd name="connsiteX107" fmla="*/ 7735933 w 7762566"/>
              <a:gd name="connsiteY107" fmla="*/ 1757779 h 5379868"/>
              <a:gd name="connsiteX108" fmla="*/ 7727056 w 7762566"/>
              <a:gd name="connsiteY108" fmla="*/ 1917577 h 5379868"/>
              <a:gd name="connsiteX109" fmla="*/ 7673790 w 7762566"/>
              <a:gd name="connsiteY109" fmla="*/ 2308194 h 5379868"/>
              <a:gd name="connsiteX110" fmla="*/ 7647157 w 7762566"/>
              <a:gd name="connsiteY110" fmla="*/ 2459115 h 5379868"/>
              <a:gd name="connsiteX111" fmla="*/ 7513992 w 7762566"/>
              <a:gd name="connsiteY111" fmla="*/ 2902998 h 5379868"/>
              <a:gd name="connsiteX112" fmla="*/ 7363071 w 7762566"/>
              <a:gd name="connsiteY112" fmla="*/ 3382392 h 5379868"/>
              <a:gd name="connsiteX113" fmla="*/ 7318683 w 7762566"/>
              <a:gd name="connsiteY113" fmla="*/ 3488924 h 5379868"/>
              <a:gd name="connsiteX114" fmla="*/ 7238784 w 7762566"/>
              <a:gd name="connsiteY114" fmla="*/ 3701989 h 5379868"/>
              <a:gd name="connsiteX115" fmla="*/ 7096741 w 7762566"/>
              <a:gd name="connsiteY115" fmla="*/ 3950563 h 5379868"/>
              <a:gd name="connsiteX116" fmla="*/ 7043475 w 7762566"/>
              <a:gd name="connsiteY116" fmla="*/ 4012707 h 5379868"/>
              <a:gd name="connsiteX117" fmla="*/ 6963576 w 7762566"/>
              <a:gd name="connsiteY117" fmla="*/ 4128117 h 5379868"/>
              <a:gd name="connsiteX118" fmla="*/ 6812656 w 7762566"/>
              <a:gd name="connsiteY118" fmla="*/ 4252404 h 5379868"/>
              <a:gd name="connsiteX119" fmla="*/ 6786023 w 7762566"/>
              <a:gd name="connsiteY119" fmla="*/ 4287915 h 5379868"/>
              <a:gd name="connsiteX120" fmla="*/ 6741634 w 7762566"/>
              <a:gd name="connsiteY120" fmla="*/ 4323425 h 5379868"/>
              <a:gd name="connsiteX121" fmla="*/ 6706124 w 7762566"/>
              <a:gd name="connsiteY121" fmla="*/ 4341181 h 537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7762566" h="5379868">
                <a:moveTo>
                  <a:pt x="12361" y="1748901"/>
                </a:moveTo>
                <a:cubicBezTo>
                  <a:pt x="-14232" y="1536162"/>
                  <a:pt x="-10645" y="1651062"/>
                  <a:pt x="154403" y="1251752"/>
                </a:cubicBezTo>
                <a:cubicBezTo>
                  <a:pt x="170822" y="1212028"/>
                  <a:pt x="294737" y="960498"/>
                  <a:pt x="358590" y="896645"/>
                </a:cubicBezTo>
                <a:cubicBezTo>
                  <a:pt x="459189" y="796046"/>
                  <a:pt x="370562" y="888595"/>
                  <a:pt x="447366" y="798990"/>
                </a:cubicBezTo>
                <a:cubicBezTo>
                  <a:pt x="452813" y="792635"/>
                  <a:pt x="459675" y="787590"/>
                  <a:pt x="465122" y="781235"/>
                </a:cubicBezTo>
                <a:cubicBezTo>
                  <a:pt x="477453" y="766849"/>
                  <a:pt x="489263" y="752005"/>
                  <a:pt x="500632" y="736847"/>
                </a:cubicBezTo>
                <a:cubicBezTo>
                  <a:pt x="507034" y="728311"/>
                  <a:pt x="510843" y="717759"/>
                  <a:pt x="518388" y="710214"/>
                </a:cubicBezTo>
                <a:cubicBezTo>
                  <a:pt x="535599" y="693003"/>
                  <a:pt x="549990" y="690802"/>
                  <a:pt x="571654" y="683581"/>
                </a:cubicBezTo>
                <a:cubicBezTo>
                  <a:pt x="647832" y="721670"/>
                  <a:pt x="574729" y="677778"/>
                  <a:pt x="624920" y="727969"/>
                </a:cubicBezTo>
                <a:cubicBezTo>
                  <a:pt x="707774" y="810823"/>
                  <a:pt x="616045" y="695421"/>
                  <a:pt x="687063" y="790113"/>
                </a:cubicBezTo>
                <a:cubicBezTo>
                  <a:pt x="692982" y="810827"/>
                  <a:pt x="698483" y="831665"/>
                  <a:pt x="704819" y="852256"/>
                </a:cubicBezTo>
                <a:cubicBezTo>
                  <a:pt x="710323" y="870144"/>
                  <a:pt x="717196" y="887596"/>
                  <a:pt x="722574" y="905522"/>
                </a:cubicBezTo>
                <a:cubicBezTo>
                  <a:pt x="734955" y="946792"/>
                  <a:pt x="746248" y="988381"/>
                  <a:pt x="758085" y="1029810"/>
                </a:cubicBezTo>
                <a:cubicBezTo>
                  <a:pt x="761044" y="1068280"/>
                  <a:pt x="763758" y="1106770"/>
                  <a:pt x="766962" y="1145220"/>
                </a:cubicBezTo>
                <a:cubicBezTo>
                  <a:pt x="769676" y="1177793"/>
                  <a:pt x="774980" y="1210200"/>
                  <a:pt x="775840" y="1242874"/>
                </a:cubicBezTo>
                <a:cubicBezTo>
                  <a:pt x="794602" y="1955807"/>
                  <a:pt x="765709" y="1610805"/>
                  <a:pt x="793595" y="1917577"/>
                </a:cubicBezTo>
                <a:cubicBezTo>
                  <a:pt x="787677" y="2127682"/>
                  <a:pt x="785837" y="2337941"/>
                  <a:pt x="775840" y="2547891"/>
                </a:cubicBezTo>
                <a:cubicBezTo>
                  <a:pt x="773989" y="2586770"/>
                  <a:pt x="759893" y="2624420"/>
                  <a:pt x="758085" y="2663301"/>
                </a:cubicBezTo>
                <a:cubicBezTo>
                  <a:pt x="723916" y="3397930"/>
                  <a:pt x="816108" y="3099188"/>
                  <a:pt x="695941" y="3435658"/>
                </a:cubicBezTo>
                <a:cubicBezTo>
                  <a:pt x="692982" y="3453413"/>
                  <a:pt x="690283" y="3471214"/>
                  <a:pt x="687063" y="3488924"/>
                </a:cubicBezTo>
                <a:cubicBezTo>
                  <a:pt x="684364" y="3503770"/>
                  <a:pt x="671438" y="3519817"/>
                  <a:pt x="678186" y="3533313"/>
                </a:cubicBezTo>
                <a:cubicBezTo>
                  <a:pt x="683642" y="3544226"/>
                  <a:pt x="701859" y="3539231"/>
                  <a:pt x="713696" y="3542190"/>
                </a:cubicBezTo>
                <a:cubicBezTo>
                  <a:pt x="869689" y="3412198"/>
                  <a:pt x="856801" y="3416529"/>
                  <a:pt x="1086559" y="3275860"/>
                </a:cubicBezTo>
                <a:cubicBezTo>
                  <a:pt x="1140747" y="3242684"/>
                  <a:pt x="1203630" y="3224151"/>
                  <a:pt x="1255234" y="3187084"/>
                </a:cubicBezTo>
                <a:cubicBezTo>
                  <a:pt x="1414388" y="3072762"/>
                  <a:pt x="1563118" y="2944585"/>
                  <a:pt x="1716873" y="2823099"/>
                </a:cubicBezTo>
                <a:cubicBezTo>
                  <a:pt x="2173121" y="2462607"/>
                  <a:pt x="1786165" y="2773346"/>
                  <a:pt x="2178512" y="2441359"/>
                </a:cubicBezTo>
                <a:cubicBezTo>
                  <a:pt x="2399707" y="2254194"/>
                  <a:pt x="2556037" y="2147362"/>
                  <a:pt x="2737805" y="1944210"/>
                </a:cubicBezTo>
                <a:cubicBezTo>
                  <a:pt x="2780033" y="1897014"/>
                  <a:pt x="2813422" y="1842556"/>
                  <a:pt x="2853215" y="1793289"/>
                </a:cubicBezTo>
                <a:cubicBezTo>
                  <a:pt x="2875605" y="1765568"/>
                  <a:pt x="2900562" y="1740023"/>
                  <a:pt x="2924236" y="1713390"/>
                </a:cubicBezTo>
                <a:cubicBezTo>
                  <a:pt x="2936073" y="1660124"/>
                  <a:pt x="2949811" y="1607245"/>
                  <a:pt x="2959747" y="1553592"/>
                </a:cubicBezTo>
                <a:cubicBezTo>
                  <a:pt x="2964627" y="1527243"/>
                  <a:pt x="2965301" y="1500283"/>
                  <a:pt x="2968625" y="1473693"/>
                </a:cubicBezTo>
                <a:cubicBezTo>
                  <a:pt x="2971220" y="1452930"/>
                  <a:pt x="2974543" y="1432264"/>
                  <a:pt x="2977502" y="1411550"/>
                </a:cubicBezTo>
                <a:cubicBezTo>
                  <a:pt x="2980461" y="1343488"/>
                  <a:pt x="2981848" y="1275339"/>
                  <a:pt x="2986380" y="1207363"/>
                </a:cubicBezTo>
                <a:cubicBezTo>
                  <a:pt x="2989823" y="1155727"/>
                  <a:pt x="3008747" y="1083754"/>
                  <a:pt x="3021891" y="1038688"/>
                </a:cubicBezTo>
                <a:cubicBezTo>
                  <a:pt x="3053315" y="930948"/>
                  <a:pt x="3032439" y="957118"/>
                  <a:pt x="3075157" y="914400"/>
                </a:cubicBezTo>
                <a:cubicBezTo>
                  <a:pt x="3116586" y="964707"/>
                  <a:pt x="3167993" y="1008242"/>
                  <a:pt x="3199444" y="1065321"/>
                </a:cubicBezTo>
                <a:cubicBezTo>
                  <a:pt x="3266475" y="1186969"/>
                  <a:pt x="3356821" y="1467772"/>
                  <a:pt x="3394753" y="1606858"/>
                </a:cubicBezTo>
                <a:cubicBezTo>
                  <a:pt x="3403631" y="1639410"/>
                  <a:pt x="3408710" y="1673244"/>
                  <a:pt x="3421386" y="1704513"/>
                </a:cubicBezTo>
                <a:cubicBezTo>
                  <a:pt x="3453223" y="1783044"/>
                  <a:pt x="3494538" y="1857444"/>
                  <a:pt x="3527918" y="1935332"/>
                </a:cubicBezTo>
                <a:cubicBezTo>
                  <a:pt x="3597486" y="2097658"/>
                  <a:pt x="3562855" y="2040333"/>
                  <a:pt x="3616695" y="2183907"/>
                </a:cubicBezTo>
                <a:cubicBezTo>
                  <a:pt x="3630203" y="2219927"/>
                  <a:pt x="3648017" y="2254256"/>
                  <a:pt x="3661083" y="2290439"/>
                </a:cubicBezTo>
                <a:cubicBezTo>
                  <a:pt x="3686510" y="2360852"/>
                  <a:pt x="3712067" y="2431371"/>
                  <a:pt x="3732104" y="2503503"/>
                </a:cubicBezTo>
                <a:cubicBezTo>
                  <a:pt x="3804343" y="2763562"/>
                  <a:pt x="3684552" y="2453295"/>
                  <a:pt x="3794248" y="2716567"/>
                </a:cubicBezTo>
                <a:cubicBezTo>
                  <a:pt x="3803126" y="2784629"/>
                  <a:pt x="3814553" y="2852407"/>
                  <a:pt x="3820881" y="2920754"/>
                </a:cubicBezTo>
                <a:cubicBezTo>
                  <a:pt x="3829356" y="3012289"/>
                  <a:pt x="3820607" y="3105820"/>
                  <a:pt x="3838636" y="3195961"/>
                </a:cubicBezTo>
                <a:lnTo>
                  <a:pt x="3856392" y="3284738"/>
                </a:lnTo>
                <a:cubicBezTo>
                  <a:pt x="3853433" y="3296575"/>
                  <a:pt x="3856778" y="3312309"/>
                  <a:pt x="3847514" y="3320249"/>
                </a:cubicBezTo>
                <a:cubicBezTo>
                  <a:pt x="3833304" y="3332429"/>
                  <a:pt x="3812600" y="3334333"/>
                  <a:pt x="3794248" y="3338004"/>
                </a:cubicBezTo>
                <a:cubicBezTo>
                  <a:pt x="3737896" y="3349275"/>
                  <a:pt x="3764499" y="3343223"/>
                  <a:pt x="3714349" y="3355759"/>
                </a:cubicBezTo>
                <a:cubicBezTo>
                  <a:pt x="3664986" y="3405125"/>
                  <a:pt x="3696845" y="3364355"/>
                  <a:pt x="3705471" y="3506680"/>
                </a:cubicBezTo>
                <a:cubicBezTo>
                  <a:pt x="3708698" y="3559930"/>
                  <a:pt x="3710800" y="3613248"/>
                  <a:pt x="3714349" y="3666478"/>
                </a:cubicBezTo>
                <a:cubicBezTo>
                  <a:pt x="3716719" y="3702033"/>
                  <a:pt x="3720494" y="3737481"/>
                  <a:pt x="3723227" y="3773010"/>
                </a:cubicBezTo>
                <a:cubicBezTo>
                  <a:pt x="3737890" y="3963635"/>
                  <a:pt x="3725345" y="3829710"/>
                  <a:pt x="3740982" y="3986074"/>
                </a:cubicBezTo>
                <a:cubicBezTo>
                  <a:pt x="3726492" y="4768524"/>
                  <a:pt x="3755389" y="4270310"/>
                  <a:pt x="3723227" y="4527612"/>
                </a:cubicBezTo>
                <a:cubicBezTo>
                  <a:pt x="3710447" y="4629857"/>
                  <a:pt x="3722012" y="4576861"/>
                  <a:pt x="3705471" y="4643022"/>
                </a:cubicBezTo>
                <a:cubicBezTo>
                  <a:pt x="3702512" y="4666696"/>
                  <a:pt x="3679724" y="4730913"/>
                  <a:pt x="3696594" y="4714043"/>
                </a:cubicBezTo>
                <a:cubicBezTo>
                  <a:pt x="3715886" y="4694751"/>
                  <a:pt x="3706211" y="4660185"/>
                  <a:pt x="3714349" y="4634144"/>
                </a:cubicBezTo>
                <a:cubicBezTo>
                  <a:pt x="3721071" y="4612633"/>
                  <a:pt x="3729171" y="4591194"/>
                  <a:pt x="3740982" y="4572000"/>
                </a:cubicBezTo>
                <a:cubicBezTo>
                  <a:pt x="3753095" y="4552316"/>
                  <a:pt x="3772962" y="4538233"/>
                  <a:pt x="3785370" y="4518734"/>
                </a:cubicBezTo>
                <a:cubicBezTo>
                  <a:pt x="3814535" y="4472903"/>
                  <a:pt x="3839514" y="4424522"/>
                  <a:pt x="3865269" y="4376691"/>
                </a:cubicBezTo>
                <a:cubicBezTo>
                  <a:pt x="3880955" y="4347561"/>
                  <a:pt x="3891306" y="4315443"/>
                  <a:pt x="3909658" y="4287915"/>
                </a:cubicBezTo>
                <a:cubicBezTo>
                  <a:pt x="3956606" y="4217494"/>
                  <a:pt x="4015011" y="4155050"/>
                  <a:pt x="4060578" y="4083728"/>
                </a:cubicBezTo>
                <a:cubicBezTo>
                  <a:pt x="4306048" y="3699513"/>
                  <a:pt x="4322858" y="3686016"/>
                  <a:pt x="4575483" y="3213717"/>
                </a:cubicBezTo>
                <a:cubicBezTo>
                  <a:pt x="4643545" y="3086470"/>
                  <a:pt x="4710852" y="2958817"/>
                  <a:pt x="4779669" y="2831977"/>
                </a:cubicBezTo>
                <a:cubicBezTo>
                  <a:pt x="4861774" y="2680646"/>
                  <a:pt x="4946499" y="2530742"/>
                  <a:pt x="5028244" y="2379216"/>
                </a:cubicBezTo>
                <a:cubicBezTo>
                  <a:pt x="5067834" y="2305829"/>
                  <a:pt x="5105782" y="2231562"/>
                  <a:pt x="5143654" y="2157274"/>
                </a:cubicBezTo>
                <a:cubicBezTo>
                  <a:pt x="5182724" y="2080637"/>
                  <a:pt x="5215449" y="2000600"/>
                  <a:pt x="5259063" y="1926455"/>
                </a:cubicBezTo>
                <a:cubicBezTo>
                  <a:pt x="5288655" y="1876148"/>
                  <a:pt x="5320458" y="1827077"/>
                  <a:pt x="5347840" y="1775534"/>
                </a:cubicBezTo>
                <a:cubicBezTo>
                  <a:pt x="5421107" y="1637620"/>
                  <a:pt x="5491877" y="1498368"/>
                  <a:pt x="5560904" y="1358284"/>
                </a:cubicBezTo>
                <a:cubicBezTo>
                  <a:pt x="5592513" y="1294136"/>
                  <a:pt x="5614567" y="1225274"/>
                  <a:pt x="5649681" y="1162975"/>
                </a:cubicBezTo>
                <a:cubicBezTo>
                  <a:pt x="5706516" y="1062139"/>
                  <a:pt x="5775186" y="968431"/>
                  <a:pt x="5836112" y="870012"/>
                </a:cubicBezTo>
                <a:cubicBezTo>
                  <a:pt x="5890606" y="781984"/>
                  <a:pt x="5949610" y="696283"/>
                  <a:pt x="5995910" y="603682"/>
                </a:cubicBezTo>
                <a:cubicBezTo>
                  <a:pt x="6010706" y="574090"/>
                  <a:pt x="6022362" y="542706"/>
                  <a:pt x="6040298" y="514905"/>
                </a:cubicBezTo>
                <a:cubicBezTo>
                  <a:pt x="6081699" y="450733"/>
                  <a:pt x="6132061" y="392646"/>
                  <a:pt x="6173463" y="328474"/>
                </a:cubicBezTo>
                <a:cubicBezTo>
                  <a:pt x="6191399" y="300673"/>
                  <a:pt x="6200317" y="267753"/>
                  <a:pt x="6217852" y="239697"/>
                </a:cubicBezTo>
                <a:cubicBezTo>
                  <a:pt x="6230101" y="220098"/>
                  <a:pt x="6251016" y="206635"/>
                  <a:pt x="6262240" y="186431"/>
                </a:cubicBezTo>
                <a:cubicBezTo>
                  <a:pt x="6280923" y="152802"/>
                  <a:pt x="6291833" y="115410"/>
                  <a:pt x="6306629" y="79899"/>
                </a:cubicBezTo>
                <a:cubicBezTo>
                  <a:pt x="6309588" y="59185"/>
                  <a:pt x="6300710" y="32552"/>
                  <a:pt x="6315506" y="17756"/>
                </a:cubicBezTo>
                <a:cubicBezTo>
                  <a:pt x="6326176" y="7086"/>
                  <a:pt x="6325221" y="47078"/>
                  <a:pt x="6324384" y="62144"/>
                </a:cubicBezTo>
                <a:cubicBezTo>
                  <a:pt x="6322225" y="101007"/>
                  <a:pt x="6311230" y="138904"/>
                  <a:pt x="6306629" y="177554"/>
                </a:cubicBezTo>
                <a:cubicBezTo>
                  <a:pt x="6296430" y="263224"/>
                  <a:pt x="6288873" y="349189"/>
                  <a:pt x="6279995" y="435006"/>
                </a:cubicBezTo>
                <a:cubicBezTo>
                  <a:pt x="6274077" y="1115627"/>
                  <a:pt x="6272974" y="1796308"/>
                  <a:pt x="6262240" y="2476870"/>
                </a:cubicBezTo>
                <a:cubicBezTo>
                  <a:pt x="6258177" y="2734443"/>
                  <a:pt x="6264055" y="2993197"/>
                  <a:pt x="6235607" y="3249227"/>
                </a:cubicBezTo>
                <a:cubicBezTo>
                  <a:pt x="6213865" y="3444902"/>
                  <a:pt x="6203302" y="3517529"/>
                  <a:pt x="6191219" y="3710866"/>
                </a:cubicBezTo>
                <a:cubicBezTo>
                  <a:pt x="6175802" y="3957543"/>
                  <a:pt x="6161363" y="4487236"/>
                  <a:pt x="6102442" y="4722921"/>
                </a:cubicBezTo>
                <a:cubicBezTo>
                  <a:pt x="6093564" y="4758432"/>
                  <a:pt x="6083965" y="4793770"/>
                  <a:pt x="6075809" y="4829453"/>
                </a:cubicBezTo>
                <a:cubicBezTo>
                  <a:pt x="6060289" y="4897354"/>
                  <a:pt x="6048314" y="4966067"/>
                  <a:pt x="6031421" y="5033639"/>
                </a:cubicBezTo>
                <a:cubicBezTo>
                  <a:pt x="6026643" y="5052752"/>
                  <a:pt x="5987762" y="5163598"/>
                  <a:pt x="5978155" y="5184559"/>
                </a:cubicBezTo>
                <a:cubicBezTo>
                  <a:pt x="5881122" y="5396266"/>
                  <a:pt x="5930110" y="5257671"/>
                  <a:pt x="5889378" y="5379868"/>
                </a:cubicBezTo>
                <a:cubicBezTo>
                  <a:pt x="5898256" y="5302928"/>
                  <a:pt x="5910071" y="5226271"/>
                  <a:pt x="5916011" y="5149049"/>
                </a:cubicBezTo>
                <a:cubicBezTo>
                  <a:pt x="5924125" y="5043569"/>
                  <a:pt x="5932449" y="4577762"/>
                  <a:pt x="5933766" y="4536489"/>
                </a:cubicBezTo>
                <a:cubicBezTo>
                  <a:pt x="5941715" y="4287436"/>
                  <a:pt x="5960182" y="3849215"/>
                  <a:pt x="5978155" y="3604334"/>
                </a:cubicBezTo>
                <a:cubicBezTo>
                  <a:pt x="5990118" y="3441344"/>
                  <a:pt x="5997423" y="3277548"/>
                  <a:pt x="6022543" y="3116062"/>
                </a:cubicBezTo>
                <a:cubicBezTo>
                  <a:pt x="6038981" y="3010391"/>
                  <a:pt x="6079018" y="2909689"/>
                  <a:pt x="6102442" y="2805344"/>
                </a:cubicBezTo>
                <a:cubicBezTo>
                  <a:pt x="6144138" y="2619608"/>
                  <a:pt x="6159446" y="2427228"/>
                  <a:pt x="6217852" y="2246051"/>
                </a:cubicBezTo>
                <a:cubicBezTo>
                  <a:pt x="6305020" y="1975653"/>
                  <a:pt x="6428949" y="1718505"/>
                  <a:pt x="6537448" y="1455938"/>
                </a:cubicBezTo>
                <a:cubicBezTo>
                  <a:pt x="6576922" y="1360411"/>
                  <a:pt x="6608556" y="1260484"/>
                  <a:pt x="6661735" y="1171853"/>
                </a:cubicBezTo>
                <a:cubicBezTo>
                  <a:pt x="6759389" y="1009096"/>
                  <a:pt x="6858928" y="847454"/>
                  <a:pt x="6954698" y="683581"/>
                </a:cubicBezTo>
                <a:cubicBezTo>
                  <a:pt x="6992116" y="619555"/>
                  <a:pt x="7018881" y="549149"/>
                  <a:pt x="7061230" y="488272"/>
                </a:cubicBezTo>
                <a:cubicBezTo>
                  <a:pt x="7118620" y="405774"/>
                  <a:pt x="7291493" y="208755"/>
                  <a:pt x="7380827" y="133165"/>
                </a:cubicBezTo>
                <a:cubicBezTo>
                  <a:pt x="7509015" y="24698"/>
                  <a:pt x="7460602" y="71145"/>
                  <a:pt x="7531747" y="0"/>
                </a:cubicBezTo>
                <a:cubicBezTo>
                  <a:pt x="7558380" y="5919"/>
                  <a:pt x="7585570" y="9732"/>
                  <a:pt x="7611646" y="17756"/>
                </a:cubicBezTo>
                <a:cubicBezTo>
                  <a:pt x="7624295" y="21648"/>
                  <a:pt x="7641239" y="23674"/>
                  <a:pt x="7647157" y="35511"/>
                </a:cubicBezTo>
                <a:cubicBezTo>
                  <a:pt x="7678137" y="97471"/>
                  <a:pt x="7718178" y="230820"/>
                  <a:pt x="7718178" y="230820"/>
                </a:cubicBezTo>
                <a:cubicBezTo>
                  <a:pt x="7727056" y="295923"/>
                  <a:pt x="7740581" y="360559"/>
                  <a:pt x="7744811" y="426128"/>
                </a:cubicBezTo>
                <a:cubicBezTo>
                  <a:pt x="7752434" y="544288"/>
                  <a:pt x="7749386" y="662907"/>
                  <a:pt x="7753689" y="781235"/>
                </a:cubicBezTo>
                <a:cubicBezTo>
                  <a:pt x="7755306" y="825692"/>
                  <a:pt x="7759607" y="870012"/>
                  <a:pt x="7762566" y="914400"/>
                </a:cubicBezTo>
                <a:cubicBezTo>
                  <a:pt x="7753688" y="1195526"/>
                  <a:pt x="7745883" y="1476689"/>
                  <a:pt x="7735933" y="1757779"/>
                </a:cubicBezTo>
                <a:cubicBezTo>
                  <a:pt x="7734046" y="1811094"/>
                  <a:pt x="7733041" y="1864566"/>
                  <a:pt x="7727056" y="1917577"/>
                </a:cubicBezTo>
                <a:cubicBezTo>
                  <a:pt x="7712313" y="2048158"/>
                  <a:pt x="7692971" y="2178191"/>
                  <a:pt x="7673790" y="2308194"/>
                </a:cubicBezTo>
                <a:cubicBezTo>
                  <a:pt x="7666334" y="2358731"/>
                  <a:pt x="7660411" y="2409780"/>
                  <a:pt x="7647157" y="2459115"/>
                </a:cubicBezTo>
                <a:cubicBezTo>
                  <a:pt x="7607077" y="2608301"/>
                  <a:pt x="7557061" y="2754648"/>
                  <a:pt x="7513992" y="2902998"/>
                </a:cubicBezTo>
                <a:cubicBezTo>
                  <a:pt x="7411663" y="3255464"/>
                  <a:pt x="7656136" y="2549472"/>
                  <a:pt x="7363071" y="3382392"/>
                </a:cubicBezTo>
                <a:cubicBezTo>
                  <a:pt x="7350303" y="3418681"/>
                  <a:pt x="7332626" y="3453070"/>
                  <a:pt x="7318683" y="3488924"/>
                </a:cubicBezTo>
                <a:cubicBezTo>
                  <a:pt x="7291191" y="3559618"/>
                  <a:pt x="7267664" y="3631851"/>
                  <a:pt x="7238784" y="3701989"/>
                </a:cubicBezTo>
                <a:cubicBezTo>
                  <a:pt x="7209367" y="3773430"/>
                  <a:pt x="7130723" y="3900589"/>
                  <a:pt x="7096741" y="3950563"/>
                </a:cubicBezTo>
                <a:cubicBezTo>
                  <a:pt x="7081400" y="3973124"/>
                  <a:pt x="7059845" y="3990881"/>
                  <a:pt x="7043475" y="4012707"/>
                </a:cubicBezTo>
                <a:cubicBezTo>
                  <a:pt x="7015401" y="4050139"/>
                  <a:pt x="6996031" y="4094414"/>
                  <a:pt x="6963576" y="4128117"/>
                </a:cubicBezTo>
                <a:cubicBezTo>
                  <a:pt x="6918371" y="4175060"/>
                  <a:pt x="6851758" y="4200268"/>
                  <a:pt x="6812656" y="4252404"/>
                </a:cubicBezTo>
                <a:cubicBezTo>
                  <a:pt x="6803778" y="4264241"/>
                  <a:pt x="6796486" y="4277453"/>
                  <a:pt x="6786023" y="4287915"/>
                </a:cubicBezTo>
                <a:cubicBezTo>
                  <a:pt x="6772624" y="4301313"/>
                  <a:pt x="6757400" y="4312914"/>
                  <a:pt x="6741634" y="4323425"/>
                </a:cubicBezTo>
                <a:cubicBezTo>
                  <a:pt x="6730623" y="4330766"/>
                  <a:pt x="6706124" y="4341181"/>
                  <a:pt x="6706124" y="434118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42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0" grpId="0"/>
      <p:bldP spid="9" grpId="0"/>
      <p:bldP spid="11" grpId="0"/>
      <p:bldP spid="12" grpId="0"/>
      <p:bldP spid="13" grpId="0"/>
      <p:bldP spid="14" grpId="0"/>
      <p:bldP spid="15" grpId="0"/>
      <p:bldP spid="16" grpId="0"/>
      <p:bldP spid="18" grpId="0"/>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3"/>
          <p:cNvPicPr>
            <a:picLocks noChangeAspect="1" noChangeArrowheads="1"/>
          </p:cNvPicPr>
          <p:nvPr/>
        </p:nvPicPr>
        <p:blipFill>
          <a:blip r:embed="rId3" cstate="print"/>
          <a:srcRect/>
          <a:stretch>
            <a:fillRect/>
          </a:stretch>
        </p:blipFill>
        <p:spPr bwMode="auto">
          <a:xfrm>
            <a:off x="0" y="-9525"/>
            <a:ext cx="9144000" cy="6867525"/>
          </a:xfrm>
          <a:prstGeom prst="rect">
            <a:avLst/>
          </a:prstGeom>
          <a:noFill/>
        </p:spPr>
      </p:pic>
      <p:sp>
        <p:nvSpPr>
          <p:cNvPr id="2" name="Oval 1"/>
          <p:cNvSpPr/>
          <p:nvPr/>
        </p:nvSpPr>
        <p:spPr>
          <a:xfrm>
            <a:off x="4005230" y="908720"/>
            <a:ext cx="1600200" cy="838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Wasted child</a:t>
            </a:r>
            <a:endParaRPr lang="en-US" dirty="0">
              <a:solidFill>
                <a:schemeClr val="tx1"/>
              </a:solidFill>
            </a:endParaRPr>
          </a:p>
        </p:txBody>
      </p:sp>
      <p:sp>
        <p:nvSpPr>
          <p:cNvPr id="8" name="Rounded Rectangle 7"/>
          <p:cNvSpPr/>
          <p:nvPr/>
        </p:nvSpPr>
        <p:spPr>
          <a:xfrm>
            <a:off x="3957759" y="4271158"/>
            <a:ext cx="1743075"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Inappropriate care of sickness</a:t>
            </a:r>
            <a:endParaRPr lang="en-US" dirty="0">
              <a:solidFill>
                <a:schemeClr val="tx1"/>
              </a:solidFill>
            </a:endParaRPr>
          </a:p>
        </p:txBody>
      </p:sp>
      <p:sp>
        <p:nvSpPr>
          <p:cNvPr id="9" name="Rounded Rectangle 8"/>
          <p:cNvSpPr/>
          <p:nvPr/>
        </p:nvSpPr>
        <p:spPr>
          <a:xfrm>
            <a:off x="6117398" y="4286696"/>
            <a:ext cx="1447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Diseases/ infections</a:t>
            </a:r>
            <a:endParaRPr lang="en-US" dirty="0">
              <a:solidFill>
                <a:schemeClr val="tx1"/>
              </a:solidFill>
            </a:endParaRPr>
          </a:p>
        </p:txBody>
      </p:sp>
      <p:sp>
        <p:nvSpPr>
          <p:cNvPr id="11" name="Rectangle 10"/>
          <p:cNvSpPr/>
          <p:nvPr/>
        </p:nvSpPr>
        <p:spPr>
          <a:xfrm>
            <a:off x="799087" y="2906532"/>
            <a:ext cx="2552700" cy="381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Nutrient </a:t>
            </a:r>
            <a:r>
              <a:rPr lang="en-US" b="1" dirty="0" smtClean="0">
                <a:solidFill>
                  <a:schemeClr val="tx1"/>
                </a:solidFill>
              </a:rPr>
              <a:t>deficiencies</a:t>
            </a:r>
            <a:endParaRPr lang="en-US" b="1" dirty="0">
              <a:solidFill>
                <a:schemeClr val="tx1"/>
              </a:solidFill>
            </a:endParaRPr>
          </a:p>
        </p:txBody>
      </p:sp>
      <p:cxnSp>
        <p:nvCxnSpPr>
          <p:cNvPr id="16" name="Straight Arrow Connector 15"/>
          <p:cNvCxnSpPr>
            <a:stCxn id="66" idx="0"/>
          </p:cNvCxnSpPr>
          <p:nvPr/>
        </p:nvCxnSpPr>
        <p:spPr>
          <a:xfrm flipV="1">
            <a:off x="4805329" y="2620472"/>
            <a:ext cx="0" cy="278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2005579" y="4267200"/>
            <a:ext cx="1531724"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Inappropriate diet</a:t>
            </a:r>
            <a:endParaRPr lang="en-US" dirty="0">
              <a:solidFill>
                <a:schemeClr val="tx1"/>
              </a:solidFill>
            </a:endParaRPr>
          </a:p>
        </p:txBody>
      </p:sp>
      <p:sp>
        <p:nvSpPr>
          <p:cNvPr id="66" name="Rectangle 65"/>
          <p:cNvSpPr/>
          <p:nvPr/>
        </p:nvSpPr>
        <p:spPr>
          <a:xfrm>
            <a:off x="3528979" y="2898638"/>
            <a:ext cx="2552700" cy="381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Nutrient </a:t>
            </a:r>
            <a:r>
              <a:rPr lang="en-US" b="1" dirty="0" smtClean="0">
                <a:solidFill>
                  <a:schemeClr val="tx1"/>
                </a:solidFill>
              </a:rPr>
              <a:t>imbalances</a:t>
            </a:r>
            <a:endParaRPr lang="en-US" b="1" dirty="0">
              <a:solidFill>
                <a:schemeClr val="tx1"/>
              </a:solidFill>
            </a:endParaRPr>
          </a:p>
        </p:txBody>
      </p:sp>
      <p:sp>
        <p:nvSpPr>
          <p:cNvPr id="70" name="Rectangle 69"/>
          <p:cNvSpPr/>
          <p:nvPr/>
        </p:nvSpPr>
        <p:spPr>
          <a:xfrm>
            <a:off x="6235519" y="2866994"/>
            <a:ext cx="2552700" cy="381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Nutrient </a:t>
            </a:r>
            <a:r>
              <a:rPr lang="en-US" b="1" dirty="0" err="1" smtClean="0">
                <a:solidFill>
                  <a:schemeClr val="tx1"/>
                </a:solidFill>
              </a:rPr>
              <a:t>malabsorption</a:t>
            </a:r>
            <a:endParaRPr lang="en-US" b="1" dirty="0">
              <a:solidFill>
                <a:schemeClr val="tx1"/>
              </a:solidFill>
            </a:endParaRPr>
          </a:p>
        </p:txBody>
      </p:sp>
      <p:cxnSp>
        <p:nvCxnSpPr>
          <p:cNvPr id="80" name="Straight Arrow Connector 79"/>
          <p:cNvCxnSpPr>
            <a:stCxn id="8" idx="1"/>
            <a:endCxn id="56" idx="3"/>
          </p:cNvCxnSpPr>
          <p:nvPr/>
        </p:nvCxnSpPr>
        <p:spPr>
          <a:xfrm flipH="1" flipV="1">
            <a:off x="3537303" y="4648200"/>
            <a:ext cx="420456" cy="39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 idx="3"/>
            <a:endCxn id="9" idx="1"/>
          </p:cNvCxnSpPr>
          <p:nvPr/>
        </p:nvCxnSpPr>
        <p:spPr>
          <a:xfrm>
            <a:off x="5700834" y="4652158"/>
            <a:ext cx="416564" cy="15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079977" y="2620472"/>
            <a:ext cx="5450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endCxn id="2" idx="4"/>
          </p:cNvCxnSpPr>
          <p:nvPr/>
        </p:nvCxnSpPr>
        <p:spPr>
          <a:xfrm flipH="1" flipV="1">
            <a:off x="4805330" y="1746920"/>
            <a:ext cx="11983" cy="841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1" idx="0"/>
          </p:cNvCxnSpPr>
          <p:nvPr/>
        </p:nvCxnSpPr>
        <p:spPr>
          <a:xfrm flipV="1">
            <a:off x="2075437" y="2628366"/>
            <a:ext cx="0" cy="278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70" idx="0"/>
          </p:cNvCxnSpPr>
          <p:nvPr/>
        </p:nvCxnSpPr>
        <p:spPr>
          <a:xfrm flipV="1">
            <a:off x="7511869" y="2588828"/>
            <a:ext cx="0" cy="278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56" idx="0"/>
            <a:endCxn id="11" idx="2"/>
          </p:cNvCxnSpPr>
          <p:nvPr/>
        </p:nvCxnSpPr>
        <p:spPr>
          <a:xfrm flipH="1" flipV="1">
            <a:off x="2075437" y="3287532"/>
            <a:ext cx="696004" cy="979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9" idx="0"/>
            <a:endCxn id="66" idx="2"/>
          </p:cNvCxnSpPr>
          <p:nvPr/>
        </p:nvCxnSpPr>
        <p:spPr>
          <a:xfrm flipH="1" flipV="1">
            <a:off x="4805329" y="3279638"/>
            <a:ext cx="2035969" cy="10070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8" idx="0"/>
            <a:endCxn id="66" idx="2"/>
          </p:cNvCxnSpPr>
          <p:nvPr/>
        </p:nvCxnSpPr>
        <p:spPr>
          <a:xfrm flipH="1" flipV="1">
            <a:off x="4805329" y="3279638"/>
            <a:ext cx="23968" cy="991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56" idx="0"/>
            <a:endCxn id="66" idx="2"/>
          </p:cNvCxnSpPr>
          <p:nvPr/>
        </p:nvCxnSpPr>
        <p:spPr>
          <a:xfrm flipV="1">
            <a:off x="2771441" y="3279638"/>
            <a:ext cx="2033888" cy="987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9" idx="0"/>
            <a:endCxn id="70" idx="2"/>
          </p:cNvCxnSpPr>
          <p:nvPr/>
        </p:nvCxnSpPr>
        <p:spPr>
          <a:xfrm flipV="1">
            <a:off x="6841298" y="3247994"/>
            <a:ext cx="670571" cy="10387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5" name="Rounded Rectangle 174"/>
          <p:cNvSpPr/>
          <p:nvPr/>
        </p:nvSpPr>
        <p:spPr>
          <a:xfrm>
            <a:off x="3933792" y="5715000"/>
            <a:ext cx="1743075"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Prior failure to thrive</a:t>
            </a:r>
            <a:endParaRPr lang="en-US" dirty="0">
              <a:solidFill>
                <a:schemeClr val="tx1"/>
              </a:solidFill>
            </a:endParaRPr>
          </a:p>
        </p:txBody>
      </p:sp>
      <p:sp>
        <p:nvSpPr>
          <p:cNvPr id="176" name="Rounded Rectangle 175"/>
          <p:cNvSpPr/>
          <p:nvPr/>
        </p:nvSpPr>
        <p:spPr>
          <a:xfrm>
            <a:off x="1677127" y="5721927"/>
            <a:ext cx="1743075"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Prior Stunting</a:t>
            </a:r>
            <a:endParaRPr lang="en-US" dirty="0">
              <a:solidFill>
                <a:schemeClr val="tx1"/>
              </a:solidFill>
            </a:endParaRPr>
          </a:p>
        </p:txBody>
      </p:sp>
      <p:sp>
        <p:nvSpPr>
          <p:cNvPr id="177" name="Rounded Rectangle 176"/>
          <p:cNvSpPr/>
          <p:nvPr/>
        </p:nvSpPr>
        <p:spPr>
          <a:xfrm>
            <a:off x="6299104" y="5722468"/>
            <a:ext cx="1743075"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Compromised immune system</a:t>
            </a:r>
            <a:endParaRPr lang="en-US" dirty="0">
              <a:solidFill>
                <a:schemeClr val="tx1"/>
              </a:solidFill>
            </a:endParaRPr>
          </a:p>
        </p:txBody>
      </p:sp>
      <p:sp>
        <p:nvSpPr>
          <p:cNvPr id="178" name="Rectangle 177"/>
          <p:cNvSpPr/>
          <p:nvPr/>
        </p:nvSpPr>
        <p:spPr>
          <a:xfrm>
            <a:off x="5891822" y="1073368"/>
            <a:ext cx="2552700" cy="50890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Oedema</a:t>
            </a:r>
            <a:r>
              <a:rPr lang="en-US" dirty="0" smtClean="0">
                <a:solidFill>
                  <a:schemeClr val="tx1"/>
                </a:solidFill>
              </a:rPr>
              <a:t>?</a:t>
            </a:r>
            <a:endParaRPr lang="en-US" dirty="0">
              <a:solidFill>
                <a:schemeClr val="tx1"/>
              </a:solidFill>
            </a:endParaRPr>
          </a:p>
        </p:txBody>
      </p:sp>
      <p:sp>
        <p:nvSpPr>
          <p:cNvPr id="3087" name="TextBox 3086"/>
          <p:cNvSpPr txBox="1"/>
          <p:nvPr/>
        </p:nvSpPr>
        <p:spPr>
          <a:xfrm>
            <a:off x="6487050" y="3578338"/>
            <a:ext cx="1771639" cy="369332"/>
          </a:xfrm>
          <a:prstGeom prst="rect">
            <a:avLst/>
          </a:prstGeom>
          <a:solidFill>
            <a:schemeClr val="accent2">
              <a:lumMod val="20000"/>
              <a:lumOff val="80000"/>
            </a:schemeClr>
          </a:solidFill>
        </p:spPr>
        <p:txBody>
          <a:bodyPr wrap="none" rtlCol="0">
            <a:spAutoFit/>
          </a:bodyPr>
          <a:lstStyle/>
          <a:p>
            <a:r>
              <a:rPr lang="en-US" dirty="0" smtClean="0"/>
              <a:t>Gut permeability</a:t>
            </a:r>
            <a:endParaRPr lang="en-US" dirty="0"/>
          </a:p>
        </p:txBody>
      </p:sp>
      <p:sp>
        <p:nvSpPr>
          <p:cNvPr id="181" name="TextBox 180"/>
          <p:cNvSpPr txBox="1"/>
          <p:nvPr/>
        </p:nvSpPr>
        <p:spPr>
          <a:xfrm>
            <a:off x="3705148" y="3578338"/>
            <a:ext cx="2424125" cy="369332"/>
          </a:xfrm>
          <a:prstGeom prst="rect">
            <a:avLst/>
          </a:prstGeom>
          <a:solidFill>
            <a:schemeClr val="accent2">
              <a:lumMod val="20000"/>
              <a:lumOff val="80000"/>
            </a:schemeClr>
          </a:solidFill>
        </p:spPr>
        <p:txBody>
          <a:bodyPr wrap="none" rtlCol="0">
            <a:spAutoFit/>
          </a:bodyPr>
          <a:lstStyle/>
          <a:p>
            <a:r>
              <a:rPr lang="en-US" dirty="0" smtClean="0"/>
              <a:t>Lack appetite/hydration</a:t>
            </a:r>
            <a:endParaRPr lang="en-US" dirty="0"/>
          </a:p>
        </p:txBody>
      </p:sp>
      <p:sp>
        <p:nvSpPr>
          <p:cNvPr id="182" name="TextBox 181"/>
          <p:cNvSpPr txBox="1"/>
          <p:nvPr/>
        </p:nvSpPr>
        <p:spPr>
          <a:xfrm>
            <a:off x="3639529" y="2101055"/>
            <a:ext cx="2280048" cy="369332"/>
          </a:xfrm>
          <a:prstGeom prst="rect">
            <a:avLst/>
          </a:prstGeom>
          <a:solidFill>
            <a:schemeClr val="accent2">
              <a:lumMod val="20000"/>
              <a:lumOff val="80000"/>
            </a:schemeClr>
          </a:solidFill>
        </p:spPr>
        <p:txBody>
          <a:bodyPr wrap="none" rtlCol="0">
            <a:spAutoFit/>
          </a:bodyPr>
          <a:lstStyle/>
          <a:p>
            <a:r>
              <a:rPr lang="en-US" dirty="0" smtClean="0"/>
              <a:t>Metabolic impairment</a:t>
            </a:r>
            <a:endParaRPr lang="en-US" dirty="0"/>
          </a:p>
        </p:txBody>
      </p:sp>
      <p:sp>
        <p:nvSpPr>
          <p:cNvPr id="183" name="TextBox 182"/>
          <p:cNvSpPr txBox="1"/>
          <p:nvPr/>
        </p:nvSpPr>
        <p:spPr>
          <a:xfrm>
            <a:off x="573514" y="3582679"/>
            <a:ext cx="2766398" cy="369332"/>
          </a:xfrm>
          <a:prstGeom prst="rect">
            <a:avLst/>
          </a:prstGeom>
          <a:solidFill>
            <a:schemeClr val="accent2">
              <a:lumMod val="20000"/>
              <a:lumOff val="80000"/>
            </a:schemeClr>
          </a:solidFill>
        </p:spPr>
        <p:txBody>
          <a:bodyPr wrap="none" rtlCol="0">
            <a:spAutoFit/>
          </a:bodyPr>
          <a:lstStyle/>
          <a:p>
            <a:r>
              <a:rPr lang="en-US" dirty="0" smtClean="0"/>
              <a:t>Type/II growth impairment</a:t>
            </a:r>
            <a:endParaRPr lang="en-US" dirty="0"/>
          </a:p>
        </p:txBody>
      </p:sp>
      <p:cxnSp>
        <p:nvCxnSpPr>
          <p:cNvPr id="193" name="Straight Arrow Connector 192"/>
          <p:cNvCxnSpPr>
            <a:stCxn id="175" idx="3"/>
            <a:endCxn id="177" idx="1"/>
          </p:cNvCxnSpPr>
          <p:nvPr/>
        </p:nvCxnSpPr>
        <p:spPr>
          <a:xfrm>
            <a:off x="5676867" y="6096000"/>
            <a:ext cx="622237" cy="7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175" idx="1"/>
            <a:endCxn id="176" idx="3"/>
          </p:cNvCxnSpPr>
          <p:nvPr/>
        </p:nvCxnSpPr>
        <p:spPr>
          <a:xfrm flipH="1">
            <a:off x="3420202" y="6096000"/>
            <a:ext cx="513590" cy="69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780920" y="5029200"/>
            <a:ext cx="0" cy="6927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6934931" y="5029200"/>
            <a:ext cx="3360" cy="6858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75" idx="0"/>
            <a:endCxn id="8" idx="2"/>
          </p:cNvCxnSpPr>
          <p:nvPr/>
        </p:nvCxnSpPr>
        <p:spPr>
          <a:xfrm flipV="1">
            <a:off x="4805330" y="5033158"/>
            <a:ext cx="23967" cy="6818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834880" y="4086943"/>
            <a:ext cx="1828800" cy="11225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06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5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87"/>
                                        </p:tgtEl>
                                        <p:attrNameLst>
                                          <p:attrName>style.visibility</p:attrName>
                                        </p:attrNameLst>
                                      </p:cBhvr>
                                      <p:to>
                                        <p:strVal val="visible"/>
                                      </p:to>
                                    </p:set>
                                    <p:animEffect transition="in" filter="fade">
                                      <p:cBhvr>
                                        <p:cTn id="17" dur="500"/>
                                        <p:tgtEl>
                                          <p:spTgt spid="30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2"/>
                                        </p:tgtEl>
                                        <p:attrNameLst>
                                          <p:attrName>style.visibility</p:attrName>
                                        </p:attrNameLst>
                                      </p:cBhvr>
                                      <p:to>
                                        <p:strVal val="visible"/>
                                      </p:to>
                                    </p:set>
                                    <p:animEffect transition="in" filter="fade">
                                      <p:cBhvr>
                                        <p:cTn id="22" dur="500"/>
                                        <p:tgtEl>
                                          <p:spTgt spid="1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8"/>
                                        </p:tgtEl>
                                        <p:attrNameLst>
                                          <p:attrName>style.visibility</p:attrName>
                                        </p:attrNameLst>
                                      </p:cBhvr>
                                      <p:to>
                                        <p:strVal val="visible"/>
                                      </p:to>
                                    </p:set>
                                    <p:animEffect transition="in" filter="fade">
                                      <p:cBhvr>
                                        <p:cTn id="27" dur="500"/>
                                        <p:tgtEl>
                                          <p:spTgt spid="1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3087" grpId="0" animBg="1"/>
      <p:bldP spid="181" grpId="0" animBg="1"/>
      <p:bldP spid="182" grpId="0" animBg="1"/>
      <p:bldP spid="183" grpId="0" animBg="1"/>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3"/>
          <p:cNvPicPr>
            <a:picLocks noChangeAspect="1" noChangeArrowheads="1"/>
          </p:cNvPicPr>
          <p:nvPr/>
        </p:nvPicPr>
        <p:blipFill>
          <a:blip r:embed="rId2" cstate="print"/>
          <a:srcRect/>
          <a:stretch>
            <a:fillRect/>
          </a:stretch>
        </p:blipFill>
        <p:spPr bwMode="auto">
          <a:xfrm>
            <a:off x="-6927" y="0"/>
            <a:ext cx="9144000" cy="6867525"/>
          </a:xfrm>
          <a:prstGeom prst="rect">
            <a:avLst/>
          </a:prstGeom>
          <a:noFill/>
          <a:ln w="9525">
            <a:noFill/>
            <a:miter lim="800000"/>
            <a:headEnd/>
            <a:tailEnd/>
          </a:ln>
        </p:spPr>
      </p:pic>
      <p:sp>
        <p:nvSpPr>
          <p:cNvPr id="2" name="TextBox 1"/>
          <p:cNvSpPr txBox="1"/>
          <p:nvPr/>
        </p:nvSpPr>
        <p:spPr>
          <a:xfrm>
            <a:off x="753910" y="1412776"/>
            <a:ext cx="7488832" cy="1692771"/>
          </a:xfrm>
          <a:prstGeom prst="rect">
            <a:avLst/>
          </a:prstGeom>
          <a:noFill/>
        </p:spPr>
        <p:txBody>
          <a:bodyPr wrap="square" rtlCol="0">
            <a:spAutoFit/>
          </a:bodyPr>
          <a:lstStyle/>
          <a:p>
            <a:r>
              <a:rPr lang="en-US" sz="2600" dirty="0" smtClean="0"/>
              <a:t>“Nutrition can serve as a bridge between agriculture, food security and health to strengthen a coordinated approach across sectors.”</a:t>
            </a:r>
          </a:p>
          <a:p>
            <a:endParaRPr lang="en-US" sz="2600" dirty="0"/>
          </a:p>
        </p:txBody>
      </p:sp>
      <p:sp>
        <p:nvSpPr>
          <p:cNvPr id="6" name="TextBox 5"/>
          <p:cNvSpPr txBox="1"/>
          <p:nvPr/>
        </p:nvSpPr>
        <p:spPr>
          <a:xfrm>
            <a:off x="753910" y="3284984"/>
            <a:ext cx="7488832" cy="1692771"/>
          </a:xfrm>
          <a:prstGeom prst="rect">
            <a:avLst/>
          </a:prstGeom>
          <a:noFill/>
        </p:spPr>
        <p:txBody>
          <a:bodyPr wrap="square" rtlCol="0">
            <a:spAutoFit/>
          </a:bodyPr>
          <a:lstStyle/>
          <a:p>
            <a:r>
              <a:rPr lang="en-US" sz="2600" dirty="0" smtClean="0"/>
              <a:t>“The main challenge…lies in urging decision makers </a:t>
            </a:r>
            <a:r>
              <a:rPr lang="en-US" sz="2600" i="1" dirty="0" smtClean="0"/>
              <a:t>to use evidence based analysis to target resources in a more disciplined way</a:t>
            </a:r>
            <a:r>
              <a:rPr lang="en-US" sz="2600" dirty="0" smtClean="0"/>
              <a:t>.”</a:t>
            </a:r>
          </a:p>
          <a:p>
            <a:endParaRPr lang="en-US" sz="2600" dirty="0"/>
          </a:p>
        </p:txBody>
      </p:sp>
      <p:sp>
        <p:nvSpPr>
          <p:cNvPr id="3" name="TextBox 2"/>
          <p:cNvSpPr txBox="1"/>
          <p:nvPr/>
        </p:nvSpPr>
        <p:spPr>
          <a:xfrm>
            <a:off x="5220072" y="6093296"/>
            <a:ext cx="3925947" cy="523220"/>
          </a:xfrm>
          <a:prstGeom prst="rect">
            <a:avLst/>
          </a:prstGeom>
          <a:noFill/>
        </p:spPr>
        <p:txBody>
          <a:bodyPr wrap="none" rtlCol="0">
            <a:spAutoFit/>
          </a:bodyPr>
          <a:lstStyle/>
          <a:p>
            <a:r>
              <a:rPr lang="en-US" sz="1400" dirty="0" smtClean="0"/>
              <a:t>Source: USAID Country X </a:t>
            </a:r>
          </a:p>
          <a:p>
            <a:r>
              <a:rPr lang="en-US" sz="1400" dirty="0" smtClean="0"/>
              <a:t>Feed the Future Implementation Strategy (FY 2010)</a:t>
            </a:r>
            <a:endParaRPr lang="en-US" sz="1400" dirty="0"/>
          </a:p>
        </p:txBody>
      </p:sp>
    </p:spTree>
    <p:extLst>
      <p:ext uri="{BB962C8B-B14F-4D97-AF65-F5344CB8AC3E}">
        <p14:creationId xmlns:p14="http://schemas.microsoft.com/office/powerpoint/2010/main" val="283318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3"/>
          <p:cNvPicPr>
            <a:picLocks noChangeAspect="1" noChangeArrowheads="1"/>
          </p:cNvPicPr>
          <p:nvPr/>
        </p:nvPicPr>
        <p:blipFill>
          <a:blip r:embed="rId2" cstate="print"/>
          <a:srcRect/>
          <a:stretch>
            <a:fillRect/>
          </a:stretch>
        </p:blipFill>
        <p:spPr bwMode="auto">
          <a:xfrm>
            <a:off x="-6927" y="0"/>
            <a:ext cx="9144000" cy="6867525"/>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83" y="0"/>
            <a:ext cx="9160055" cy="637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11125" y="6237312"/>
            <a:ext cx="3925947" cy="523220"/>
          </a:xfrm>
          <a:prstGeom prst="rect">
            <a:avLst/>
          </a:prstGeom>
          <a:noFill/>
        </p:spPr>
        <p:txBody>
          <a:bodyPr wrap="none" rtlCol="0">
            <a:spAutoFit/>
          </a:bodyPr>
          <a:lstStyle/>
          <a:p>
            <a:r>
              <a:rPr lang="en-US" sz="1400" dirty="0" smtClean="0"/>
              <a:t>Source: USAID Country X </a:t>
            </a:r>
          </a:p>
          <a:p>
            <a:r>
              <a:rPr lang="en-US" sz="1400" dirty="0" smtClean="0"/>
              <a:t>Feed the Future Implementation Strategy (FY 2010)</a:t>
            </a:r>
            <a:endParaRPr lang="en-US" sz="1400" dirty="0"/>
          </a:p>
        </p:txBody>
      </p:sp>
      <p:sp>
        <p:nvSpPr>
          <p:cNvPr id="3" name="Rectangle 2"/>
          <p:cNvSpPr/>
          <p:nvPr/>
        </p:nvSpPr>
        <p:spPr>
          <a:xfrm>
            <a:off x="0" y="6093296"/>
            <a:ext cx="1403648"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059832" y="5517231"/>
            <a:ext cx="3600400" cy="86097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21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3"/>
          <p:cNvPicPr>
            <a:picLocks noChangeAspect="1" noChangeArrowheads="1"/>
          </p:cNvPicPr>
          <p:nvPr/>
        </p:nvPicPr>
        <p:blipFill>
          <a:blip r:embed="rId2" cstate="print"/>
          <a:srcRect/>
          <a:stretch>
            <a:fillRect/>
          </a:stretch>
        </p:blipFill>
        <p:spPr bwMode="auto">
          <a:xfrm>
            <a:off x="0" y="-9464"/>
            <a:ext cx="9144000" cy="6867525"/>
          </a:xfrm>
          <a:prstGeom prst="rect">
            <a:avLst/>
          </a:prstGeom>
          <a:noFill/>
          <a:ln w="9525">
            <a:noFill/>
            <a:miter lim="800000"/>
            <a:headEnd/>
            <a:tailEnd/>
          </a:ln>
        </p:spPr>
      </p:pic>
      <p:sp>
        <p:nvSpPr>
          <p:cNvPr id="2" name="Rectangle 1"/>
          <p:cNvSpPr/>
          <p:nvPr/>
        </p:nvSpPr>
        <p:spPr>
          <a:xfrm>
            <a:off x="786062" y="1268760"/>
            <a:ext cx="7458345" cy="1384995"/>
          </a:xfrm>
          <a:prstGeom prst="rect">
            <a:avLst/>
          </a:prstGeom>
        </p:spPr>
        <p:txBody>
          <a:bodyPr wrap="square">
            <a:spAutoFit/>
          </a:bodyPr>
          <a:lstStyle/>
          <a:p>
            <a:r>
              <a:rPr lang="en-US" sz="2800" dirty="0" smtClean="0"/>
              <a:t>Critical discussion on “the </a:t>
            </a:r>
            <a:r>
              <a:rPr lang="en-US" sz="2800" i="1" dirty="0"/>
              <a:t>type of </a:t>
            </a:r>
            <a:r>
              <a:rPr lang="en-US" sz="2800" i="1" dirty="0" smtClean="0"/>
              <a:t>evidence </a:t>
            </a:r>
            <a:r>
              <a:rPr lang="en-US" sz="2800" dirty="0" smtClean="0"/>
              <a:t>used </a:t>
            </a:r>
            <a:r>
              <a:rPr lang="en-US" sz="2800" dirty="0"/>
              <a:t>in policy </a:t>
            </a:r>
            <a:r>
              <a:rPr lang="en-US" sz="2800" dirty="0" smtClean="0"/>
              <a:t>making, </a:t>
            </a:r>
            <a:r>
              <a:rPr lang="en-US" sz="2800" dirty="0"/>
              <a:t>and </a:t>
            </a:r>
            <a:r>
              <a:rPr lang="en-US" sz="2800" dirty="0" smtClean="0"/>
              <a:t>… the </a:t>
            </a:r>
            <a:r>
              <a:rPr lang="en-US" sz="2800" i="1" dirty="0"/>
              <a:t>type of question </a:t>
            </a:r>
            <a:r>
              <a:rPr lang="en-US" sz="2800" dirty="0"/>
              <a:t>that evidence </a:t>
            </a:r>
            <a:r>
              <a:rPr lang="en-US" sz="2800" dirty="0" smtClean="0"/>
              <a:t>is used </a:t>
            </a:r>
            <a:r>
              <a:rPr lang="en-US" sz="2800" dirty="0"/>
              <a:t>to address</a:t>
            </a:r>
            <a:r>
              <a:rPr lang="en-US" sz="2800" dirty="0" smtClean="0"/>
              <a:t>.”</a:t>
            </a:r>
            <a:endParaRPr lang="en-US" sz="2800" dirty="0"/>
          </a:p>
        </p:txBody>
      </p:sp>
      <p:sp>
        <p:nvSpPr>
          <p:cNvPr id="6" name="TextBox 5"/>
          <p:cNvSpPr txBox="1"/>
          <p:nvPr/>
        </p:nvSpPr>
        <p:spPr>
          <a:xfrm>
            <a:off x="5508104" y="5914230"/>
            <a:ext cx="2358018" cy="523220"/>
          </a:xfrm>
          <a:prstGeom prst="rect">
            <a:avLst/>
          </a:prstGeom>
          <a:noFill/>
        </p:spPr>
        <p:txBody>
          <a:bodyPr wrap="none" rtlCol="0">
            <a:spAutoFit/>
          </a:bodyPr>
          <a:lstStyle/>
          <a:p>
            <a:r>
              <a:rPr lang="en-US" sz="1400" dirty="0" smtClean="0"/>
              <a:t>Martin </a:t>
            </a:r>
            <a:r>
              <a:rPr lang="en-US" sz="1400" dirty="0" err="1" smtClean="0"/>
              <a:t>Ravallion</a:t>
            </a:r>
            <a:r>
              <a:rPr lang="en-US" sz="1400" dirty="0" smtClean="0"/>
              <a:t>, World Bank </a:t>
            </a:r>
          </a:p>
          <a:p>
            <a:r>
              <a:rPr lang="en-US" sz="1400" dirty="0" smtClean="0"/>
              <a:t>(March 2012) </a:t>
            </a:r>
            <a:r>
              <a:rPr lang="en-US" sz="1400" i="1" dirty="0" err="1" smtClean="0"/>
              <a:t>Jou</a:t>
            </a:r>
            <a:r>
              <a:rPr lang="en-US" sz="1400" i="1" dirty="0" smtClean="0"/>
              <a:t>. Econ. Lit.</a:t>
            </a:r>
            <a:endParaRPr lang="en-US" sz="1400" dirty="0"/>
          </a:p>
        </p:txBody>
      </p:sp>
      <p:sp>
        <p:nvSpPr>
          <p:cNvPr id="9" name="Rectangle 8"/>
          <p:cNvSpPr/>
          <p:nvPr/>
        </p:nvSpPr>
        <p:spPr>
          <a:xfrm>
            <a:off x="786063" y="3212976"/>
            <a:ext cx="7696871" cy="1815882"/>
          </a:xfrm>
          <a:prstGeom prst="rect">
            <a:avLst/>
          </a:prstGeom>
        </p:spPr>
        <p:txBody>
          <a:bodyPr wrap="square">
            <a:spAutoFit/>
          </a:bodyPr>
          <a:lstStyle/>
          <a:p>
            <a:r>
              <a:rPr lang="en-US" sz="2800" dirty="0" smtClean="0"/>
              <a:t>We know “very little about the institutional-implementation factors that might make a given program a success in one place, or at one scale, but not another.”</a:t>
            </a:r>
            <a:endParaRPr lang="en-US" sz="2800" dirty="0"/>
          </a:p>
        </p:txBody>
      </p:sp>
    </p:spTree>
    <p:extLst>
      <p:ext uri="{BB962C8B-B14F-4D97-AF65-F5344CB8AC3E}">
        <p14:creationId xmlns:p14="http://schemas.microsoft.com/office/powerpoint/2010/main" val="244581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pt 3"/>
          <p:cNvPicPr>
            <a:picLocks noChangeAspect="1" noChangeArrowheads="1"/>
          </p:cNvPicPr>
          <p:nvPr/>
        </p:nvPicPr>
        <p:blipFill>
          <a:blip r:embed="rId2" cstate="print"/>
          <a:srcRect/>
          <a:stretch>
            <a:fillRect/>
          </a:stretch>
        </p:blipFill>
        <p:spPr bwMode="auto">
          <a:xfrm>
            <a:off x="0" y="0"/>
            <a:ext cx="9144000" cy="6867525"/>
          </a:xfrm>
          <a:prstGeom prst="rect">
            <a:avLst/>
          </a:prstGeom>
          <a:noFill/>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764704"/>
            <a:ext cx="3205686" cy="444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2381" y="1105512"/>
            <a:ext cx="3048084" cy="438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116632"/>
            <a:ext cx="3320843" cy="431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4602" y="2751307"/>
            <a:ext cx="3427873" cy="39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7" cstate="print"/>
          <a:srcRect/>
          <a:stretch>
            <a:fillRect/>
          </a:stretch>
        </p:blipFill>
        <p:spPr bwMode="auto">
          <a:xfrm>
            <a:off x="1598841" y="1149301"/>
            <a:ext cx="3375761" cy="4368632"/>
          </a:xfrm>
          <a:prstGeom prst="rect">
            <a:avLst/>
          </a:prstGeom>
          <a:noFill/>
          <a:ln w="9525">
            <a:noFill/>
            <a:miter lim="800000"/>
            <a:headEnd/>
            <a:tailEnd/>
          </a:ln>
        </p:spPr>
      </p:pic>
      <p:pic>
        <p:nvPicPr>
          <p:cNvPr id="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2424308"/>
            <a:ext cx="3080246" cy="4005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pwebb01\AppData\Local\Microsoft\Windows\Temporary Internet Files\Content.IE5\AGEZV9FY\MC90007137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51720" y="1491313"/>
            <a:ext cx="4724900" cy="361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6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pt 3"/>
          <p:cNvPicPr>
            <a:picLocks noChangeAspect="1" noChangeArrowheads="1"/>
          </p:cNvPicPr>
          <p:nvPr/>
        </p:nvPicPr>
        <p:blipFill>
          <a:blip r:embed="rId2" cstate="print"/>
          <a:srcRect/>
          <a:stretch>
            <a:fillRect/>
          </a:stretch>
        </p:blipFill>
        <p:spPr bwMode="auto">
          <a:xfrm>
            <a:off x="0" y="0"/>
            <a:ext cx="9144000" cy="6867525"/>
          </a:xfrm>
          <a:prstGeom prst="rect">
            <a:avLst/>
          </a:prstGeom>
          <a:noFill/>
        </p:spPr>
      </p:pic>
      <p:sp>
        <p:nvSpPr>
          <p:cNvPr id="5" name="TextBox 4"/>
          <p:cNvSpPr txBox="1"/>
          <p:nvPr/>
        </p:nvSpPr>
        <p:spPr>
          <a:xfrm>
            <a:off x="323528" y="908720"/>
            <a:ext cx="8640960" cy="4401205"/>
          </a:xfrm>
          <a:prstGeom prst="rect">
            <a:avLst/>
          </a:prstGeom>
          <a:noFill/>
        </p:spPr>
        <p:txBody>
          <a:bodyPr wrap="square" rtlCol="0">
            <a:spAutoFit/>
          </a:bodyPr>
          <a:lstStyle/>
          <a:p>
            <a:r>
              <a:rPr lang="en-US" sz="3000" b="1" dirty="0" smtClean="0"/>
              <a:t>‘Ask not what you can do for agriculture…’</a:t>
            </a:r>
          </a:p>
          <a:p>
            <a:endParaRPr lang="en-US" sz="2800" dirty="0"/>
          </a:p>
          <a:p>
            <a:pPr marL="457200" indent="-457200">
              <a:buFont typeface="Wingdings" pitchFamily="2" charset="2"/>
              <a:buChar char="Ø"/>
            </a:pPr>
            <a:r>
              <a:rPr lang="en-US" sz="2800" dirty="0" smtClean="0"/>
              <a:t>Reduce global food price volatility</a:t>
            </a:r>
          </a:p>
          <a:p>
            <a:pPr marL="457200" indent="-457200">
              <a:buFont typeface="Wingdings" pitchFamily="2" charset="2"/>
              <a:buChar char="Ø"/>
            </a:pPr>
            <a:r>
              <a:rPr lang="en-US" sz="2800" dirty="0" smtClean="0"/>
              <a:t>Be more efficient (productivity, less expansion)</a:t>
            </a:r>
          </a:p>
          <a:p>
            <a:pPr marL="457200" indent="-457200">
              <a:buFont typeface="Wingdings" pitchFamily="2" charset="2"/>
              <a:buChar char="Ø"/>
            </a:pPr>
            <a:r>
              <a:rPr lang="en-US" sz="2800" dirty="0" smtClean="0"/>
              <a:t>Support rural livelihoods (without subsidies)</a:t>
            </a:r>
          </a:p>
          <a:p>
            <a:pPr marL="457200" indent="-457200">
              <a:buFont typeface="Wingdings" pitchFamily="2" charset="2"/>
              <a:buChar char="Ø"/>
            </a:pPr>
            <a:r>
              <a:rPr lang="en-US" sz="2800" dirty="0" smtClean="0"/>
              <a:t>Produce fewer side-effects (methane, carbon)</a:t>
            </a:r>
          </a:p>
          <a:p>
            <a:pPr marL="457200" indent="-457200">
              <a:buFont typeface="Wingdings" pitchFamily="2" charset="2"/>
              <a:buChar char="Ø"/>
            </a:pPr>
            <a:r>
              <a:rPr lang="en-US" sz="2800" dirty="0" smtClean="0"/>
              <a:t>Use less water</a:t>
            </a:r>
          </a:p>
          <a:p>
            <a:pPr marL="457200" indent="-457200">
              <a:buFont typeface="Wingdings" pitchFamily="2" charset="2"/>
              <a:buChar char="Ø"/>
            </a:pPr>
            <a:r>
              <a:rPr lang="en-US" sz="2800" dirty="0" smtClean="0"/>
              <a:t>Pollute less, be more sustainable</a:t>
            </a:r>
          </a:p>
          <a:p>
            <a:pPr marL="457200" indent="-457200">
              <a:buFont typeface="Wingdings" pitchFamily="2" charset="2"/>
              <a:buChar char="Ø"/>
            </a:pPr>
            <a:r>
              <a:rPr lang="en-US" sz="2800" dirty="0" smtClean="0"/>
              <a:t>Produce more food to meet growing demand</a:t>
            </a:r>
          </a:p>
          <a:p>
            <a:pPr marL="457200" indent="-457200">
              <a:buFont typeface="Wingdings" pitchFamily="2" charset="2"/>
              <a:buChar char="Ø"/>
            </a:pPr>
            <a:endParaRPr lang="en-US" sz="2800" dirty="0"/>
          </a:p>
        </p:txBody>
      </p:sp>
      <p:sp>
        <p:nvSpPr>
          <p:cNvPr id="6" name="TextBox 5"/>
          <p:cNvSpPr txBox="1"/>
          <p:nvPr/>
        </p:nvSpPr>
        <p:spPr>
          <a:xfrm>
            <a:off x="323528" y="4832871"/>
            <a:ext cx="8640960" cy="954107"/>
          </a:xfrm>
          <a:prstGeom prst="rect">
            <a:avLst/>
          </a:prstGeom>
          <a:solidFill>
            <a:srgbClr val="DCE6F2"/>
          </a:solidFill>
        </p:spPr>
        <p:txBody>
          <a:bodyPr wrap="square" rtlCol="0">
            <a:spAutoFit/>
          </a:bodyPr>
          <a:lstStyle/>
          <a:p>
            <a:pPr marL="457200" indent="-457200">
              <a:buFont typeface="Wingdings" pitchFamily="2" charset="2"/>
              <a:buChar char="Ø"/>
            </a:pPr>
            <a:r>
              <a:rPr lang="en-US" sz="2800" dirty="0" smtClean="0"/>
              <a:t>Promote good nutrition outcomes (particularly among mothers and children &lt;2y)</a:t>
            </a:r>
            <a:endParaRPr lang="en-US" sz="1600" dirty="0" smtClean="0"/>
          </a:p>
        </p:txBody>
      </p:sp>
    </p:spTree>
    <p:extLst>
      <p:ext uri="{BB962C8B-B14F-4D97-AF65-F5344CB8AC3E}">
        <p14:creationId xmlns:p14="http://schemas.microsoft.com/office/powerpoint/2010/main" val="31234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2525</TotalTime>
  <Words>3156</Words>
  <Application>Microsoft Office PowerPoint</Application>
  <PresentationFormat>On-screen Show (4:3)</PresentationFormat>
  <Paragraphs>639</Paragraphs>
  <Slides>49</Slides>
  <Notes>18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Tufts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 Patrick</dc:creator>
  <cp:lastModifiedBy>Swank Audio Visuals</cp:lastModifiedBy>
  <cp:revision>342</cp:revision>
  <cp:lastPrinted>2012-11-09T19:54:28Z</cp:lastPrinted>
  <dcterms:created xsi:type="dcterms:W3CDTF">2012-04-23T15:07:00Z</dcterms:created>
  <dcterms:modified xsi:type="dcterms:W3CDTF">2012-11-14T15:44:59Z</dcterms:modified>
</cp:coreProperties>
</file>