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21"/>
  </p:notesMasterIdLst>
  <p:sldIdLst>
    <p:sldId id="256" r:id="rId2"/>
    <p:sldId id="268" r:id="rId3"/>
    <p:sldId id="271" r:id="rId4"/>
    <p:sldId id="277" r:id="rId5"/>
    <p:sldId id="272" r:id="rId6"/>
    <p:sldId id="259" r:id="rId7"/>
    <p:sldId id="267" r:id="rId8"/>
    <p:sldId id="263" r:id="rId9"/>
    <p:sldId id="257" r:id="rId10"/>
    <p:sldId id="274" r:id="rId11"/>
    <p:sldId id="258" r:id="rId12"/>
    <p:sldId id="270" r:id="rId13"/>
    <p:sldId id="273" r:id="rId14"/>
    <p:sldId id="260" r:id="rId15"/>
    <p:sldId id="261" r:id="rId16"/>
    <p:sldId id="262" r:id="rId17"/>
    <p:sldId id="269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F3D30CD-E8FC-403F-B224-CA205C99D80F}" type="datetimeFigureOut">
              <a:rPr lang="en-US"/>
              <a:pPr>
                <a:defRPr/>
              </a:pPr>
              <a:t>6/22/2012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82F895A-30E5-4E6C-9052-17DADE230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Other data? Data already collected? Different frequency or format?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CFEAFB-4746-4207-931F-DB0BC168905D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Baseline: non standardized – once at beginning</a:t>
            </a:r>
          </a:p>
          <a:p>
            <a:pPr>
              <a:spcBef>
                <a:spcPct val="0"/>
              </a:spcBef>
            </a:pPr>
            <a:r>
              <a:rPr lang="en-US" smtClean="0"/>
              <a:t>Fed Financial Report: quarterly, standardized</a:t>
            </a:r>
          </a:p>
          <a:p>
            <a:pPr>
              <a:spcBef>
                <a:spcPct val="0"/>
              </a:spcBef>
            </a:pPr>
            <a:r>
              <a:rPr lang="en-US" smtClean="0"/>
              <a:t>Mid term: non standardized; mid term for 5 yr projects</a:t>
            </a:r>
          </a:p>
          <a:p>
            <a:pPr>
              <a:spcBef>
                <a:spcPct val="0"/>
              </a:spcBef>
            </a:pPr>
            <a:r>
              <a:rPr lang="en-US" smtClean="0"/>
              <a:t>PREP: Annual, standardized</a:t>
            </a:r>
          </a:p>
          <a:p>
            <a:pPr>
              <a:spcBef>
                <a:spcPct val="0"/>
              </a:spcBef>
            </a:pPr>
            <a:r>
              <a:rPr lang="en-US" smtClean="0"/>
              <a:t>ARR:  annual, </a:t>
            </a:r>
          </a:p>
          <a:p>
            <a:pPr>
              <a:spcBef>
                <a:spcPct val="0"/>
              </a:spcBef>
            </a:pPr>
            <a:r>
              <a:rPr lang="en-US" smtClean="0"/>
              <a:t>Final eval: 1) Background 2) Sectors reached  3) Lessons learned 4) Recommendations </a:t>
            </a:r>
          </a:p>
          <a:p>
            <a:pPr>
              <a:spcBef>
                <a:spcPct val="0"/>
              </a:spcBef>
            </a:pPr>
            <a:r>
              <a:rPr lang="en-US" smtClean="0"/>
              <a:t>Non standardized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32C668-BC7E-442A-B840-7C8153EAAFD7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Inherent conflict.</a:t>
            </a:r>
          </a:p>
          <a:p>
            <a:pPr>
              <a:spcBef>
                <a:spcPct val="0"/>
              </a:spcBef>
            </a:pPr>
            <a:r>
              <a:rPr lang="en-US" smtClean="0"/>
              <a:t>Desire to show positive results</a:t>
            </a:r>
          </a:p>
          <a:p>
            <a:pPr>
              <a:spcBef>
                <a:spcPct val="0"/>
              </a:spcBef>
            </a:pPr>
            <a:r>
              <a:rPr lang="en-US" smtClean="0"/>
              <a:t>Competitive?</a:t>
            </a:r>
          </a:p>
          <a:p>
            <a:pPr>
              <a:spcBef>
                <a:spcPct val="0"/>
              </a:spcBef>
            </a:pPr>
            <a:r>
              <a:rPr lang="en-US" smtClean="0"/>
              <a:t>Centralized process may improve quality and disinterest but attribution of program elements must still be built into program design from the start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1329AA-6C5D-45A2-BB4C-7EFEC53D4070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Note: bens reached, not outcomes. Assumes in emergency context, “reached” is enough.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896535-12D3-4DEC-928C-5104E621D26D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22098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Bell MT" pitchFamily="18" charset="0"/>
              </a:rPr>
              <a:t>Improving Program Outcomes: Workshop on Uses of Title II Reporting Requirements</a:t>
            </a:r>
            <a:endParaRPr lang="en-US" b="1" smtClean="0">
              <a:latin typeface="Bell MT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Beatrice Lorge Rogers</a:t>
            </a:r>
          </a:p>
          <a:p>
            <a:pPr eaLnBrk="1" hangingPunct="1"/>
            <a:r>
              <a:rPr lang="en-US" sz="2800" smtClean="0"/>
              <a:t>Tufts University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400" smtClean="0"/>
              <a:t>TOPS FSN Knowledge Management Workshop Addis Ababa, June 11, 2012</a:t>
            </a:r>
          </a:p>
          <a:p>
            <a:pPr eaLnBrk="1" hangingPunct="1"/>
            <a:endParaRPr lang="en-US" smtClean="0"/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654675"/>
            <a:ext cx="152400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772400" cy="4572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</a:rPr>
              <a:t>Information Flows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Does the information reported up ever return to the agencies in the field?</a:t>
            </a:r>
          </a:p>
          <a:p>
            <a:pPr eaLnBrk="1" hangingPunct="1"/>
            <a:r>
              <a:rPr lang="en-US" smtClean="0"/>
              <a:t>What information would be useful at the field level?</a:t>
            </a:r>
          </a:p>
          <a:p>
            <a:pPr eaLnBrk="1" hangingPunct="1"/>
            <a:r>
              <a:rPr lang="en-US" smtClean="0"/>
              <a:t>What form, and what timing would be most useful?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9144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</a:rPr>
              <a:t>           Reporting Requirements: MYAPS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839200" cy="60198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Evaluation</a:t>
            </a:r>
          </a:p>
          <a:p>
            <a:pPr eaLnBrk="1" hangingPunct="1"/>
            <a:r>
              <a:rPr lang="en-US" smtClean="0"/>
              <a:t>Baseline study report</a:t>
            </a:r>
          </a:p>
          <a:p>
            <a:pPr eaLnBrk="1" hangingPunct="1"/>
            <a:r>
              <a:rPr lang="en-US" smtClean="0"/>
              <a:t>Mid-term evaluation report</a:t>
            </a:r>
          </a:p>
          <a:p>
            <a:pPr eaLnBrk="1" hangingPunct="1"/>
            <a:r>
              <a:rPr lang="en-US" smtClean="0"/>
              <a:t>Final evaluation report</a:t>
            </a:r>
          </a:p>
          <a:p>
            <a:pPr eaLnBrk="1" hangingPunct="1">
              <a:buFontTx/>
              <a:buNone/>
            </a:pPr>
            <a:r>
              <a:rPr lang="en-US" smtClean="0"/>
              <a:t>Process/Management</a:t>
            </a:r>
          </a:p>
          <a:p>
            <a:pPr eaLnBrk="1" hangingPunct="1"/>
            <a:r>
              <a:rPr lang="en-US" smtClean="0"/>
              <a:t>Federal financial report</a:t>
            </a:r>
          </a:p>
          <a:p>
            <a:pPr eaLnBrk="1" hangingPunct="1"/>
            <a:r>
              <a:rPr lang="en-US" smtClean="0"/>
              <a:t>Pipeline resources and estimate proposal (PREP)</a:t>
            </a:r>
          </a:p>
          <a:p>
            <a:pPr eaLnBrk="1" hangingPunct="1"/>
            <a:r>
              <a:rPr lang="en-US" smtClean="0"/>
              <a:t>Annual results report (potential use in evaluation?)</a:t>
            </a:r>
          </a:p>
          <a:p>
            <a:pPr eaLnBrk="1" hangingPunct="1"/>
            <a:r>
              <a:rPr lang="en-US" smtClean="0"/>
              <a:t>(Close out plan)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5334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Evaluation Process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smtClean="0"/>
              <a:t>Not standardized</a:t>
            </a:r>
          </a:p>
          <a:p>
            <a:pPr eaLnBrk="1" hangingPunct="1"/>
            <a:r>
              <a:rPr lang="en-US" smtClean="0"/>
              <a:t>Variable quality</a:t>
            </a:r>
          </a:p>
          <a:p>
            <a:pPr eaLnBrk="1" hangingPunct="1"/>
            <a:r>
              <a:rPr lang="en-US" smtClean="0"/>
              <a:t>Design issues </a:t>
            </a:r>
          </a:p>
          <a:p>
            <a:pPr lvl="1" eaLnBrk="1" hangingPunct="1"/>
            <a:r>
              <a:rPr lang="en-US" smtClean="0"/>
              <a:t>Sampling</a:t>
            </a:r>
          </a:p>
          <a:p>
            <a:pPr lvl="1" eaLnBrk="1" hangingPunct="1"/>
            <a:r>
              <a:rPr lang="en-US" smtClean="0"/>
              <a:t>Area based vs. beneficiary or program based</a:t>
            </a:r>
          </a:p>
          <a:p>
            <a:pPr lvl="1" eaLnBrk="1" hangingPunct="1"/>
            <a:r>
              <a:rPr lang="en-US" smtClean="0"/>
              <a:t>Control groups</a:t>
            </a:r>
          </a:p>
          <a:p>
            <a:pPr eaLnBrk="1" hangingPunct="1"/>
            <a:r>
              <a:rPr lang="en-US" smtClean="0"/>
              <a:t>Attribution</a:t>
            </a:r>
          </a:p>
          <a:p>
            <a:pPr lvl="1" eaLnBrk="1" hangingPunct="1"/>
            <a:r>
              <a:rPr lang="en-US" smtClean="0"/>
              <a:t>Disaggregation of program components</a:t>
            </a:r>
          </a:p>
          <a:p>
            <a:pPr eaLnBrk="1" hangingPunct="1"/>
            <a:r>
              <a:rPr lang="en-US" smtClean="0"/>
              <a:t>Context specificity/generalizability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5334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Evaluation Process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smtClean="0"/>
              <a:t>Basis for assessing program effectiveness	</a:t>
            </a:r>
          </a:p>
          <a:p>
            <a:pPr lvl="2" eaLnBrk="1" hangingPunct="1">
              <a:buFontTx/>
              <a:buNone/>
            </a:pPr>
            <a:r>
              <a:rPr lang="en-US" smtClean="0"/>
              <a:t>			</a:t>
            </a:r>
            <a:r>
              <a:rPr lang="en-US" b="1" smtClean="0"/>
              <a:t>AND</a:t>
            </a:r>
            <a:endParaRPr lang="en-US" smtClean="0"/>
          </a:p>
          <a:p>
            <a:pPr eaLnBrk="1" hangingPunct="1"/>
            <a:r>
              <a:rPr lang="en-US" smtClean="0"/>
              <a:t>Basis for award of follow on projects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Current move to more centralized process of external, professional evaluations</a:t>
            </a:r>
          </a:p>
          <a:p>
            <a:pPr lvl="1" eaLnBrk="1" hangingPunct="1"/>
            <a:r>
              <a:rPr lang="en-US" smtClean="0"/>
              <a:t>Might improve quality of data and design but assessing contribution of particular program components needs to be built in from the beginning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772400" cy="838200"/>
          </a:xfrm>
        </p:spPr>
        <p:txBody>
          <a:bodyPr/>
          <a:lstStyle/>
          <a:p>
            <a:pPr eaLnBrk="1" hangingPunct="1"/>
            <a:r>
              <a:rPr lang="en-US" sz="3600" smtClean="0"/>
              <a:t>        </a:t>
            </a:r>
            <a:r>
              <a:rPr lang="en-US" sz="3600" smtClean="0">
                <a:solidFill>
                  <a:schemeClr val="bg1"/>
                </a:solidFill>
              </a:rPr>
              <a:t>Reporting Requirements: SYAPS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257800"/>
          </a:xfrm>
        </p:spPr>
        <p:txBody>
          <a:bodyPr/>
          <a:lstStyle/>
          <a:p>
            <a:pPr eaLnBrk="1" hangingPunct="1"/>
            <a:r>
              <a:rPr lang="en-US" smtClean="0"/>
              <a:t>Federal Financial Report</a:t>
            </a:r>
          </a:p>
          <a:p>
            <a:pPr lvl="1" eaLnBrk="1" hangingPunct="1"/>
            <a:r>
              <a:rPr lang="en-US" smtClean="0"/>
              <a:t>Financial accountability (quarterly, standardized)</a:t>
            </a:r>
          </a:p>
          <a:p>
            <a:pPr eaLnBrk="1" hangingPunct="1"/>
            <a:r>
              <a:rPr lang="en-US" smtClean="0"/>
              <a:t>Annual Results Report</a:t>
            </a:r>
          </a:p>
          <a:p>
            <a:pPr lvl="1" eaLnBrk="1" hangingPunct="1"/>
            <a:r>
              <a:rPr lang="en-US" smtClean="0"/>
              <a:t>Demonstrate impact; success stories; IPTT (standardized)</a:t>
            </a:r>
          </a:p>
          <a:p>
            <a:pPr eaLnBrk="1" hangingPunct="1"/>
            <a:r>
              <a:rPr lang="en-US" smtClean="0"/>
              <a:t>Performance Report</a:t>
            </a:r>
          </a:p>
          <a:p>
            <a:pPr lvl="1" eaLnBrk="1" hangingPunct="1"/>
            <a:r>
              <a:rPr lang="en-US" smtClean="0"/>
              <a:t>Compare accomplishments with goals; seek reasons</a:t>
            </a:r>
          </a:p>
          <a:p>
            <a:pPr lvl="1" eaLnBrk="1" hangingPunct="1"/>
            <a:r>
              <a:rPr lang="en-US" smtClean="0"/>
              <a:t>Not standardized; upon request of CBO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8382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</a:rPr>
              <a:t>Reporting Requirements: WFP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Beneficiary Report</a:t>
            </a:r>
          </a:p>
          <a:p>
            <a:pPr lvl="1" eaLnBrk="1" hangingPunct="1"/>
            <a:r>
              <a:rPr lang="en-US" smtClean="0"/>
              <a:t>Serves as annual progress report</a:t>
            </a:r>
          </a:p>
          <a:p>
            <a:pPr lvl="1" eaLnBrk="1" hangingPunct="1"/>
            <a:r>
              <a:rPr lang="en-US" smtClean="0"/>
              <a:t>Beneficiaries reached; activities performed</a:t>
            </a:r>
          </a:p>
          <a:p>
            <a:pPr lvl="1" eaLnBrk="1" hangingPunct="1"/>
            <a:r>
              <a:rPr lang="en-US" smtClean="0"/>
              <a:t>Success stories</a:t>
            </a:r>
          </a:p>
          <a:p>
            <a:pPr eaLnBrk="1" hangingPunct="1"/>
            <a:r>
              <a:rPr lang="en-US" smtClean="0"/>
              <a:t>Standard Project Report</a:t>
            </a:r>
          </a:p>
          <a:p>
            <a:pPr lvl="1" eaLnBrk="1" hangingPunct="1"/>
            <a:r>
              <a:rPr lang="en-US" smtClean="0"/>
              <a:t>Tracks how money is spent</a:t>
            </a:r>
          </a:p>
          <a:p>
            <a:pPr eaLnBrk="1" hangingPunct="1"/>
            <a:r>
              <a:rPr lang="en-US" smtClean="0"/>
              <a:t>Both are annual, standardized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5334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</a:rPr>
              <a:t>       Additional Reporting Requirements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smtClean="0"/>
              <a:t>US Office of Foreign Assistance “F” indicators</a:t>
            </a:r>
          </a:p>
          <a:p>
            <a:pPr eaLnBrk="1" hangingPunct="1"/>
            <a:r>
              <a:rPr lang="en-US" smtClean="0"/>
              <a:t>Individual agency reporting requirements</a:t>
            </a:r>
          </a:p>
          <a:p>
            <a:pPr eaLnBrk="1" hangingPunct="1"/>
            <a:r>
              <a:rPr lang="en-US" smtClean="0"/>
              <a:t>Possible country-specific requirements</a:t>
            </a:r>
          </a:p>
          <a:p>
            <a:pPr eaLnBrk="1" hangingPunct="1"/>
            <a:r>
              <a:rPr lang="en-US" smtClean="0"/>
              <a:t>Possible Quarterly Monitoring Reports (FFP) under consideration</a:t>
            </a:r>
          </a:p>
          <a:p>
            <a:pPr eaLnBrk="1" hangingPunct="1"/>
            <a:r>
              <a:rPr lang="en-US" smtClean="0"/>
              <a:t>Other….?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Potential for harmonization, streamlining?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Breakout 1 Guide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/>
            <a:r>
              <a:rPr lang="en-US" smtClean="0"/>
              <a:t>Process and management reporting: potential efficiencies</a:t>
            </a:r>
          </a:p>
          <a:p>
            <a:pPr lvl="1" eaLnBrk="1" hangingPunct="1"/>
            <a:r>
              <a:rPr lang="en-US" smtClean="0"/>
              <a:t>Duplication?</a:t>
            </a:r>
          </a:p>
          <a:p>
            <a:pPr lvl="1" eaLnBrk="1" hangingPunct="1"/>
            <a:r>
              <a:rPr lang="en-US" smtClean="0"/>
              <a:t>Ease/accuracy of information?</a:t>
            </a:r>
          </a:p>
          <a:p>
            <a:pPr lvl="1" eaLnBrk="1" hangingPunct="1"/>
            <a:r>
              <a:rPr lang="en-US" smtClean="0"/>
              <a:t>Frequency?</a:t>
            </a:r>
          </a:p>
          <a:p>
            <a:pPr lvl="1" eaLnBrk="1" hangingPunct="1"/>
            <a:r>
              <a:rPr lang="en-US" smtClean="0"/>
              <a:t>Data sources?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Suggestions/recommendations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Breakout 2 Guide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/>
            <a:r>
              <a:rPr lang="en-US" smtClean="0"/>
              <a:t>Developing evidence based programs</a:t>
            </a:r>
          </a:p>
          <a:p>
            <a:pPr lvl="1" eaLnBrk="1" hangingPunct="1"/>
            <a:r>
              <a:rPr lang="en-US" smtClean="0"/>
              <a:t>Potential for using current reporting requirements for improve program effectiveness</a:t>
            </a:r>
          </a:p>
          <a:p>
            <a:pPr lvl="1" eaLnBrk="1" hangingPunct="1"/>
            <a:r>
              <a:rPr lang="en-US" smtClean="0"/>
              <a:t>What information (additional, different) would be needed?</a:t>
            </a:r>
          </a:p>
          <a:p>
            <a:pPr lvl="1" eaLnBrk="1" hangingPunct="1"/>
            <a:r>
              <a:rPr lang="en-US" smtClean="0"/>
              <a:t>What is the potential for local context to influence program elements/program designs?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6096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The Way Forward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/>
            <a:r>
              <a:rPr lang="en-US" smtClean="0"/>
              <a:t>What activities should TOPS undertake to improve the efficiency and usefulness of data collected to comply with reporting requirements?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Next steps for FAQR2 data review:</a:t>
            </a:r>
          </a:p>
          <a:p>
            <a:pPr lvl="1" eaLnBrk="1" hangingPunct="1"/>
            <a:r>
              <a:rPr lang="en-US" smtClean="0"/>
              <a:t>Who should be contacted in field offices to provide relevant information and insight?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181600"/>
          </a:xfrm>
        </p:spPr>
        <p:txBody>
          <a:bodyPr/>
          <a:lstStyle/>
          <a:p>
            <a:pPr eaLnBrk="1" hangingPunct="1"/>
            <a:r>
              <a:rPr lang="en-US" smtClean="0"/>
              <a:t>USAID Food for Peace Office</a:t>
            </a:r>
          </a:p>
          <a:p>
            <a:pPr eaLnBrk="1" hangingPunct="1"/>
            <a:r>
              <a:rPr lang="en-US" smtClean="0"/>
              <a:t>Collaboration with and Assistance from TOPS</a:t>
            </a:r>
          </a:p>
          <a:p>
            <a:pPr eaLnBrk="1" hangingPunct="1"/>
            <a:r>
              <a:rPr lang="en-US" smtClean="0"/>
              <a:t>Collaboration with Global Food and Nutrition</a:t>
            </a:r>
          </a:p>
          <a:p>
            <a:pPr eaLnBrk="1" hangingPunct="1"/>
            <a:r>
              <a:rPr lang="en-US" smtClean="0"/>
              <a:t>Research support from Shelley Marcus, Harley Stokes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The author has no conflict of interest to report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eaLnBrk="1" hangingPunct="1"/>
            <a:r>
              <a:rPr lang="en-US" smtClean="0"/>
              <a:t>Food Aid Quality Review completed October 2011</a:t>
            </a:r>
          </a:p>
          <a:p>
            <a:pPr lvl="1" eaLnBrk="1" hangingPunct="1"/>
            <a:r>
              <a:rPr lang="en-US" smtClean="0"/>
              <a:t>Focused on Title II foods used for nutritional goals</a:t>
            </a:r>
          </a:p>
          <a:p>
            <a:pPr lvl="1" eaLnBrk="1" hangingPunct="1"/>
            <a:r>
              <a:rPr lang="en-US" smtClean="0"/>
              <a:t>Determined food composition and programming equally important for nutritional outcomes</a:t>
            </a:r>
          </a:p>
          <a:p>
            <a:pPr lvl="1" eaLnBrk="1" hangingPunct="1"/>
            <a:r>
              <a:rPr lang="en-US" smtClean="0"/>
              <a:t>Recommended evidence base for programming based on measured outcomes and attribution of outcomes to interventions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</a:rPr>
              <a:t>          Next Steps for FAQR2 Activity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smtClean="0"/>
              <a:t>Interviews with field staff of implementing agencies and missions</a:t>
            </a:r>
          </a:p>
          <a:p>
            <a:pPr eaLnBrk="1" hangingPunct="1"/>
            <a:r>
              <a:rPr lang="en-US" smtClean="0"/>
              <a:t>Stakeholder meeting in Washington DC</a:t>
            </a:r>
          </a:p>
          <a:p>
            <a:pPr eaLnBrk="1" hangingPunct="1"/>
            <a:r>
              <a:rPr lang="en-US" smtClean="0"/>
              <a:t>Continued interaction with USAID/FFP over evolving systems</a:t>
            </a:r>
          </a:p>
          <a:p>
            <a:pPr eaLnBrk="1" hangingPunct="1"/>
            <a:r>
              <a:rPr lang="en-US" smtClean="0"/>
              <a:t>Coordination with parallel activity reviewing program guidance to Title II implementing agencies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7772400" cy="8382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</a:rPr>
              <a:t>Questions regarding reporting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772400" cy="5410200"/>
          </a:xfrm>
        </p:spPr>
        <p:txBody>
          <a:bodyPr/>
          <a:lstStyle/>
          <a:p>
            <a:pPr eaLnBrk="1" hangingPunct="1"/>
            <a:r>
              <a:rPr lang="en-US" smtClean="0"/>
              <a:t>Potential for data reporting to inform program design: Who decides?</a:t>
            </a:r>
          </a:p>
          <a:p>
            <a:pPr lvl="1" eaLnBrk="1" hangingPunct="1"/>
            <a:r>
              <a:rPr lang="en-US" smtClean="0"/>
              <a:t>At what level? (Implementing agency at country level?  At HQ level; USAID/FFP?)</a:t>
            </a:r>
          </a:p>
          <a:p>
            <a:pPr lvl="1" eaLnBrk="1" hangingPunct="1"/>
            <a:r>
              <a:rPr lang="en-US" smtClean="0"/>
              <a:t>Where are the points at which evidence can affect program design?</a:t>
            </a:r>
          </a:p>
          <a:p>
            <a:pPr lvl="1" eaLnBrk="1" hangingPunct="1"/>
            <a:r>
              <a:rPr lang="en-US" smtClean="0"/>
              <a:t>What is the scope for incorporating local context and concerns?</a:t>
            </a:r>
          </a:p>
          <a:p>
            <a:pPr lvl="1" eaLnBrk="1" hangingPunct="1"/>
            <a:r>
              <a:rPr lang="en-US" smtClean="0"/>
              <a:t>What information would be useful?</a:t>
            </a:r>
          </a:p>
          <a:p>
            <a:pPr lvl="1" eaLnBrk="1" hangingPunct="1"/>
            <a:r>
              <a:rPr lang="en-US" smtClean="0"/>
              <a:t>Where would it come from?</a:t>
            </a:r>
          </a:p>
          <a:p>
            <a:pPr lvl="1" eaLnBrk="1" hangingPunct="1"/>
            <a:r>
              <a:rPr lang="en-US" smtClean="0"/>
              <a:t>Who would use it?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7772400" cy="8382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</a:rPr>
              <a:t>Questions regarding reporting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772400" cy="5410200"/>
          </a:xfrm>
        </p:spPr>
        <p:txBody>
          <a:bodyPr/>
          <a:lstStyle/>
          <a:p>
            <a:pPr eaLnBrk="1" hangingPunct="1"/>
            <a:r>
              <a:rPr lang="en-US" smtClean="0"/>
              <a:t>Standardized reporting format?</a:t>
            </a:r>
          </a:p>
          <a:p>
            <a:pPr eaLnBrk="1" hangingPunct="1"/>
            <a:r>
              <a:rPr lang="en-US" smtClean="0"/>
              <a:t>Ease of obtaining information?</a:t>
            </a:r>
          </a:p>
          <a:p>
            <a:pPr eaLnBrk="1" hangingPunct="1"/>
            <a:r>
              <a:rPr lang="en-US" smtClean="0"/>
              <a:t>Accuracy of information?</a:t>
            </a:r>
          </a:p>
          <a:p>
            <a:pPr eaLnBrk="1" hangingPunct="1"/>
            <a:r>
              <a:rPr lang="en-US" smtClean="0"/>
              <a:t>Potential for streamlining/combining?</a:t>
            </a:r>
          </a:p>
          <a:p>
            <a:pPr eaLnBrk="1" hangingPunct="1"/>
            <a:r>
              <a:rPr lang="en-US" smtClean="0"/>
              <a:t>Usefulness to programs in the field?</a:t>
            </a:r>
          </a:p>
          <a:p>
            <a:pPr lvl="1" eaLnBrk="1" hangingPunct="1"/>
            <a:r>
              <a:rPr lang="en-US" smtClean="0"/>
              <a:t>Design and implementation</a:t>
            </a:r>
          </a:p>
          <a:p>
            <a:pPr lvl="1" eaLnBrk="1" hangingPunct="1"/>
            <a:r>
              <a:rPr lang="en-US" smtClean="0"/>
              <a:t>Effectiveness</a:t>
            </a:r>
          </a:p>
          <a:p>
            <a:pPr lvl="1" eaLnBrk="1" hangingPunct="1"/>
            <a:r>
              <a:rPr lang="en-US" smtClean="0"/>
              <a:t>Process monitoring</a:t>
            </a:r>
          </a:p>
          <a:p>
            <a:pPr lvl="1" eaLnBrk="1" hangingPunct="1"/>
            <a:r>
              <a:rPr lang="en-US" smtClean="0"/>
              <a:t>Supply chain management issues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Session Goals</a:t>
            </a:r>
            <a:r>
              <a:rPr lang="en-US" sz="6000" smtClean="0">
                <a:solidFill>
                  <a:schemeClr val="tx1"/>
                </a:solidFill>
              </a:rPr>
              <a:t/>
            </a:r>
            <a:br>
              <a:rPr lang="en-US" sz="6000" smtClean="0">
                <a:solidFill>
                  <a:schemeClr val="tx1"/>
                </a:solidFill>
              </a:rPr>
            </a:b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638800"/>
          </a:xfrm>
        </p:spPr>
        <p:txBody>
          <a:bodyPr/>
          <a:lstStyle/>
          <a:p>
            <a:pPr eaLnBrk="1" hangingPunct="1"/>
            <a:r>
              <a:rPr lang="en-US" sz="2800" smtClean="0"/>
              <a:t>To determine, with input from stakeholders, the usefulness, accuracy, efficiency, and burden of data collection and reporting for Title II programs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To obtain suggestions on potential efficiencies  from those directly involved</a:t>
            </a:r>
          </a:p>
          <a:p>
            <a:pPr eaLnBrk="1" hangingPunct="1">
              <a:buFontTx/>
              <a:buNone/>
            </a:pPr>
            <a:r>
              <a:rPr lang="en-US" sz="2800" smtClean="0"/>
              <a:t> </a:t>
            </a:r>
          </a:p>
          <a:p>
            <a:pPr eaLnBrk="1" hangingPunct="1"/>
            <a:r>
              <a:rPr lang="en-US" sz="2800" smtClean="0"/>
              <a:t>To determine, with input from stakeholders, how the data derived from reporting processes could be used to improve Title II program design and effectiveness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Session Outline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en-US" smtClean="0"/>
              <a:t>Introduction, background, goals of session (15 minutes)</a:t>
            </a:r>
          </a:p>
          <a:p>
            <a:pPr eaLnBrk="1" hangingPunct="1"/>
            <a:r>
              <a:rPr lang="en-US" smtClean="0"/>
              <a:t>Breakout 1: Reporting requirements – potential for efficiencies (10 mins)</a:t>
            </a:r>
          </a:p>
          <a:p>
            <a:pPr eaLnBrk="1" hangingPunct="1"/>
            <a:r>
              <a:rPr lang="en-US" smtClean="0"/>
              <a:t>Report out Breakout 1 (15 mins)</a:t>
            </a:r>
          </a:p>
          <a:p>
            <a:pPr eaLnBrk="1" hangingPunct="1"/>
            <a:r>
              <a:rPr lang="en-US" smtClean="0"/>
              <a:t>Breakout 2: Potential for development of evidence base for programming (20 mins)</a:t>
            </a:r>
          </a:p>
          <a:p>
            <a:pPr eaLnBrk="1" hangingPunct="1"/>
            <a:r>
              <a:rPr lang="en-US" smtClean="0"/>
              <a:t>Report out Breakout 2 (15 mins)</a:t>
            </a:r>
          </a:p>
          <a:p>
            <a:pPr eaLnBrk="1" hangingPunct="1"/>
            <a:r>
              <a:rPr lang="en-US" smtClean="0"/>
              <a:t>“The way forward” (15 mins)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2" cstate="print"/>
          <a:srcRect l="11765" t="22398" r="12138" b="14868"/>
          <a:stretch>
            <a:fillRect/>
          </a:stretch>
        </p:blipFill>
        <p:spPr bwMode="auto">
          <a:xfrm>
            <a:off x="0" y="762000"/>
            <a:ext cx="9144000" cy="609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90800" y="0"/>
            <a:ext cx="5867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  Information Flows (MYAPS)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ForBea-1">
  <a:themeElements>
    <a:clrScheme name="templateForBea-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lateForBea-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ForBea-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ForBea-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ForBea-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ForBea-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ForBea-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ForBea-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ForBea-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templateForBea-1</Template>
  <TotalTime>609</TotalTime>
  <Words>816</Words>
  <Application>Microsoft Office PowerPoint</Application>
  <PresentationFormat>On-screen Show (4:3)</PresentationFormat>
  <Paragraphs>146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Calibri</vt:lpstr>
      <vt:lpstr>Bell MT</vt:lpstr>
      <vt:lpstr>templateForBea-1</vt:lpstr>
      <vt:lpstr>Improving Program Outcomes: Workshop on Uses of Title II Reporting Requirements</vt:lpstr>
      <vt:lpstr>Acknowledgements</vt:lpstr>
      <vt:lpstr>Background</vt:lpstr>
      <vt:lpstr>          Next Steps for FAQR2 Activity</vt:lpstr>
      <vt:lpstr>Questions regarding reporting</vt:lpstr>
      <vt:lpstr>Questions regarding reporting</vt:lpstr>
      <vt:lpstr>Session Goals </vt:lpstr>
      <vt:lpstr>Session Outline</vt:lpstr>
      <vt:lpstr>Slide 9</vt:lpstr>
      <vt:lpstr>Information Flows </vt:lpstr>
      <vt:lpstr>           Reporting Requirements: MYAPS</vt:lpstr>
      <vt:lpstr>Evaluation Process</vt:lpstr>
      <vt:lpstr>Evaluation Process</vt:lpstr>
      <vt:lpstr>        Reporting Requirements: SYAPS</vt:lpstr>
      <vt:lpstr>Reporting Requirements: WFP</vt:lpstr>
      <vt:lpstr>       Additional Reporting Requirements</vt:lpstr>
      <vt:lpstr>Breakout 1 Guide</vt:lpstr>
      <vt:lpstr>Breakout 2 Guide</vt:lpstr>
      <vt:lpstr>The Way Forward</vt:lpstr>
    </vt:vector>
  </TitlesOfParts>
  <Company>Tufts Univeristy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 Control</dc:title>
  <dc:creator>Tufts University</dc:creator>
  <cp:lastModifiedBy>nneumann</cp:lastModifiedBy>
  <cp:revision>8</cp:revision>
  <dcterms:created xsi:type="dcterms:W3CDTF">2009-06-16T20:21:43Z</dcterms:created>
  <dcterms:modified xsi:type="dcterms:W3CDTF">2012-06-22T16:43:56Z</dcterms:modified>
</cp:coreProperties>
</file>