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80" r:id="rId3"/>
    <p:sldId id="276" r:id="rId4"/>
    <p:sldId id="261" r:id="rId5"/>
    <p:sldId id="277" r:id="rId6"/>
    <p:sldId id="293" r:id="rId7"/>
    <p:sldId id="294" r:id="rId8"/>
    <p:sldId id="287" r:id="rId9"/>
    <p:sldId id="259" r:id="rId10"/>
    <p:sldId id="286" r:id="rId11"/>
    <p:sldId id="290" r:id="rId12"/>
    <p:sldId id="285" r:id="rId13"/>
    <p:sldId id="291" r:id="rId14"/>
    <p:sldId id="296" r:id="rId15"/>
    <p:sldId id="297" r:id="rId16"/>
    <p:sldId id="289" r:id="rId17"/>
    <p:sldId id="292" r:id="rId18"/>
    <p:sldId id="298" r:id="rId19"/>
    <p:sldId id="284"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8" autoAdjust="0"/>
  </p:normalViewPr>
  <p:slideViewPr>
    <p:cSldViewPr>
      <p:cViewPr>
        <p:scale>
          <a:sx n="60" d="100"/>
          <a:sy n="60" d="100"/>
        </p:scale>
        <p:origin x="-792" y="-259"/>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684319F-BE72-44EA-AAFC-C576806C605C}" type="datetimeFigureOut">
              <a:rPr lang="en-US" smtClean="0"/>
              <a:pPr/>
              <a:t>11/12/2012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62410B-BBE4-4E81-8F4A-ACCA4F1C97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28B2A-E89F-46CB-9087-B93B1078F6A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Agro-enterprise</a:t>
            </a:r>
            <a:r>
              <a:rPr lang="en-US" baseline="0" dirty="0" smtClean="0"/>
              <a:t> activities – peanut oil and peanut meal.</a:t>
            </a:r>
            <a:endParaRPr lang="en-US" dirty="0" smtClean="0"/>
          </a:p>
        </p:txBody>
      </p:sp>
      <p:sp>
        <p:nvSpPr>
          <p:cNvPr id="145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C10657-8F1E-49D1-8176-1FA6A7DD9E7C}" type="slidenum">
              <a:rPr lang="en-US" smtClean="0"/>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62410B-BBE4-4E81-8F4A-ACCA4F1C97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E562410B-BBE4-4E81-8F4A-ACCA4F1C97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E562410B-BBE4-4E81-8F4A-ACCA4F1C977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Planting</a:t>
            </a:r>
            <a:r>
              <a:rPr lang="en-US" baseline="0" dirty="0" smtClean="0"/>
              <a:t> in the half moons.</a:t>
            </a:r>
            <a:endParaRPr lang="en-US" dirty="0"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93A9BF-FD59-47FF-8131-0024CB17D20A}"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Water capture in the half moons.</a:t>
            </a:r>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D0E28A-ADB0-4737-9ACC-483B8E25B3E6}"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91D250A8-0359-FC40-B1F7-087A4E12FC88}"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Cash</a:t>
            </a:r>
            <a:r>
              <a:rPr lang="en-US" baseline="0" dirty="0" smtClean="0"/>
              <a:t> for Work – digging irrigation trenches.</a:t>
            </a:r>
            <a:endParaRPr lang="en-US" dirty="0"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D0E28A-ADB0-4737-9ACC-483B8E25B3E6}" type="slidenum">
              <a:rPr lang="en-US" smtClean="0"/>
              <a:pPr/>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Completed</a:t>
            </a:r>
            <a:r>
              <a:rPr lang="en-US" baseline="0" dirty="0" smtClean="0"/>
              <a:t> i</a:t>
            </a:r>
            <a:r>
              <a:rPr lang="en-US" dirty="0" smtClean="0"/>
              <a:t>rrigation</a:t>
            </a:r>
            <a:r>
              <a:rPr lang="en-US" baseline="0" dirty="0" smtClean="0"/>
              <a:t> Trench</a:t>
            </a:r>
            <a:endParaRPr lang="en-US"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28B2A-E89F-46CB-9087-B93B1078F6A4}"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A15DAA-2D58-48DD-BDA7-D606A2840B5A}" type="datetimeFigureOut">
              <a:rPr lang="en-US" smtClean="0"/>
              <a:pPr/>
              <a:t>11/12/2012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9A05-EE69-46BE-B271-0B9AE9194C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A15DAA-2D58-48DD-BDA7-D606A2840B5A}" type="datetimeFigureOut">
              <a:rPr lang="en-US" smtClean="0"/>
              <a:pPr/>
              <a:t>11/12/2012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19A05-EE69-46BE-B271-0B9AE9194C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Le PROSAN facilite l`accès aux marchés et aux CSI par la réhabilitation de la piste Dibissou-Folakam (Konni)09.jp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8" name="Picture 5" descr="C:\Documents and Settings\tpowell\Desktop\CRS Stuff\crs logo_small.JPG"/>
          <p:cNvPicPr>
            <a:picLocks noChangeAspect="1" noChangeArrowheads="1"/>
          </p:cNvPicPr>
          <p:nvPr/>
        </p:nvPicPr>
        <p:blipFill>
          <a:blip r:embed="rId4" cstate="print"/>
          <a:srcRect/>
          <a:stretch>
            <a:fillRect/>
          </a:stretch>
        </p:blipFill>
        <p:spPr bwMode="auto">
          <a:xfrm>
            <a:off x="0" y="5486400"/>
            <a:ext cx="2286000" cy="1371600"/>
          </a:xfrm>
          <a:prstGeom prst="rect">
            <a:avLst/>
          </a:prstGeom>
          <a:noFill/>
        </p:spPr>
      </p:pic>
      <p:sp>
        <p:nvSpPr>
          <p:cNvPr id="9" name="Title 1"/>
          <p:cNvSpPr txBox="1">
            <a:spLocks/>
          </p:cNvSpPr>
          <p:nvPr/>
        </p:nvSpPr>
        <p:spPr>
          <a:xfrm>
            <a:off x="2438400" y="5334000"/>
            <a:ext cx="6705600" cy="152400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002060"/>
                </a:solidFill>
                <a:effectLst/>
                <a:uLnTx/>
                <a:uFillTx/>
                <a:latin typeface="+mj-lt"/>
                <a:ea typeface="+mj-ea"/>
                <a:cs typeface="+mj-cs"/>
              </a:rPr>
              <a:t>TOPS Knowledge Sharing Workshop</a:t>
            </a:r>
          </a:p>
          <a:p>
            <a:pPr marL="0" marR="0" lvl="0" indent="0" algn="r" defTabSz="914400" rtl="0" eaLnBrk="1" fontAlgn="auto" latinLnBrk="0" hangingPunct="1">
              <a:lnSpc>
                <a:spcPct val="100000"/>
              </a:lnSpc>
              <a:spcBef>
                <a:spcPct val="0"/>
              </a:spcBef>
              <a:spcAft>
                <a:spcPts val="0"/>
              </a:spcAft>
              <a:buClrTx/>
              <a:buSzTx/>
              <a:buFontTx/>
              <a:buNone/>
              <a:tabLst/>
              <a:defRPr/>
            </a:pPr>
            <a:r>
              <a:rPr lang="en-US" sz="3200" b="1" i="1" dirty="0" smtClean="0">
                <a:solidFill>
                  <a:srgbClr val="002060"/>
                </a:solidFill>
                <a:latin typeface="+mj-lt"/>
                <a:ea typeface="+mj-ea"/>
                <a:cs typeface="+mj-cs"/>
              </a:rPr>
              <a:t>Washington, DC  November 13, 2012</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a:noFill/>
                </a:ln>
                <a:solidFill>
                  <a:srgbClr val="002060"/>
                </a:solidFill>
                <a:effectLst/>
                <a:uLnTx/>
                <a:uFillTx/>
                <a:latin typeface="+mj-lt"/>
                <a:ea typeface="+mj-ea"/>
                <a:cs typeface="+mj-cs"/>
              </a:rPr>
              <a:t>David Leege, Catholic Relief</a:t>
            </a:r>
            <a:r>
              <a:rPr kumimoji="0" lang="en-US" sz="3200" b="1" i="1" u="none" strike="noStrike" kern="1200" cap="none" spc="0" normalizeH="0" noProof="0" dirty="0" smtClean="0">
                <a:ln>
                  <a:noFill/>
                </a:ln>
                <a:solidFill>
                  <a:srgbClr val="002060"/>
                </a:solidFill>
                <a:effectLst/>
                <a:uLnTx/>
                <a:uFillTx/>
                <a:latin typeface="+mj-lt"/>
                <a:ea typeface="+mj-ea"/>
                <a:cs typeface="+mj-cs"/>
              </a:rPr>
              <a:t> Services</a:t>
            </a:r>
            <a:endParaRPr kumimoji="0" lang="en-US" sz="3200" b="1" i="1" u="none" strike="noStrike" kern="1200" cap="none" spc="0" normalizeH="0" baseline="0" noProof="0" dirty="0">
              <a:ln>
                <a:noFill/>
              </a:ln>
              <a:solidFill>
                <a:srgbClr val="002060"/>
              </a:solidFill>
              <a:effectLst/>
              <a:uLnTx/>
              <a:uFillTx/>
              <a:latin typeface="+mj-lt"/>
              <a:ea typeface="+mj-ea"/>
              <a:cs typeface="+mj-cs"/>
            </a:endParaRPr>
          </a:p>
        </p:txBody>
      </p:sp>
      <p:sp>
        <p:nvSpPr>
          <p:cNvPr id="10" name="Title 1"/>
          <p:cNvSpPr txBox="1">
            <a:spLocks/>
          </p:cNvSpPr>
          <p:nvPr/>
        </p:nvSpPr>
        <p:spPr>
          <a:xfrm>
            <a:off x="1066800" y="0"/>
            <a:ext cx="5715000" cy="17526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mj-lt"/>
                <a:ea typeface="+mj-ea"/>
                <a:cs typeface="+mj-cs"/>
              </a:rPr>
              <a:t>THE ROAD TO RESILIENCE:</a:t>
            </a:r>
          </a:p>
          <a:p>
            <a:pPr marL="0" marR="0" lvl="0" indent="0" defTabSz="914400" rtl="0" eaLnBrk="1" fontAlgn="auto" latinLnBrk="0" hangingPunct="1">
              <a:lnSpc>
                <a:spcPct val="100000"/>
              </a:lnSpc>
              <a:spcBef>
                <a:spcPct val="0"/>
              </a:spcBef>
              <a:spcAft>
                <a:spcPts val="0"/>
              </a:spcAft>
              <a:buClrTx/>
              <a:buSzTx/>
              <a:buFontTx/>
              <a:buNone/>
              <a:tabLst/>
              <a:defRPr/>
            </a:pPr>
            <a:r>
              <a:rPr lang="en-US" sz="4000" b="1" dirty="0" smtClean="0">
                <a:solidFill>
                  <a:srgbClr val="002060"/>
                </a:solidFill>
                <a:latin typeface="+mj-lt"/>
                <a:ea typeface="+mj-ea"/>
                <a:cs typeface="+mj-cs"/>
              </a:rPr>
              <a:t>Measuring Resilience in</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mj-lt"/>
                <a:ea typeface="+mj-ea"/>
                <a:cs typeface="+mj-cs"/>
              </a:rPr>
              <a:t>Niger MYAP Communities</a:t>
            </a:r>
            <a:endParaRPr kumimoji="0" lang="en-US" sz="40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04800"/>
            <a:ext cx="8229600" cy="1066800"/>
          </a:xfrm>
          <a:solidFill>
            <a:srgbClr val="0070C0"/>
          </a:solidFill>
        </p:spPr>
        <p:txBody>
          <a:bodyPr/>
          <a:lstStyle/>
          <a:p>
            <a:r>
              <a:rPr lang="en-US" b="1" dirty="0" smtClean="0">
                <a:solidFill>
                  <a:schemeClr val="bg1"/>
                </a:solidFill>
                <a:latin typeface="Calibri" pitchFamily="34" charset="0"/>
                <a:cs typeface="Calibri" pitchFamily="34" charset="0"/>
              </a:rPr>
              <a:t>Methodology</a:t>
            </a:r>
          </a:p>
        </p:txBody>
      </p:sp>
      <p:sp>
        <p:nvSpPr>
          <p:cNvPr id="3" name="Content Placeholder 2"/>
          <p:cNvSpPr>
            <a:spLocks noGrp="1"/>
          </p:cNvSpPr>
          <p:nvPr>
            <p:ph idx="1"/>
          </p:nvPr>
        </p:nvSpPr>
        <p:spPr>
          <a:xfrm>
            <a:off x="457200" y="1371600"/>
            <a:ext cx="8229600" cy="5202238"/>
          </a:xfrm>
        </p:spPr>
        <p:txBody>
          <a:bodyPr>
            <a:normAutofit fontScale="92500" lnSpcReduction="10000"/>
          </a:bodyPr>
          <a:lstStyle/>
          <a:p>
            <a:pPr marL="228600" indent="-228600" fontAlgn="auto">
              <a:spcAft>
                <a:spcPts val="0"/>
              </a:spcAft>
              <a:buClr>
                <a:schemeClr val="accent3"/>
              </a:buClr>
              <a:buFont typeface="Georgia"/>
              <a:buChar char="•"/>
              <a:defRPr/>
            </a:pPr>
            <a:endParaRPr lang="en-US" sz="1800" dirty="0" smtClean="0">
              <a:latin typeface="Calibri" pitchFamily="34" charset="0"/>
              <a:cs typeface="Calibri" pitchFamily="34" charset="0"/>
            </a:endParaRPr>
          </a:p>
          <a:p>
            <a:pPr marL="228600" indent="-228600" fontAlgn="auto">
              <a:spcAft>
                <a:spcPts val="0"/>
              </a:spcAft>
              <a:buClr>
                <a:schemeClr val="accent3"/>
              </a:buClr>
              <a:buFont typeface="Georgia"/>
              <a:buChar char="•"/>
              <a:defRPr/>
            </a:pPr>
            <a:r>
              <a:rPr lang="en-US" sz="2000" dirty="0" smtClean="0">
                <a:latin typeface="Calibri" pitchFamily="34" charset="0"/>
                <a:cs typeface="Calibri" pitchFamily="34" charset="0"/>
              </a:rPr>
              <a:t>Determination of household resilience is based on an index comprising four key indicators that reflect three key dimensions of food security (availability, access, utilization)</a:t>
            </a:r>
          </a:p>
          <a:p>
            <a:pPr marL="571500" indent="-228600" fontAlgn="auto">
              <a:spcBef>
                <a:spcPts val="600"/>
              </a:spcBef>
              <a:spcAft>
                <a:spcPts val="600"/>
              </a:spcAft>
              <a:buClr>
                <a:schemeClr val="accent3"/>
              </a:buClr>
              <a:buFontTx/>
              <a:buChar char="-"/>
              <a:defRPr/>
            </a:pPr>
            <a:r>
              <a:rPr lang="en-US" sz="2000" dirty="0" smtClean="0">
                <a:latin typeface="Calibri" pitchFamily="34" charset="0"/>
                <a:cs typeface="Calibri" pitchFamily="34" charset="0"/>
              </a:rPr>
              <a:t>Household hunger and coping strategies (FANTA III Household Food Insecurity Access Scale)</a:t>
            </a:r>
          </a:p>
          <a:p>
            <a:pPr marL="571500" indent="-228600" fontAlgn="auto">
              <a:spcBef>
                <a:spcPts val="600"/>
              </a:spcBef>
              <a:spcAft>
                <a:spcPts val="600"/>
              </a:spcAft>
              <a:buClr>
                <a:schemeClr val="accent3"/>
              </a:buClr>
              <a:buFontTx/>
              <a:buChar char="-"/>
              <a:defRPr/>
            </a:pPr>
            <a:r>
              <a:rPr lang="en-US" sz="2000" dirty="0" smtClean="0">
                <a:latin typeface="Calibri" pitchFamily="34" charset="0"/>
                <a:cs typeface="Calibri" pitchFamily="34" charset="0"/>
              </a:rPr>
              <a:t>Dietary Diversity</a:t>
            </a:r>
          </a:p>
          <a:p>
            <a:pPr marL="571500" indent="-228600" fontAlgn="auto">
              <a:spcBef>
                <a:spcPts val="600"/>
              </a:spcBef>
              <a:spcAft>
                <a:spcPts val="600"/>
              </a:spcAft>
              <a:buClr>
                <a:schemeClr val="accent3"/>
              </a:buClr>
              <a:buFontTx/>
              <a:buChar char="-"/>
              <a:defRPr/>
            </a:pPr>
            <a:r>
              <a:rPr lang="en-US" sz="2000" dirty="0" smtClean="0">
                <a:latin typeface="Calibri" pitchFamily="34" charset="0"/>
                <a:cs typeface="Calibri" pitchFamily="34" charset="0"/>
              </a:rPr>
              <a:t>Proportion of household expenditures on food</a:t>
            </a:r>
          </a:p>
          <a:p>
            <a:pPr marL="571500" indent="-228600" fontAlgn="auto">
              <a:spcBef>
                <a:spcPts val="600"/>
              </a:spcBef>
              <a:spcAft>
                <a:spcPts val="600"/>
              </a:spcAft>
              <a:buClr>
                <a:schemeClr val="accent3"/>
              </a:buClr>
              <a:buFontTx/>
              <a:buChar char="-"/>
              <a:defRPr/>
            </a:pPr>
            <a:r>
              <a:rPr lang="en-US" sz="2000" dirty="0" smtClean="0">
                <a:latin typeface="Calibri" pitchFamily="34" charset="0"/>
                <a:cs typeface="Calibri" pitchFamily="34" charset="0"/>
              </a:rPr>
              <a:t>Livestock owned (measured in kg)</a:t>
            </a:r>
          </a:p>
          <a:p>
            <a:pPr marL="571500" indent="-228600" fontAlgn="auto">
              <a:spcBef>
                <a:spcPts val="600"/>
              </a:spcBef>
              <a:spcAft>
                <a:spcPts val="600"/>
              </a:spcAft>
              <a:buClr>
                <a:schemeClr val="accent3"/>
              </a:buClr>
              <a:buFontTx/>
              <a:buChar char="-"/>
              <a:defRPr/>
            </a:pPr>
            <a:endParaRPr lang="en-US" sz="2000" dirty="0">
              <a:latin typeface="Calibri" pitchFamily="34" charset="0"/>
              <a:cs typeface="Calibri" pitchFamily="34" charset="0"/>
            </a:endParaRPr>
          </a:p>
          <a:p>
            <a:pPr marL="228600" indent="-228600" fontAlgn="auto">
              <a:spcAft>
                <a:spcPts val="600"/>
              </a:spcAft>
              <a:buClr>
                <a:schemeClr val="accent3"/>
              </a:buClr>
              <a:buFont typeface="Georgia"/>
              <a:buChar char="•"/>
              <a:defRPr/>
            </a:pPr>
            <a:r>
              <a:rPr lang="en-US" sz="2000" dirty="0" smtClean="0">
                <a:latin typeface="Calibri" pitchFamily="34" charset="0"/>
                <a:cs typeface="Calibri" pitchFamily="34" charset="0"/>
              </a:rPr>
              <a:t>Vulnerability to poverty model (</a:t>
            </a:r>
            <a:r>
              <a:rPr lang="en-US" sz="2000" dirty="0" err="1" smtClean="0">
                <a:latin typeface="Calibri" pitchFamily="34" charset="0"/>
                <a:cs typeface="Calibri" pitchFamily="34" charset="0"/>
              </a:rPr>
              <a:t>Chaudhuri</a:t>
            </a:r>
            <a:r>
              <a:rPr lang="en-US" sz="2000" dirty="0" smtClean="0">
                <a:latin typeface="Calibri" pitchFamily="34" charset="0"/>
                <a:cs typeface="Calibri" pitchFamily="34" charset="0"/>
              </a:rPr>
              <a:t> et al., 2002) </a:t>
            </a:r>
          </a:p>
          <a:p>
            <a:pPr marL="228600" indent="-228600" fontAlgn="auto">
              <a:spcAft>
                <a:spcPts val="600"/>
              </a:spcAft>
              <a:buClr>
                <a:schemeClr val="accent3"/>
              </a:buClr>
              <a:buFont typeface="Georgia"/>
              <a:buChar char="•"/>
              <a:defRPr/>
            </a:pPr>
            <a:endParaRPr lang="en-US" sz="2000" dirty="0" smtClean="0">
              <a:latin typeface="Calibri" pitchFamily="34" charset="0"/>
              <a:cs typeface="Calibri" pitchFamily="34" charset="0"/>
            </a:endParaRPr>
          </a:p>
          <a:p>
            <a:pPr marL="228600" indent="-228600" fontAlgn="auto">
              <a:spcAft>
                <a:spcPts val="600"/>
              </a:spcAft>
              <a:buClr>
                <a:schemeClr val="accent3"/>
              </a:buClr>
              <a:buFont typeface="Georgia"/>
              <a:buChar char="•"/>
              <a:defRPr/>
            </a:pPr>
            <a:r>
              <a:rPr lang="en-US" sz="2000" dirty="0" smtClean="0">
                <a:latin typeface="Calibri" pitchFamily="34" charset="0"/>
                <a:cs typeface="Calibri" pitchFamily="34" charset="0"/>
              </a:rPr>
              <a:t>Use of Propensity Score Matching (PSM) to account for the influence of targeting bias in explaining key differences in outcomes among comparable groups of beneficiary and non-beneficiary households. (modified n = 1,128)</a:t>
            </a:r>
            <a:endParaRPr lang="en-US" sz="2000" dirty="0">
              <a:latin typeface="Calibri" pitchFamily="34" charset="0"/>
              <a:cs typeface="Calibri" pitchFamily="34" charset="0"/>
            </a:endParaRPr>
          </a:p>
          <a:p>
            <a:pPr marL="571500" indent="-228600" fontAlgn="auto">
              <a:spcBef>
                <a:spcPts val="600"/>
              </a:spcBef>
              <a:spcAft>
                <a:spcPts val="600"/>
              </a:spcAft>
              <a:buClr>
                <a:schemeClr val="accent3"/>
              </a:buClr>
              <a:buFontTx/>
              <a:buChar char="-"/>
              <a:defRPr/>
            </a:pPr>
            <a:endParaRPr lang="en-US" sz="14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457200" y="1524000"/>
            <a:ext cx="8229600" cy="5049838"/>
          </a:xfrm>
        </p:spPr>
        <p:txBody>
          <a:bodyPr>
            <a:normAutofit/>
          </a:bodyPr>
          <a:lstStyle/>
          <a:p>
            <a:pPr>
              <a:spcBef>
                <a:spcPts val="1200"/>
              </a:spcBef>
              <a:spcAft>
                <a:spcPts val="1200"/>
              </a:spcAft>
            </a:pPr>
            <a:r>
              <a:rPr lang="en-US" sz="2400" dirty="0" smtClean="0">
                <a:latin typeface="Calibri" pitchFamily="34" charset="0"/>
                <a:cs typeface="Calibri" pitchFamily="34" charset="0"/>
              </a:rPr>
              <a:t>Higher percentage of beneficiary HH adjusted food consumption (less quantity, lower quality)</a:t>
            </a:r>
          </a:p>
          <a:p>
            <a:pPr>
              <a:spcBef>
                <a:spcPts val="1200"/>
              </a:spcBef>
              <a:spcAft>
                <a:spcPts val="1200"/>
              </a:spcAft>
            </a:pPr>
            <a:r>
              <a:rPr lang="en-US" sz="2400" dirty="0" smtClean="0">
                <a:latin typeface="Calibri" pitchFamily="34" charset="0"/>
                <a:cs typeface="Calibri" pitchFamily="34" charset="0"/>
              </a:rPr>
              <a:t>Lower percentage of beneficiary HH resorted to sale of land (2.9% vs. 7.3%) or non-productive assets (20.7% vs. 25.8%), or had family members temporarily migrate (7.3% vs. 13.1%)</a:t>
            </a:r>
          </a:p>
          <a:p>
            <a:pPr>
              <a:spcBef>
                <a:spcPts val="1200"/>
              </a:spcBef>
              <a:spcAft>
                <a:spcPts val="1200"/>
              </a:spcAft>
            </a:pPr>
            <a:r>
              <a:rPr lang="en-US" sz="2400" dirty="0" smtClean="0">
                <a:latin typeface="Calibri" pitchFamily="34" charset="0"/>
                <a:cs typeface="Calibri" pitchFamily="34" charset="0"/>
              </a:rPr>
              <a:t>Beneficiary HH are more likely than non-beneficiaries to report having income-generating activities (42% vs. 32%)</a:t>
            </a:r>
          </a:p>
          <a:p>
            <a:pPr>
              <a:spcBef>
                <a:spcPts val="1200"/>
              </a:spcBef>
              <a:spcAft>
                <a:spcPts val="1200"/>
              </a:spcAft>
            </a:pPr>
            <a:r>
              <a:rPr lang="en-US" sz="2400" dirty="0" smtClean="0">
                <a:latin typeface="Calibri" pitchFamily="34" charset="0"/>
                <a:cs typeface="Calibri" pitchFamily="34" charset="0"/>
              </a:rPr>
              <a:t>Beneficiary HH report higher household dietary diversity than non-beneficiary HH (4.39 vs. 4.04)</a:t>
            </a:r>
          </a:p>
        </p:txBody>
      </p:sp>
      <p:sp>
        <p:nvSpPr>
          <p:cNvPr id="9219" name="Title 1"/>
          <p:cNvSpPr>
            <a:spLocks noGrp="1"/>
          </p:cNvSpPr>
          <p:nvPr>
            <p:ph type="title"/>
          </p:nvPr>
        </p:nvSpPr>
        <p:spPr>
          <a:xfrm>
            <a:off x="457200" y="304800"/>
            <a:ext cx="8229600" cy="1066800"/>
          </a:xfrm>
          <a:solidFill>
            <a:srgbClr val="0070C0"/>
          </a:solidFill>
        </p:spPr>
        <p:txBody>
          <a:bodyPr/>
          <a:lstStyle/>
          <a:p>
            <a:r>
              <a:rPr lang="en-US" b="1" dirty="0" smtClean="0">
                <a:solidFill>
                  <a:schemeClr val="bg1"/>
                </a:solidFill>
                <a:latin typeface="Calibri" pitchFamily="34" charset="0"/>
                <a:cs typeface="Calibri" pitchFamily="34" charset="0"/>
              </a:rPr>
              <a:t>Preliminary Results/Findings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33400" y="304800"/>
            <a:ext cx="8229600" cy="1066800"/>
          </a:xfrm>
          <a:solidFill>
            <a:srgbClr val="0070C0"/>
          </a:solidFill>
        </p:spPr>
        <p:txBody>
          <a:bodyPr/>
          <a:lstStyle/>
          <a:p>
            <a:r>
              <a:rPr lang="en-US" b="1" dirty="0" smtClean="0">
                <a:solidFill>
                  <a:schemeClr val="bg1"/>
                </a:solidFill>
                <a:latin typeface="Calibri" pitchFamily="34" charset="0"/>
                <a:cs typeface="Calibri" pitchFamily="34" charset="0"/>
              </a:rPr>
              <a:t>Preliminary Results/Findings</a:t>
            </a:r>
          </a:p>
        </p:txBody>
      </p:sp>
      <p:pic>
        <p:nvPicPr>
          <p:cNvPr id="7" name="Chart 6"/>
          <p:cNvPicPr>
            <a:picLocks noChangeArrowheads="1"/>
          </p:cNvPicPr>
          <p:nvPr/>
        </p:nvPicPr>
        <p:blipFill>
          <a:blip r:embed="rId2" cstate="print"/>
          <a:srcRect/>
          <a:stretch>
            <a:fillRect/>
          </a:stretch>
        </p:blipFill>
        <p:spPr bwMode="auto">
          <a:xfrm>
            <a:off x="381000" y="1981200"/>
            <a:ext cx="8763000" cy="4495800"/>
          </a:xfrm>
          <a:prstGeom prst="rect">
            <a:avLst/>
          </a:prstGeom>
          <a:noFill/>
        </p:spPr>
      </p:pic>
      <p:sp>
        <p:nvSpPr>
          <p:cNvPr id="8196" name="TextBox 9"/>
          <p:cNvSpPr txBox="1">
            <a:spLocks noChangeArrowheads="1"/>
          </p:cNvSpPr>
          <p:nvPr/>
        </p:nvSpPr>
        <p:spPr bwMode="auto">
          <a:xfrm>
            <a:off x="1676400" y="1447800"/>
            <a:ext cx="5562600" cy="461665"/>
          </a:xfrm>
          <a:prstGeom prst="rect">
            <a:avLst/>
          </a:prstGeom>
          <a:noFill/>
          <a:ln w="9525">
            <a:noFill/>
            <a:miter lim="800000"/>
            <a:headEnd/>
            <a:tailEnd/>
          </a:ln>
        </p:spPr>
        <p:txBody>
          <a:bodyPr wrap="square">
            <a:spAutoFit/>
          </a:bodyPr>
          <a:lstStyle/>
          <a:p>
            <a:r>
              <a:rPr lang="en-US" sz="2400" b="1" dirty="0">
                <a:latin typeface="Calibri" pitchFamily="34" charset="0"/>
                <a:cs typeface="Calibri" pitchFamily="34" charset="0"/>
              </a:rPr>
              <a:t>Coping strategies adopted during drought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676400"/>
            <a:ext cx="8229600" cy="4897438"/>
          </a:xfrm>
        </p:spPr>
        <p:txBody>
          <a:bodyPr>
            <a:noAutofit/>
          </a:bodyPr>
          <a:lstStyle/>
          <a:p>
            <a:pPr>
              <a:spcBef>
                <a:spcPts val="1200"/>
              </a:spcBef>
              <a:spcAft>
                <a:spcPts val="1200"/>
              </a:spcAft>
            </a:pPr>
            <a:r>
              <a:rPr lang="en-US" sz="2400" dirty="0" smtClean="0">
                <a:latin typeface="Calibri" pitchFamily="34" charset="0"/>
                <a:cs typeface="Calibri" pitchFamily="34" charset="0"/>
              </a:rPr>
              <a:t>Significantly more beneficiary HH having adopted positive agricultural changes (25% vs. 16%), and also plan to adopt positive agricultural changes in the future, compared to non-beneficiary HH (84% vs. 77%).</a:t>
            </a:r>
          </a:p>
          <a:p>
            <a:pPr>
              <a:spcBef>
                <a:spcPts val="1200"/>
              </a:spcBef>
              <a:spcAft>
                <a:spcPts val="1200"/>
              </a:spcAft>
            </a:pPr>
            <a:r>
              <a:rPr lang="en-US" sz="2400" dirty="0" smtClean="0">
                <a:latin typeface="Calibri" pitchFamily="34" charset="0"/>
                <a:cs typeface="Calibri" pitchFamily="34" charset="0"/>
              </a:rPr>
              <a:t>Significantly more beneficiary HH have access to irrigated land compared to non-beneficiary HH (18.1% vs. 8.4%).</a:t>
            </a:r>
          </a:p>
          <a:p>
            <a:pPr>
              <a:spcBef>
                <a:spcPts val="1200"/>
              </a:spcBef>
              <a:spcAft>
                <a:spcPts val="1200"/>
              </a:spcAft>
            </a:pPr>
            <a:r>
              <a:rPr lang="en-US" sz="2400" dirty="0" smtClean="0">
                <a:latin typeface="Calibri" pitchFamily="34" charset="0"/>
                <a:cs typeface="Calibri" pitchFamily="34" charset="0"/>
              </a:rPr>
              <a:t>Changes in agricultural practices that beneficiaries plan to adopt are related to intensification – using improved seed varieties and adoption of irrigation.  </a:t>
            </a:r>
          </a:p>
          <a:p>
            <a:pPr>
              <a:spcBef>
                <a:spcPts val="1200"/>
              </a:spcBef>
              <a:spcAft>
                <a:spcPts val="1200"/>
              </a:spcAft>
            </a:pPr>
            <a:r>
              <a:rPr lang="en-US" sz="2400" dirty="0" smtClean="0">
                <a:latin typeface="Calibri" pitchFamily="34" charset="0"/>
                <a:cs typeface="Calibri" pitchFamily="34" charset="0"/>
              </a:rPr>
              <a:t>Both males and females in beneficiary HH report slightly higher educational attainment than non-beneficiary HH. </a:t>
            </a:r>
          </a:p>
        </p:txBody>
      </p:sp>
      <p:sp>
        <p:nvSpPr>
          <p:cNvPr id="10243" name="Title 1"/>
          <p:cNvSpPr>
            <a:spLocks noGrp="1"/>
          </p:cNvSpPr>
          <p:nvPr>
            <p:ph type="title"/>
          </p:nvPr>
        </p:nvSpPr>
        <p:spPr>
          <a:xfrm>
            <a:off x="457200" y="457200"/>
            <a:ext cx="8229600" cy="990600"/>
          </a:xfrm>
          <a:solidFill>
            <a:srgbClr val="0070C0"/>
          </a:solidFill>
        </p:spPr>
        <p:txBody>
          <a:bodyPr/>
          <a:lstStyle/>
          <a:p>
            <a:r>
              <a:rPr lang="en-US" b="1" dirty="0" smtClean="0">
                <a:solidFill>
                  <a:schemeClr val="bg1"/>
                </a:solidFill>
                <a:latin typeface="Calibri" pitchFamily="34" charset="0"/>
                <a:cs typeface="Calibri" pitchFamily="34" charset="0"/>
              </a:rPr>
              <a:t>Preliminary Results/Findings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59876"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59876"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7200"/>
            <a:ext cx="8229600" cy="914400"/>
          </a:xfrm>
          <a:solidFill>
            <a:srgbClr val="0070C0"/>
          </a:solidFill>
        </p:spPr>
        <p:txBody>
          <a:bodyPr/>
          <a:lstStyle/>
          <a:p>
            <a:r>
              <a:rPr lang="en-US" b="1" dirty="0" smtClean="0">
                <a:solidFill>
                  <a:schemeClr val="bg1"/>
                </a:solidFill>
                <a:latin typeface="Calibri" pitchFamily="34" charset="0"/>
                <a:cs typeface="Calibri" pitchFamily="34" charset="0"/>
              </a:rPr>
              <a:t>Lessons Learned</a:t>
            </a:r>
          </a:p>
        </p:txBody>
      </p:sp>
      <p:sp>
        <p:nvSpPr>
          <p:cNvPr id="3" name="Content Placeholder 2"/>
          <p:cNvSpPr>
            <a:spLocks noGrp="1"/>
          </p:cNvSpPr>
          <p:nvPr>
            <p:ph idx="1"/>
          </p:nvPr>
        </p:nvSpPr>
        <p:spPr>
          <a:xfrm>
            <a:off x="152400" y="1676400"/>
            <a:ext cx="8991600" cy="4648200"/>
          </a:xfrm>
        </p:spPr>
        <p:txBody>
          <a:bodyPr>
            <a:noAutofit/>
          </a:bodyPr>
          <a:lstStyle/>
          <a:p>
            <a:pPr marL="365760" indent="-256032" fontAlgn="auto">
              <a:spcBef>
                <a:spcPts val="1800"/>
              </a:spcBef>
              <a:spcAft>
                <a:spcPts val="1800"/>
              </a:spcAft>
              <a:buClr>
                <a:schemeClr val="accent3"/>
              </a:buClr>
              <a:buFont typeface="Georgia"/>
              <a:buChar char="•"/>
              <a:defRPr/>
            </a:pPr>
            <a:r>
              <a:rPr lang="en-US" sz="2200" dirty="0" smtClean="0">
                <a:cs typeface="Calibri" pitchFamily="34" charset="0"/>
              </a:rPr>
              <a:t>It was challenging to identify a true control group that has not benefitted from other forms of assistance or has similar characteristics as treatment group (We resorted to Propensity Score Matching to resolve this).</a:t>
            </a:r>
          </a:p>
          <a:p>
            <a:pPr marL="365760" indent="-256032" fontAlgn="auto">
              <a:spcBef>
                <a:spcPts val="1800"/>
              </a:spcBef>
              <a:spcAft>
                <a:spcPts val="1800"/>
              </a:spcAft>
              <a:buClr>
                <a:schemeClr val="accent3"/>
              </a:buClr>
              <a:buFont typeface="Georgia"/>
              <a:buChar char="•"/>
              <a:defRPr/>
            </a:pPr>
            <a:r>
              <a:rPr lang="en-US" sz="2200" dirty="0" smtClean="0">
                <a:cs typeface="Calibri" pitchFamily="34" charset="0"/>
              </a:rPr>
              <a:t>Perceptions of what constitutes shocks, adaptive and coping strategies may not be clear in a situation where “shocks” have become the norm.  HH decisions not seemingly made based on risk assessment/mitigation.</a:t>
            </a:r>
          </a:p>
          <a:p>
            <a:pPr marL="365760" indent="-256032" fontAlgn="auto">
              <a:spcBef>
                <a:spcPts val="1800"/>
              </a:spcBef>
              <a:spcAft>
                <a:spcPts val="1800"/>
              </a:spcAft>
              <a:buClr>
                <a:schemeClr val="accent3"/>
              </a:buClr>
              <a:buFont typeface="Georgia"/>
              <a:buChar char="•"/>
              <a:defRPr/>
            </a:pPr>
            <a:r>
              <a:rPr lang="en-US" sz="2200" dirty="0" smtClean="0">
                <a:cs typeface="Calibri" pitchFamily="34" charset="0"/>
              </a:rPr>
              <a:t>Need to have a better understanding of indicators of community resilience vs. HH level outcomes.</a:t>
            </a:r>
          </a:p>
          <a:p>
            <a:pPr marL="365760" indent="-256032">
              <a:spcBef>
                <a:spcPts val="1800"/>
              </a:spcBef>
              <a:spcAft>
                <a:spcPts val="1800"/>
              </a:spcAft>
              <a:buClr>
                <a:schemeClr val="accent3"/>
              </a:buClr>
              <a:buFont typeface="Georgia"/>
              <a:buChar char="•"/>
              <a:defRPr/>
            </a:pPr>
            <a:r>
              <a:rPr lang="en-US" sz="2200" dirty="0" smtClean="0"/>
              <a:t>Limited usefulness of expenditure data as a proxy for income in context where “successful” HH make fewer market purchases.</a:t>
            </a:r>
          </a:p>
          <a:p>
            <a:pPr marL="365760" indent="-256032" fontAlgn="auto">
              <a:spcBef>
                <a:spcPts val="1800"/>
              </a:spcBef>
              <a:spcAft>
                <a:spcPts val="1800"/>
              </a:spcAft>
              <a:buClr>
                <a:schemeClr val="accent3"/>
              </a:buClr>
              <a:buFont typeface="Georgia"/>
              <a:buChar char="•"/>
              <a:defRPr/>
            </a:pPr>
            <a:endParaRPr lang="en-US" sz="2000" dirty="0" smtClean="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b="1" dirty="0" smtClean="0">
                <a:solidFill>
                  <a:schemeClr val="bg1"/>
                </a:solidFill>
              </a:rPr>
              <a:t>Lessons Learned</a:t>
            </a:r>
            <a:endParaRPr lang="en-US" b="1" dirty="0">
              <a:solidFill>
                <a:schemeClr val="bg1"/>
              </a:solidFill>
            </a:endParaRPr>
          </a:p>
        </p:txBody>
      </p:sp>
      <p:sp>
        <p:nvSpPr>
          <p:cNvPr id="3" name="Content Placeholder 2"/>
          <p:cNvSpPr>
            <a:spLocks noGrp="1"/>
          </p:cNvSpPr>
          <p:nvPr>
            <p:ph idx="1"/>
          </p:nvPr>
        </p:nvSpPr>
        <p:spPr>
          <a:xfrm>
            <a:off x="228600" y="1600200"/>
            <a:ext cx="8763000" cy="4953000"/>
          </a:xfrm>
        </p:spPr>
        <p:txBody>
          <a:bodyPr>
            <a:normAutofit fontScale="40000" lnSpcReduction="20000"/>
          </a:bodyPr>
          <a:lstStyle/>
          <a:p>
            <a:pPr marL="365760" indent="-256032">
              <a:spcBef>
                <a:spcPts val="1800"/>
              </a:spcBef>
              <a:spcAft>
                <a:spcPts val="1800"/>
              </a:spcAft>
              <a:buClr>
                <a:schemeClr val="accent3"/>
              </a:buClr>
              <a:buFont typeface="Georgia"/>
              <a:buChar char="•"/>
              <a:defRPr/>
            </a:pPr>
            <a:r>
              <a:rPr lang="en-US" sz="5100" dirty="0" smtClean="0"/>
              <a:t>Analysis of vulnerability using a single cross-year, cross section data was less informative than expected. The vulnerability to poverty model, which looks at variation between predicted and actual values of outcome variables, was also not able to explain as much of the variation in the data as was anticipated. </a:t>
            </a:r>
            <a:endParaRPr lang="en-US" sz="5100" dirty="0" smtClean="0">
              <a:cs typeface="Calibri" pitchFamily="34" charset="0"/>
            </a:endParaRPr>
          </a:p>
          <a:p>
            <a:pPr marL="365760" indent="-256032">
              <a:spcBef>
                <a:spcPts val="1800"/>
              </a:spcBef>
              <a:spcAft>
                <a:spcPts val="1800"/>
              </a:spcAft>
              <a:buClr>
                <a:schemeClr val="accent3"/>
              </a:buClr>
              <a:buFont typeface="Georgia"/>
              <a:buChar char="•"/>
              <a:defRPr/>
            </a:pPr>
            <a:r>
              <a:rPr lang="en-US" sz="5100" dirty="0" smtClean="0">
                <a:cs typeface="Calibri" pitchFamily="34" charset="0"/>
              </a:rPr>
              <a:t>This highlights the importance of having observations of households over time, to be able to look at how specific households react to specific shocks. (CRS may commission a follow-on study.)</a:t>
            </a:r>
          </a:p>
          <a:p>
            <a:pPr marL="365760" lvl="0" indent="-256032">
              <a:spcBef>
                <a:spcPts val="1800"/>
              </a:spcBef>
              <a:spcAft>
                <a:spcPts val="1800"/>
              </a:spcAft>
              <a:buClr>
                <a:schemeClr val="accent3"/>
              </a:buClr>
              <a:buFont typeface="Georgia"/>
              <a:buChar char="•"/>
              <a:defRPr/>
            </a:pPr>
            <a:r>
              <a:rPr lang="en-US" sz="5100" dirty="0" smtClean="0"/>
              <a:t>HH with a larger number of IGA’s were less vulnerable, and it was important to note that virtually all of the IGA’s were agriculturally based, which underlines the value of business oriented training as a means of coping with shocks.</a:t>
            </a:r>
          </a:p>
          <a:p>
            <a:pPr marL="365760" indent="-256032">
              <a:spcBef>
                <a:spcPts val="1800"/>
              </a:spcBef>
              <a:spcAft>
                <a:spcPts val="1800"/>
              </a:spcAft>
              <a:buClr>
                <a:schemeClr val="accent3"/>
              </a:buClr>
              <a:buFont typeface="Georgia"/>
              <a:buChar char="•"/>
              <a:defRPr/>
            </a:pPr>
            <a:r>
              <a:rPr lang="en-US" sz="5100" dirty="0" smtClean="0">
                <a:cs typeface="Calibri" pitchFamily="34" charset="0"/>
              </a:rPr>
              <a:t>However, training is not a low-cost or quick return solution. This underscores the need for longer-term engagement with communities (3-5 years) in order to effectively improve adaptive capacity.</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57200" y="-15876"/>
            <a:ext cx="8321675"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b="1" dirty="0" smtClean="0">
                <a:solidFill>
                  <a:schemeClr val="bg1"/>
                </a:solidFill>
              </a:rPr>
              <a:t>Next Steps</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Further analysis of data (in particular access to irrigation, small ruminants and IGAs)</a:t>
            </a:r>
          </a:p>
          <a:p>
            <a:r>
              <a:rPr lang="en-US" dirty="0" smtClean="0"/>
              <a:t>Further assessment of lessons learned</a:t>
            </a:r>
          </a:p>
          <a:p>
            <a:r>
              <a:rPr lang="en-US" dirty="0" smtClean="0"/>
              <a:t>Publication and dissemination of findings</a:t>
            </a:r>
          </a:p>
          <a:p>
            <a:r>
              <a:rPr lang="en-US" dirty="0" smtClean="0"/>
              <a:t>Workshops and webinars to share learning across CRS MYAP programs</a:t>
            </a:r>
          </a:p>
          <a:p>
            <a:r>
              <a:rPr lang="en-US" dirty="0" smtClean="0"/>
              <a:t>Application of lessons to existing programs </a:t>
            </a:r>
          </a:p>
          <a:p>
            <a:r>
              <a:rPr lang="en-US" dirty="0" smtClean="0"/>
              <a:t>Contribution to broader dialogue on resilience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rgbClr val="0070C0"/>
          </a:solidFill>
        </p:spPr>
        <p:txBody>
          <a:bodyPr/>
          <a:lstStyle/>
          <a:p>
            <a:r>
              <a:rPr lang="en-US" b="1" dirty="0" smtClean="0">
                <a:solidFill>
                  <a:schemeClr val="bg1"/>
                </a:solidFill>
              </a:rPr>
              <a:t>Background and Context</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smtClean="0"/>
              <a:t>Sahel Drought Crisis</a:t>
            </a:r>
          </a:p>
          <a:p>
            <a:endParaRPr lang="en-US" dirty="0" smtClean="0"/>
          </a:p>
          <a:p>
            <a:r>
              <a:rPr lang="en-US" dirty="0" smtClean="0"/>
              <a:t>Five Year PROSAN MYAP nearing completion</a:t>
            </a:r>
          </a:p>
          <a:p>
            <a:endParaRPr lang="en-US" dirty="0" smtClean="0"/>
          </a:p>
          <a:p>
            <a:r>
              <a:rPr lang="en-US" dirty="0" smtClean="0"/>
              <a:t>Challenge from USAID to measure impact </a:t>
            </a:r>
          </a:p>
          <a:p>
            <a:pPr>
              <a:buNone/>
            </a:pPr>
            <a:r>
              <a:rPr lang="en-US" dirty="0" smtClean="0"/>
              <a:t>    (MYAP vs. non MYAP households)</a:t>
            </a:r>
          </a:p>
          <a:p>
            <a:endParaRPr lang="en-US" dirty="0" smtClean="0"/>
          </a:p>
          <a:p>
            <a:r>
              <a:rPr lang="en-US" dirty="0" smtClean="0"/>
              <a:t>Desire for agency-level learning as well as contribution to broader resiliency debate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solidFill>
            <a:srgbClr val="0070C0"/>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t>
            </a:r>
            <a:r>
              <a:rPr lang="en-US" b="1" dirty="0" smtClean="0">
                <a:solidFill>
                  <a:schemeClr val="bg1"/>
                </a:solidFill>
              </a:rPr>
              <a:t>PROSAN Multi-Year Assistance Program (2007-2012) </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905000"/>
            <a:ext cx="8229600" cy="4525963"/>
          </a:xfrm>
        </p:spPr>
        <p:txBody>
          <a:bodyPr>
            <a:normAutofit/>
          </a:bodyPr>
          <a:lstStyle/>
          <a:p>
            <a:r>
              <a:rPr lang="en-US" sz="3000" b="1" dirty="0" smtClean="0"/>
              <a:t>SO1</a:t>
            </a:r>
            <a:r>
              <a:rPr lang="en-US" sz="3000" dirty="0"/>
              <a:t>:  </a:t>
            </a:r>
            <a:r>
              <a:rPr lang="en-US" sz="3000" dirty="0" smtClean="0"/>
              <a:t>Protect livelihoods through </a:t>
            </a:r>
            <a:r>
              <a:rPr lang="en-US" sz="3000" dirty="0"/>
              <a:t>increased </a:t>
            </a:r>
            <a:r>
              <a:rPr lang="en-US" sz="3000" dirty="0" smtClean="0"/>
              <a:t>agro- </a:t>
            </a:r>
            <a:r>
              <a:rPr lang="en-US" sz="3000" dirty="0"/>
              <a:t>pastoral production </a:t>
            </a:r>
            <a:r>
              <a:rPr lang="en-US" sz="3000" dirty="0" smtClean="0"/>
              <a:t>and agro-enterprises</a:t>
            </a:r>
          </a:p>
          <a:p>
            <a:endParaRPr lang="en-US" sz="3000" dirty="0"/>
          </a:p>
          <a:p>
            <a:pPr fontAlgn="t"/>
            <a:r>
              <a:rPr lang="en-US" sz="3000" b="1" dirty="0" smtClean="0"/>
              <a:t>SO2</a:t>
            </a:r>
            <a:r>
              <a:rPr lang="en-US" sz="3000" dirty="0"/>
              <a:t>:  </a:t>
            </a:r>
            <a:r>
              <a:rPr lang="en-US" sz="3000" dirty="0" smtClean="0"/>
              <a:t>Improved </a:t>
            </a:r>
            <a:r>
              <a:rPr lang="en-US" sz="3000" dirty="0"/>
              <a:t>health and nutrition </a:t>
            </a:r>
            <a:r>
              <a:rPr lang="en-US" sz="3000" dirty="0" smtClean="0"/>
              <a:t>status</a:t>
            </a:r>
          </a:p>
          <a:p>
            <a:pPr fontAlgn="t">
              <a:buNone/>
            </a:pPr>
            <a:endParaRPr lang="en-US" sz="3000" dirty="0"/>
          </a:p>
          <a:p>
            <a:pPr fontAlgn="t"/>
            <a:r>
              <a:rPr lang="en-US" sz="3000" b="1" dirty="0" smtClean="0"/>
              <a:t>SO3</a:t>
            </a:r>
            <a:r>
              <a:rPr lang="en-US" sz="3000" dirty="0"/>
              <a:t>:  </a:t>
            </a:r>
            <a:r>
              <a:rPr lang="en-US" sz="3000" dirty="0" smtClean="0"/>
              <a:t>Protect resilience and ability to </a:t>
            </a:r>
            <a:r>
              <a:rPr lang="en-US" sz="3000" dirty="0"/>
              <a:t>identify and respond to recurrent </a:t>
            </a:r>
            <a:r>
              <a:rPr lang="en-US" sz="3000" dirty="0" smtClean="0"/>
              <a:t>shocks</a:t>
            </a:r>
            <a:endParaRPr lang="en-US" sz="30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09800" y="152400"/>
            <a:ext cx="5486400" cy="914400"/>
          </a:xfrm>
        </p:spPr>
        <p:txBody>
          <a:bodyPr/>
          <a:lstStyle/>
          <a:p>
            <a:pPr fontAlgn="auto">
              <a:spcBef>
                <a:spcPts val="0"/>
              </a:spcBef>
              <a:spcAft>
                <a:spcPts val="0"/>
              </a:spcAft>
              <a:defRPr/>
            </a:pPr>
            <a:r>
              <a:rPr lang="en-US" sz="2400" kern="1200" dirty="0" smtClean="0">
                <a:solidFill>
                  <a:schemeClr val="bg1"/>
                </a:solidFill>
                <a:latin typeface="Arial" charset="0"/>
                <a:ea typeface="+mn-ea"/>
                <a:cs typeface="+mn-cs"/>
              </a:rPr>
              <a:t>Target Geographical Zones </a:t>
            </a:r>
          </a:p>
        </p:txBody>
      </p:sp>
      <p:sp>
        <p:nvSpPr>
          <p:cNvPr id="6" name="Slide Number Placeholder 5"/>
          <p:cNvSpPr>
            <a:spLocks noGrp="1"/>
          </p:cNvSpPr>
          <p:nvPr>
            <p:ph type="sldNum" sz="quarter" idx="12"/>
          </p:nvPr>
        </p:nvSpPr>
        <p:spPr/>
        <p:txBody>
          <a:bodyPr/>
          <a:lstStyle/>
          <a:p>
            <a:pPr>
              <a:defRPr/>
            </a:pPr>
            <a:fld id="{C55CBDD5-766A-4C0B-91D8-5F0334192A5D}" type="slidenum">
              <a:rPr lang="en-US" smtClean="0"/>
              <a:pPr>
                <a:defRPr/>
              </a:pPr>
              <a:t>4</a:t>
            </a:fld>
            <a:endParaRPr lang="en-US" dirty="0"/>
          </a:p>
        </p:txBody>
      </p:sp>
      <p:pic>
        <p:nvPicPr>
          <p:cNvPr id="4100" name="Picture 10" descr="C:\Users\Dambadji\Desktop\FFP Washington visit\photos_FFP\Picture2.jpg"/>
          <p:cNvPicPr>
            <a:picLocks noChangeAspect="1" noChangeArrowheads="1"/>
          </p:cNvPicPr>
          <p:nvPr/>
        </p:nvPicPr>
        <p:blipFill>
          <a:blip r:embed="rId2" cstate="print"/>
          <a:srcRect/>
          <a:stretch>
            <a:fillRect/>
          </a:stretch>
        </p:blipFill>
        <p:spPr bwMode="auto">
          <a:xfrm>
            <a:off x="457200" y="1143000"/>
            <a:ext cx="8229600" cy="5267325"/>
          </a:xfrm>
          <a:prstGeom prst="rect">
            <a:avLst/>
          </a:prstGeom>
          <a:noFill/>
          <a:ln w="9525">
            <a:noFill/>
            <a:miter lim="800000"/>
            <a:headEnd/>
            <a:tailEnd/>
          </a:ln>
        </p:spPr>
      </p:pic>
      <p:sp>
        <p:nvSpPr>
          <p:cNvPr id="9" name="Rectangular Callout 8"/>
          <p:cNvSpPr/>
          <p:nvPr/>
        </p:nvSpPr>
        <p:spPr>
          <a:xfrm>
            <a:off x="4191000" y="3581401"/>
            <a:ext cx="1295400" cy="688975"/>
          </a:xfrm>
          <a:prstGeom prst="wedgeRectCallout">
            <a:avLst>
              <a:gd name="adj1" fmla="val 1261"/>
              <a:gd name="adj2" fmla="val 145419"/>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a:t>70 villages </a:t>
            </a:r>
          </a:p>
        </p:txBody>
      </p:sp>
      <p:sp>
        <p:nvSpPr>
          <p:cNvPr id="11" name="Rectangular Callout 10"/>
          <p:cNvSpPr/>
          <p:nvPr/>
        </p:nvSpPr>
        <p:spPr>
          <a:xfrm>
            <a:off x="1600200" y="2667001"/>
            <a:ext cx="1371600" cy="688975"/>
          </a:xfrm>
          <a:prstGeom prst="wedgeRectCallout">
            <a:avLst>
              <a:gd name="adj1" fmla="val 66708"/>
              <a:gd name="adj2" fmla="val 303718"/>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a:t>100 villages</a:t>
            </a:r>
          </a:p>
        </p:txBody>
      </p:sp>
      <p:sp>
        <p:nvSpPr>
          <p:cNvPr id="12" name="Rectangular Callout 11"/>
          <p:cNvSpPr/>
          <p:nvPr/>
        </p:nvSpPr>
        <p:spPr>
          <a:xfrm>
            <a:off x="990600" y="3733801"/>
            <a:ext cx="1295400" cy="612775"/>
          </a:xfrm>
          <a:prstGeom prst="wedgeRectCallout">
            <a:avLst>
              <a:gd name="adj1" fmla="val 83445"/>
              <a:gd name="adj2" fmla="val 192155"/>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dirty="0"/>
              <a:t>70 villages </a:t>
            </a:r>
          </a:p>
        </p:txBody>
      </p:sp>
      <p:sp>
        <p:nvSpPr>
          <p:cNvPr id="8" name="TextBox 7"/>
          <p:cNvSpPr txBox="1"/>
          <p:nvPr/>
        </p:nvSpPr>
        <p:spPr>
          <a:xfrm>
            <a:off x="3886200" y="1219201"/>
            <a:ext cx="2819400" cy="73866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US" sz="1400" dirty="0" smtClean="0"/>
              <a:t>Population Reached : </a:t>
            </a:r>
            <a:r>
              <a:rPr lang="en-US" sz="1400" b="1" dirty="0" smtClean="0">
                <a:latin typeface="Times New Roman"/>
                <a:ea typeface="Times New Roman"/>
                <a:cs typeface="Times New Roman"/>
              </a:rPr>
              <a:t>273,036</a:t>
            </a:r>
            <a:endParaRPr lang="en-US" sz="1400" dirty="0" smtClean="0">
              <a:latin typeface="Times New Roman"/>
              <a:ea typeface="Times New Roman"/>
              <a:cs typeface="Times New Roman"/>
            </a:endParaRPr>
          </a:p>
          <a:p>
            <a:r>
              <a:rPr lang="en-US" sz="1400" dirty="0" smtClean="0"/>
              <a:t>Number of women: </a:t>
            </a:r>
            <a:r>
              <a:rPr lang="en-US" sz="1400" b="1" dirty="0" smtClean="0">
                <a:latin typeface="Times New Roman"/>
                <a:ea typeface="Times New Roman"/>
                <a:cs typeface="Times New Roman"/>
              </a:rPr>
              <a:t>135,855</a:t>
            </a:r>
            <a:endParaRPr lang="en-US" sz="1400" dirty="0" smtClean="0">
              <a:latin typeface="Times New Roman"/>
              <a:ea typeface="Times New Roman"/>
              <a:cs typeface="Times New Roman"/>
            </a:endParaRPr>
          </a:p>
          <a:p>
            <a:r>
              <a:rPr lang="en-US" sz="1400" dirty="0" smtClean="0"/>
              <a:t>   </a:t>
            </a:r>
            <a:endParaRPr lang="en-US" sz="1400" dirty="0"/>
          </a:p>
        </p:txBody>
      </p:sp>
      <p:sp>
        <p:nvSpPr>
          <p:cNvPr id="10" name="Title 1"/>
          <p:cNvSpPr txBox="1">
            <a:spLocks/>
          </p:cNvSpPr>
          <p:nvPr/>
        </p:nvSpPr>
        <p:spPr>
          <a:xfrm>
            <a:off x="457200" y="274638"/>
            <a:ext cx="8229600" cy="715962"/>
          </a:xfrm>
          <a:prstGeom prst="rect">
            <a:avLst/>
          </a:prstGeom>
          <a:solidFill>
            <a:srgbClr val="0070C0"/>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Targeted MYAP</a:t>
            </a:r>
            <a:r>
              <a:rPr kumimoji="0" lang="en-US" sz="4400" b="1" i="0" u="none" strike="noStrike" kern="1200" cap="none" spc="0" normalizeH="0" noProof="0" dirty="0" smtClean="0">
                <a:ln>
                  <a:noFill/>
                </a:ln>
                <a:solidFill>
                  <a:schemeClr val="bg1"/>
                </a:solidFill>
                <a:effectLst/>
                <a:uLnTx/>
                <a:uFillTx/>
                <a:latin typeface="+mj-lt"/>
                <a:ea typeface="+mj-ea"/>
                <a:cs typeface="+mj-cs"/>
              </a:rPr>
              <a:t> Communities</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lstStyle/>
          <a:p>
            <a:r>
              <a:rPr lang="en-US" b="1" dirty="0" smtClean="0">
                <a:solidFill>
                  <a:schemeClr val="bg1"/>
                </a:solidFill>
              </a:rPr>
              <a:t>MYAP</a:t>
            </a:r>
            <a:r>
              <a:rPr lang="en-US" b="1" dirty="0" smtClean="0"/>
              <a:t> </a:t>
            </a:r>
            <a:r>
              <a:rPr lang="en-US" b="1" dirty="0" smtClean="0">
                <a:solidFill>
                  <a:schemeClr val="bg1"/>
                </a:solidFill>
              </a:rPr>
              <a:t>Interventions</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r>
              <a:rPr lang="en-US" b="1" dirty="0" smtClean="0"/>
              <a:t>Agricultural Production</a:t>
            </a:r>
            <a:r>
              <a:rPr lang="en-US" dirty="0" smtClean="0"/>
              <a:t>:  drought-resistant seeds, soil conservation, livestock restocking</a:t>
            </a:r>
          </a:p>
          <a:p>
            <a:r>
              <a:rPr lang="en-US" b="1" dirty="0" smtClean="0"/>
              <a:t>Livelihoods</a:t>
            </a:r>
            <a:r>
              <a:rPr lang="en-US" dirty="0" smtClean="0"/>
              <a:t>:  agro-enterprise and income generation: processing and value-added; business planning, literacy training, IGAs</a:t>
            </a:r>
          </a:p>
          <a:p>
            <a:r>
              <a:rPr lang="en-US" b="1" dirty="0" smtClean="0"/>
              <a:t>Natural Resource Management</a:t>
            </a:r>
            <a:r>
              <a:rPr lang="en-US" dirty="0" smtClean="0"/>
              <a:t>:  land reclamation, irrigation trenches, half moon construction, CFW/FFW</a:t>
            </a:r>
          </a:p>
          <a:p>
            <a:r>
              <a:rPr lang="en-US" b="1" dirty="0" smtClean="0"/>
              <a:t>Water/Sanitation</a:t>
            </a:r>
            <a:r>
              <a:rPr lang="en-US" dirty="0" smtClean="0"/>
              <a:t>:  Community Led Total Sanitation, latrine construction , hand dug wells and drip irrigation</a:t>
            </a:r>
          </a:p>
          <a:p>
            <a:r>
              <a:rPr lang="en-US" b="1" dirty="0" smtClean="0"/>
              <a:t>Health and Nutrition</a:t>
            </a:r>
            <a:r>
              <a:rPr lang="en-US" dirty="0" smtClean="0"/>
              <a:t>:  BCC, training of community health workers, clinic rehabilitation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876" y="-15876"/>
            <a:ext cx="9159876"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876" y="-15876"/>
            <a:ext cx="9159876"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98562"/>
            <a:ext cx="8305800" cy="5659438"/>
          </a:xfrm>
        </p:spPr>
        <p:txBody>
          <a:bodyPr>
            <a:normAutofit lnSpcReduction="10000"/>
          </a:bodyPr>
          <a:lstStyle/>
          <a:p>
            <a:pPr marL="365760" indent="-256032" fontAlgn="auto">
              <a:spcAft>
                <a:spcPts val="1200"/>
              </a:spcAft>
              <a:buClr>
                <a:schemeClr val="accent3"/>
              </a:buClr>
              <a:buFontTx/>
              <a:buChar char="-"/>
              <a:defRPr/>
            </a:pPr>
            <a:r>
              <a:rPr lang="en-US" sz="2400" dirty="0" smtClean="0">
                <a:latin typeface="Calibri" pitchFamily="34" charset="0"/>
                <a:cs typeface="Calibri" pitchFamily="34" charset="0"/>
              </a:rPr>
              <a:t>To assess the resiliency of selected households that have benefited from the Multi-Year Assistance Program in Niger compared with households who were not supported.</a:t>
            </a:r>
          </a:p>
          <a:p>
            <a:pPr marL="109728" indent="0" fontAlgn="auto">
              <a:spcAft>
                <a:spcPts val="0"/>
              </a:spcAft>
              <a:buClr>
                <a:schemeClr val="accent3"/>
              </a:buClr>
              <a:buFont typeface="Georgia"/>
              <a:buNone/>
              <a:defRPr/>
            </a:pPr>
            <a:r>
              <a:rPr lang="en-US" b="1" dirty="0" smtClean="0">
                <a:latin typeface="Calibri" pitchFamily="34" charset="0"/>
                <a:cs typeface="Calibri" pitchFamily="34" charset="0"/>
              </a:rPr>
              <a:t>Key Questions: </a:t>
            </a:r>
          </a:p>
          <a:p>
            <a:pPr marL="365760" indent="-256032" fontAlgn="auto">
              <a:spcAft>
                <a:spcPts val="1200"/>
              </a:spcAft>
              <a:buClr>
                <a:schemeClr val="accent3"/>
              </a:buClr>
              <a:buFontTx/>
              <a:buChar char="-"/>
              <a:defRPr/>
            </a:pPr>
            <a:r>
              <a:rPr lang="en-US" sz="2200" dirty="0" smtClean="0">
                <a:latin typeface="Calibri" pitchFamily="34" charset="0"/>
                <a:cs typeface="Calibri" pitchFamily="34" charset="0"/>
              </a:rPr>
              <a:t>Are </a:t>
            </a:r>
            <a:r>
              <a:rPr lang="en-US" sz="2200" dirty="0">
                <a:latin typeface="Calibri" pitchFamily="34" charset="0"/>
                <a:cs typeface="Calibri" pitchFamily="34" charset="0"/>
              </a:rPr>
              <a:t>households supported by Food for Peace more food secure during crises than households not supported by Food for Peace</a:t>
            </a:r>
            <a:r>
              <a:rPr lang="en-US" sz="2200" dirty="0" smtClean="0">
                <a:latin typeface="Calibri" pitchFamily="34" charset="0"/>
                <a:cs typeface="Calibri" pitchFamily="34" charset="0"/>
              </a:rPr>
              <a:t>?</a:t>
            </a:r>
          </a:p>
          <a:p>
            <a:pPr marL="365760" indent="-256032" fontAlgn="auto">
              <a:spcAft>
                <a:spcPts val="1200"/>
              </a:spcAft>
              <a:buClr>
                <a:schemeClr val="accent3"/>
              </a:buClr>
              <a:buFontTx/>
              <a:buChar char="-"/>
              <a:defRPr/>
            </a:pPr>
            <a:r>
              <a:rPr lang="en-US" sz="2200" dirty="0" smtClean="0">
                <a:latin typeface="Calibri" pitchFamily="34" charset="0"/>
                <a:cs typeface="Calibri" pitchFamily="34" charset="0"/>
              </a:rPr>
              <a:t>Do Food for Peace households consume more diverse and higher quality foods than households not supported by Food for Peace?</a:t>
            </a:r>
          </a:p>
          <a:p>
            <a:pPr marL="365760" indent="-256032" fontAlgn="auto">
              <a:spcAft>
                <a:spcPts val="1200"/>
              </a:spcAft>
              <a:buClr>
                <a:schemeClr val="accent3"/>
              </a:buClr>
              <a:buFontTx/>
              <a:buChar char="-"/>
              <a:defRPr/>
            </a:pPr>
            <a:r>
              <a:rPr lang="en-US" sz="2200" dirty="0" smtClean="0">
                <a:latin typeface="Calibri" pitchFamily="34" charset="0"/>
                <a:cs typeface="Calibri" pitchFamily="34" charset="0"/>
              </a:rPr>
              <a:t>Do Food for Peace households have greater assets that effectively buffer against shocks? Do Food for Peace households use more positive coping strategies?</a:t>
            </a:r>
          </a:p>
          <a:p>
            <a:pPr marL="365760" indent="-256032" fontAlgn="auto">
              <a:spcAft>
                <a:spcPts val="1200"/>
              </a:spcAft>
              <a:buClr>
                <a:schemeClr val="accent3"/>
              </a:buClr>
              <a:buFontTx/>
              <a:buChar char="-"/>
              <a:defRPr/>
            </a:pPr>
            <a:r>
              <a:rPr lang="en-US" sz="2200" dirty="0" smtClean="0">
                <a:latin typeface="Calibri" pitchFamily="34" charset="0"/>
                <a:cs typeface="Calibri" pitchFamily="34" charset="0"/>
              </a:rPr>
              <a:t>Are communities better equipped with social and physical infrastructure that mitigates shocks?</a:t>
            </a:r>
            <a:endParaRPr lang="en-US" sz="2200" dirty="0">
              <a:latin typeface="Calibri" pitchFamily="34" charset="0"/>
              <a:cs typeface="Calibri" pitchFamily="34" charset="0"/>
            </a:endParaRPr>
          </a:p>
        </p:txBody>
      </p:sp>
      <p:sp>
        <p:nvSpPr>
          <p:cNvPr id="4" name="Title 3"/>
          <p:cNvSpPr>
            <a:spLocks noGrp="1"/>
          </p:cNvSpPr>
          <p:nvPr>
            <p:ph type="title"/>
          </p:nvPr>
        </p:nvSpPr>
        <p:spPr>
          <a:xfrm>
            <a:off x="457200" y="274638"/>
            <a:ext cx="8229600" cy="868362"/>
          </a:xfrm>
          <a:solidFill>
            <a:srgbClr val="0070C0"/>
          </a:solidFill>
        </p:spPr>
        <p:txBody>
          <a:bodyPr/>
          <a:lstStyle/>
          <a:p>
            <a:r>
              <a:rPr lang="en-US" b="1" dirty="0" smtClean="0">
                <a:solidFill>
                  <a:schemeClr val="bg1"/>
                </a:solidFill>
              </a:rPr>
              <a:t>Objective of the Study</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458200" cy="5105400"/>
          </a:xfrm>
        </p:spPr>
        <p:txBody>
          <a:bodyPr>
            <a:noAutofit/>
          </a:bodyPr>
          <a:lstStyle/>
          <a:p>
            <a:pPr lvl="0"/>
            <a:r>
              <a:rPr lang="en-US" sz="2000" b="1" dirty="0" smtClean="0"/>
              <a:t>Quantitative survey </a:t>
            </a:r>
          </a:p>
          <a:p>
            <a:pPr lvl="0">
              <a:buNone/>
            </a:pPr>
            <a:r>
              <a:rPr lang="en-US" sz="2000" b="1" dirty="0" smtClean="0"/>
              <a:t>      </a:t>
            </a:r>
            <a:r>
              <a:rPr lang="en-US" sz="2000" dirty="0" smtClean="0"/>
              <a:t>(n = 1,680 beneficiary &amp; non-beneficiary households in 74 villages) </a:t>
            </a:r>
          </a:p>
          <a:p>
            <a:pPr lvl="1"/>
            <a:r>
              <a:rPr lang="en-US" sz="2000" dirty="0" smtClean="0"/>
              <a:t>Food security status indicators</a:t>
            </a:r>
          </a:p>
          <a:p>
            <a:pPr lvl="1"/>
            <a:r>
              <a:rPr lang="en-US" sz="2000" dirty="0" smtClean="0"/>
              <a:t>Household shocks</a:t>
            </a:r>
          </a:p>
          <a:p>
            <a:pPr lvl="1"/>
            <a:r>
              <a:rPr lang="en-US" sz="2000" dirty="0" smtClean="0"/>
              <a:t>Household livelihood activities </a:t>
            </a:r>
          </a:p>
          <a:p>
            <a:pPr lvl="1"/>
            <a:r>
              <a:rPr lang="en-US" sz="2000" dirty="0" smtClean="0"/>
              <a:t>Household adoption of specific risk management strategies</a:t>
            </a:r>
          </a:p>
          <a:p>
            <a:pPr lvl="1"/>
            <a:r>
              <a:rPr lang="en-US" sz="2000" dirty="0" smtClean="0"/>
              <a:t>Household ownership/access to all forms of capital</a:t>
            </a:r>
          </a:p>
          <a:p>
            <a:pPr lvl="1"/>
            <a:r>
              <a:rPr lang="en-US" sz="2000" dirty="0" smtClean="0"/>
              <a:t>Contextual information</a:t>
            </a:r>
          </a:p>
          <a:p>
            <a:pPr lvl="1">
              <a:buNone/>
            </a:pPr>
            <a:endParaRPr lang="en-US" sz="2000" dirty="0" smtClean="0"/>
          </a:p>
          <a:p>
            <a:r>
              <a:rPr lang="en-US" sz="2000" dirty="0" smtClean="0"/>
              <a:t> </a:t>
            </a:r>
            <a:r>
              <a:rPr lang="en-US" sz="2000" b="1" dirty="0" smtClean="0"/>
              <a:t>Qualitative research </a:t>
            </a:r>
            <a:r>
              <a:rPr lang="en-US" sz="2000" dirty="0" smtClean="0"/>
              <a:t>to</a:t>
            </a:r>
            <a:r>
              <a:rPr lang="en-US" sz="2000" b="1" dirty="0" smtClean="0"/>
              <a:t> </a:t>
            </a:r>
            <a:r>
              <a:rPr lang="en-US" sz="2000" dirty="0" smtClean="0"/>
              <a:t>provide deeper understanding of</a:t>
            </a:r>
          </a:p>
          <a:p>
            <a:pPr lvl="1"/>
            <a:r>
              <a:rPr lang="en-US" sz="2000" dirty="0" smtClean="0"/>
              <a:t>HH perception of most severe  shocks and particular problems faced </a:t>
            </a:r>
          </a:p>
          <a:p>
            <a:pPr lvl="1"/>
            <a:r>
              <a:rPr lang="en-US" sz="2000" dirty="0" smtClean="0"/>
              <a:t>HH strategies to cope with or adjust to shocks and factors which constrain HH from reacting to shocks in ways that protect their resilience</a:t>
            </a:r>
          </a:p>
          <a:p>
            <a:pPr lvl="1"/>
            <a:r>
              <a:rPr lang="en-US" sz="2000" dirty="0" smtClean="0"/>
              <a:t>Structures and processes in selected communities within the survey</a:t>
            </a:r>
          </a:p>
          <a:p>
            <a:endParaRPr lang="en-US" sz="2000" dirty="0"/>
          </a:p>
        </p:txBody>
      </p:sp>
      <p:sp>
        <p:nvSpPr>
          <p:cNvPr id="5" name="Title 4"/>
          <p:cNvSpPr>
            <a:spLocks noGrp="1"/>
          </p:cNvSpPr>
          <p:nvPr>
            <p:ph type="title"/>
          </p:nvPr>
        </p:nvSpPr>
        <p:spPr>
          <a:xfrm>
            <a:off x="457200" y="274638"/>
            <a:ext cx="8229600" cy="944562"/>
          </a:xfrm>
          <a:solidFill>
            <a:srgbClr val="0070C0"/>
          </a:solidFill>
        </p:spPr>
        <p:txBody>
          <a:bodyPr/>
          <a:lstStyle/>
          <a:p>
            <a:r>
              <a:rPr lang="en-US" b="1" dirty="0" smtClean="0">
                <a:solidFill>
                  <a:schemeClr val="bg1"/>
                </a:solidFill>
              </a:rPr>
              <a:t>Methodology</a:t>
            </a:r>
            <a:endParaRPr lang="en-US"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1027</Words>
  <Application>Microsoft Office PowerPoint</Application>
  <PresentationFormat>On-screen Show (4:3)</PresentationFormat>
  <Paragraphs>112</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Background and Context</vt:lpstr>
      <vt:lpstr>  PROSAN Multi-Year Assistance Program (2007-2012)  </vt:lpstr>
      <vt:lpstr>Target Geographical Zones </vt:lpstr>
      <vt:lpstr>MYAP Interventions</vt:lpstr>
      <vt:lpstr>Slide 6</vt:lpstr>
      <vt:lpstr>Slide 7</vt:lpstr>
      <vt:lpstr>Objective of the Study</vt:lpstr>
      <vt:lpstr>Methodology</vt:lpstr>
      <vt:lpstr>Methodology</vt:lpstr>
      <vt:lpstr>Preliminary Results/Findings</vt:lpstr>
      <vt:lpstr>Preliminary Results/Findings</vt:lpstr>
      <vt:lpstr>Preliminary Results/Findings</vt:lpstr>
      <vt:lpstr>Slide 14</vt:lpstr>
      <vt:lpstr>Slide 15</vt:lpstr>
      <vt:lpstr>Lessons Learned</vt:lpstr>
      <vt:lpstr>Lessons Learned</vt:lpstr>
      <vt:lpstr>Slide 18</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lpearson</dc:creator>
  <cp:lastModifiedBy>dleege</cp:lastModifiedBy>
  <cp:revision>88</cp:revision>
  <dcterms:created xsi:type="dcterms:W3CDTF">2012-11-09T14:36:07Z</dcterms:created>
  <dcterms:modified xsi:type="dcterms:W3CDTF">2012-11-12T22:06:21Z</dcterms:modified>
</cp:coreProperties>
</file>