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1" r:id="rId7"/>
    <p:sldId id="266" r:id="rId8"/>
    <p:sldId id="265" r:id="rId9"/>
    <p:sldId id="262" r:id="rId10"/>
    <p:sldId id="259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A5A"/>
    <a:srgbClr val="CFD156"/>
    <a:srgbClr val="D7D653"/>
    <a:srgbClr val="CED241"/>
    <a:srgbClr val="B8B949"/>
    <a:srgbClr val="C9A33E"/>
    <a:srgbClr val="006982"/>
    <a:srgbClr val="7B7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29" autoAdjust="0"/>
    <p:restoredTop sz="91230" autoAdjust="0"/>
  </p:normalViewPr>
  <p:slideViewPr>
    <p:cSldViewPr snapToGrid="0" snapToObjects="1">
      <p:cViewPr varScale="1">
        <p:scale>
          <a:sx n="79" d="100"/>
          <a:sy n="79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  <a:ea typeface="+mn-ea"/>
                <a:cs typeface="+mn-cs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ea typeface="+mn-e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ea typeface="+mn-ea"/>
              <a:cs typeface="Genev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6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46355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295275"/>
            <a:ext cx="30083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25258" y="3798125"/>
            <a:ext cx="5739062" cy="27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en-US" sz="2800" dirty="0" smtClean="0">
                <a:solidFill>
                  <a:schemeClr val="bg1"/>
                </a:solidFill>
                <a:latin typeface="Geneva"/>
              </a:rPr>
              <a:t>Maternal / IYCF Practices +</a:t>
            </a:r>
          </a:p>
          <a:p>
            <a:pPr>
              <a:lnSpc>
                <a:spcPts val="4100"/>
              </a:lnSpc>
            </a:pPr>
            <a:r>
              <a:rPr lang="en-US" sz="2800" dirty="0" smtClean="0">
                <a:solidFill>
                  <a:schemeClr val="bg1"/>
                </a:solidFill>
                <a:latin typeface="Geneva"/>
              </a:rPr>
              <a:t>Behavior Change +</a:t>
            </a:r>
          </a:p>
          <a:p>
            <a:pPr>
              <a:lnSpc>
                <a:spcPts val="4100"/>
              </a:lnSpc>
            </a:pPr>
            <a:r>
              <a:rPr lang="en-US" sz="2800" dirty="0" smtClean="0">
                <a:solidFill>
                  <a:schemeClr val="bg1"/>
                </a:solidFill>
                <a:latin typeface="Geneva"/>
              </a:rPr>
              <a:t>Caregivers +</a:t>
            </a:r>
          </a:p>
          <a:p>
            <a:pPr>
              <a:lnSpc>
                <a:spcPts val="4100"/>
              </a:lnSpc>
            </a:pPr>
            <a:r>
              <a:rPr lang="en-US" sz="2800" dirty="0" smtClean="0">
                <a:solidFill>
                  <a:schemeClr val="bg1"/>
                </a:solidFill>
                <a:latin typeface="Geneva"/>
              </a:rPr>
              <a:t>Persons of Influence = </a:t>
            </a:r>
          </a:p>
          <a:p>
            <a:pPr>
              <a:lnSpc>
                <a:spcPts val="4100"/>
              </a:lnSpc>
            </a:pPr>
            <a:r>
              <a:rPr lang="en-US" sz="2800" dirty="0" smtClean="0">
                <a:solidFill>
                  <a:schemeClr val="bg1"/>
                </a:solidFill>
                <a:latin typeface="Geneva"/>
              </a:rPr>
              <a:t>Who, What, When, Where &amp; Why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6" descr="PPT-final-new-5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1588"/>
            <a:ext cx="91440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7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93800" y="1658278"/>
            <a:ext cx="5054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7B7F28"/>
                </a:solidFill>
              </a:rPr>
              <a:t>This presentation was made possible by the generous support of the American people through the United States Agency for International Development (USAID</a:t>
            </a:r>
            <a:r>
              <a:rPr lang="en-US" dirty="0" smtClean="0">
                <a:solidFill>
                  <a:srgbClr val="7B7F28"/>
                </a:solidFill>
              </a:rPr>
              <a:t>) Office of Food for Peace. 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sz="1200" dirty="0" smtClean="0">
                <a:solidFill>
                  <a:srgbClr val="7B7F28"/>
                </a:solidFill>
              </a:rPr>
              <a:t>The </a:t>
            </a:r>
            <a:r>
              <a:rPr lang="en-US" sz="1200" dirty="0">
                <a:solidFill>
                  <a:srgbClr val="7B7F28"/>
                </a:solidFill>
              </a:rPr>
              <a:t>contents are the responsibility of Save the Children and do not necessarily reflect the views of USAID or the United States Government.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7043" y="1190201"/>
            <a:ext cx="814537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70C0"/>
                </a:solidFill>
              </a:rPr>
              <a:t>TYPICAL SETTINGS &amp; TODAY’S OBJECTIVE:</a:t>
            </a:r>
          </a:p>
          <a:p>
            <a:pPr defTabSz="914400"/>
            <a:r>
              <a:rPr lang="en-US" sz="2800" b="1" dirty="0" smtClean="0">
                <a:solidFill>
                  <a:srgbClr val="0070C0"/>
                </a:solidFill>
              </a:rPr>
              <a:t>THINKING THROUGH THE COMBINATIONS</a:t>
            </a:r>
          </a:p>
          <a:p>
            <a:pPr defTabSz="914400"/>
            <a:endParaRPr lang="en-US" sz="2800" dirty="0">
              <a:solidFill>
                <a:srgbClr val="7B7F28"/>
              </a:solidFill>
            </a:endParaRP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800" dirty="0" smtClean="0"/>
              <a:t>SMALL GROUPS</a:t>
            </a:r>
          </a:p>
          <a:p>
            <a:pPr marL="1714500" lvl="3" indent="-342900" defTabSz="914400">
              <a:buFont typeface="Arial" pitchFamily="34" charset="0"/>
              <a:buChar char="•"/>
            </a:pPr>
            <a:r>
              <a:rPr lang="en-US" sz="2800" dirty="0" smtClean="0"/>
              <a:t>EXISTING GROUPS?</a:t>
            </a:r>
          </a:p>
          <a:p>
            <a:pPr lvl="3" defTabSz="914400"/>
            <a:endParaRPr lang="en-US" sz="2800" dirty="0" smtClean="0"/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800" dirty="0" smtClean="0"/>
              <a:t>LARGE COMMUNITY GROUPS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endParaRPr lang="en-US" sz="2800" dirty="0" smtClean="0"/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800" dirty="0" smtClean="0"/>
              <a:t>HOME VISITS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23496" y="955110"/>
            <a:ext cx="7159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srgbClr val="0070C0"/>
                </a:solidFill>
              </a:rPr>
              <a:t>WHO TO REACH IN  A “MOTHERS GROUP”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defTabSz="914400"/>
            <a:endParaRPr lang="en-US" sz="2800" dirty="0" smtClean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PRIMARY CAREGIVERS</a:t>
            </a:r>
            <a:endParaRPr lang="en-US" b="1" dirty="0">
              <a:solidFill>
                <a:srgbClr val="7B7F28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All mothers?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Mothers divided by “timing” of targeted messages?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Mothers only?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PRIMARY CAREGIVERS + </a:t>
            </a: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ADDITIONAL PERSONS OF INFLUENCE?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Grandmothers?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Husbands?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Leaders?  (TBAs, CHWs, religious, community)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1412781"/>
            <a:ext cx="66008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srgbClr val="0070C0"/>
                </a:solidFill>
              </a:rPr>
              <a:t>WHO TO REACH IN  OTHER GROUPS: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PERSONS OF INFLUENCE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Grandmothers?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Husbands?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Leaders?  (TBAs, religious, community)</a:t>
            </a:r>
          </a:p>
          <a:p>
            <a:pPr marL="342900" indent="-3429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Separately?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With mothers?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Mix?  Mix all the time or some of the time?</a:t>
            </a:r>
          </a:p>
        </p:txBody>
      </p:sp>
    </p:spTree>
    <p:extLst>
      <p:ext uri="{BB962C8B-B14F-4D97-AF65-F5344CB8AC3E}">
        <p14:creationId xmlns:p14="http://schemas.microsoft.com/office/powerpoint/2010/main" val="1576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1199710"/>
            <a:ext cx="6600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srgbClr val="0070C0"/>
                </a:solidFill>
              </a:rPr>
              <a:t>WHO TO REACH IN  A  HOME VISIT: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Mother alone?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Mother and father alone?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Mother, father and other persons of influence?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Children as caregivers?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06905" y="706398"/>
            <a:ext cx="7652083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srgbClr val="0070C0"/>
                </a:solidFill>
              </a:rPr>
              <a:t>WHAT PRACTICES (M / IYCF)</a:t>
            </a:r>
            <a:r>
              <a:rPr lang="en-US" dirty="0" smtClean="0">
                <a:solidFill>
                  <a:srgbClr val="7B7F28"/>
                </a:solidFill>
              </a:rPr>
              <a:t>:</a:t>
            </a:r>
          </a:p>
          <a:p>
            <a:pPr defTabSz="914400"/>
            <a:endParaRPr lang="en-US" sz="1200" dirty="0" smtClean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MATERNAL NUTRITION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Additional meal(s) for pregnancy and breastfeeding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Diverse diet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Reduced workload</a:t>
            </a:r>
          </a:p>
          <a:p>
            <a:pPr defTabSz="914400"/>
            <a:endParaRPr lang="en-US" sz="1200" dirty="0" smtClean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OPTIMAL BREASTFEEDING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Early initiation &amp; colostrum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Exclusive breastfeeding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Continued breastfeeding</a:t>
            </a:r>
          </a:p>
          <a:p>
            <a:pPr defTabSz="914400"/>
            <a:endParaRPr lang="en-US" sz="1100" dirty="0">
              <a:solidFill>
                <a:srgbClr val="7B7F28"/>
              </a:solidFill>
            </a:endParaRPr>
          </a:p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COMPLEMENTARY FEEDING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Frequency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Density (thickness, texture)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Amount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Diverse diet </a:t>
            </a:r>
          </a:p>
        </p:txBody>
      </p:sp>
    </p:spTree>
    <p:extLst>
      <p:ext uri="{BB962C8B-B14F-4D97-AF65-F5344CB8AC3E}">
        <p14:creationId xmlns:p14="http://schemas.microsoft.com/office/powerpoint/2010/main" val="90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1382713"/>
            <a:ext cx="66494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70C0"/>
                </a:solidFill>
              </a:rPr>
              <a:t>WHEN</a:t>
            </a:r>
          </a:p>
          <a:p>
            <a:pPr defTabSz="914400"/>
            <a:endParaRPr lang="en-US" sz="2800" dirty="0">
              <a:solidFill>
                <a:srgbClr val="7B7F28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800" dirty="0" smtClean="0"/>
              <a:t>How often with each target?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Mothers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Husbands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Grandmothers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TBAs or CHWs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Community leaders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1382713"/>
            <a:ext cx="66494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70C0"/>
                </a:solidFill>
              </a:rPr>
              <a:t>WHERE</a:t>
            </a:r>
          </a:p>
          <a:p>
            <a:pPr defTabSz="914400"/>
            <a:endParaRPr lang="en-US" sz="2800" dirty="0">
              <a:solidFill>
                <a:srgbClr val="7B7F28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800" dirty="0" smtClean="0"/>
              <a:t>SMALL GROUPS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800" dirty="0" smtClean="0"/>
              <a:t>EXISTING GROUPS?</a:t>
            </a:r>
          </a:p>
          <a:p>
            <a:pPr lvl="1" defTabSz="914400"/>
            <a:endParaRPr lang="en-US" sz="2800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800" dirty="0" smtClean="0"/>
              <a:t>LARGE COMMUNITY GROUPS</a:t>
            </a:r>
          </a:p>
          <a:p>
            <a:pPr marL="342900" indent="-342900" defTabSz="9144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800" dirty="0" smtClean="0"/>
              <a:t>HOME VISITS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676900"/>
            <a:ext cx="23907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1849438"/>
            <a:ext cx="63005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7B7F28"/>
                </a:solidFill>
              </a:rPr>
              <a:t>WHO</a:t>
            </a:r>
            <a:r>
              <a:rPr lang="en-US" sz="2800" dirty="0" smtClean="0">
                <a:solidFill>
                  <a:srgbClr val="7B7F28"/>
                </a:solidFill>
              </a:rPr>
              <a:t>: 	</a:t>
            </a:r>
            <a:r>
              <a:rPr lang="en-US" sz="2800" dirty="0" smtClean="0"/>
              <a:t>Alone or mixed</a:t>
            </a:r>
          </a:p>
          <a:p>
            <a:pPr defTabSz="914400"/>
            <a:r>
              <a:rPr lang="en-US" sz="2800" b="1" dirty="0" smtClean="0">
                <a:solidFill>
                  <a:srgbClr val="7B7F28"/>
                </a:solidFill>
              </a:rPr>
              <a:t>WHAT</a:t>
            </a:r>
            <a:r>
              <a:rPr lang="en-US" sz="2800" dirty="0" smtClean="0">
                <a:solidFill>
                  <a:srgbClr val="7B7F28"/>
                </a:solidFill>
              </a:rPr>
              <a:t>: 	</a:t>
            </a:r>
            <a:r>
              <a:rPr lang="en-US" sz="2800" dirty="0" smtClean="0"/>
              <a:t>What practices to focus on</a:t>
            </a:r>
          </a:p>
          <a:p>
            <a:pPr defTabSz="914400"/>
            <a:r>
              <a:rPr lang="en-US" sz="2800" b="1" dirty="0" smtClean="0">
                <a:solidFill>
                  <a:srgbClr val="7B7F28"/>
                </a:solidFill>
              </a:rPr>
              <a:t>WHEN</a:t>
            </a:r>
            <a:r>
              <a:rPr lang="en-US" sz="2800" dirty="0" smtClean="0">
                <a:solidFill>
                  <a:srgbClr val="7B7F28"/>
                </a:solidFill>
              </a:rPr>
              <a:t>: 	</a:t>
            </a:r>
            <a:r>
              <a:rPr lang="en-US" sz="2800" dirty="0" smtClean="0"/>
              <a:t>How often</a:t>
            </a:r>
          </a:p>
          <a:p>
            <a:pPr defTabSz="914400"/>
            <a:r>
              <a:rPr lang="en-US" sz="2800" b="1" dirty="0" smtClean="0">
                <a:solidFill>
                  <a:srgbClr val="7B7F28"/>
                </a:solidFill>
              </a:rPr>
              <a:t>WHERE</a:t>
            </a:r>
            <a:r>
              <a:rPr lang="en-US" sz="2800" dirty="0" smtClean="0">
                <a:solidFill>
                  <a:srgbClr val="7B7F28"/>
                </a:solidFill>
              </a:rPr>
              <a:t>: 	</a:t>
            </a:r>
            <a:r>
              <a:rPr lang="en-US" sz="2800" dirty="0" smtClean="0"/>
              <a:t>In small group(s) or large</a:t>
            </a:r>
          </a:p>
          <a:p>
            <a:pPr defTabSz="914400"/>
            <a:endParaRPr lang="en-US" sz="2800" dirty="0" smtClean="0">
              <a:solidFill>
                <a:srgbClr val="7B7F28"/>
              </a:solidFill>
            </a:endParaRPr>
          </a:p>
          <a:p>
            <a:pPr defTabSz="914400"/>
            <a:r>
              <a:rPr lang="en-US" sz="2800" b="1" dirty="0" smtClean="0">
                <a:solidFill>
                  <a:srgbClr val="7B7F28"/>
                </a:solidFill>
              </a:rPr>
              <a:t>WHY</a:t>
            </a:r>
            <a:r>
              <a:rPr lang="en-US" sz="2800" dirty="0" smtClean="0">
                <a:solidFill>
                  <a:srgbClr val="7B7F28"/>
                </a:solidFill>
              </a:rPr>
              <a:t>: 	</a:t>
            </a:r>
            <a:r>
              <a:rPr lang="en-US" sz="2800" dirty="0" smtClean="0"/>
              <a:t>Rationale</a:t>
            </a:r>
            <a:endParaRPr lang="en-US" sz="2800" dirty="0"/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042" y="998621"/>
            <a:ext cx="55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WHY?  SMALL GROUP ACTIVITY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291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GO! Creative,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Oring</dc:creator>
  <cp:lastModifiedBy>Jennings, Joan</cp:lastModifiedBy>
  <cp:revision>47</cp:revision>
  <cp:lastPrinted>2012-11-08T22:04:05Z</cp:lastPrinted>
  <dcterms:created xsi:type="dcterms:W3CDTF">2011-05-16T14:12:23Z</dcterms:created>
  <dcterms:modified xsi:type="dcterms:W3CDTF">2012-11-08T22:10:17Z</dcterms:modified>
</cp:coreProperties>
</file>