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1"/>
  </p:notesMasterIdLst>
  <p:handoutMasterIdLst>
    <p:handoutMasterId r:id="rId22"/>
  </p:handoutMasterIdLst>
  <p:sldIdLst>
    <p:sldId id="329" r:id="rId2"/>
    <p:sldId id="315" r:id="rId3"/>
    <p:sldId id="333" r:id="rId4"/>
    <p:sldId id="316" r:id="rId5"/>
    <p:sldId id="317" r:id="rId6"/>
    <p:sldId id="318" r:id="rId7"/>
    <p:sldId id="319" r:id="rId8"/>
    <p:sldId id="320" r:id="rId9"/>
    <p:sldId id="321" r:id="rId10"/>
    <p:sldId id="322" r:id="rId11"/>
    <p:sldId id="330" r:id="rId12"/>
    <p:sldId id="323" r:id="rId13"/>
    <p:sldId id="331" r:id="rId14"/>
    <p:sldId id="324" r:id="rId15"/>
    <p:sldId id="313" r:id="rId16"/>
    <p:sldId id="314" r:id="rId17"/>
    <p:sldId id="327" r:id="rId18"/>
    <p:sldId id="325" r:id="rId19"/>
    <p:sldId id="328" r:id="rId2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pitchFamily="18" charset="0"/>
        <a:ea typeface="+mn-ea"/>
        <a:cs typeface="Arial" charset="0"/>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33"/>
    <a:srgbClr val="660066"/>
    <a:srgbClr val="00CCFF"/>
    <a:srgbClr val="66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63" autoAdjust="0"/>
    <p:restoredTop sz="75043" autoAdjust="0"/>
  </p:normalViewPr>
  <p:slideViewPr>
    <p:cSldViewPr>
      <p:cViewPr varScale="1">
        <p:scale>
          <a:sx n="58" d="100"/>
          <a:sy n="58" d="100"/>
        </p:scale>
        <p:origin x="-50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2902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2902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2902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68B5E988-190C-4BFB-9064-B55596A668B2}" type="slidenum">
              <a:rPr lang="en-US"/>
              <a:pPr>
                <a:defRPr/>
              </a:pPr>
              <a:t>‹#›</a:t>
            </a:fld>
            <a:endParaRPr lang="en-US"/>
          </a:p>
        </p:txBody>
      </p:sp>
    </p:spTree>
    <p:extLst>
      <p:ext uri="{BB962C8B-B14F-4D97-AF65-F5344CB8AC3E}">
        <p14:creationId xmlns:p14="http://schemas.microsoft.com/office/powerpoint/2010/main" xmlns="" val="3413481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19137284-C2AF-48BB-8F73-070815F924E4}" type="slidenum">
              <a:rPr lang="en-US"/>
              <a:pPr>
                <a:defRPr/>
              </a:pPr>
              <a:t>‹#›</a:t>
            </a:fld>
            <a:endParaRPr lang="en-US"/>
          </a:p>
        </p:txBody>
      </p:sp>
    </p:spTree>
    <p:extLst>
      <p:ext uri="{BB962C8B-B14F-4D97-AF65-F5344CB8AC3E}">
        <p14:creationId xmlns:p14="http://schemas.microsoft.com/office/powerpoint/2010/main" xmlns="" val="28891621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By September 2011, </a:t>
            </a:r>
            <a:r>
              <a:rPr lang="en-GB" dirty="0" err="1" smtClean="0"/>
              <a:t>Dadaab</a:t>
            </a:r>
            <a:r>
              <a:rPr lang="en-GB" dirty="0" smtClean="0"/>
              <a:t> had received more than 140,000 new refugees, predominantly Somalis. The refugee population reached 450,000, further stretching infrastructure and services far beyond the original intended capacity of the three camps in </a:t>
            </a:r>
            <a:r>
              <a:rPr lang="en-GB" dirty="0" err="1" smtClean="0"/>
              <a:t>Dadaab</a:t>
            </a:r>
            <a:r>
              <a:rPr lang="en-GB" dirty="0" smtClean="0"/>
              <a:t> of a total of 90,000 refugees.</a:t>
            </a:r>
            <a:endParaRPr lang="en-GB" dirty="0"/>
          </a:p>
        </p:txBody>
      </p:sp>
      <p:sp>
        <p:nvSpPr>
          <p:cNvPr id="4" name="Slide Number Placeholder 3"/>
          <p:cNvSpPr>
            <a:spLocks noGrp="1"/>
          </p:cNvSpPr>
          <p:nvPr>
            <p:ph type="sldNum" sz="quarter" idx="10"/>
          </p:nvPr>
        </p:nvSpPr>
        <p:spPr/>
        <p:txBody>
          <a:bodyPr/>
          <a:lstStyle/>
          <a:p>
            <a:pPr>
              <a:defRPr/>
            </a:pPr>
            <a:fld id="{19137284-C2AF-48BB-8F73-070815F924E4}" type="slidenum">
              <a:rPr lang="en-US" smtClean="0"/>
              <a:pPr>
                <a:defRPr/>
              </a:pPr>
              <a:t>3</a:t>
            </a:fld>
            <a:endParaRPr lang="en-US"/>
          </a:p>
        </p:txBody>
      </p:sp>
    </p:spTree>
    <p:extLst>
      <p:ext uri="{BB962C8B-B14F-4D97-AF65-F5344CB8AC3E}">
        <p14:creationId xmlns:p14="http://schemas.microsoft.com/office/powerpoint/2010/main" xmlns="" val="125920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pPr algn="just"/>
            <a:r>
              <a:rPr lang="en-GB" sz="1200" b="0" i="0" u="none" strike="noStrike" kern="1200" baseline="0" smtClean="0">
                <a:solidFill>
                  <a:schemeClr val="tx1"/>
                </a:solidFill>
                <a:latin typeface="Arial" charset="0"/>
                <a:ea typeface="+mn-ea"/>
                <a:cs typeface="Arial" charset="0"/>
              </a:rPr>
              <a:t>In </a:t>
            </a:r>
            <a:r>
              <a:rPr lang="en-GB" sz="1200" b="0" i="0" u="none" strike="noStrike" kern="1200" baseline="0" dirty="0" smtClean="0">
                <a:solidFill>
                  <a:schemeClr val="tx1"/>
                </a:solidFill>
                <a:latin typeface="Arial" charset="0"/>
                <a:ea typeface="+mn-ea"/>
                <a:cs typeface="Arial" charset="0"/>
              </a:rPr>
              <a:t>all three main camps, the 6-23 months age group had the highest prevalence of anaemia with the prevalence declining with increasing age, as seen in the surveys in 2009 and 2010. Trend analysis comparing anaemia levels in children 6-23 months from 2009 to 2011 and excluding children who arrived in the camp in 2011 shows a sharp decrease in anaemia in this age group which can most likely be attributed to </a:t>
            </a:r>
            <a:r>
              <a:rPr lang="en-GB" sz="1200" b="0" i="0" u="none" strike="noStrike" kern="1200" baseline="0" dirty="0" err="1" smtClean="0">
                <a:solidFill>
                  <a:schemeClr val="tx1"/>
                </a:solidFill>
                <a:latin typeface="Arial" charset="0"/>
                <a:ea typeface="+mn-ea"/>
                <a:cs typeface="Arial" charset="0"/>
              </a:rPr>
              <a:t>Nutributter</a:t>
            </a:r>
            <a:r>
              <a:rPr lang="en-GB" sz="1200" b="0" i="0" u="none" strike="noStrike" kern="1200" baseline="0" dirty="0" smtClean="0">
                <a:solidFill>
                  <a:schemeClr val="tx1"/>
                </a:solidFill>
                <a:latin typeface="Arial" charset="0"/>
                <a:ea typeface="+mn-ea"/>
                <a:cs typeface="Arial" charset="0"/>
              </a:rPr>
              <a:t>® targeted to children 6-23 months. In </a:t>
            </a:r>
            <a:r>
              <a:rPr lang="en-GB" sz="1200" b="0" i="0" u="none" strike="noStrike" kern="1200" baseline="0" dirty="0" err="1" smtClean="0">
                <a:solidFill>
                  <a:schemeClr val="tx1"/>
                </a:solidFill>
                <a:latin typeface="Arial" charset="0"/>
                <a:ea typeface="+mn-ea"/>
                <a:cs typeface="Arial" charset="0"/>
              </a:rPr>
              <a:t>Hagadera</a:t>
            </a:r>
            <a:r>
              <a:rPr lang="en-GB" sz="1200" b="0" i="0" u="none" strike="noStrike" kern="1200" baseline="0" dirty="0" smtClean="0">
                <a:solidFill>
                  <a:schemeClr val="tx1"/>
                </a:solidFill>
                <a:latin typeface="Arial" charset="0"/>
                <a:ea typeface="+mn-ea"/>
                <a:cs typeface="Arial" charset="0"/>
              </a:rPr>
              <a:t>, the prevalence of anaemia in children aged 6-23 months significantly decreased from 82.2% (77.4-86.9 95% CI) in 2010 to 60.7% (52.0-69.4) in 2011 (p&lt;0.05) ), a 26% relative decrease; in </a:t>
            </a:r>
            <a:r>
              <a:rPr lang="en-GB" sz="1200" b="0" i="0" u="none" strike="noStrike" kern="1200" baseline="0" dirty="0" err="1" smtClean="0">
                <a:solidFill>
                  <a:schemeClr val="tx1"/>
                </a:solidFill>
                <a:latin typeface="Arial" charset="0"/>
                <a:ea typeface="+mn-ea"/>
                <a:cs typeface="Arial" charset="0"/>
              </a:rPr>
              <a:t>Ifo</a:t>
            </a:r>
            <a:r>
              <a:rPr lang="en-GB" sz="1200" b="0" i="0" u="none" strike="noStrike" kern="1200" baseline="0" dirty="0" smtClean="0">
                <a:solidFill>
                  <a:schemeClr val="tx1"/>
                </a:solidFill>
                <a:latin typeface="Arial" charset="0"/>
                <a:ea typeface="+mn-ea"/>
                <a:cs typeface="Arial" charset="0"/>
              </a:rPr>
              <a:t>, anaemia decreased from 79.8% (74.5-85.0) to 65.7% (56.8-74.6) (p&lt;0.05), an 18% decrease; and in </a:t>
            </a:r>
            <a:r>
              <a:rPr lang="en-GB" sz="1200" b="0" i="0" u="none" strike="noStrike" kern="1200" baseline="0" dirty="0" err="1" smtClean="0">
                <a:solidFill>
                  <a:schemeClr val="tx1"/>
                </a:solidFill>
                <a:latin typeface="Arial" charset="0"/>
                <a:ea typeface="+mn-ea"/>
                <a:cs typeface="Arial" charset="0"/>
              </a:rPr>
              <a:t>Dagahaley</a:t>
            </a:r>
            <a:r>
              <a:rPr lang="en-GB" sz="1200" b="0" i="0" u="none" strike="noStrike" kern="1200" baseline="0" dirty="0" smtClean="0">
                <a:solidFill>
                  <a:schemeClr val="tx1"/>
                </a:solidFill>
                <a:latin typeface="Arial" charset="0"/>
                <a:ea typeface="+mn-ea"/>
                <a:cs typeface="Arial" charset="0"/>
              </a:rPr>
              <a:t>, anaemia decreased from 72.1% (65.5-78.8) to 60.5% (53.1-67.9) (p&lt;0.05), a 16% decrease.</a:t>
            </a:r>
            <a:endParaRPr lang="en-US" dirty="0" smtClean="0"/>
          </a:p>
        </p:txBody>
      </p:sp>
      <p:sp>
        <p:nvSpPr>
          <p:cNvPr id="21507" name="Slide Number Placeholder 3"/>
          <p:cNvSpPr>
            <a:spLocks noGrp="1"/>
          </p:cNvSpPr>
          <p:nvPr>
            <p:ph type="sldNum" sz="quarter" idx="5"/>
          </p:nvPr>
        </p:nvSpPr>
        <p:spPr>
          <a:noFill/>
        </p:spPr>
        <p:txBody>
          <a:bodyPr/>
          <a:lstStyle/>
          <a:p>
            <a:fld id="{2985081F-362D-4168-824A-ED6A2063155D}" type="slidenum">
              <a:rPr lang="en-US" smtClean="0"/>
              <a:pPr/>
              <a:t>16</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9137284-C2AF-48BB-8F73-070815F924E4}" type="slidenum">
              <a:rPr lang="en-US" smtClean="0"/>
              <a:pPr>
                <a:defRPr/>
              </a:pPr>
              <a:t>19</a:t>
            </a:fld>
            <a:endParaRPr lang="en-US"/>
          </a:p>
        </p:txBody>
      </p:sp>
    </p:spTree>
    <p:extLst>
      <p:ext uri="{BB962C8B-B14F-4D97-AF65-F5344CB8AC3E}">
        <p14:creationId xmlns:p14="http://schemas.microsoft.com/office/powerpoint/2010/main" xmlns="" val="839156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err="1" smtClean="0">
                <a:solidFill>
                  <a:schemeClr val="tx1"/>
                </a:solidFill>
                <a:latin typeface="+mn-lt"/>
                <a:ea typeface="+mn-ea"/>
                <a:cs typeface="+mn-cs"/>
              </a:rPr>
              <a:t>Ingredients:peanut</a:t>
            </a:r>
            <a:r>
              <a:rPr lang="en-GB" sz="1200" b="0" i="0" u="none" strike="noStrike" kern="1200" baseline="0" dirty="0" smtClean="0">
                <a:solidFill>
                  <a:schemeClr val="tx1"/>
                </a:solidFill>
                <a:latin typeface="+mn-lt"/>
                <a:ea typeface="+mn-ea"/>
                <a:cs typeface="+mn-cs"/>
              </a:rPr>
              <a:t>, vegetable fat, sugar, dry skimmed milk powder, whey, </a:t>
            </a:r>
            <a:r>
              <a:rPr lang="en-GB" sz="1200" b="0" i="0" u="none" strike="noStrike" kern="1200" baseline="0" dirty="0" err="1" smtClean="0">
                <a:solidFill>
                  <a:schemeClr val="tx1"/>
                </a:solidFill>
                <a:latin typeface="+mn-lt"/>
                <a:ea typeface="+mn-ea"/>
                <a:cs typeface="+mn-cs"/>
              </a:rPr>
              <a:t>maltodextrin</a:t>
            </a:r>
            <a:r>
              <a:rPr lang="en-GB" sz="1200" b="0" i="0" u="none" strike="noStrike" kern="1200" baseline="0" dirty="0" smtClean="0">
                <a:solidFill>
                  <a:schemeClr val="tx1"/>
                </a:solidFill>
                <a:latin typeface="+mn-lt"/>
                <a:ea typeface="+mn-ea"/>
                <a:cs typeface="+mn-cs"/>
              </a:rPr>
              <a:t>, vitamin and mineral complex, emulsifier: lecithin. May contain traces of soy.</a:t>
            </a:r>
          </a:p>
          <a:p>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Nutributter</a:t>
            </a:r>
            <a:r>
              <a:rPr lang="en-GB" sz="1200" b="0" i="0" u="none" strike="noStrike" kern="1200" baseline="0" dirty="0" smtClean="0">
                <a:solidFill>
                  <a:schemeClr val="tx1"/>
                </a:solidFill>
                <a:latin typeface="+mn-lt"/>
                <a:ea typeface="+mn-ea"/>
                <a:cs typeface="+mn-cs"/>
              </a:rPr>
              <a:t>® does not contain any product of animal origin, except dairy products.</a:t>
            </a:r>
            <a:endParaRPr lang="en-GB" dirty="0"/>
          </a:p>
        </p:txBody>
      </p:sp>
      <p:sp>
        <p:nvSpPr>
          <p:cNvPr id="4" name="Slide Number Placeholder 3"/>
          <p:cNvSpPr>
            <a:spLocks noGrp="1"/>
          </p:cNvSpPr>
          <p:nvPr>
            <p:ph type="sldNum" sz="quarter" idx="10"/>
          </p:nvPr>
        </p:nvSpPr>
        <p:spPr/>
        <p:txBody>
          <a:bodyPr/>
          <a:lstStyle/>
          <a:p>
            <a:fld id="{5EE9F185-83FA-4FC1-A8C5-64AF510CF304}" type="slidenum">
              <a:rPr lang="en-GB" smtClean="0"/>
              <a:pPr/>
              <a:t>5</a:t>
            </a:fld>
            <a:endParaRPr lang="en-GB"/>
          </a:p>
        </p:txBody>
      </p:sp>
    </p:spTree>
    <p:extLst>
      <p:ext uri="{BB962C8B-B14F-4D97-AF65-F5344CB8AC3E}">
        <p14:creationId xmlns:p14="http://schemas.microsoft.com/office/powerpoint/2010/main" xmlns="" val="3857011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Around 6 months of age, due to lack of sufficient food (especially high quality foods), mothers tend to avoid introducing complementary foods to their infants until 9-10 months of age or later, despite World Health Organization (WHO) recommendations that complementary foods should be introduced to infants at 6 months of age. </a:t>
            </a:r>
          </a:p>
          <a:p>
            <a:r>
              <a:rPr lang="en-US" sz="1200" kern="1200" dirty="0" smtClean="0">
                <a:solidFill>
                  <a:schemeClr val="tx1"/>
                </a:solidFill>
                <a:effectLst/>
                <a:latin typeface="Arial" charset="0"/>
                <a:ea typeface="+mn-ea"/>
                <a:cs typeface="Arial" charset="0"/>
              </a:rPr>
              <a:t>Exposure to contaminated water and food products, leads</a:t>
            </a:r>
            <a:r>
              <a:rPr lang="en-US" sz="1200" kern="1200" baseline="0" dirty="0" smtClean="0">
                <a:solidFill>
                  <a:schemeClr val="tx1"/>
                </a:solidFill>
                <a:effectLst/>
                <a:latin typeface="Arial" charset="0"/>
                <a:ea typeface="+mn-ea"/>
                <a:cs typeface="Arial" charset="0"/>
              </a:rPr>
              <a:t> to </a:t>
            </a:r>
            <a:r>
              <a:rPr lang="en-US" sz="1200" kern="1200" dirty="0" smtClean="0">
                <a:solidFill>
                  <a:schemeClr val="tx1"/>
                </a:solidFill>
                <a:effectLst/>
                <a:latin typeface="Arial" charset="0"/>
                <a:ea typeface="+mn-ea"/>
                <a:cs typeface="Arial" charset="0"/>
              </a:rPr>
              <a:t>the development of frequent bouts of diarrhea. </a:t>
            </a:r>
            <a:endParaRPr lang="en-GB" dirty="0"/>
          </a:p>
        </p:txBody>
      </p:sp>
      <p:sp>
        <p:nvSpPr>
          <p:cNvPr id="4" name="Slide Number Placeholder 3"/>
          <p:cNvSpPr>
            <a:spLocks noGrp="1"/>
          </p:cNvSpPr>
          <p:nvPr>
            <p:ph type="sldNum" sz="quarter" idx="10"/>
          </p:nvPr>
        </p:nvSpPr>
        <p:spPr/>
        <p:txBody>
          <a:bodyPr/>
          <a:lstStyle/>
          <a:p>
            <a:pPr>
              <a:defRPr/>
            </a:pPr>
            <a:fld id="{19137284-C2AF-48BB-8F73-070815F924E4}" type="slidenum">
              <a:rPr lang="en-US" smtClean="0"/>
              <a:pPr>
                <a:defRPr/>
              </a:pPr>
              <a:t>6</a:t>
            </a:fld>
            <a:endParaRPr lang="en-US"/>
          </a:p>
        </p:txBody>
      </p:sp>
    </p:spTree>
    <p:extLst>
      <p:ext uri="{BB962C8B-B14F-4D97-AF65-F5344CB8AC3E}">
        <p14:creationId xmlns:p14="http://schemas.microsoft.com/office/powerpoint/2010/main" xmlns="" val="599186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9137284-C2AF-48BB-8F73-070815F924E4}" type="slidenum">
              <a:rPr lang="en-US" smtClean="0"/>
              <a:pPr>
                <a:defRPr/>
              </a:pPr>
              <a:t>7</a:t>
            </a:fld>
            <a:endParaRPr lang="en-US"/>
          </a:p>
        </p:txBody>
      </p:sp>
    </p:spTree>
    <p:extLst>
      <p:ext uri="{BB962C8B-B14F-4D97-AF65-F5344CB8AC3E}">
        <p14:creationId xmlns:p14="http://schemas.microsoft.com/office/powerpoint/2010/main" xmlns="" val="2529285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9137284-C2AF-48BB-8F73-070815F924E4}" type="slidenum">
              <a:rPr lang="en-US" smtClean="0"/>
              <a:pPr>
                <a:defRPr/>
              </a:pPr>
              <a:t>10</a:t>
            </a:fld>
            <a:endParaRPr lang="en-US"/>
          </a:p>
        </p:txBody>
      </p:sp>
    </p:spTree>
    <p:extLst>
      <p:ext uri="{BB962C8B-B14F-4D97-AF65-F5344CB8AC3E}">
        <p14:creationId xmlns:p14="http://schemas.microsoft.com/office/powerpoint/2010/main" xmlns="" val="427829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In the height of the emergency blanket supplementation of 6-59months using CSB++ was introduced in place of </a:t>
            </a:r>
            <a:r>
              <a:rPr lang="en-GB" dirty="0" err="1" smtClean="0"/>
              <a:t>nutributter</a:t>
            </a:r>
            <a:r>
              <a:rPr lang="en-GB" dirty="0" smtClean="0"/>
              <a:t> ( end of September 2011)</a:t>
            </a:r>
          </a:p>
          <a:p>
            <a:endParaRPr lang="en-GB" dirty="0"/>
          </a:p>
        </p:txBody>
      </p:sp>
      <p:sp>
        <p:nvSpPr>
          <p:cNvPr id="4" name="Slide Number Placeholder 3"/>
          <p:cNvSpPr>
            <a:spLocks noGrp="1"/>
          </p:cNvSpPr>
          <p:nvPr>
            <p:ph type="sldNum" sz="quarter" idx="10"/>
          </p:nvPr>
        </p:nvSpPr>
        <p:spPr/>
        <p:txBody>
          <a:bodyPr/>
          <a:lstStyle/>
          <a:p>
            <a:pPr>
              <a:defRPr/>
            </a:pPr>
            <a:fld id="{19137284-C2AF-48BB-8F73-070815F924E4}" type="slidenum">
              <a:rPr lang="en-US" smtClean="0"/>
              <a:pPr>
                <a:defRPr/>
              </a:pPr>
              <a:t>12</a:t>
            </a:fld>
            <a:endParaRPr lang="en-US"/>
          </a:p>
        </p:txBody>
      </p:sp>
    </p:spTree>
    <p:extLst>
      <p:ext uri="{BB962C8B-B14F-4D97-AF65-F5344CB8AC3E}">
        <p14:creationId xmlns:p14="http://schemas.microsoft.com/office/powerpoint/2010/main" xmlns="" val="336865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In the height of the emergency blanket supplementation of 6-59months using CSB++ was introduced in place of </a:t>
            </a:r>
            <a:r>
              <a:rPr lang="en-GB" dirty="0" err="1" smtClean="0"/>
              <a:t>nutributter</a:t>
            </a:r>
            <a:r>
              <a:rPr lang="en-GB" dirty="0" smtClean="0"/>
              <a:t> ( end of September 2011)</a:t>
            </a:r>
          </a:p>
          <a:p>
            <a:endParaRPr lang="en-GB" dirty="0"/>
          </a:p>
        </p:txBody>
      </p:sp>
      <p:sp>
        <p:nvSpPr>
          <p:cNvPr id="4" name="Slide Number Placeholder 3"/>
          <p:cNvSpPr>
            <a:spLocks noGrp="1"/>
          </p:cNvSpPr>
          <p:nvPr>
            <p:ph type="sldNum" sz="quarter" idx="10"/>
          </p:nvPr>
        </p:nvSpPr>
        <p:spPr/>
        <p:txBody>
          <a:bodyPr/>
          <a:lstStyle/>
          <a:p>
            <a:pPr>
              <a:defRPr/>
            </a:pPr>
            <a:fld id="{19137284-C2AF-48BB-8F73-070815F924E4}"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xmlns="" val="336865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Note: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dirty="0" smtClean="0"/>
              <a:t>A</a:t>
            </a:r>
            <a:r>
              <a:rPr lang="en-GB" baseline="0" dirty="0" smtClean="0"/>
              <a:t> </a:t>
            </a:r>
            <a:r>
              <a:rPr lang="en-GB" baseline="0" dirty="0" err="1" smtClean="0"/>
              <a:t>satchet</a:t>
            </a:r>
            <a:r>
              <a:rPr lang="en-GB" baseline="0" dirty="0" smtClean="0"/>
              <a:t> of </a:t>
            </a:r>
            <a:r>
              <a:rPr lang="en-GB" baseline="0" dirty="0" err="1" smtClean="0"/>
              <a:t>nutributter</a:t>
            </a:r>
            <a:r>
              <a:rPr lang="en-GB" baseline="0" dirty="0" smtClean="0"/>
              <a:t> has 9mg of iron which is 100% RDA for the under fives.</a:t>
            </a:r>
            <a:r>
              <a:rPr lang="en-US" sz="1200" kern="1200" dirty="0" smtClean="0">
                <a:solidFill>
                  <a:schemeClr val="tx1"/>
                </a:solidFill>
                <a:effectLst/>
                <a:latin typeface="Arial" charset="0"/>
                <a:ea typeface="+mn-ea"/>
                <a:cs typeface="Arial" charset="0"/>
              </a:rPr>
              <a:t>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err="1" smtClean="0">
                <a:solidFill>
                  <a:schemeClr val="tx1"/>
                </a:solidFill>
                <a:effectLst/>
                <a:latin typeface="Arial" charset="0"/>
                <a:ea typeface="+mn-ea"/>
                <a:cs typeface="Arial" charset="0"/>
              </a:rPr>
              <a:t>Nutributter</a:t>
            </a:r>
            <a:r>
              <a:rPr lang="en-US" sz="1200" kern="1200" dirty="0" smtClean="0">
                <a:solidFill>
                  <a:schemeClr val="tx1"/>
                </a:solidFill>
                <a:effectLst/>
                <a:latin typeface="Arial" charset="0"/>
                <a:ea typeface="+mn-ea"/>
                <a:cs typeface="Arial" charset="0"/>
              </a:rPr>
              <a:t> delivers a daily dose of zinc, which has been shown in clinical trials to reduce the incidence and severity of diarrheal illness. Therefore, we anticipate that </a:t>
            </a:r>
            <a:r>
              <a:rPr lang="en-US" sz="1200" kern="1200" dirty="0" err="1" smtClean="0">
                <a:solidFill>
                  <a:schemeClr val="tx1"/>
                </a:solidFill>
                <a:effectLst/>
                <a:latin typeface="Arial" charset="0"/>
                <a:ea typeface="+mn-ea"/>
                <a:cs typeface="Arial" charset="0"/>
              </a:rPr>
              <a:t>Nutributter</a:t>
            </a:r>
            <a:r>
              <a:rPr lang="en-US" sz="1200" kern="1200" dirty="0" smtClean="0">
                <a:solidFill>
                  <a:schemeClr val="tx1"/>
                </a:solidFill>
                <a:effectLst/>
                <a:latin typeface="Arial" charset="0"/>
                <a:ea typeface="+mn-ea"/>
                <a:cs typeface="Arial" charset="0"/>
              </a:rPr>
              <a:t> supplementation will also impact diarrheal illness and interrupt the infection-malnutrition cycle.</a:t>
            </a:r>
            <a:endParaRPr lang="en-GB" sz="1200" kern="1200" dirty="0" smtClean="0">
              <a:solidFill>
                <a:schemeClr val="tx1"/>
              </a:solidFill>
              <a:effectLst/>
              <a:latin typeface="Arial" charset="0"/>
              <a:ea typeface="+mn-ea"/>
              <a:cs typeface="Arial" charset="0"/>
            </a:endParaRP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GB" sz="1200" kern="1200" dirty="0" smtClean="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GB" dirty="0" err="1" smtClean="0"/>
              <a:t>Note:Provision</a:t>
            </a:r>
            <a:r>
              <a:rPr lang="en-GB" baseline="0" dirty="0" smtClean="0"/>
              <a:t> of food vouchers is quite expensive and needed approximately 12000 dollars per month for the commodities only thus exclusive of operation and distribution costs.</a:t>
            </a:r>
            <a:endParaRPr lang="en-GB" dirty="0"/>
          </a:p>
        </p:txBody>
      </p:sp>
      <p:sp>
        <p:nvSpPr>
          <p:cNvPr id="4" name="Slide Number Placeholder 3"/>
          <p:cNvSpPr>
            <a:spLocks noGrp="1"/>
          </p:cNvSpPr>
          <p:nvPr>
            <p:ph type="sldNum" sz="quarter" idx="10"/>
          </p:nvPr>
        </p:nvSpPr>
        <p:spPr/>
        <p:txBody>
          <a:bodyPr/>
          <a:lstStyle/>
          <a:p>
            <a:pPr>
              <a:defRPr/>
            </a:pPr>
            <a:fld id="{19137284-C2AF-48BB-8F73-070815F924E4}" type="slidenum">
              <a:rPr lang="en-US" smtClean="0"/>
              <a:pPr>
                <a:defRPr/>
              </a:pPr>
              <a:t>14</a:t>
            </a:fld>
            <a:endParaRPr lang="en-US"/>
          </a:p>
        </p:txBody>
      </p:sp>
    </p:spTree>
    <p:extLst>
      <p:ext uri="{BB962C8B-B14F-4D97-AF65-F5344CB8AC3E}">
        <p14:creationId xmlns:p14="http://schemas.microsoft.com/office/powerpoint/2010/main" xmlns="" val="221559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p:spPr>
        <p:txBody>
          <a:bodyPr/>
          <a:lstStyle/>
          <a:p>
            <a:r>
              <a:rPr lang="en-GB" sz="1200" b="0" i="0" u="none" strike="noStrike" kern="1200" baseline="0" dirty="0" smtClean="0">
                <a:solidFill>
                  <a:schemeClr val="tx1"/>
                </a:solidFill>
                <a:latin typeface="Arial" charset="0"/>
                <a:ea typeface="+mn-ea"/>
                <a:cs typeface="Arial" charset="0"/>
              </a:rPr>
              <a:t>The charts shows the anaemia prevalence from nutrition surveys in children aged 6-23 months since</a:t>
            </a:r>
          </a:p>
          <a:p>
            <a:r>
              <a:rPr lang="en-GB" sz="1200" b="0" i="0" u="none" strike="noStrike" kern="1200" baseline="0" dirty="0" smtClean="0">
                <a:solidFill>
                  <a:schemeClr val="tx1"/>
                </a:solidFill>
                <a:latin typeface="Arial" charset="0"/>
                <a:ea typeface="+mn-ea"/>
                <a:cs typeface="Arial" charset="0"/>
              </a:rPr>
              <a:t>2009. This Figure was drawn to aid in the assessment of the impact of </a:t>
            </a:r>
            <a:r>
              <a:rPr lang="en-GB" sz="1200" b="0" i="0" u="none" strike="noStrike" kern="1200" baseline="0" dirty="0" err="1" smtClean="0">
                <a:solidFill>
                  <a:schemeClr val="tx1"/>
                </a:solidFill>
                <a:latin typeface="Arial" charset="0"/>
                <a:ea typeface="+mn-ea"/>
                <a:cs typeface="Arial" charset="0"/>
              </a:rPr>
              <a:t>Nutributter</a:t>
            </a:r>
            <a:r>
              <a:rPr lang="en-GB" sz="1200" b="0" i="0" u="none" strike="noStrike" kern="1200" baseline="0" dirty="0" smtClean="0">
                <a:solidFill>
                  <a:schemeClr val="tx1"/>
                </a:solidFill>
                <a:latin typeface="Arial" charset="0"/>
                <a:ea typeface="+mn-ea"/>
                <a:cs typeface="Arial" charset="0"/>
              </a:rPr>
              <a:t>® to reduce anaemia in</a:t>
            </a:r>
          </a:p>
          <a:p>
            <a:r>
              <a:rPr lang="en-GB" sz="1200" b="0" i="0" u="none" strike="noStrike" kern="1200" baseline="0" dirty="0" smtClean="0">
                <a:solidFill>
                  <a:schemeClr val="tx1"/>
                </a:solidFill>
                <a:latin typeface="Arial" charset="0"/>
                <a:ea typeface="+mn-ea"/>
                <a:cs typeface="Arial" charset="0"/>
              </a:rPr>
              <a:t>children 6-23 months. For comparison purpose, children who joined the camp in 2011 were excluded from</a:t>
            </a:r>
          </a:p>
          <a:p>
            <a:r>
              <a:rPr lang="en-GB" sz="1200" b="0" i="0" u="none" strike="noStrike" kern="1200" baseline="0" dirty="0" smtClean="0">
                <a:solidFill>
                  <a:schemeClr val="tx1"/>
                </a:solidFill>
                <a:latin typeface="Arial" charset="0"/>
                <a:ea typeface="+mn-ea"/>
                <a:cs typeface="Arial" charset="0"/>
              </a:rPr>
              <a:t>analysis because they may not have been exposed to </a:t>
            </a:r>
            <a:r>
              <a:rPr lang="en-GB" sz="1200" b="0" i="0" u="none" strike="noStrike" kern="1200" baseline="0" dirty="0" err="1" smtClean="0">
                <a:solidFill>
                  <a:schemeClr val="tx1"/>
                </a:solidFill>
                <a:latin typeface="Arial" charset="0"/>
                <a:ea typeface="+mn-ea"/>
                <a:cs typeface="Arial" charset="0"/>
              </a:rPr>
              <a:t>Nutributter</a:t>
            </a:r>
            <a:r>
              <a:rPr lang="en-GB" sz="1200" b="0" i="0" u="none" strike="noStrike" kern="1200" baseline="0" dirty="0" smtClean="0">
                <a:solidFill>
                  <a:schemeClr val="tx1"/>
                </a:solidFill>
                <a:latin typeface="Arial" charset="0"/>
                <a:ea typeface="+mn-ea"/>
                <a:cs typeface="Arial" charset="0"/>
              </a:rPr>
              <a:t>® as of 6 months of age or may have been</a:t>
            </a:r>
          </a:p>
          <a:p>
            <a:r>
              <a:rPr lang="en-GB" sz="1200" b="0" i="0" u="none" strike="noStrike" kern="1200" baseline="0" dirty="0" smtClean="0">
                <a:solidFill>
                  <a:schemeClr val="tx1"/>
                </a:solidFill>
                <a:latin typeface="Arial" charset="0"/>
                <a:ea typeface="+mn-ea"/>
                <a:cs typeface="Arial" charset="0"/>
              </a:rPr>
              <a:t>malnourished before joining the camp. Comparison with results from 2010 shows a significant decrease in</a:t>
            </a:r>
          </a:p>
          <a:p>
            <a:r>
              <a:rPr lang="en-GB" sz="1200" b="0" i="0" u="none" strike="noStrike" kern="1200" baseline="0" dirty="0" smtClean="0">
                <a:solidFill>
                  <a:schemeClr val="tx1"/>
                </a:solidFill>
                <a:latin typeface="Arial" charset="0"/>
                <a:ea typeface="+mn-ea"/>
                <a:cs typeface="Arial" charset="0"/>
              </a:rPr>
              <a:t>anaemia among children 6-23 months (p&lt;0.05).</a:t>
            </a:r>
            <a:endParaRPr lang="en-US" dirty="0" smtClean="0"/>
          </a:p>
        </p:txBody>
      </p:sp>
      <p:sp>
        <p:nvSpPr>
          <p:cNvPr id="19459" name="Slide Number Placeholder 3"/>
          <p:cNvSpPr>
            <a:spLocks noGrp="1"/>
          </p:cNvSpPr>
          <p:nvPr>
            <p:ph type="sldNum" sz="quarter" idx="5"/>
          </p:nvPr>
        </p:nvSpPr>
        <p:spPr>
          <a:noFill/>
        </p:spPr>
        <p:txBody>
          <a:bodyPr/>
          <a:lstStyle/>
          <a:p>
            <a:fld id="{9CA0A6EA-A184-4CFA-8841-1AC6296A060F}" type="slidenum">
              <a:rPr lang="en-US" smtClean="0"/>
              <a:pPr/>
              <a:t>15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83D2AE2-A4E0-4120-A163-2B558A3BAC2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94A656C-3E68-4E03-9026-13883F1CADF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668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0668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FB19E38-9444-4294-8979-D5D1F18EA6F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59436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D4725FC-10FC-4DCF-B841-368A6E3E37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59436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DBBA9BC-6CD7-418B-A402-A5B04A4C88F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958BC4C-07D2-44F2-B02D-89341C9CF7E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278D32F-428C-4A30-B57E-3E5B4E3060F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E7A3D70-08B2-4A3D-A436-4362217DC13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3C104495-B98A-4A68-957D-DF0EDAA176C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D1535905-382A-4D09-8431-3A1389B86BA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714831BD-F891-4C3F-B291-76DFD0D1D8E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5C178BA6-F0AA-486E-AC79-81CF369FDEB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77B1B06-E3DF-4C6D-A77C-37D501829A4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6400800"/>
            <a:ext cx="9144000" cy="457200"/>
          </a:xfrm>
          <a:prstGeom prst="rect">
            <a:avLst/>
          </a:prstGeom>
          <a:solidFill>
            <a:srgbClr val="00CCFF"/>
          </a:solidFill>
          <a:ln w="9525">
            <a:solidFill>
              <a:srgbClr val="66CCFF"/>
            </a:solidFill>
            <a:miter lim="800000"/>
            <a:headEnd/>
            <a:tailEnd/>
          </a:ln>
          <a:effectLst/>
        </p:spPr>
        <p:txBody>
          <a:bodyPr/>
          <a:lstStyle/>
          <a:p>
            <a:pPr>
              <a:spcBef>
                <a:spcPct val="50000"/>
              </a:spcBef>
              <a:defRPr/>
            </a:pPr>
            <a:endParaRPr lang="en-US"/>
          </a:p>
        </p:txBody>
      </p:sp>
      <p:sp>
        <p:nvSpPr>
          <p:cNvPr id="1027" name="Rectangle 3"/>
          <p:cNvSpPr>
            <a:spLocks noGrp="1" noChangeArrowheads="1"/>
          </p:cNvSpPr>
          <p:nvPr>
            <p:ph type="title"/>
          </p:nvPr>
        </p:nvSpPr>
        <p:spPr bwMode="auto">
          <a:xfrm>
            <a:off x="685800" y="1066800"/>
            <a:ext cx="5943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3"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a:p>
        </p:txBody>
      </p:sp>
      <p:sp>
        <p:nvSpPr>
          <p:cNvPr id="7174"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a:p>
        </p:txBody>
      </p:sp>
      <p:sp>
        <p:nvSpPr>
          <p:cNvPr id="7175"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85763CC5-9197-40B9-A9E5-4409B868E7D8}" type="slidenum">
              <a:rPr lang="en-US"/>
              <a:pPr>
                <a:defRPr/>
              </a:pPr>
              <a:t>‹#›</a:t>
            </a:fld>
            <a:endParaRPr lang="en-US"/>
          </a:p>
        </p:txBody>
      </p:sp>
      <p:pic>
        <p:nvPicPr>
          <p:cNvPr id="1032" name="Picture 10" descr="colVsHor"/>
          <p:cNvPicPr>
            <a:picLocks noChangeAspect="1" noChangeArrowheads="1"/>
          </p:cNvPicPr>
          <p:nvPr userDrawn="1"/>
        </p:nvPicPr>
        <p:blipFill>
          <a:blip r:embed="rId15" cstate="print"/>
          <a:srcRect/>
          <a:stretch>
            <a:fillRect/>
          </a:stretch>
        </p:blipFill>
        <p:spPr bwMode="auto">
          <a:xfrm>
            <a:off x="6443663" y="188913"/>
            <a:ext cx="2457450" cy="657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Lst>
  <p:timing>
    <p:tnLst>
      <p:par>
        <p:cTn id="1" dur="indefinite" restart="never" nodeType="tmRoot"/>
      </p:par>
    </p:tnLst>
  </p:timing>
  <p:txStyles>
    <p:titleStyle>
      <a:lvl1pPr algn="l" rtl="0" eaLnBrk="0" fontAlgn="base" hangingPunct="0">
        <a:spcBef>
          <a:spcPct val="0"/>
        </a:spcBef>
        <a:spcAft>
          <a:spcPct val="0"/>
        </a:spcAft>
        <a:defRPr sz="3200">
          <a:solidFill>
            <a:srgbClr val="FF6600"/>
          </a:solidFill>
          <a:latin typeface="+mj-lt"/>
          <a:ea typeface="+mj-ea"/>
          <a:cs typeface="+mj-cs"/>
        </a:defRPr>
      </a:lvl1pPr>
      <a:lvl2pPr algn="l" rtl="0" eaLnBrk="0" fontAlgn="base" hangingPunct="0">
        <a:spcBef>
          <a:spcPct val="0"/>
        </a:spcBef>
        <a:spcAft>
          <a:spcPct val="0"/>
        </a:spcAft>
        <a:defRPr sz="3200">
          <a:solidFill>
            <a:srgbClr val="FF6600"/>
          </a:solidFill>
          <a:latin typeface="Arial" charset="0"/>
        </a:defRPr>
      </a:lvl2pPr>
      <a:lvl3pPr algn="l" rtl="0" eaLnBrk="0" fontAlgn="base" hangingPunct="0">
        <a:spcBef>
          <a:spcPct val="0"/>
        </a:spcBef>
        <a:spcAft>
          <a:spcPct val="0"/>
        </a:spcAft>
        <a:defRPr sz="3200">
          <a:solidFill>
            <a:srgbClr val="FF6600"/>
          </a:solidFill>
          <a:latin typeface="Arial" charset="0"/>
        </a:defRPr>
      </a:lvl3pPr>
      <a:lvl4pPr algn="l" rtl="0" eaLnBrk="0" fontAlgn="base" hangingPunct="0">
        <a:spcBef>
          <a:spcPct val="0"/>
        </a:spcBef>
        <a:spcAft>
          <a:spcPct val="0"/>
        </a:spcAft>
        <a:defRPr sz="3200">
          <a:solidFill>
            <a:srgbClr val="FF6600"/>
          </a:solidFill>
          <a:latin typeface="Arial" charset="0"/>
        </a:defRPr>
      </a:lvl4pPr>
      <a:lvl5pPr algn="l" rtl="0" eaLnBrk="0" fontAlgn="base" hangingPunct="0">
        <a:spcBef>
          <a:spcPct val="0"/>
        </a:spcBef>
        <a:spcAft>
          <a:spcPct val="0"/>
        </a:spcAft>
        <a:defRPr sz="3200">
          <a:solidFill>
            <a:srgbClr val="FF6600"/>
          </a:solidFill>
          <a:latin typeface="Arial" charset="0"/>
        </a:defRPr>
      </a:lvl5pPr>
      <a:lvl6pPr marL="457200" algn="l" rtl="0" fontAlgn="base">
        <a:spcBef>
          <a:spcPct val="0"/>
        </a:spcBef>
        <a:spcAft>
          <a:spcPct val="0"/>
        </a:spcAft>
        <a:defRPr sz="3200">
          <a:solidFill>
            <a:srgbClr val="FF6600"/>
          </a:solidFill>
          <a:latin typeface="Arial" charset="0"/>
        </a:defRPr>
      </a:lvl6pPr>
      <a:lvl7pPr marL="914400" algn="l" rtl="0" fontAlgn="base">
        <a:spcBef>
          <a:spcPct val="0"/>
        </a:spcBef>
        <a:spcAft>
          <a:spcPct val="0"/>
        </a:spcAft>
        <a:defRPr sz="3200">
          <a:solidFill>
            <a:srgbClr val="FF6600"/>
          </a:solidFill>
          <a:latin typeface="Arial" charset="0"/>
        </a:defRPr>
      </a:lvl7pPr>
      <a:lvl8pPr marL="1371600" algn="l" rtl="0" fontAlgn="base">
        <a:spcBef>
          <a:spcPct val="0"/>
        </a:spcBef>
        <a:spcAft>
          <a:spcPct val="0"/>
        </a:spcAft>
        <a:defRPr sz="3200">
          <a:solidFill>
            <a:srgbClr val="FF6600"/>
          </a:solidFill>
          <a:latin typeface="Arial" charset="0"/>
        </a:defRPr>
      </a:lvl8pPr>
      <a:lvl9pPr marL="1828800" algn="l" rtl="0" fontAlgn="base">
        <a:spcBef>
          <a:spcPct val="0"/>
        </a:spcBef>
        <a:spcAft>
          <a:spcPct val="0"/>
        </a:spcAft>
        <a:defRPr sz="3200">
          <a:solidFill>
            <a:srgbClr val="FF6600"/>
          </a:solidFill>
          <a:latin typeface="Arial" charset="0"/>
        </a:defRPr>
      </a:lvl9pPr>
    </p:titleStyle>
    <p:bodyStyle>
      <a:lvl1pPr marL="342900" indent="-342900" algn="l" rtl="0" eaLnBrk="0" fontAlgn="base" hangingPunct="0">
        <a:spcBef>
          <a:spcPct val="20000"/>
        </a:spcBef>
        <a:spcAft>
          <a:spcPct val="0"/>
        </a:spcAft>
        <a:buClr>
          <a:srgbClr val="A30000"/>
        </a:buClr>
        <a:buFont typeface="Times" pitchFamily="18"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30000"/>
        </a:buClr>
        <a:buChar char="–"/>
        <a:defRPr sz="2000">
          <a:solidFill>
            <a:schemeClr val="tx1"/>
          </a:solidFill>
          <a:latin typeface="+mn-lt"/>
        </a:defRPr>
      </a:lvl2pPr>
      <a:lvl3pPr marL="1143000" indent="-228600" algn="l" rtl="0" eaLnBrk="0" fontAlgn="base" hangingPunct="0">
        <a:spcBef>
          <a:spcPct val="20000"/>
        </a:spcBef>
        <a:spcAft>
          <a:spcPct val="0"/>
        </a:spcAft>
        <a:buClr>
          <a:srgbClr val="A30000"/>
        </a:buClr>
        <a:buFont typeface="Times" pitchFamily="18" charset="0"/>
        <a:buChar char="•"/>
        <a:defRPr sz="2400">
          <a:solidFill>
            <a:schemeClr val="tx1"/>
          </a:solidFill>
          <a:latin typeface="+mn-lt"/>
        </a:defRPr>
      </a:lvl3pPr>
      <a:lvl4pPr marL="1600200" indent="-228600" algn="l" rtl="0" eaLnBrk="0" fontAlgn="base" hangingPunct="0">
        <a:spcBef>
          <a:spcPct val="20000"/>
        </a:spcBef>
        <a:spcAft>
          <a:spcPct val="0"/>
        </a:spcAft>
        <a:buClr>
          <a:srgbClr val="A30000"/>
        </a:buClr>
        <a:buChar char="–"/>
        <a:defRPr sz="2000">
          <a:solidFill>
            <a:schemeClr val="tx1"/>
          </a:solidFill>
          <a:latin typeface="+mn-lt"/>
        </a:defRPr>
      </a:lvl4pPr>
      <a:lvl5pPr marL="2057400" indent="-228600" algn="l" rtl="0" eaLnBrk="0" fontAlgn="base" hangingPunct="0">
        <a:spcBef>
          <a:spcPct val="20000"/>
        </a:spcBef>
        <a:spcAft>
          <a:spcPct val="0"/>
        </a:spcAft>
        <a:buClr>
          <a:srgbClr val="A30000"/>
        </a:buClr>
        <a:buChar char="»"/>
        <a:defRPr sz="2000">
          <a:solidFill>
            <a:schemeClr val="tx1"/>
          </a:solidFill>
          <a:latin typeface="+mn-lt"/>
        </a:defRPr>
      </a:lvl5pPr>
      <a:lvl6pPr marL="2514600" indent="-228600" algn="l" rtl="0" fontAlgn="base">
        <a:spcBef>
          <a:spcPct val="20000"/>
        </a:spcBef>
        <a:spcAft>
          <a:spcPct val="0"/>
        </a:spcAft>
        <a:buClr>
          <a:srgbClr val="A30000"/>
        </a:buClr>
        <a:buChar char="»"/>
        <a:defRPr sz="2000">
          <a:solidFill>
            <a:schemeClr val="tx1"/>
          </a:solidFill>
          <a:latin typeface="+mn-lt"/>
        </a:defRPr>
      </a:lvl6pPr>
      <a:lvl7pPr marL="2971800" indent="-228600" algn="l" rtl="0" fontAlgn="base">
        <a:spcBef>
          <a:spcPct val="20000"/>
        </a:spcBef>
        <a:spcAft>
          <a:spcPct val="0"/>
        </a:spcAft>
        <a:buClr>
          <a:srgbClr val="A30000"/>
        </a:buClr>
        <a:buChar char="»"/>
        <a:defRPr sz="2000">
          <a:solidFill>
            <a:schemeClr val="tx1"/>
          </a:solidFill>
          <a:latin typeface="+mn-lt"/>
        </a:defRPr>
      </a:lvl7pPr>
      <a:lvl8pPr marL="3429000" indent="-228600" algn="l" rtl="0" fontAlgn="base">
        <a:spcBef>
          <a:spcPct val="20000"/>
        </a:spcBef>
        <a:spcAft>
          <a:spcPct val="0"/>
        </a:spcAft>
        <a:buClr>
          <a:srgbClr val="A30000"/>
        </a:buClr>
        <a:buChar char="»"/>
        <a:defRPr sz="2000">
          <a:solidFill>
            <a:schemeClr val="tx1"/>
          </a:solidFill>
          <a:latin typeface="+mn-lt"/>
        </a:defRPr>
      </a:lvl8pPr>
      <a:lvl9pPr marL="3886200" indent="-228600" algn="l" rtl="0" fontAlgn="base">
        <a:spcBef>
          <a:spcPct val="20000"/>
        </a:spcBef>
        <a:spcAft>
          <a:spcPct val="0"/>
        </a:spcAft>
        <a:buClr>
          <a:srgbClr val="A300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2" name="Rectangle 8"/>
          <p:cNvSpPr>
            <a:spLocks noGrp="1" noChangeArrowheads="1"/>
          </p:cNvSpPr>
          <p:nvPr>
            <p:ph type="title"/>
          </p:nvPr>
        </p:nvSpPr>
        <p:spPr>
          <a:xfrm>
            <a:off x="395536" y="764704"/>
            <a:ext cx="8280920" cy="1224136"/>
          </a:xfrm>
        </p:spPr>
        <p:txBody>
          <a:bodyPr/>
          <a:lstStyle/>
          <a:p>
            <a:r>
              <a:rPr lang="en-GB" dirty="0" smtClean="0"/>
              <a:t>Baby </a:t>
            </a:r>
            <a:r>
              <a:rPr lang="en-GB" dirty="0" err="1" smtClean="0"/>
              <a:t>Minaj</a:t>
            </a:r>
            <a:r>
              <a:rPr lang="en-GB" dirty="0" smtClean="0"/>
              <a:t> </a:t>
            </a:r>
            <a:r>
              <a:rPr lang="en-GB" dirty="0"/>
              <a:t>on admission </a:t>
            </a:r>
            <a:r>
              <a:rPr lang="en-GB" dirty="0" smtClean="0"/>
              <a:t>at the IRC stabilization centre in </a:t>
            </a:r>
            <a:r>
              <a:rPr lang="en-GB" dirty="0" err="1" smtClean="0"/>
              <a:t>Hagadera</a:t>
            </a:r>
            <a:r>
              <a:rPr lang="en-GB" dirty="0" smtClean="0"/>
              <a:t>, </a:t>
            </a:r>
            <a:r>
              <a:rPr lang="en-GB" dirty="0" err="1" smtClean="0"/>
              <a:t>Dadaab</a:t>
            </a:r>
            <a:r>
              <a:rPr lang="en-GB" dirty="0" smtClean="0"/>
              <a:t> refugee camp</a:t>
            </a:r>
            <a:endParaRPr lang="en-US" dirty="0"/>
          </a:p>
        </p:txBody>
      </p:sp>
      <p:pic>
        <p:nvPicPr>
          <p:cNvPr id="31751" name="Picture 1"/>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539750" y="2132856"/>
            <a:ext cx="8147050" cy="424847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960970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smtClean="0"/>
              <a:t>Modalities( Phase 2)</a:t>
            </a:r>
          </a:p>
        </p:txBody>
      </p:sp>
      <p:sp>
        <p:nvSpPr>
          <p:cNvPr id="9219" name="Content Placeholder 2"/>
          <p:cNvSpPr>
            <a:spLocks noGrp="1"/>
          </p:cNvSpPr>
          <p:nvPr>
            <p:ph idx="1"/>
          </p:nvPr>
        </p:nvSpPr>
        <p:spPr>
          <a:xfrm>
            <a:off x="685800" y="1981200"/>
            <a:ext cx="7774632" cy="4688160"/>
          </a:xfrm>
        </p:spPr>
        <p:txBody>
          <a:bodyPr/>
          <a:lstStyle/>
          <a:p>
            <a:pPr algn="just"/>
            <a:r>
              <a:rPr lang="en-GB" sz="2400" dirty="0" smtClean="0"/>
              <a:t>A second phase was started from December 2010 through to August/September 2011. </a:t>
            </a:r>
          </a:p>
          <a:p>
            <a:pPr algn="just"/>
            <a:r>
              <a:rPr lang="en-GB" sz="2400" dirty="0" smtClean="0"/>
              <a:t>Children 6-24 months were targeted.</a:t>
            </a:r>
          </a:p>
          <a:p>
            <a:pPr algn="just"/>
            <a:r>
              <a:rPr lang="en-GB" dirty="0" err="1" smtClean="0"/>
              <a:t>Nutributter</a:t>
            </a:r>
            <a:r>
              <a:rPr lang="en-GB" dirty="0" smtClean="0"/>
              <a:t> was provided in a new package of 20g </a:t>
            </a:r>
            <a:r>
              <a:rPr lang="en-GB" dirty="0" err="1" smtClean="0"/>
              <a:t>satchets</a:t>
            </a:r>
            <a:r>
              <a:rPr lang="en-GB" dirty="0" smtClean="0"/>
              <a:t> </a:t>
            </a:r>
            <a:r>
              <a:rPr lang="en-US" dirty="0" smtClean="0"/>
              <a:t>per </a:t>
            </a:r>
            <a:r>
              <a:rPr lang="en-US" dirty="0"/>
              <a:t>day (monthly basis), providing 110 kcal, 2.6 g protein, 7.0 g lipids and micronutrients including 9 mg iron.</a:t>
            </a:r>
          </a:p>
          <a:p>
            <a:pPr algn="just"/>
            <a:endParaRPr lang="en-GB" sz="2400" dirty="0" smtClean="0"/>
          </a:p>
          <a:p>
            <a:pPr algn="just">
              <a:buFontTx/>
              <a:buAutoNum type="romanLcPeriod"/>
            </a:pPr>
            <a:endParaRPr lang="en-GB" sz="2000" i="1" dirty="0" smtClean="0"/>
          </a:p>
          <a:p>
            <a:pPr marL="0" indent="0" algn="just">
              <a:buNone/>
            </a:pPr>
            <a:endParaRPr lang="en-GB" sz="2000" i="1" dirty="0" smtClean="0"/>
          </a:p>
          <a:p>
            <a:pPr algn="just">
              <a:buFontTx/>
              <a:buAutoNum type="romanLcPeriod"/>
            </a:pPr>
            <a:endParaRPr lang="en-GB" sz="2000" i="1" dirty="0" smtClean="0"/>
          </a:p>
          <a:p>
            <a:pPr algn="just">
              <a:buFontTx/>
              <a:buAutoNum type="romanLcPeriod"/>
            </a:pPr>
            <a:endParaRPr lang="en-GB" sz="2000" i="1" dirty="0" smtClean="0"/>
          </a:p>
          <a:p>
            <a:pPr algn="just">
              <a:buFontTx/>
              <a:buAutoNum type="romanLcPeriod"/>
            </a:pPr>
            <a:endParaRPr lang="en-GB" sz="2000" i="1" dirty="0" smtClean="0"/>
          </a:p>
          <a:p>
            <a:pPr algn="just">
              <a:buFontTx/>
              <a:buAutoNum type="romanLcPeriod"/>
            </a:pPr>
            <a:endParaRPr lang="en-GB" sz="2000" i="1" dirty="0" smtClean="0"/>
          </a:p>
          <a:p>
            <a:pPr algn="just">
              <a:buFontTx/>
              <a:buAutoNum type="romanLcPeriod"/>
            </a:pPr>
            <a:endParaRPr lang="en-GB" sz="2000" i="1" dirty="0" smtClean="0"/>
          </a:p>
          <a:p>
            <a:pPr algn="just">
              <a:buFontTx/>
              <a:buAutoNum type="romanLcPeriod"/>
            </a:pPr>
            <a:endParaRPr lang="en-GB" sz="2000" i="1" dirty="0" smtClean="0"/>
          </a:p>
          <a:p>
            <a:pPr algn="just">
              <a:buFontTx/>
              <a:buAutoNum type="romanLcPeriod"/>
            </a:pPr>
            <a:endParaRPr lang="en-GB" sz="2000" i="1" dirty="0" smtClean="0"/>
          </a:p>
          <a:p>
            <a:pPr algn="just">
              <a:buFontTx/>
              <a:buAutoNum type="romanLcPeriod"/>
            </a:pPr>
            <a:endParaRPr lang="en-GB" sz="2000" i="1" dirty="0" smtClean="0"/>
          </a:p>
          <a:p>
            <a:pPr algn="just">
              <a:buFontTx/>
              <a:buAutoNum type="romanLcPeriod"/>
            </a:pPr>
            <a:endParaRPr lang="en-GB" sz="2000" i="1" dirty="0" smtClean="0"/>
          </a:p>
          <a:p>
            <a:pPr algn="just">
              <a:buFontTx/>
              <a:buAutoNum type="romanLcPeriod"/>
            </a:pPr>
            <a:endParaRPr lang="en-GB" sz="2000" i="1" dirty="0" smtClean="0"/>
          </a:p>
          <a:p>
            <a:pPr algn="just">
              <a:buFontTx/>
              <a:buAutoNum type="romanLcPeriod"/>
            </a:pPr>
            <a:endParaRPr lang="en-GB" sz="2000" i="1" dirty="0" smtClean="0"/>
          </a:p>
          <a:p>
            <a:pPr algn="just">
              <a:buFontTx/>
              <a:buAutoNum type="romanLcPeriod"/>
            </a:pPr>
            <a:endParaRPr lang="en-GB" sz="2000" i="1" dirty="0" smtClean="0"/>
          </a:p>
          <a:p>
            <a:pPr algn="just">
              <a:buFontTx/>
              <a:buAutoNum type="romanLcPeriod"/>
            </a:pPr>
            <a:endParaRPr lang="en-GB" sz="2000" i="1" dirty="0" smtClean="0"/>
          </a:p>
          <a:p>
            <a:pPr algn="just">
              <a:buFontTx/>
              <a:buAutoNum type="romanLcPeriod"/>
            </a:pPr>
            <a:endParaRPr lang="en-GB" sz="2000" i="1" dirty="0" smtClean="0"/>
          </a:p>
          <a:p>
            <a:pPr algn="just">
              <a:buFontTx/>
              <a:buNone/>
            </a:pPr>
            <a:endParaRPr lang="en-GB" sz="2000" i="1" dirty="0" smtClean="0"/>
          </a:p>
        </p:txBody>
      </p:sp>
      <p:pic>
        <p:nvPicPr>
          <p:cNvPr id="4098" name="Picture 2" descr="Photo du produi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19872" y="4797152"/>
            <a:ext cx="3456384" cy="11521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12665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Modalities (Phase 2)</a:t>
            </a:r>
            <a:endParaRPr lang="en-GB" dirty="0"/>
          </a:p>
        </p:txBody>
      </p:sp>
      <p:sp>
        <p:nvSpPr>
          <p:cNvPr id="3" name="Content Placeholder 2"/>
          <p:cNvSpPr>
            <a:spLocks noGrp="1"/>
          </p:cNvSpPr>
          <p:nvPr>
            <p:ph idx="1"/>
          </p:nvPr>
        </p:nvSpPr>
        <p:spPr/>
        <p:txBody>
          <a:bodyPr/>
          <a:lstStyle/>
          <a:p>
            <a:pPr marL="0" indent="0" algn="just">
              <a:buNone/>
            </a:pPr>
            <a:r>
              <a:rPr lang="en-GB" sz="2800" dirty="0"/>
              <a:t>T</a:t>
            </a:r>
            <a:r>
              <a:rPr lang="en-GB" sz="2800" dirty="0" smtClean="0"/>
              <a:t>he </a:t>
            </a:r>
            <a:r>
              <a:rPr lang="en-GB" sz="2800" dirty="0"/>
              <a:t>2</a:t>
            </a:r>
            <a:r>
              <a:rPr lang="en-GB" sz="2800" baseline="30000" dirty="0"/>
              <a:t>nd</a:t>
            </a:r>
            <a:r>
              <a:rPr lang="en-GB" sz="2800" dirty="0"/>
              <a:t> phase the </a:t>
            </a:r>
            <a:r>
              <a:rPr lang="en-GB" sz="2800" dirty="0" err="1"/>
              <a:t>nutributter</a:t>
            </a:r>
            <a:r>
              <a:rPr lang="en-GB" sz="2800" dirty="0"/>
              <a:t> intervention was also tied to the objectives below</a:t>
            </a:r>
            <a:r>
              <a:rPr lang="en-GB" sz="2800" dirty="0" smtClean="0"/>
              <a:t>:</a:t>
            </a:r>
          </a:p>
          <a:p>
            <a:pPr marL="0" indent="0" algn="just">
              <a:buNone/>
            </a:pPr>
            <a:endParaRPr lang="en-GB" sz="2800" dirty="0"/>
          </a:p>
          <a:p>
            <a:pPr algn="just">
              <a:buFontTx/>
              <a:buAutoNum type="romanLcPeriod"/>
            </a:pPr>
            <a:r>
              <a:rPr lang="en-US" i="1" dirty="0"/>
              <a:t>Micronutrient Supplementation</a:t>
            </a:r>
            <a:endParaRPr lang="en-GB" i="1" dirty="0"/>
          </a:p>
          <a:p>
            <a:pPr algn="just">
              <a:buFontTx/>
              <a:buAutoNum type="romanLcPeriod"/>
            </a:pPr>
            <a:r>
              <a:rPr lang="en-US" i="1" dirty="0"/>
              <a:t>Early detection of malnutrition and action taken</a:t>
            </a:r>
            <a:endParaRPr lang="en-GB" i="1" dirty="0"/>
          </a:p>
          <a:p>
            <a:pPr algn="just">
              <a:buFontTx/>
              <a:buAutoNum type="romanLcPeriod"/>
            </a:pPr>
            <a:r>
              <a:rPr lang="en-US" i="1" dirty="0"/>
              <a:t>Growth monitoring and promotion</a:t>
            </a:r>
            <a:r>
              <a:rPr lang="en-GB" i="1" dirty="0"/>
              <a:t> </a:t>
            </a:r>
          </a:p>
          <a:p>
            <a:endParaRPr lang="en-GB" dirty="0"/>
          </a:p>
        </p:txBody>
      </p:sp>
    </p:spTree>
    <p:extLst>
      <p:ext uri="{BB962C8B-B14F-4D97-AF65-F5344CB8AC3E}">
        <p14:creationId xmlns:p14="http://schemas.microsoft.com/office/powerpoint/2010/main" xmlns="" val="710856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836712"/>
            <a:ext cx="7774632" cy="648072"/>
          </a:xfrm>
        </p:spPr>
        <p:txBody>
          <a:bodyPr/>
          <a:lstStyle/>
          <a:p>
            <a:r>
              <a:rPr lang="en-GB" dirty="0" smtClean="0"/>
              <a:t>Improvements</a:t>
            </a:r>
            <a:br>
              <a:rPr lang="en-GB" dirty="0" smtClean="0"/>
            </a:br>
            <a:endParaRPr lang="en-GB" dirty="0" smtClean="0"/>
          </a:p>
        </p:txBody>
      </p:sp>
      <p:sp>
        <p:nvSpPr>
          <p:cNvPr id="3" name="Content Placeholder 2"/>
          <p:cNvSpPr>
            <a:spLocks noGrp="1"/>
          </p:cNvSpPr>
          <p:nvPr>
            <p:ph idx="1"/>
          </p:nvPr>
        </p:nvSpPr>
        <p:spPr>
          <a:xfrm>
            <a:off x="685800" y="1981200"/>
            <a:ext cx="7772400" cy="4400128"/>
          </a:xfrm>
        </p:spPr>
        <p:txBody>
          <a:bodyPr/>
          <a:lstStyle/>
          <a:p>
            <a:pPr lvl="1">
              <a:defRPr/>
            </a:pPr>
            <a:r>
              <a:rPr lang="en-GB" sz="2300" dirty="0"/>
              <a:t>Distributions </a:t>
            </a:r>
            <a:r>
              <a:rPr lang="en-GB" sz="2300" dirty="0" smtClean="0"/>
              <a:t>were carried out </a:t>
            </a:r>
            <a:r>
              <a:rPr lang="en-GB" sz="2300" dirty="0"/>
              <a:t>at </a:t>
            </a:r>
            <a:r>
              <a:rPr lang="en-GB" sz="2300" dirty="0" smtClean="0"/>
              <a:t>health-posts </a:t>
            </a:r>
            <a:r>
              <a:rPr lang="en-GB" sz="2300" dirty="0"/>
              <a:t>and staggered throughout the month to avoid congestion</a:t>
            </a:r>
            <a:r>
              <a:rPr lang="en-GB" sz="2300" dirty="0" smtClean="0"/>
              <a:t>. This was done at the growth monitoring areas</a:t>
            </a:r>
            <a:endParaRPr lang="en-GB" sz="2300" dirty="0"/>
          </a:p>
          <a:p>
            <a:pPr lvl="1">
              <a:defRPr/>
            </a:pPr>
            <a:r>
              <a:rPr lang="en-GB" sz="2300" dirty="0"/>
              <a:t>R</a:t>
            </a:r>
            <a:r>
              <a:rPr lang="en-GB" sz="2300" dirty="0" smtClean="0"/>
              <a:t>egular </a:t>
            </a:r>
            <a:r>
              <a:rPr lang="en-GB" sz="2300" dirty="0"/>
              <a:t>staff </a:t>
            </a:r>
            <a:r>
              <a:rPr lang="en-GB" sz="2300" dirty="0" smtClean="0"/>
              <a:t> specific to growth monitoring and </a:t>
            </a:r>
            <a:r>
              <a:rPr lang="en-GB" sz="2300" dirty="0" err="1" smtClean="0"/>
              <a:t>nutributter</a:t>
            </a:r>
            <a:r>
              <a:rPr lang="en-GB" sz="2300" dirty="0" smtClean="0"/>
              <a:t> distribution were recruited.</a:t>
            </a:r>
            <a:endParaRPr lang="en-GB" sz="2300" dirty="0"/>
          </a:p>
          <a:p>
            <a:pPr lvl="1">
              <a:defRPr/>
            </a:pPr>
            <a:r>
              <a:rPr lang="en-GB" sz="2300" dirty="0" smtClean="0"/>
              <a:t>Intensive </a:t>
            </a:r>
            <a:r>
              <a:rPr lang="en-GB" sz="2300" dirty="0"/>
              <a:t>information campaign </a:t>
            </a:r>
            <a:r>
              <a:rPr lang="en-GB" sz="2300" dirty="0" smtClean="0"/>
              <a:t> was done including </a:t>
            </a:r>
            <a:r>
              <a:rPr lang="en-GB" sz="2300" dirty="0"/>
              <a:t>the change in </a:t>
            </a:r>
            <a:r>
              <a:rPr lang="en-GB" sz="2300" dirty="0" smtClean="0"/>
              <a:t>the </a:t>
            </a:r>
            <a:r>
              <a:rPr lang="en-GB" sz="2300" dirty="0" err="1" smtClean="0"/>
              <a:t>nutributter</a:t>
            </a:r>
            <a:r>
              <a:rPr lang="en-GB" sz="2300" dirty="0" smtClean="0"/>
              <a:t> </a:t>
            </a:r>
            <a:r>
              <a:rPr lang="en-GB" sz="2300" dirty="0"/>
              <a:t>package </a:t>
            </a:r>
          </a:p>
          <a:p>
            <a:pPr lvl="1">
              <a:defRPr/>
            </a:pPr>
            <a:r>
              <a:rPr lang="en-GB" sz="2300" dirty="0"/>
              <a:t>Mobilization and scheduling of beneficiaries </a:t>
            </a:r>
            <a:r>
              <a:rPr lang="en-GB" sz="2300" dirty="0" smtClean="0"/>
              <a:t>also took </a:t>
            </a:r>
            <a:r>
              <a:rPr lang="en-GB" sz="2300" dirty="0"/>
              <a:t>place </a:t>
            </a:r>
            <a:r>
              <a:rPr lang="en-GB" sz="2300" dirty="0" smtClean="0"/>
              <a:t>prior to the start of the second phase. This was </a:t>
            </a:r>
            <a:r>
              <a:rPr lang="en-GB" sz="2300" dirty="0"/>
              <a:t>done by staff in </a:t>
            </a:r>
            <a:r>
              <a:rPr lang="en-GB" sz="2300" dirty="0" smtClean="0"/>
              <a:t>the nutrition </a:t>
            </a:r>
            <a:r>
              <a:rPr lang="en-GB" sz="2300" dirty="0"/>
              <a:t>and outreach program.</a:t>
            </a:r>
          </a:p>
          <a:p>
            <a:pPr marL="457200" lvl="1" indent="0">
              <a:buFontTx/>
              <a:buNone/>
              <a:defRPr/>
            </a:pPr>
            <a:endParaRPr lang="en-GB" sz="1600" dirty="0"/>
          </a:p>
          <a:p>
            <a:pPr>
              <a:defRPr/>
            </a:pPr>
            <a:endParaRPr lang="en-GB" dirty="0"/>
          </a:p>
        </p:txBody>
      </p:sp>
    </p:spTree>
    <p:extLst>
      <p:ext uri="{BB962C8B-B14F-4D97-AF65-F5344CB8AC3E}">
        <p14:creationId xmlns:p14="http://schemas.microsoft.com/office/powerpoint/2010/main" xmlns="" val="689649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836712"/>
            <a:ext cx="7774632" cy="648072"/>
          </a:xfrm>
        </p:spPr>
        <p:txBody>
          <a:bodyPr/>
          <a:lstStyle/>
          <a:p>
            <a:r>
              <a:rPr lang="en-GB" dirty="0" smtClean="0"/>
              <a:t>Improvements</a:t>
            </a:r>
            <a:br>
              <a:rPr lang="en-GB" dirty="0" smtClean="0"/>
            </a:br>
            <a:endParaRPr lang="en-GB" dirty="0" smtClean="0"/>
          </a:p>
        </p:txBody>
      </p:sp>
      <p:sp>
        <p:nvSpPr>
          <p:cNvPr id="3" name="Content Placeholder 2"/>
          <p:cNvSpPr>
            <a:spLocks noGrp="1"/>
          </p:cNvSpPr>
          <p:nvPr>
            <p:ph idx="1"/>
          </p:nvPr>
        </p:nvSpPr>
        <p:spPr>
          <a:xfrm>
            <a:off x="685800" y="1981200"/>
            <a:ext cx="7772400" cy="4400128"/>
          </a:xfrm>
        </p:spPr>
        <p:txBody>
          <a:bodyPr/>
          <a:lstStyle/>
          <a:p>
            <a:pPr lvl="1">
              <a:defRPr/>
            </a:pPr>
            <a:r>
              <a:rPr lang="en-GB" sz="2300" dirty="0" smtClean="0"/>
              <a:t>Standardized </a:t>
            </a:r>
            <a:r>
              <a:rPr lang="en-GB" sz="2300" dirty="0"/>
              <a:t>messages across the 3 camps  </a:t>
            </a:r>
            <a:r>
              <a:rPr lang="en-GB" sz="2300" dirty="0" smtClean="0"/>
              <a:t>were designed </a:t>
            </a:r>
            <a:r>
              <a:rPr lang="en-GB" sz="2300" dirty="0"/>
              <a:t>on </a:t>
            </a:r>
            <a:r>
              <a:rPr lang="en-GB" sz="2300" dirty="0" err="1"/>
              <a:t>nutributter</a:t>
            </a:r>
            <a:r>
              <a:rPr lang="en-GB" sz="2300" dirty="0"/>
              <a:t> </a:t>
            </a:r>
            <a:r>
              <a:rPr lang="en-GB" sz="2300" dirty="0" smtClean="0"/>
              <a:t>and translated </a:t>
            </a:r>
            <a:r>
              <a:rPr lang="en-GB" sz="2300" dirty="0"/>
              <a:t>to Somali.</a:t>
            </a:r>
          </a:p>
          <a:p>
            <a:pPr lvl="1">
              <a:defRPr/>
            </a:pPr>
            <a:r>
              <a:rPr lang="en-GB" sz="2300" dirty="0"/>
              <a:t>Questionnaires </a:t>
            </a:r>
            <a:r>
              <a:rPr lang="en-GB" sz="2300" dirty="0" smtClean="0"/>
              <a:t>were developed </a:t>
            </a:r>
            <a:r>
              <a:rPr lang="en-GB" sz="2300" dirty="0"/>
              <a:t>for post distribution monitoring </a:t>
            </a:r>
            <a:endParaRPr lang="en-GB" sz="2300" dirty="0" smtClean="0"/>
          </a:p>
          <a:p>
            <a:pPr lvl="1">
              <a:defRPr/>
            </a:pPr>
            <a:r>
              <a:rPr lang="en-GB" sz="2300" dirty="0" smtClean="0"/>
              <a:t>Children’s </a:t>
            </a:r>
            <a:r>
              <a:rPr lang="en-GB" sz="2300" dirty="0"/>
              <a:t>MUAC </a:t>
            </a:r>
            <a:r>
              <a:rPr lang="en-GB" sz="2300" dirty="0" smtClean="0"/>
              <a:t>was </a:t>
            </a:r>
            <a:r>
              <a:rPr lang="en-GB" sz="2300" dirty="0"/>
              <a:t>taken </a:t>
            </a:r>
            <a:r>
              <a:rPr lang="en-GB" sz="2300" dirty="0" smtClean="0"/>
              <a:t> during the distribution as it was an </a:t>
            </a:r>
            <a:r>
              <a:rPr lang="en-GB" sz="2300" dirty="0"/>
              <a:t>opportunity to screen and identify malnourished children and those at-risk</a:t>
            </a:r>
          </a:p>
          <a:p>
            <a:pPr lvl="1">
              <a:defRPr/>
            </a:pPr>
            <a:r>
              <a:rPr lang="en-GB" sz="2300" dirty="0" smtClean="0"/>
              <a:t>The GFD partner on ground provided logistics supporting the </a:t>
            </a:r>
            <a:r>
              <a:rPr lang="en-GB" sz="2300" dirty="0"/>
              <a:t>transportation of </a:t>
            </a:r>
            <a:r>
              <a:rPr lang="en-GB" sz="2300" dirty="0" err="1"/>
              <a:t>nutributter</a:t>
            </a:r>
            <a:r>
              <a:rPr lang="en-GB" sz="2300" dirty="0"/>
              <a:t> cartons to the health posts.</a:t>
            </a:r>
          </a:p>
          <a:p>
            <a:pPr marL="457200" lvl="1" indent="0">
              <a:buFontTx/>
              <a:buNone/>
              <a:defRPr/>
            </a:pPr>
            <a:endParaRPr lang="en-GB" sz="1600" dirty="0"/>
          </a:p>
          <a:p>
            <a:pPr>
              <a:defRPr/>
            </a:pPr>
            <a:endParaRPr lang="en-GB" dirty="0"/>
          </a:p>
        </p:txBody>
      </p:sp>
    </p:spTree>
    <p:extLst>
      <p:ext uri="{BB962C8B-B14F-4D97-AF65-F5344CB8AC3E}">
        <p14:creationId xmlns:p14="http://schemas.microsoft.com/office/powerpoint/2010/main" xmlns="" val="1811375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3600" smtClean="0"/>
              <a:t>Results</a:t>
            </a:r>
          </a:p>
        </p:txBody>
      </p:sp>
      <p:sp>
        <p:nvSpPr>
          <p:cNvPr id="11267" name="Rectangle 3"/>
          <p:cNvSpPr>
            <a:spLocks noGrp="1" noChangeArrowheads="1"/>
          </p:cNvSpPr>
          <p:nvPr>
            <p:ph type="body" idx="1"/>
          </p:nvPr>
        </p:nvSpPr>
        <p:spPr/>
        <p:txBody>
          <a:bodyPr/>
          <a:lstStyle/>
          <a:p>
            <a:pPr eaLnBrk="1" hangingPunct="1"/>
            <a:r>
              <a:rPr lang="en-GB" sz="2000" dirty="0" smtClean="0"/>
              <a:t>Improved recovery rate and reduced length of stay among children in SFP</a:t>
            </a:r>
          </a:p>
          <a:p>
            <a:pPr eaLnBrk="1" hangingPunct="1">
              <a:buFontTx/>
              <a:buNone/>
            </a:pPr>
            <a:endParaRPr lang="en-US" sz="2000" dirty="0" smtClean="0"/>
          </a:p>
          <a:p>
            <a:pPr eaLnBrk="1" hangingPunct="1"/>
            <a:r>
              <a:rPr lang="en-US" sz="2000" dirty="0" smtClean="0"/>
              <a:t>Nutrition survey conducted after end of the program used as proxy to determine impact. Reduction in malnutrition levels from 13% in 2009 to 5.6% (</a:t>
            </a:r>
            <a:r>
              <a:rPr lang="en-US" sz="2000" dirty="0" err="1" smtClean="0"/>
              <a:t>Hagadera</a:t>
            </a:r>
            <a:r>
              <a:rPr lang="en-US" sz="2000" dirty="0" smtClean="0"/>
              <a:t> camp), 10% to 7.6% (</a:t>
            </a:r>
            <a:r>
              <a:rPr lang="en-US" sz="2000" dirty="0" err="1" smtClean="0"/>
              <a:t>Ifo</a:t>
            </a:r>
            <a:r>
              <a:rPr lang="en-US" sz="2000" dirty="0" smtClean="0"/>
              <a:t>) and 14% to 10.7%(</a:t>
            </a:r>
            <a:r>
              <a:rPr lang="en-US" sz="2000" dirty="0" err="1" smtClean="0"/>
              <a:t>Dagahaley</a:t>
            </a:r>
            <a:r>
              <a:rPr lang="en-US" sz="2000" dirty="0" smtClean="0"/>
              <a:t>) in 2010 could be attributed to </a:t>
            </a:r>
            <a:r>
              <a:rPr lang="en-US" sz="2000" dirty="0" err="1" smtClean="0"/>
              <a:t>nutributter</a:t>
            </a:r>
            <a:r>
              <a:rPr lang="en-US" sz="2000" dirty="0" smtClean="0"/>
              <a:t>.</a:t>
            </a:r>
          </a:p>
          <a:p>
            <a:pPr eaLnBrk="1" hangingPunct="1">
              <a:buFontTx/>
              <a:buNone/>
            </a:pPr>
            <a:endParaRPr lang="en-US" sz="2000" dirty="0" smtClean="0"/>
          </a:p>
          <a:p>
            <a:pPr eaLnBrk="1" hangingPunct="1"/>
            <a:r>
              <a:rPr lang="en-US" sz="2000" dirty="0" smtClean="0"/>
              <a:t>Reduction in </a:t>
            </a:r>
            <a:r>
              <a:rPr lang="en-US" sz="2000" dirty="0" err="1" smtClean="0"/>
              <a:t>anaemia</a:t>
            </a:r>
            <a:r>
              <a:rPr lang="en-US" sz="2000" dirty="0" smtClean="0"/>
              <a:t> prevalence among under-fives could be attributed to </a:t>
            </a:r>
            <a:r>
              <a:rPr lang="en-US" sz="2000" dirty="0" err="1" smtClean="0"/>
              <a:t>nutributter</a:t>
            </a:r>
            <a:r>
              <a:rPr lang="en-US" sz="2000" dirty="0" smtClean="0"/>
              <a:t>  in addition to the other interventions       (fresh food vouchers; 6-11 months)</a:t>
            </a:r>
          </a:p>
          <a:p>
            <a:pPr eaLnBrk="1" hangingPunct="1">
              <a:buFontTx/>
              <a:buNone/>
            </a:pPr>
            <a:endParaRPr lang="en-US" dirty="0" smtClean="0"/>
          </a:p>
          <a:p>
            <a:pPr eaLnBrk="1" hangingPunct="1">
              <a:buFontTx/>
              <a:buNone/>
            </a:pPr>
            <a:endParaRPr lang="en-US" dirty="0" smtClean="0"/>
          </a:p>
        </p:txBody>
      </p:sp>
    </p:spTree>
    <p:extLst>
      <p:ext uri="{BB962C8B-B14F-4D97-AF65-F5344CB8AC3E}">
        <p14:creationId xmlns:p14="http://schemas.microsoft.com/office/powerpoint/2010/main" xmlns="" val="1964611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Grp="1" noChangeArrowheads="1"/>
          </p:cNvSpPr>
          <p:nvPr>
            <p:ph type="title"/>
          </p:nvPr>
        </p:nvSpPr>
        <p:spPr>
          <a:xfrm>
            <a:off x="685800" y="404813"/>
            <a:ext cx="7558088" cy="1152525"/>
          </a:xfrm>
        </p:spPr>
        <p:txBody>
          <a:bodyPr/>
          <a:lstStyle/>
          <a:p>
            <a:pPr algn="ctr" eaLnBrk="1" hangingPunct="1"/>
            <a:r>
              <a:rPr lang="en-US" b="1" dirty="0" smtClean="0">
                <a:solidFill>
                  <a:srgbClr val="002060"/>
                </a:solidFill>
              </a:rPr>
              <a:t> </a:t>
            </a:r>
          </a:p>
        </p:txBody>
      </p:sp>
      <p:sp>
        <p:nvSpPr>
          <p:cNvPr id="18434" name="Content Placeholder 5"/>
          <p:cNvSpPr>
            <a:spLocks noGrp="1"/>
          </p:cNvSpPr>
          <p:nvPr>
            <p:ph idx="1"/>
          </p:nvPr>
        </p:nvSpPr>
        <p:spPr>
          <a:xfrm>
            <a:off x="685800" y="1700213"/>
            <a:ext cx="7772400" cy="4465637"/>
          </a:xfrm>
        </p:spPr>
        <p:txBody>
          <a:bodyPr/>
          <a:lstStyle/>
          <a:p>
            <a:pPr eaLnBrk="1" hangingPunct="1"/>
            <a:endParaRPr lang="en-US" dirty="0" smtClean="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1700808"/>
            <a:ext cx="7920880" cy="4392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85800" y="620713"/>
            <a:ext cx="7773988" cy="863600"/>
          </a:xfrm>
        </p:spPr>
        <p:txBody>
          <a:bodyPr/>
          <a:lstStyle/>
          <a:p>
            <a:pPr algn="ctr"/>
            <a:r>
              <a:rPr lang="en-US" dirty="0" smtClean="0">
                <a:solidFill>
                  <a:schemeClr val="tx1"/>
                </a:solidFill>
              </a:rPr>
              <a:t> </a:t>
            </a:r>
          </a:p>
        </p:txBody>
      </p:sp>
      <p:sp>
        <p:nvSpPr>
          <p:cNvPr id="20482" name="Content Placeholder 2"/>
          <p:cNvSpPr>
            <a:spLocks noGrp="1"/>
          </p:cNvSpPr>
          <p:nvPr>
            <p:ph idx="1"/>
          </p:nvPr>
        </p:nvSpPr>
        <p:spPr>
          <a:xfrm>
            <a:off x="685800" y="1557338"/>
            <a:ext cx="7772400" cy="4538662"/>
          </a:xfrm>
        </p:spPr>
        <p:txBody>
          <a:bodyPr/>
          <a:lstStyle/>
          <a:p>
            <a:pPr marL="457200" indent="-457200">
              <a:buFont typeface="Arial" charset="0"/>
              <a:buAutoNum type="arabicPeriod"/>
            </a:pPr>
            <a:endParaRPr lang="en-US" dirty="0" smtClean="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1628801"/>
            <a:ext cx="7920880" cy="43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1052736"/>
            <a:ext cx="7776864" cy="4968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48539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3600" smtClean="0"/>
              <a:t>Lessons learnt</a:t>
            </a:r>
          </a:p>
        </p:txBody>
      </p:sp>
      <p:sp>
        <p:nvSpPr>
          <p:cNvPr id="12291" name="Rectangle 3"/>
          <p:cNvSpPr>
            <a:spLocks noGrp="1" noChangeArrowheads="1"/>
          </p:cNvSpPr>
          <p:nvPr>
            <p:ph type="body" idx="1"/>
          </p:nvPr>
        </p:nvSpPr>
        <p:spPr/>
        <p:txBody>
          <a:bodyPr/>
          <a:lstStyle/>
          <a:p>
            <a:pPr eaLnBrk="1" hangingPunct="1"/>
            <a:r>
              <a:rPr lang="en-US" sz="2300" dirty="0" err="1" smtClean="0"/>
              <a:t>Nutributter</a:t>
            </a:r>
            <a:r>
              <a:rPr lang="en-US" sz="2300" dirty="0" smtClean="0"/>
              <a:t> is an effective mode to deliver essential nutrients to children through complementing locally available foods.</a:t>
            </a:r>
          </a:p>
          <a:p>
            <a:pPr eaLnBrk="1" hangingPunct="1"/>
            <a:r>
              <a:rPr lang="en-US" sz="2300" dirty="0" smtClean="0"/>
              <a:t>Distribution of </a:t>
            </a:r>
            <a:r>
              <a:rPr lang="en-US" sz="2300" dirty="0" err="1" smtClean="0"/>
              <a:t>nutributter</a:t>
            </a:r>
            <a:r>
              <a:rPr lang="en-US" sz="2300" dirty="0" smtClean="0"/>
              <a:t> is an opportunity to enhance growth monitoring, IYCF counseling, referral of sick and/or malnourished children for treatment.</a:t>
            </a:r>
          </a:p>
          <a:p>
            <a:pPr eaLnBrk="1" hangingPunct="1"/>
            <a:endParaRPr lang="en-US" sz="2000" dirty="0" smtClean="0"/>
          </a:p>
          <a:p>
            <a:pPr eaLnBrk="1" hangingPunct="1"/>
            <a:endParaRPr lang="en-US" sz="2000" dirty="0" smtClean="0"/>
          </a:p>
          <a:p>
            <a:pPr eaLnBrk="1" hangingPunct="1"/>
            <a:endParaRPr lang="en-US" dirty="0" smtClean="0"/>
          </a:p>
        </p:txBody>
      </p:sp>
    </p:spTree>
    <p:extLst>
      <p:ext uri="{BB962C8B-B14F-4D97-AF65-F5344CB8AC3E}">
        <p14:creationId xmlns:p14="http://schemas.microsoft.com/office/powerpoint/2010/main" xmlns="" val="4238641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08720"/>
            <a:ext cx="8062664" cy="648618"/>
          </a:xfrm>
        </p:spPr>
        <p:txBody>
          <a:bodyPr/>
          <a:lstStyle/>
          <a:p>
            <a:r>
              <a:rPr lang="en-GB" dirty="0" smtClean="0"/>
              <a:t>Baby </a:t>
            </a:r>
            <a:r>
              <a:rPr lang="en-GB" dirty="0" err="1" smtClean="0"/>
              <a:t>Minaj</a:t>
            </a:r>
            <a:r>
              <a:rPr lang="en-GB" dirty="0" smtClean="0"/>
              <a:t> on Discharge</a:t>
            </a:r>
            <a:endParaRPr lang="en-GB" dirty="0"/>
          </a:p>
        </p:txBody>
      </p:sp>
      <p:sp>
        <p:nvSpPr>
          <p:cNvPr id="3" name="Content Placeholder 2"/>
          <p:cNvSpPr>
            <a:spLocks noGrp="1"/>
          </p:cNvSpPr>
          <p:nvPr>
            <p:ph idx="1"/>
          </p:nvPr>
        </p:nvSpPr>
        <p:spPr/>
        <p:txBody>
          <a:bodyPr/>
          <a:lstStyle/>
          <a:p>
            <a:endParaRPr lang="en-GB"/>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850" y="1772816"/>
            <a:ext cx="8280400" cy="4680372"/>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894844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340769"/>
            <a:ext cx="7772400" cy="3672408"/>
          </a:xfrm>
        </p:spPr>
        <p:txBody>
          <a:bodyPr/>
          <a:lstStyle/>
          <a:p>
            <a:pPr algn="just" eaLnBrk="1" hangingPunct="1"/>
            <a:r>
              <a:rPr lang="en-GB" dirty="0" smtClean="0">
                <a:solidFill>
                  <a:schemeClr val="tx1"/>
                </a:solidFill>
                <a:latin typeface="Tahoma" pitchFamily="34" charset="0"/>
              </a:rPr>
              <a:t> </a:t>
            </a:r>
            <a:r>
              <a:rPr lang="en-GB" sz="4400" dirty="0" smtClean="0">
                <a:solidFill>
                  <a:srgbClr val="FF0000"/>
                </a:solidFill>
                <a:latin typeface="Tahoma" pitchFamily="34" charset="0"/>
              </a:rPr>
              <a:t>"Using new food aid products for prevention to enhance  resiliency“</a:t>
            </a:r>
            <a:r>
              <a:rPr lang="en-GB" sz="2800" dirty="0" smtClean="0">
                <a:solidFill>
                  <a:schemeClr val="tx1"/>
                </a:solidFill>
                <a:latin typeface="Tahoma" pitchFamily="34" charset="0"/>
              </a:rPr>
              <a:t/>
            </a:r>
            <a:br>
              <a:rPr lang="en-GB" sz="2800" dirty="0" smtClean="0">
                <a:solidFill>
                  <a:schemeClr val="tx1"/>
                </a:solidFill>
                <a:latin typeface="Tahoma" pitchFamily="34" charset="0"/>
              </a:rPr>
            </a:br>
            <a:r>
              <a:rPr lang="en-GB" sz="2800" i="1" dirty="0" smtClean="0">
                <a:solidFill>
                  <a:schemeClr val="tx1"/>
                </a:solidFill>
                <a:latin typeface="Tahoma" pitchFamily="34" charset="0"/>
              </a:rPr>
              <a:t>The </a:t>
            </a:r>
            <a:r>
              <a:rPr lang="en-GB" sz="2800" i="1" dirty="0" err="1" smtClean="0">
                <a:solidFill>
                  <a:schemeClr val="tx1"/>
                </a:solidFill>
                <a:latin typeface="Tahoma" pitchFamily="34" charset="0"/>
              </a:rPr>
              <a:t>nutri</a:t>
            </a:r>
            <a:r>
              <a:rPr lang="en-GB" sz="2800" i="1" dirty="0" smtClean="0">
                <a:solidFill>
                  <a:schemeClr val="tx1"/>
                </a:solidFill>
                <a:latin typeface="Tahoma" pitchFamily="34" charset="0"/>
              </a:rPr>
              <a:t> butter experience _ </a:t>
            </a:r>
            <a:r>
              <a:rPr lang="en-GB" sz="2800" i="1" dirty="0" err="1" smtClean="0">
                <a:solidFill>
                  <a:schemeClr val="tx1"/>
                </a:solidFill>
                <a:latin typeface="Tahoma" pitchFamily="34" charset="0"/>
              </a:rPr>
              <a:t>Dadaab</a:t>
            </a:r>
            <a:r>
              <a:rPr lang="en-GB" sz="2800" i="1" dirty="0" smtClean="0">
                <a:solidFill>
                  <a:schemeClr val="tx1"/>
                </a:solidFill>
                <a:latin typeface="Tahoma" pitchFamily="34" charset="0"/>
              </a:rPr>
              <a:t> refugee camp</a:t>
            </a:r>
            <a:r>
              <a:rPr lang="en-US" sz="2800" i="1" dirty="0" smtClean="0">
                <a:solidFill>
                  <a:schemeClr val="tx1"/>
                </a:solidFill>
              </a:rPr>
              <a:t> ,Kenya</a:t>
            </a:r>
          </a:p>
        </p:txBody>
      </p:sp>
      <p:sp>
        <p:nvSpPr>
          <p:cNvPr id="2051" name="Rectangle 3"/>
          <p:cNvSpPr>
            <a:spLocks noGrp="1" noChangeArrowheads="1"/>
          </p:cNvSpPr>
          <p:nvPr>
            <p:ph type="subTitle" idx="1"/>
          </p:nvPr>
        </p:nvSpPr>
        <p:spPr>
          <a:xfrm>
            <a:off x="467544" y="4876800"/>
            <a:ext cx="7992888" cy="1143000"/>
          </a:xfrm>
        </p:spPr>
        <p:txBody>
          <a:bodyPr/>
          <a:lstStyle/>
          <a:p>
            <a:pPr eaLnBrk="1" hangingPunct="1"/>
            <a:r>
              <a:rPr lang="en-US" dirty="0" smtClean="0"/>
              <a:t>Dr. </a:t>
            </a:r>
            <a:r>
              <a:rPr lang="en-US" dirty="0" err="1"/>
              <a:t>K</a:t>
            </a:r>
            <a:r>
              <a:rPr lang="en-US" dirty="0" err="1" smtClean="0"/>
              <a:t>ahindo</a:t>
            </a:r>
            <a:r>
              <a:rPr lang="en-US" dirty="0" smtClean="0"/>
              <a:t> </a:t>
            </a:r>
            <a:r>
              <a:rPr lang="en-US" dirty="0" err="1" smtClean="0"/>
              <a:t>Maina</a:t>
            </a:r>
            <a:endParaRPr lang="en-US" dirty="0" smtClean="0"/>
          </a:p>
          <a:p>
            <a:pPr eaLnBrk="1" hangingPunct="1"/>
            <a:r>
              <a:rPr lang="en-US" dirty="0" smtClean="0"/>
              <a:t>Public Health Officer</a:t>
            </a:r>
          </a:p>
          <a:p>
            <a:pPr eaLnBrk="1" hangingPunct="1"/>
            <a:r>
              <a:rPr lang="en-US" dirty="0" smtClean="0"/>
              <a:t>UNHCR</a:t>
            </a:r>
          </a:p>
          <a:p>
            <a:pPr eaLnBrk="1" hangingPunct="1"/>
            <a:endParaRPr lang="en-US" sz="1000" dirty="0" smtClean="0"/>
          </a:p>
          <a:p>
            <a:pPr eaLnBrk="1" hangingPunct="1"/>
            <a:r>
              <a:rPr lang="en-US" sz="2000" dirty="0" smtClean="0"/>
              <a:t>Presentation on behalf of Terry </a:t>
            </a:r>
            <a:r>
              <a:rPr lang="en-US" sz="2000" dirty="0" err="1" smtClean="0"/>
              <a:t>Njeri</a:t>
            </a:r>
            <a:r>
              <a:rPr lang="en-US" sz="2000" dirty="0" smtClean="0"/>
              <a:t> </a:t>
            </a:r>
            <a:r>
              <a:rPr lang="en-US" sz="2000" dirty="0" err="1" smtClean="0"/>
              <a:t>Theuri</a:t>
            </a:r>
            <a:r>
              <a:rPr lang="en-US" sz="2000" dirty="0" smtClean="0"/>
              <a:t>, Nutrition officer UNHCR</a:t>
            </a:r>
          </a:p>
        </p:txBody>
      </p:sp>
    </p:spTree>
    <p:extLst>
      <p:ext uri="{BB962C8B-B14F-4D97-AF65-F5344CB8AC3E}">
        <p14:creationId xmlns:p14="http://schemas.microsoft.com/office/powerpoint/2010/main" xmlns="" val="1692268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85800" y="1981200"/>
            <a:ext cx="7772400" cy="295672"/>
          </a:xfrm>
        </p:spPr>
        <p:txBody>
          <a:bodyPr/>
          <a:lstStyle/>
          <a:p>
            <a:endParaRPr lang="en-GB" dirty="0"/>
          </a:p>
        </p:txBody>
      </p:sp>
      <p:pic>
        <p:nvPicPr>
          <p:cNvPr id="1032"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4074" y="836712"/>
            <a:ext cx="7128792" cy="58326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52657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3600" dirty="0" smtClean="0"/>
              <a:t>Background</a:t>
            </a:r>
          </a:p>
        </p:txBody>
      </p:sp>
      <p:sp>
        <p:nvSpPr>
          <p:cNvPr id="3075" name="Rectangle 3"/>
          <p:cNvSpPr>
            <a:spLocks noGrp="1" noChangeArrowheads="1"/>
          </p:cNvSpPr>
          <p:nvPr>
            <p:ph type="body" idx="1"/>
          </p:nvPr>
        </p:nvSpPr>
        <p:spPr/>
        <p:txBody>
          <a:bodyPr/>
          <a:lstStyle/>
          <a:p>
            <a:pPr eaLnBrk="1" hangingPunct="1">
              <a:lnSpc>
                <a:spcPct val="80000"/>
              </a:lnSpc>
              <a:defRPr/>
            </a:pPr>
            <a:r>
              <a:rPr lang="en-US" sz="2100" dirty="0" err="1" smtClean="0"/>
              <a:t>Nutributter</a:t>
            </a:r>
            <a:r>
              <a:rPr lang="en-US" sz="2100" baseline="30000" dirty="0" smtClean="0"/>
              <a:t>®</a:t>
            </a:r>
            <a:r>
              <a:rPr lang="en-US" sz="2100" dirty="0" smtClean="0"/>
              <a:t> is a Lipid-based Nutrient Supplement in the form of a ready-to-use paste, intended to fortify the food supplements of young children, aged between 6 and 24 months, and aid in their motor and cognitive development. </a:t>
            </a:r>
          </a:p>
          <a:p>
            <a:pPr eaLnBrk="1" hangingPunct="1">
              <a:lnSpc>
                <a:spcPct val="80000"/>
              </a:lnSpc>
              <a:defRPr/>
            </a:pPr>
            <a:endParaRPr lang="en-GB" sz="2100" dirty="0" smtClean="0"/>
          </a:p>
          <a:p>
            <a:pPr eaLnBrk="1" hangingPunct="1">
              <a:lnSpc>
                <a:spcPct val="80000"/>
              </a:lnSpc>
              <a:defRPr/>
            </a:pPr>
            <a:r>
              <a:rPr lang="en-GB" sz="2100" dirty="0" err="1" smtClean="0"/>
              <a:t>Nutributter</a:t>
            </a:r>
            <a:r>
              <a:rPr lang="en-GB" sz="2100" dirty="0"/>
              <a:t>® does not require any prior cooking or dilution and does not need to be refrigerated. T</a:t>
            </a:r>
            <a:r>
              <a:rPr lang="en-GB" sz="2100" dirty="0" smtClean="0"/>
              <a:t>he </a:t>
            </a:r>
            <a:r>
              <a:rPr lang="en-GB" sz="2100" dirty="0"/>
              <a:t>package </a:t>
            </a:r>
            <a:r>
              <a:rPr lang="en-GB" sz="2100" dirty="0" smtClean="0"/>
              <a:t> is simply opened and</a:t>
            </a:r>
            <a:r>
              <a:rPr lang="en-GB" sz="2100" b="1" dirty="0" smtClean="0"/>
              <a:t> </a:t>
            </a:r>
            <a:r>
              <a:rPr lang="en-GB" sz="2100" b="1" dirty="0"/>
              <a:t>the </a:t>
            </a:r>
            <a:r>
              <a:rPr lang="en-GB" sz="2100" b="1" dirty="0" smtClean="0"/>
              <a:t>contents eaten </a:t>
            </a:r>
            <a:r>
              <a:rPr lang="en-GB" sz="2100" b="1" dirty="0"/>
              <a:t>or </a:t>
            </a:r>
            <a:r>
              <a:rPr lang="en-GB" sz="2100" b="1" dirty="0" smtClean="0"/>
              <a:t>mixed  </a:t>
            </a:r>
            <a:r>
              <a:rPr lang="en-GB" sz="2100" dirty="0"/>
              <a:t>into the child’s complementary food after it has been cooked and is no longer steaming hot.</a:t>
            </a:r>
            <a:endParaRPr lang="en-US" sz="2100" dirty="0" smtClean="0"/>
          </a:p>
          <a:p>
            <a:pPr eaLnBrk="1" hangingPunct="1">
              <a:lnSpc>
                <a:spcPct val="80000"/>
              </a:lnSpc>
              <a:defRPr/>
            </a:pPr>
            <a:endParaRPr lang="en-GB" sz="2100" dirty="0"/>
          </a:p>
          <a:p>
            <a:pPr eaLnBrk="1" hangingPunct="1">
              <a:lnSpc>
                <a:spcPct val="80000"/>
              </a:lnSpc>
              <a:defRPr/>
            </a:pPr>
            <a:r>
              <a:rPr lang="en-GB" sz="2100" dirty="0" err="1" smtClean="0"/>
              <a:t>Nutributter</a:t>
            </a:r>
            <a:r>
              <a:rPr lang="en-GB" sz="2100" dirty="0"/>
              <a:t>® is a supplement and does not replace breastfeeding </a:t>
            </a:r>
            <a:r>
              <a:rPr lang="en-GB" sz="2100" dirty="0" smtClean="0"/>
              <a:t>or  </a:t>
            </a:r>
            <a:r>
              <a:rPr lang="en-GB" sz="2100" dirty="0"/>
              <a:t>varied and nutritious complementary foods. Children 6-24 months receiving </a:t>
            </a:r>
            <a:r>
              <a:rPr lang="en-GB" sz="2100" dirty="0" err="1"/>
              <a:t>Nutributter</a:t>
            </a:r>
            <a:r>
              <a:rPr lang="en-GB" sz="2100" dirty="0"/>
              <a:t>® should continue to be breastfed and to receive their usual complementary foods.</a:t>
            </a:r>
            <a:endParaRPr lang="en-US" sz="2100" dirty="0" smtClean="0"/>
          </a:p>
          <a:p>
            <a:pPr eaLnBrk="1" hangingPunct="1">
              <a:lnSpc>
                <a:spcPct val="80000"/>
              </a:lnSpc>
              <a:buFontTx/>
              <a:buNone/>
              <a:defRPr/>
            </a:pPr>
            <a:endParaRPr lang="en-US" sz="2000" dirty="0" smtClean="0"/>
          </a:p>
          <a:p>
            <a:pPr eaLnBrk="1" hangingPunct="1">
              <a:lnSpc>
                <a:spcPct val="80000"/>
              </a:lnSpc>
              <a:buFontTx/>
              <a:buNone/>
              <a:defRPr/>
            </a:pPr>
            <a:endParaRPr lang="en-US" sz="2000" dirty="0" smtClean="0"/>
          </a:p>
        </p:txBody>
      </p:sp>
    </p:spTree>
    <p:extLst>
      <p:ext uri="{BB962C8B-B14F-4D97-AF65-F5344CB8AC3E}">
        <p14:creationId xmlns:p14="http://schemas.microsoft.com/office/powerpoint/2010/main" xmlns="" val="1169027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GB" smtClean="0"/>
          </a:p>
        </p:txBody>
      </p:sp>
      <p:sp>
        <p:nvSpPr>
          <p:cNvPr id="4099" name="Content Placeholder 2"/>
          <p:cNvSpPr>
            <a:spLocks noGrp="1"/>
          </p:cNvSpPr>
          <p:nvPr>
            <p:ph idx="1"/>
          </p:nvPr>
        </p:nvSpPr>
        <p:spPr>
          <a:xfrm>
            <a:off x="457200" y="242888"/>
            <a:ext cx="8229600" cy="5883275"/>
          </a:xfrm>
        </p:spPr>
        <p:txBody>
          <a:bodyPr/>
          <a:lstStyle/>
          <a:p>
            <a:endParaRPr lang="en-GB" smtClean="0"/>
          </a:p>
        </p:txBody>
      </p:sp>
      <p:pic>
        <p:nvPicPr>
          <p:cNvPr id="410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8884" y="260648"/>
            <a:ext cx="8435280" cy="5832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62214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3600" smtClean="0"/>
              <a:t>Justification</a:t>
            </a:r>
          </a:p>
        </p:txBody>
      </p:sp>
      <p:sp>
        <p:nvSpPr>
          <p:cNvPr id="5123" name="Rectangle 3"/>
          <p:cNvSpPr>
            <a:spLocks noGrp="1" noChangeArrowheads="1"/>
          </p:cNvSpPr>
          <p:nvPr>
            <p:ph type="body" idx="1"/>
          </p:nvPr>
        </p:nvSpPr>
        <p:spPr/>
        <p:txBody>
          <a:bodyPr/>
          <a:lstStyle/>
          <a:p>
            <a:pPr eaLnBrk="1" hangingPunct="1">
              <a:lnSpc>
                <a:spcPct val="90000"/>
              </a:lnSpc>
            </a:pPr>
            <a:r>
              <a:rPr lang="en-US" sz="2300" dirty="0" err="1" smtClean="0"/>
              <a:t>Anaemia</a:t>
            </a:r>
            <a:r>
              <a:rPr lang="en-US" sz="2300" dirty="0" smtClean="0"/>
              <a:t> prevalence among under-fives in </a:t>
            </a:r>
            <a:r>
              <a:rPr lang="en-US" sz="2300" dirty="0" err="1" smtClean="0"/>
              <a:t>Dadaab</a:t>
            </a:r>
            <a:r>
              <a:rPr lang="en-US" sz="2300" dirty="0" smtClean="0"/>
              <a:t> refugee camps exceed 40% thus a public health concern</a:t>
            </a:r>
          </a:p>
          <a:p>
            <a:pPr eaLnBrk="1" hangingPunct="1">
              <a:lnSpc>
                <a:spcPct val="90000"/>
              </a:lnSpc>
              <a:buFontTx/>
              <a:buNone/>
            </a:pPr>
            <a:r>
              <a:rPr lang="en-US" sz="2300" dirty="0" smtClean="0"/>
              <a:t>    This is consistently due to: household food insecurity (mainly dilution of the food basket through sale of food rations to purchase non-food items, etc.); poor infant and young child feeding practices and high incidences of diseases (RTIs and diarrhea). </a:t>
            </a:r>
          </a:p>
          <a:p>
            <a:pPr eaLnBrk="1" hangingPunct="1">
              <a:lnSpc>
                <a:spcPct val="90000"/>
              </a:lnSpc>
              <a:buFontTx/>
              <a:buNone/>
            </a:pPr>
            <a:endParaRPr lang="en-US" sz="2300" dirty="0" smtClean="0"/>
          </a:p>
          <a:p>
            <a:pPr eaLnBrk="1" hangingPunct="1">
              <a:lnSpc>
                <a:spcPct val="90000"/>
              </a:lnSpc>
            </a:pPr>
            <a:r>
              <a:rPr lang="en-US" sz="2300" dirty="0" smtClean="0"/>
              <a:t>Inadequacy of appropriate complementary foods thus children aged 6-23 months have higher malnutrition rates.</a:t>
            </a:r>
          </a:p>
          <a:p>
            <a:pPr eaLnBrk="1" hangingPunct="1">
              <a:lnSpc>
                <a:spcPct val="90000"/>
              </a:lnSpc>
            </a:pPr>
            <a:endParaRPr lang="en-US" sz="2000" dirty="0" smtClean="0"/>
          </a:p>
          <a:p>
            <a:pPr eaLnBrk="1" hangingPunct="1">
              <a:lnSpc>
                <a:spcPct val="90000"/>
              </a:lnSpc>
              <a:buFontTx/>
              <a:buNone/>
            </a:pPr>
            <a:endParaRPr lang="en-US" sz="2000" dirty="0" smtClean="0"/>
          </a:p>
          <a:p>
            <a:pPr eaLnBrk="1" hangingPunct="1">
              <a:lnSpc>
                <a:spcPct val="90000"/>
              </a:lnSpc>
              <a:buFontTx/>
              <a:buNone/>
            </a:pPr>
            <a:endParaRPr lang="en-US" sz="2000" dirty="0" smtClean="0"/>
          </a:p>
          <a:p>
            <a:pPr eaLnBrk="1" hangingPunct="1">
              <a:lnSpc>
                <a:spcPct val="90000"/>
              </a:lnSpc>
            </a:pPr>
            <a:endParaRPr lang="en-US" sz="2000" dirty="0" smtClean="0"/>
          </a:p>
        </p:txBody>
      </p:sp>
    </p:spTree>
    <p:extLst>
      <p:ext uri="{BB962C8B-B14F-4D97-AF65-F5344CB8AC3E}">
        <p14:creationId xmlns:p14="http://schemas.microsoft.com/office/powerpoint/2010/main" xmlns="" val="3519627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3600" smtClean="0"/>
              <a:t>Modalities (First Phase)</a:t>
            </a:r>
          </a:p>
        </p:txBody>
      </p:sp>
      <p:sp>
        <p:nvSpPr>
          <p:cNvPr id="6147" name="Rectangle 3"/>
          <p:cNvSpPr>
            <a:spLocks noGrp="1" noChangeArrowheads="1"/>
          </p:cNvSpPr>
          <p:nvPr>
            <p:ph type="body" idx="1"/>
          </p:nvPr>
        </p:nvSpPr>
        <p:spPr/>
        <p:txBody>
          <a:bodyPr/>
          <a:lstStyle/>
          <a:p>
            <a:pPr eaLnBrk="1" hangingPunct="1">
              <a:lnSpc>
                <a:spcPct val="90000"/>
              </a:lnSpc>
            </a:pPr>
            <a:r>
              <a:rPr lang="en-US" sz="2300" dirty="0" smtClean="0"/>
              <a:t>A 6 month blanket distribution targeting children aged 13-36 months was carried out between January to June 2010.</a:t>
            </a:r>
          </a:p>
          <a:p>
            <a:pPr eaLnBrk="1" hangingPunct="1">
              <a:lnSpc>
                <a:spcPct val="90000"/>
              </a:lnSpc>
            </a:pPr>
            <a:r>
              <a:rPr lang="en-US" sz="2300" dirty="0" smtClean="0"/>
              <a:t>Older age-group reached since children aged 6-12 months were receiving fresh food vouchers.</a:t>
            </a:r>
          </a:p>
          <a:p>
            <a:pPr eaLnBrk="1" hangingPunct="1">
              <a:lnSpc>
                <a:spcPct val="90000"/>
              </a:lnSpc>
            </a:pPr>
            <a:r>
              <a:rPr lang="en-US" sz="2300" dirty="0" smtClean="0"/>
              <a:t>UNHCR population database used to screen eligible children on monthly basis.</a:t>
            </a:r>
          </a:p>
          <a:p>
            <a:pPr eaLnBrk="1" hangingPunct="1">
              <a:lnSpc>
                <a:spcPct val="90000"/>
              </a:lnSpc>
            </a:pPr>
            <a:r>
              <a:rPr lang="en-US" sz="2300" dirty="0" smtClean="0"/>
              <a:t>One 140g jar per child per week (20g per day)</a:t>
            </a:r>
          </a:p>
          <a:p>
            <a:pPr eaLnBrk="1" hangingPunct="1">
              <a:lnSpc>
                <a:spcPct val="90000"/>
              </a:lnSpc>
            </a:pPr>
            <a:endParaRPr lang="en-US" sz="2000" dirty="0" smtClean="0"/>
          </a:p>
          <a:p>
            <a:pPr eaLnBrk="1" hangingPunct="1">
              <a:lnSpc>
                <a:spcPct val="90000"/>
              </a:lnSpc>
              <a:buFontTx/>
              <a:buNone/>
            </a:pPr>
            <a:endParaRPr lang="en-US" sz="2000" dirty="0" smtClean="0"/>
          </a:p>
          <a:p>
            <a:pPr eaLnBrk="1" hangingPunct="1">
              <a:lnSpc>
                <a:spcPct val="90000"/>
              </a:lnSpc>
              <a:buFontTx/>
              <a:buNone/>
            </a:pPr>
            <a:endParaRPr lang="en-US" sz="2000" dirty="0" smtClean="0"/>
          </a:p>
          <a:p>
            <a:pPr eaLnBrk="1" hangingPunct="1">
              <a:lnSpc>
                <a:spcPct val="90000"/>
              </a:lnSpc>
              <a:buFontTx/>
              <a:buNone/>
            </a:pPr>
            <a:endParaRPr lang="en-US"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88223" y="4869160"/>
            <a:ext cx="1506463" cy="1152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90369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4000" smtClean="0"/>
              <a:t>Modalities( First Phase)</a:t>
            </a:r>
          </a:p>
        </p:txBody>
      </p:sp>
      <p:sp>
        <p:nvSpPr>
          <p:cNvPr id="7171" name="Rectangle 3"/>
          <p:cNvSpPr>
            <a:spLocks noGrp="1" noChangeArrowheads="1"/>
          </p:cNvSpPr>
          <p:nvPr>
            <p:ph type="body" idx="1"/>
          </p:nvPr>
        </p:nvSpPr>
        <p:spPr/>
        <p:txBody>
          <a:bodyPr/>
          <a:lstStyle/>
          <a:p>
            <a:pPr eaLnBrk="1" hangingPunct="1">
              <a:lnSpc>
                <a:spcPct val="90000"/>
              </a:lnSpc>
            </a:pPr>
            <a:r>
              <a:rPr lang="en-US" sz="2400" dirty="0" smtClean="0"/>
              <a:t>Post distribution monitoring indicated high( &gt;90%) acceptability  and compliance.</a:t>
            </a:r>
          </a:p>
          <a:p>
            <a:pPr eaLnBrk="1" hangingPunct="1">
              <a:lnSpc>
                <a:spcPct val="90000"/>
              </a:lnSpc>
            </a:pPr>
            <a:r>
              <a:rPr lang="en-US" sz="2400" dirty="0" smtClean="0"/>
              <a:t>IEC and counseling on appropriate infant young child feeding provided.</a:t>
            </a:r>
          </a:p>
          <a:p>
            <a:pPr eaLnBrk="1" hangingPunct="1">
              <a:lnSpc>
                <a:spcPct val="90000"/>
              </a:lnSpc>
            </a:pPr>
            <a:r>
              <a:rPr lang="en-US" sz="2400" dirty="0" smtClean="0"/>
              <a:t>8000-12000 children were reached per month for 6 months</a:t>
            </a:r>
          </a:p>
          <a:p>
            <a:pPr marL="0" indent="0" eaLnBrk="1" hangingPunct="1">
              <a:lnSpc>
                <a:spcPct val="90000"/>
              </a:lnSpc>
              <a:buNone/>
            </a:pPr>
            <a:endParaRPr lang="en-US" sz="2400" dirty="0" smtClean="0"/>
          </a:p>
          <a:p>
            <a:pPr eaLnBrk="1" hangingPunct="1">
              <a:lnSpc>
                <a:spcPct val="90000"/>
              </a:lnSpc>
            </a:pPr>
            <a:endParaRPr lang="en-US" sz="2400" dirty="0" smtClean="0"/>
          </a:p>
        </p:txBody>
      </p:sp>
    </p:spTree>
    <p:extLst>
      <p:ext uri="{BB962C8B-B14F-4D97-AF65-F5344CB8AC3E}">
        <p14:creationId xmlns:p14="http://schemas.microsoft.com/office/powerpoint/2010/main" xmlns="" val="939666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smtClean="0"/>
              <a:t>Challenges(First Phase)</a:t>
            </a:r>
          </a:p>
        </p:txBody>
      </p:sp>
      <p:sp>
        <p:nvSpPr>
          <p:cNvPr id="8195" name="Content Placeholder 2"/>
          <p:cNvSpPr>
            <a:spLocks noGrp="1"/>
          </p:cNvSpPr>
          <p:nvPr>
            <p:ph idx="1"/>
          </p:nvPr>
        </p:nvSpPr>
        <p:spPr/>
        <p:txBody>
          <a:bodyPr/>
          <a:lstStyle/>
          <a:p>
            <a:r>
              <a:rPr lang="en-GB" dirty="0" smtClean="0"/>
              <a:t>Congestion at the SFP sites</a:t>
            </a:r>
          </a:p>
          <a:p>
            <a:r>
              <a:rPr lang="en-GB" dirty="0" smtClean="0"/>
              <a:t>Lack of enough staff to take care of the extra work load</a:t>
            </a:r>
          </a:p>
          <a:p>
            <a:r>
              <a:rPr lang="en-GB" dirty="0" smtClean="0"/>
              <a:t>Lack of adequate commodity transportation to the SFP centres for distribution</a:t>
            </a:r>
          </a:p>
          <a:p>
            <a:r>
              <a:rPr lang="en-GB" dirty="0" smtClean="0"/>
              <a:t>Sharing at the household level</a:t>
            </a:r>
          </a:p>
          <a:p>
            <a:endParaRPr lang="en-GB" dirty="0" smtClean="0"/>
          </a:p>
        </p:txBody>
      </p:sp>
    </p:spTree>
    <p:extLst>
      <p:ext uri="{BB962C8B-B14F-4D97-AF65-F5344CB8AC3E}">
        <p14:creationId xmlns:p14="http://schemas.microsoft.com/office/powerpoint/2010/main" xmlns="" val="72598864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66FF"/>
      </a:hlink>
      <a:folHlink>
        <a:srgbClr val="3366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50021"/>
        </a:hlink>
        <a:folHlink>
          <a:srgbClr val="A50021"/>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66FF"/>
        </a:hlink>
        <a:folHlink>
          <a:srgbClr val="3366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HIS_IAWG_Oct200_short</Template>
  <TotalTime>3168</TotalTime>
  <Words>1350</Words>
  <Application>Microsoft Office PowerPoint</Application>
  <PresentationFormat>On-screen Show (4:3)</PresentationFormat>
  <Paragraphs>116</Paragraphs>
  <Slides>19</Slides>
  <Notes>11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Blank Presentation</vt:lpstr>
      <vt:lpstr>Baby Minaj on admission at the IRC stabilization centre in Hagadera, Dadaab refugee camp</vt:lpstr>
      <vt:lpstr> "Using new food aid products for prevention to enhance  resiliency“ The nutri butter experience _ Dadaab refugee camp ,Kenya</vt:lpstr>
      <vt:lpstr>Slide 3</vt:lpstr>
      <vt:lpstr>Background</vt:lpstr>
      <vt:lpstr>Slide 5</vt:lpstr>
      <vt:lpstr>Justification</vt:lpstr>
      <vt:lpstr>Modalities (First Phase)</vt:lpstr>
      <vt:lpstr>Modalities( First Phase)</vt:lpstr>
      <vt:lpstr>Challenges(First Phase)</vt:lpstr>
      <vt:lpstr>Modalities( Phase 2)</vt:lpstr>
      <vt:lpstr>Modalities (Phase 2)</vt:lpstr>
      <vt:lpstr>Improvements </vt:lpstr>
      <vt:lpstr>Improvements </vt:lpstr>
      <vt:lpstr>Results</vt:lpstr>
      <vt:lpstr> </vt:lpstr>
      <vt:lpstr> </vt:lpstr>
      <vt:lpstr>Slide 17</vt:lpstr>
      <vt:lpstr>Lessons learnt</vt:lpstr>
      <vt:lpstr>Baby Minaj on Discharge</vt:lpstr>
    </vt:vector>
  </TitlesOfParts>
  <Company>hcr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theuri@unhcr.org;kisia@unhcr.org</dc:creator>
  <cp:lastModifiedBy>nneumann</cp:lastModifiedBy>
  <cp:revision>127</cp:revision>
  <dcterms:created xsi:type="dcterms:W3CDTF">2008-09-23T07:37:55Z</dcterms:created>
  <dcterms:modified xsi:type="dcterms:W3CDTF">2012-07-16T19:25:18Z</dcterms:modified>
</cp:coreProperties>
</file>