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9" r:id="rId3"/>
    <p:sldId id="261" r:id="rId4"/>
    <p:sldId id="265" r:id="rId5"/>
    <p:sldId id="267" r:id="rId6"/>
    <p:sldId id="263" r:id="rId7"/>
    <p:sldId id="273" r:id="rId8"/>
    <p:sldId id="270" r:id="rId9"/>
    <p:sldId id="271" r:id="rId10"/>
    <p:sldId id="274" r:id="rId11"/>
    <p:sldId id="272" r:id="rId12"/>
  </p:sldIdLst>
  <p:sldSz cx="9144000" cy="6858000" type="screen4x3"/>
  <p:notesSz cx="7010400" cy="9296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284" autoAdjust="0"/>
    <p:restoredTop sz="94660"/>
  </p:normalViewPr>
  <p:slideViewPr>
    <p:cSldViewPr>
      <p:cViewPr varScale="1">
        <p:scale>
          <a:sx n="69" d="100"/>
          <a:sy n="69" d="100"/>
        </p:scale>
        <p:origin x="-11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22232B2-406F-4B15-82A4-42DD6395AA22}" type="datetimeFigureOut">
              <a:rPr lang="es-ES" smtClean="0"/>
              <a:pPr/>
              <a:t>13/11/2012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B39A70E-5BFB-4900-8BBA-D6BA12CEDA1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8160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0FDDD-E9DE-471F-9294-9F101F560F4F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0FDDD-E9DE-471F-9294-9F101F560F4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0FDDD-E9DE-471F-9294-9F101F560F4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0FDDD-E9DE-471F-9294-9F101F560F4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0FDDD-E9DE-471F-9294-9F101F560F4F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0FDDD-E9DE-471F-9294-9F101F560F4F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4C96-F484-4C2C-B046-11129E45A155}" type="datetimeFigureOut">
              <a:rPr lang="es-ES" smtClean="0"/>
              <a:pPr/>
              <a:t>13/11/2012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C535B-6F45-4E71-9354-497332E4E87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4621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4C96-F484-4C2C-B046-11129E45A155}" type="datetimeFigureOut">
              <a:rPr lang="es-ES" smtClean="0"/>
              <a:pPr/>
              <a:t>13/11/2012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C535B-6F45-4E71-9354-497332E4E87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6377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4C96-F484-4C2C-B046-11129E45A155}" type="datetimeFigureOut">
              <a:rPr lang="es-ES" smtClean="0"/>
              <a:pPr/>
              <a:t>13/11/2012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C535B-6F45-4E71-9354-497332E4E87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9421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4C96-F484-4C2C-B046-11129E45A155}" type="datetimeFigureOut">
              <a:rPr lang="es-ES" smtClean="0"/>
              <a:pPr/>
              <a:t>13/11/2012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C535B-6F45-4E71-9354-497332E4E87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4624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4C96-F484-4C2C-B046-11129E45A155}" type="datetimeFigureOut">
              <a:rPr lang="es-ES" smtClean="0"/>
              <a:pPr/>
              <a:t>13/11/2012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C535B-6F45-4E71-9354-497332E4E87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155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4C96-F484-4C2C-B046-11129E45A155}" type="datetimeFigureOut">
              <a:rPr lang="es-ES" smtClean="0"/>
              <a:pPr/>
              <a:t>13/11/2012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C535B-6F45-4E71-9354-497332E4E87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6942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4C96-F484-4C2C-B046-11129E45A155}" type="datetimeFigureOut">
              <a:rPr lang="es-ES" smtClean="0"/>
              <a:pPr/>
              <a:t>13/11/2012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C535B-6F45-4E71-9354-497332E4E87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9501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4C96-F484-4C2C-B046-11129E45A155}" type="datetimeFigureOut">
              <a:rPr lang="es-ES" smtClean="0"/>
              <a:pPr/>
              <a:t>13/11/2012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C535B-6F45-4E71-9354-497332E4E87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1896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4C96-F484-4C2C-B046-11129E45A155}" type="datetimeFigureOut">
              <a:rPr lang="es-ES" smtClean="0"/>
              <a:pPr/>
              <a:t>13/11/2012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C535B-6F45-4E71-9354-497332E4E87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8320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4C96-F484-4C2C-B046-11129E45A155}" type="datetimeFigureOut">
              <a:rPr lang="es-ES" smtClean="0"/>
              <a:pPr/>
              <a:t>13/11/2012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C535B-6F45-4E71-9354-497332E4E87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4123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4C96-F484-4C2C-B046-11129E45A155}" type="datetimeFigureOut">
              <a:rPr lang="es-ES" smtClean="0"/>
              <a:pPr/>
              <a:t>13/11/2012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C535B-6F45-4E71-9354-497332E4E87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6687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24C96-F484-4C2C-B046-11129E45A155}" type="datetimeFigureOut">
              <a:rPr lang="es-ES" smtClean="0"/>
              <a:pPr/>
              <a:t>13/11/2012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C535B-6F45-4E71-9354-497332E4E87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0386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4636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Arial Black" pitchFamily="34" charset="0"/>
              </a:rPr>
              <a:t>Support Groups</a:t>
            </a:r>
            <a:r>
              <a:rPr lang="en-US" sz="3600" b="1" dirty="0" smtClean="0"/>
              <a:t> </a:t>
            </a:r>
            <a:endParaRPr lang="en-US" sz="3600" b="1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71600" y="5410200"/>
            <a:ext cx="6400800" cy="115887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Arial Black" pitchFamily="34" charset="0"/>
              </a:rPr>
              <a:t>TEAMS </a:t>
            </a:r>
            <a:r>
              <a:rPr lang="en-US" dirty="0" smtClean="0">
                <a:solidFill>
                  <a:schemeClr val="tx1"/>
                </a:solidFill>
                <a:latin typeface="Arial Black" pitchFamily="34" charset="0"/>
              </a:rPr>
              <a:t>Model</a:t>
            </a:r>
          </a:p>
          <a:p>
            <a:pPr algn="r"/>
            <a:r>
              <a:rPr lang="en-US" sz="2000" dirty="0" smtClean="0">
                <a:solidFill>
                  <a:schemeClr val="tx1"/>
                </a:solidFill>
                <a:latin typeface="Arial Black" pitchFamily="34" charset="0"/>
              </a:rPr>
              <a:t>Maria J. </a:t>
            </a:r>
            <a:r>
              <a:rPr lang="en-US" sz="2000" dirty="0" err="1" smtClean="0">
                <a:solidFill>
                  <a:schemeClr val="tx1"/>
                </a:solidFill>
                <a:latin typeface="Arial Black" pitchFamily="34" charset="0"/>
              </a:rPr>
              <a:t>Joya</a:t>
            </a:r>
            <a:r>
              <a:rPr lang="en-US" sz="2000" dirty="0" smtClean="0">
                <a:solidFill>
                  <a:schemeClr val="tx1"/>
                </a:solidFill>
                <a:latin typeface="Arial Black" pitchFamily="34" charset="0"/>
              </a:rPr>
              <a:t> Suarez</a:t>
            </a:r>
            <a:endParaRPr lang="es-ES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7" name="Picture 6" descr="Support_Gr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4004" y="1551432"/>
            <a:ext cx="7555992" cy="37551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9941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Owner\Pictures\Peru\DSC026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38200"/>
            <a:ext cx="7239000" cy="543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err="1" smtClean="0"/>
              <a:t>Curahuasi</a:t>
            </a:r>
            <a:r>
              <a:rPr lang="en-US" dirty="0" smtClean="0"/>
              <a:t>, Peru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09237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chepita\Documents\my_docs\12_05_07_mothers_day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09600"/>
            <a:ext cx="7711440" cy="4191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noFill/>
          <a:ln>
            <a:noFill/>
          </a:ln>
        </p:spPr>
        <p:txBody>
          <a:bodyPr>
            <a:normAutofit lnSpcReduction="10000"/>
          </a:bodyPr>
          <a:lstStyle/>
          <a:p>
            <a:pPr algn="ctr"/>
            <a:r>
              <a:rPr lang="en-US" sz="4800" b="1" dirty="0" smtClean="0"/>
              <a:t>THANK YOU!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554162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>
                    <a:lumMod val="75000"/>
                  </a:schemeClr>
                </a:solidFill>
              </a:rPr>
              <a:t>Sample Structure of </a:t>
            </a: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</a:rPr>
              <a:t>this </a:t>
            </a:r>
            <a:r>
              <a:rPr lang="en-US" sz="3600" b="1" dirty="0">
                <a:solidFill>
                  <a:schemeClr val="tx1">
                    <a:lumMod val="75000"/>
                  </a:schemeClr>
                </a:solidFill>
              </a:rPr>
              <a:t>Support Group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73075" y="2133600"/>
            <a:ext cx="8229600" cy="3611563"/>
          </a:xfrm>
          <a:ln>
            <a:noFill/>
          </a:ln>
        </p:spPr>
        <p:txBody>
          <a:bodyPr>
            <a:normAutofit lnSpcReduction="10000"/>
          </a:bodyPr>
          <a:lstStyle/>
          <a:p>
            <a:pPr marL="609600" indent="-609600">
              <a:lnSpc>
                <a:spcPct val="125000"/>
              </a:lnSpc>
              <a:buFont typeface="Wingdings" pitchFamily="2" charset="2"/>
              <a:buAutoNum type="arabicPeriod"/>
            </a:pPr>
            <a:r>
              <a:rPr lang="en-US" sz="2800" b="1" dirty="0" smtClean="0"/>
              <a:t>Check-in </a:t>
            </a:r>
          </a:p>
          <a:p>
            <a:pPr marL="609600" indent="-609600">
              <a:lnSpc>
                <a:spcPct val="125000"/>
              </a:lnSpc>
              <a:buFont typeface="Wingdings" pitchFamily="2" charset="2"/>
              <a:buAutoNum type="arabicPeriod"/>
            </a:pPr>
            <a:r>
              <a:rPr lang="en-US" sz="2800" b="1" dirty="0" smtClean="0"/>
              <a:t> </a:t>
            </a:r>
            <a:r>
              <a:rPr lang="en-US" sz="2800" b="1" dirty="0"/>
              <a:t>L</a:t>
            </a:r>
            <a:r>
              <a:rPr lang="en-US" sz="2800" b="1" dirty="0" smtClean="0"/>
              <a:t>eft </a:t>
            </a:r>
            <a:r>
              <a:rPr lang="en-US" sz="2800" b="1" dirty="0"/>
              <a:t>over feelings and </a:t>
            </a:r>
            <a:r>
              <a:rPr lang="en-US" sz="2800" b="1" dirty="0" smtClean="0"/>
              <a:t>announcements</a:t>
            </a:r>
          </a:p>
          <a:p>
            <a:pPr marL="609600" indent="-609600">
              <a:lnSpc>
                <a:spcPct val="125000"/>
              </a:lnSpc>
              <a:buFont typeface="Wingdings" pitchFamily="2" charset="2"/>
              <a:buAutoNum type="arabicPeriod"/>
            </a:pPr>
            <a:r>
              <a:rPr lang="en-US" sz="2800" b="1" dirty="0" smtClean="0"/>
              <a:t>Agreements</a:t>
            </a:r>
            <a:endParaRPr lang="en-US" sz="2800" b="1" dirty="0"/>
          </a:p>
          <a:p>
            <a:pPr marL="609600" indent="-609600">
              <a:lnSpc>
                <a:spcPct val="125000"/>
              </a:lnSpc>
              <a:buFont typeface="Wingdings" pitchFamily="2" charset="2"/>
              <a:buAutoNum type="arabicPeriod"/>
            </a:pPr>
            <a:r>
              <a:rPr lang="en-US" sz="2800" b="1" dirty="0" smtClean="0"/>
              <a:t>Talk on Topic of Interest  (if there is one)</a:t>
            </a:r>
            <a:endParaRPr lang="en-US" sz="2800" b="1" dirty="0"/>
          </a:p>
          <a:p>
            <a:pPr marL="609600" indent="-609600">
              <a:lnSpc>
                <a:spcPct val="125000"/>
              </a:lnSpc>
              <a:buFont typeface="Wingdings" pitchFamily="2" charset="2"/>
              <a:buAutoNum type="arabicPeriod"/>
            </a:pPr>
            <a:r>
              <a:rPr lang="en-US" sz="2800" b="1" dirty="0" smtClean="0"/>
              <a:t>Personal support time</a:t>
            </a:r>
            <a:endParaRPr lang="en-US" sz="2800" b="1" dirty="0"/>
          </a:p>
          <a:p>
            <a:pPr marL="609600" indent="-609600">
              <a:lnSpc>
                <a:spcPct val="125000"/>
              </a:lnSpc>
              <a:buFont typeface="Wingdings" pitchFamily="2" charset="2"/>
              <a:buAutoNum type="arabicPeriod"/>
            </a:pPr>
            <a:r>
              <a:rPr lang="en-US" sz="2800" b="1" dirty="0"/>
              <a:t>Wrap </a:t>
            </a:r>
            <a:r>
              <a:rPr lang="en-US" sz="2800" b="1" dirty="0" smtClean="0"/>
              <a:t>up </a:t>
            </a:r>
            <a:r>
              <a:rPr lang="en-US" sz="2800" b="1" dirty="0"/>
              <a:t>and appreciations</a:t>
            </a:r>
          </a:p>
          <a:p>
            <a:pPr marL="609600" indent="-609600"/>
            <a:endParaRPr lang="en-US" sz="2800" dirty="0"/>
          </a:p>
        </p:txBody>
      </p:sp>
      <p:pic>
        <p:nvPicPr>
          <p:cNvPr id="4" name="~PP3282.WAV">
            <a:hlinkClick r:id="" action="ppaction://media"/>
          </p:cNvPr>
          <p:cNvPicPr>
            <a:picLocks noRot="1" noChangeAspect="1"/>
          </p:cNvPicPr>
          <p:nvPr>
            <a:wavAudioFile r:embed="rId1" name="~PP3282.WAV"/>
          </p:nvPr>
        </p:nvPicPr>
        <p:blipFill>
          <a:blip r:embed="rId4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74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chemeClr val="bg1"/>
                </a:solidFill>
              </a:rPr>
              <a:t>Kefa</a:t>
            </a:r>
            <a:r>
              <a:rPr lang="en-US" b="1" dirty="0" smtClean="0">
                <a:solidFill>
                  <a:schemeClr val="bg1"/>
                </a:solidFill>
              </a:rPr>
              <a:t> TOT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F:\Africa\DSC020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5700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</a:rPr>
              <a:t>Basic Skills a BFSG Facilitator Needs</a:t>
            </a:r>
            <a:endParaRPr lang="en-US" sz="3600" b="1" dirty="0">
              <a:solidFill>
                <a:schemeClr val="bg2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7772400" cy="4343400"/>
          </a:xfrm>
          <a:ln>
            <a:noFill/>
          </a:ln>
        </p:spPr>
        <p:txBody>
          <a:bodyPr/>
          <a:lstStyle/>
          <a:p>
            <a:pPr indent="-280988">
              <a:buFont typeface="Wingdings" pitchFamily="2" charset="2"/>
              <a:buChar char="v"/>
            </a:pPr>
            <a:endParaRPr lang="en-US" sz="2400" b="1" dirty="0" smtClean="0"/>
          </a:p>
          <a:p>
            <a:pPr indent="-280988">
              <a:buFont typeface="Wingdings" pitchFamily="2" charset="2"/>
              <a:buChar char="v"/>
            </a:pPr>
            <a:r>
              <a:rPr lang="en-US" sz="2400" b="1" dirty="0" smtClean="0"/>
              <a:t>Basic </a:t>
            </a:r>
            <a:r>
              <a:rPr lang="en-US" sz="2400" b="1" dirty="0"/>
              <a:t>Communication Skills</a:t>
            </a:r>
          </a:p>
          <a:p>
            <a:pPr indent="-280988">
              <a:buFont typeface="Wingdings" pitchFamily="2" charset="2"/>
              <a:buNone/>
            </a:pPr>
            <a:r>
              <a:rPr lang="en-US" sz="2400" b="1" dirty="0"/>
              <a:t>		-Listening skills</a:t>
            </a:r>
          </a:p>
          <a:p>
            <a:pPr indent="-280988">
              <a:buFont typeface="Wingdings" pitchFamily="2" charset="2"/>
              <a:buNone/>
            </a:pPr>
            <a:r>
              <a:rPr lang="en-US" sz="2400" b="1" dirty="0"/>
              <a:t>		-How to ask questions</a:t>
            </a:r>
          </a:p>
          <a:p>
            <a:pPr indent="-280988">
              <a:buFont typeface="Wingdings" pitchFamily="2" charset="2"/>
              <a:buNone/>
            </a:pPr>
            <a:r>
              <a:rPr lang="en-US" sz="2400" b="1" dirty="0"/>
              <a:t>		-Non-verbal communication</a:t>
            </a:r>
          </a:p>
          <a:p>
            <a:pPr indent="-280988">
              <a:buFont typeface="Wingdings" pitchFamily="2" charset="2"/>
              <a:buChar char="v"/>
            </a:pPr>
            <a:r>
              <a:rPr lang="en-US" sz="2400" b="1" dirty="0"/>
              <a:t>Group facilitation skills to make the group </a:t>
            </a:r>
            <a:r>
              <a:rPr lang="en-US" sz="2400" b="1" dirty="0" smtClean="0"/>
              <a:t>feel safe </a:t>
            </a:r>
            <a:r>
              <a:rPr lang="en-US" sz="2400" b="1" dirty="0"/>
              <a:t>and effective for all participants</a:t>
            </a:r>
          </a:p>
          <a:p>
            <a:pPr indent="-280988">
              <a:buFont typeface="Wingdings" pitchFamily="2" charset="2"/>
              <a:buChar char="v"/>
            </a:pPr>
            <a:r>
              <a:rPr lang="en-US" sz="2400" b="1" dirty="0"/>
              <a:t>How to manage common problems that arise in a group.</a:t>
            </a:r>
          </a:p>
          <a:p>
            <a:pPr indent="-280988">
              <a:buFont typeface="Wingdings" pitchFamily="2" charset="2"/>
              <a:buChar char="v"/>
            </a:pPr>
            <a:r>
              <a:rPr lang="en-US" sz="2400" b="1" dirty="0" smtClean="0"/>
              <a:t>Breastfeeding Knowledge/experience</a:t>
            </a:r>
            <a:endParaRPr lang="en-US" sz="2400" b="1" dirty="0"/>
          </a:p>
        </p:txBody>
      </p:sp>
      <p:pic>
        <p:nvPicPr>
          <p:cNvPr id="4" name="~PP3217.WAV">
            <a:hlinkClick r:id="" action="ppaction://media"/>
          </p:cNvPr>
          <p:cNvPicPr>
            <a:picLocks noRot="1" noChangeAspect="1"/>
          </p:cNvPicPr>
          <p:nvPr>
            <a:wavAudioFile r:embed="rId1" name="~PP3217.WAV"/>
          </p:nvPr>
        </p:nvPicPr>
        <p:blipFill>
          <a:blip r:embed="rId4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04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chepita\Pictures\Nicaragua\Nicaragua\DSC015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"/>
            <a:ext cx="8487342" cy="6477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848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1219200"/>
            <a:ext cx="7772400" cy="685800"/>
          </a:xfrm>
          <a:ln>
            <a:noFill/>
          </a:ln>
        </p:spPr>
        <p:txBody>
          <a:bodyPr/>
          <a:lstStyle/>
          <a:p>
            <a:r>
              <a:rPr lang="en-US" sz="3600" b="1" dirty="0" smtClean="0"/>
              <a:t>Process</a:t>
            </a:r>
            <a:endParaRPr lang="en-US" sz="3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905000"/>
            <a:ext cx="7772400" cy="4724400"/>
          </a:xfrm>
          <a:ln>
            <a:noFill/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endParaRPr lang="en-US" sz="2400" dirty="0" smtClean="0"/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Develop Prototype for a facilitation Curriculum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Train trainers with the prototype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Master trainers adapt the prototype </a:t>
            </a:r>
            <a:r>
              <a:rPr lang="en-US" sz="2400" dirty="0" smtClean="0"/>
              <a:t> (</a:t>
            </a:r>
            <a:r>
              <a:rPr lang="en-US" sz="2400" dirty="0" err="1" smtClean="0"/>
              <a:t>owneership</a:t>
            </a:r>
            <a:r>
              <a:rPr lang="en-US" sz="2400" dirty="0" smtClean="0"/>
              <a:t>)</a:t>
            </a:r>
            <a:endParaRPr lang="en-US" sz="2400" dirty="0" smtClean="0"/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Master trainers train the Community Facilitators with the new Curriculum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Debriefing after each session and insert in the curriculum the learners experience and </a:t>
            </a:r>
            <a:r>
              <a:rPr lang="en-US" sz="2400" dirty="0" smtClean="0"/>
              <a:t>knowledge (ownership)</a:t>
            </a:r>
            <a:endParaRPr lang="en-US" sz="2400" dirty="0" smtClean="0"/>
          </a:p>
          <a:p>
            <a:pPr>
              <a:buFont typeface="Wingdings" pitchFamily="2" charset="2"/>
              <a:buChar char="v"/>
            </a:pPr>
            <a:r>
              <a:rPr lang="en-US" sz="2400" dirty="0" smtClean="0"/>
              <a:t>New Facilitators have their first support group</a:t>
            </a:r>
          </a:p>
          <a:p>
            <a:pPr lvl="2">
              <a:buFont typeface="Wingdings" pitchFamily="2" charset="2"/>
              <a:buChar char="v"/>
            </a:pPr>
            <a:endParaRPr lang="en-US" sz="2000" dirty="0"/>
          </a:p>
        </p:txBody>
      </p:sp>
      <p:pic>
        <p:nvPicPr>
          <p:cNvPr id="6" name="~PP2555.WAV">
            <a:hlinkClick r:id="" action="ppaction://media"/>
          </p:cNvPr>
          <p:cNvPicPr>
            <a:picLocks noRot="1" noChangeAspect="1"/>
          </p:cNvPicPr>
          <p:nvPr>
            <a:wavAudioFile r:embed="rId1" name="~PP2555.WAV"/>
          </p:nvPr>
        </p:nvPicPr>
        <p:blipFill>
          <a:blip r:embed="rId4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55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IndoPics\Travel_pictures 035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40194" y="1593273"/>
            <a:ext cx="6035904" cy="4525963"/>
          </a:xfrm>
          <a:prstGeom prst="rect">
            <a:avLst/>
          </a:prstGeom>
          <a:noFill/>
        </p:spPr>
      </p:pic>
      <p:pic>
        <p:nvPicPr>
          <p:cNvPr id="5" name="Picture 2" descr="F:\IndoPics\Travel_pictures 035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54048" y="1600200"/>
            <a:ext cx="6035904" cy="4525963"/>
          </a:xfrm>
          <a:prstGeom prst="rect">
            <a:avLst/>
          </a:prstGeom>
          <a:noFill/>
        </p:spPr>
      </p:pic>
      <p:pic>
        <p:nvPicPr>
          <p:cNvPr id="6" name="Picture 2" descr="F:\IndoPics\Travel_pictures 035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71600" y="1593272"/>
            <a:ext cx="6218352" cy="4525963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762000" y="621736"/>
            <a:ext cx="76361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Community training in </a:t>
            </a:r>
            <a:r>
              <a:rPr lang="en-US" sz="3200" b="1" dirty="0" err="1"/>
              <a:t>Kefa</a:t>
            </a:r>
            <a:r>
              <a:rPr lang="en-US" sz="3200" b="1" dirty="0"/>
              <a:t>, West Timo</a:t>
            </a:r>
            <a:r>
              <a:rPr lang="en-US" sz="3200" dirty="0"/>
              <a:t>r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1514295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>
                    <a:lumMod val="75000"/>
                  </a:schemeClr>
                </a:solidFill>
              </a:rPr>
              <a:t>Mentoring for the First Support Group Meeting</a:t>
            </a:r>
            <a:endParaRPr lang="en-US" sz="32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ln>
            <a:noFill/>
          </a:ln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endParaRPr lang="en-US" sz="2800" b="1" dirty="0" smtClean="0"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cs typeface="Times New Roman" pitchFamily="18" charset="0"/>
              </a:rPr>
              <a:t>Who </a:t>
            </a:r>
            <a:r>
              <a:rPr lang="en-US" sz="2800" dirty="0">
                <a:cs typeface="Times New Roman" pitchFamily="18" charset="0"/>
              </a:rPr>
              <a:t>will facilitate the support group?</a:t>
            </a:r>
            <a:endParaRPr lang="en-US" sz="2800" dirty="0">
              <a:latin typeface="Courier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800" dirty="0">
                <a:cs typeface="Times New Roman" pitchFamily="18" charset="0"/>
              </a:rPr>
              <a:t>Who can help facilitate the </a:t>
            </a:r>
            <a:r>
              <a:rPr lang="en-US" sz="2800" dirty="0" smtClean="0">
                <a:cs typeface="Times New Roman" pitchFamily="18" charset="0"/>
              </a:rPr>
              <a:t>group (co-facilitator)?</a:t>
            </a:r>
            <a:endParaRPr lang="en-US" sz="2800" dirty="0">
              <a:latin typeface="Courier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800" dirty="0">
                <a:cs typeface="Times New Roman" pitchFamily="18" charset="0"/>
              </a:rPr>
              <a:t>Who </a:t>
            </a:r>
            <a:r>
              <a:rPr lang="en-US" sz="2800" dirty="0" smtClean="0">
                <a:cs typeface="Times New Roman" pitchFamily="18" charset="0"/>
              </a:rPr>
              <a:t>and </a:t>
            </a:r>
            <a:r>
              <a:rPr lang="en-US" sz="2800" dirty="0" smtClean="0">
                <a:cs typeface="Times New Roman" pitchFamily="18" charset="0"/>
              </a:rPr>
              <a:t>how do we </a:t>
            </a:r>
            <a:r>
              <a:rPr lang="en-US" sz="2800" dirty="0">
                <a:cs typeface="Times New Roman" pitchFamily="18" charset="0"/>
              </a:rPr>
              <a:t>invite?</a:t>
            </a:r>
            <a:endParaRPr lang="en-US" sz="2800" dirty="0">
              <a:latin typeface="Courier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800" dirty="0">
                <a:cs typeface="Times New Roman" pitchFamily="18" charset="0"/>
              </a:rPr>
              <a:t>Where </a:t>
            </a:r>
            <a:r>
              <a:rPr lang="en-US" sz="2800" dirty="0" smtClean="0">
                <a:cs typeface="Times New Roman" pitchFamily="18" charset="0"/>
              </a:rPr>
              <a:t>will the </a:t>
            </a:r>
            <a:r>
              <a:rPr lang="en-US" sz="2800" dirty="0">
                <a:cs typeface="Times New Roman" pitchFamily="18" charset="0"/>
              </a:rPr>
              <a:t>group meeting be held?</a:t>
            </a:r>
            <a:endParaRPr lang="en-US" sz="2800" dirty="0">
              <a:latin typeface="Courier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800" dirty="0">
                <a:cs typeface="Times New Roman" pitchFamily="18" charset="0"/>
              </a:rPr>
              <a:t>When will the group meeting be held?</a:t>
            </a:r>
            <a:endParaRPr lang="en-US" sz="2800" dirty="0">
              <a:latin typeface="Courier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800" dirty="0">
                <a:cs typeface="Times New Roman" pitchFamily="18" charset="0"/>
              </a:rPr>
              <a:t>Will the group provide refreshments?</a:t>
            </a:r>
            <a:endParaRPr lang="en-US" sz="2800" dirty="0">
              <a:latin typeface="Courier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800" dirty="0" smtClean="0">
                <a:cs typeface="Times New Roman" pitchFamily="18" charset="0"/>
              </a:rPr>
              <a:t>What do we do with the children that come to the group?</a:t>
            </a:r>
            <a:endParaRPr lang="en-US" sz="2800" dirty="0">
              <a:latin typeface="Courier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en-US" sz="2800" b="1" dirty="0"/>
          </a:p>
        </p:txBody>
      </p:sp>
      <p:pic>
        <p:nvPicPr>
          <p:cNvPr id="4" name="~PP3994.WAV">
            <a:hlinkClick r:id="" action="ppaction://media"/>
          </p:cNvPr>
          <p:cNvPicPr>
            <a:picLocks noRot="1" noChangeAspect="1"/>
          </p:cNvPicPr>
          <p:nvPr>
            <a:wavAudioFile r:embed="rId1" name="~PP3994.WAV"/>
          </p:nvPr>
        </p:nvPicPr>
        <p:blipFill>
          <a:blip r:embed="rId4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23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wner\Documents\P10100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4114800" cy="308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Owner\Pictures\Indonesia\Travel_pictures 1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657600"/>
            <a:ext cx="39624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029200" y="1752600"/>
            <a:ext cx="3810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</a:rPr>
              <a:t>First Support Group</a:t>
            </a:r>
            <a:endParaRPr lang="en-US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381000" y="3657600"/>
            <a:ext cx="533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>
              <a:buFont typeface="Wingdings" pitchFamily="2" charset="2"/>
              <a:buChar char="v"/>
            </a:pPr>
            <a:r>
              <a:rPr lang="en-US" sz="1600" dirty="0" smtClean="0"/>
              <a:t>Master trainers observe the first meetings</a:t>
            </a:r>
          </a:p>
          <a:p>
            <a:pPr lvl="2">
              <a:buFont typeface="Wingdings" pitchFamily="2" charset="2"/>
              <a:buChar char="v"/>
            </a:pPr>
            <a:endParaRPr lang="en-US" sz="1600" dirty="0" smtClean="0"/>
          </a:p>
          <a:p>
            <a:pPr lvl="2">
              <a:buFont typeface="Wingdings" pitchFamily="2" charset="2"/>
              <a:buChar char="v"/>
            </a:pPr>
            <a:r>
              <a:rPr lang="en-US" sz="1600" dirty="0" smtClean="0"/>
              <a:t>Master trainers mentor the community facilitator in how to form/facilitate her/his first group</a:t>
            </a:r>
          </a:p>
          <a:p>
            <a:pPr lvl="2">
              <a:buFont typeface="Wingdings" pitchFamily="2" charset="2"/>
              <a:buChar char="v"/>
            </a:pPr>
            <a:endParaRPr lang="en-US" sz="1600" dirty="0" smtClean="0"/>
          </a:p>
          <a:p>
            <a:pPr lvl="2">
              <a:buFont typeface="Wingdings" pitchFamily="2" charset="2"/>
              <a:buChar char="v"/>
            </a:pPr>
            <a:r>
              <a:rPr lang="en-US" sz="1600" dirty="0" smtClean="0"/>
              <a:t>Debrief with the new facilitator after the session</a:t>
            </a:r>
          </a:p>
          <a:p>
            <a:pPr lvl="2"/>
            <a:endParaRPr lang="en-US" sz="1600" dirty="0" smtClean="0"/>
          </a:p>
          <a:p>
            <a:pPr lvl="2">
              <a:buFont typeface="Wingdings" pitchFamily="2" charset="2"/>
              <a:buChar char="v"/>
            </a:pPr>
            <a:r>
              <a:rPr lang="en-US" sz="1600" dirty="0" smtClean="0"/>
              <a:t>Set a date for the next mentoring session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09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160</TotalTime>
  <Words>228</Words>
  <Application>Microsoft Office PowerPoint</Application>
  <PresentationFormat>On-screen Show (4:3)</PresentationFormat>
  <Paragraphs>54</Paragraphs>
  <Slides>11</Slides>
  <Notes>6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Support Groups </vt:lpstr>
      <vt:lpstr>Sample Structure of this Support Group</vt:lpstr>
      <vt:lpstr>Kefa TOT</vt:lpstr>
      <vt:lpstr>Basic Skills a BFSG Facilitator Needs</vt:lpstr>
      <vt:lpstr>PowerPoint Presentation</vt:lpstr>
      <vt:lpstr>Process</vt:lpstr>
      <vt:lpstr>PowerPoint Presentation</vt:lpstr>
      <vt:lpstr>Mentoring for the First Support Group Meeting</vt:lpstr>
      <vt:lpstr>PowerPoint Presentation</vt:lpstr>
      <vt:lpstr>Curahuasi, Peru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 Groups</dc:title>
  <dc:creator>Owner</dc:creator>
  <cp:lastModifiedBy>Owner</cp:lastModifiedBy>
  <cp:revision>26</cp:revision>
  <dcterms:created xsi:type="dcterms:W3CDTF">2012-10-29T00:47:24Z</dcterms:created>
  <dcterms:modified xsi:type="dcterms:W3CDTF">2012-11-14T02:46:58Z</dcterms:modified>
</cp:coreProperties>
</file>