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4"/>
  </p:notesMasterIdLst>
  <p:handoutMasterIdLst>
    <p:handoutMasterId r:id="rId35"/>
  </p:handoutMasterIdLst>
  <p:sldIdLst>
    <p:sldId id="345" r:id="rId2"/>
    <p:sldId id="346" r:id="rId3"/>
    <p:sldId id="350" r:id="rId4"/>
    <p:sldId id="294" r:id="rId5"/>
    <p:sldId id="336" r:id="rId6"/>
    <p:sldId id="324" r:id="rId7"/>
    <p:sldId id="337" r:id="rId8"/>
    <p:sldId id="369" r:id="rId9"/>
    <p:sldId id="351" r:id="rId10"/>
    <p:sldId id="352" r:id="rId11"/>
    <p:sldId id="353" r:id="rId12"/>
    <p:sldId id="354" r:id="rId13"/>
    <p:sldId id="355" r:id="rId14"/>
    <p:sldId id="356" r:id="rId15"/>
    <p:sldId id="357" r:id="rId16"/>
    <p:sldId id="358" r:id="rId17"/>
    <p:sldId id="359" r:id="rId18"/>
    <p:sldId id="360" r:id="rId19"/>
    <p:sldId id="361" r:id="rId20"/>
    <p:sldId id="341" r:id="rId21"/>
    <p:sldId id="349" r:id="rId22"/>
    <p:sldId id="362" r:id="rId23"/>
    <p:sldId id="363" r:id="rId24"/>
    <p:sldId id="364" r:id="rId25"/>
    <p:sldId id="368" r:id="rId26"/>
    <p:sldId id="370" r:id="rId27"/>
    <p:sldId id="338" r:id="rId28"/>
    <p:sldId id="367" r:id="rId29"/>
    <p:sldId id="365" r:id="rId30"/>
    <p:sldId id="366" r:id="rId31"/>
    <p:sldId id="332" r:id="rId32"/>
    <p:sldId id="348" r:id="rId33"/>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46C0A"/>
    <a:srgbClr val="66FF66"/>
    <a:srgbClr val="6699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688" autoAdjust="0"/>
  </p:normalViewPr>
  <p:slideViewPr>
    <p:cSldViewPr>
      <p:cViewPr>
        <p:scale>
          <a:sx n="80" d="100"/>
          <a:sy n="80" d="100"/>
        </p:scale>
        <p:origin x="-86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1" hangingPunct="1">
              <a:defRPr sz="1200"/>
            </a:lvl1pPr>
          </a:lstStyle>
          <a:p>
            <a:pPr>
              <a:defRPr/>
            </a:pPr>
            <a:endParaRPr lang="en-US"/>
          </a:p>
        </p:txBody>
      </p:sp>
      <p:sp>
        <p:nvSpPr>
          <p:cNvPr id="12291"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1" hangingPunct="1">
              <a:defRPr sz="1200"/>
            </a:lvl1pPr>
          </a:lstStyle>
          <a:p>
            <a:pPr>
              <a:defRPr/>
            </a:pPr>
            <a:endParaRPr lang="en-US"/>
          </a:p>
        </p:txBody>
      </p:sp>
      <p:sp>
        <p:nvSpPr>
          <p:cNvPr id="12292"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1" hangingPunct="1">
              <a:defRPr sz="1200"/>
            </a:lvl1pPr>
          </a:lstStyle>
          <a:p>
            <a:pPr>
              <a:defRPr/>
            </a:pPr>
            <a:endParaRPr lang="en-US"/>
          </a:p>
        </p:txBody>
      </p:sp>
      <p:sp>
        <p:nvSpPr>
          <p:cNvPr id="12293"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pPr>
              <a:defRPr/>
            </a:pPr>
            <a:fld id="{5D657683-3013-4E23-9E57-037F9BE5F3BF}" type="slidenum">
              <a:rPr lang="en-US"/>
              <a:pPr>
                <a:defRPr/>
              </a:pPr>
              <a:t>‹#›</a:t>
            </a:fld>
            <a:endParaRPr lang="en-US"/>
          </a:p>
        </p:txBody>
      </p:sp>
    </p:spTree>
    <p:extLst>
      <p:ext uri="{BB962C8B-B14F-4D97-AF65-F5344CB8AC3E}">
        <p14:creationId xmlns="" xmlns:p14="http://schemas.microsoft.com/office/powerpoint/2010/main" val="1817189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eaLnBrk="0" hangingPunct="0">
              <a:defRPr sz="1200"/>
            </a:lvl1pPr>
          </a:lstStyle>
          <a:p>
            <a:pPr>
              <a:defRPr/>
            </a:pPr>
            <a:fld id="{1F57DCCA-D0E0-4383-9394-0BE2C827C44A}" type="datetimeFigureOut">
              <a:rPr lang="en-US"/>
              <a:pPr>
                <a:defRPr/>
              </a:pPr>
              <a:t>11/9/2012</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3325"/>
            <a:ext cx="3035300" cy="465138"/>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1440" tIns="45720" rIns="91440" bIns="45720" rtlCol="0" anchor="b"/>
          <a:lstStyle>
            <a:lvl1pPr algn="r" eaLnBrk="0" hangingPunct="0">
              <a:defRPr sz="1200"/>
            </a:lvl1pPr>
          </a:lstStyle>
          <a:p>
            <a:pPr>
              <a:defRPr/>
            </a:pPr>
            <a:fld id="{B81D5CED-3CF9-4332-A6B6-995564F5DC3D}" type="slidenum">
              <a:rPr lang="en-US"/>
              <a:pPr>
                <a:defRPr/>
              </a:pPr>
              <a:t>‹#›</a:t>
            </a:fld>
            <a:endParaRPr lang="en-US"/>
          </a:p>
        </p:txBody>
      </p:sp>
    </p:spTree>
    <p:extLst>
      <p:ext uri="{BB962C8B-B14F-4D97-AF65-F5344CB8AC3E}">
        <p14:creationId xmlns="" xmlns:p14="http://schemas.microsoft.com/office/powerpoint/2010/main" val="2199334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1850" cy="34829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Concept paper includes new resilience framework that combines the DFID disaster framework with a livelihoods framework.</a:t>
            </a:r>
          </a:p>
          <a:p>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chemeClr val="accent2">
                    <a:lumMod val="25000"/>
                  </a:schemeClr>
                </a:solidFill>
                <a:latin typeface="Calibri" pitchFamily="34" charset="0"/>
              </a:rPr>
              <a:t>Ethiopia –traditional mechanisms that redistribute wealth so all </a:t>
            </a:r>
            <a:r>
              <a:rPr lang="en-US" sz="1200" dirty="0" err="1" smtClean="0">
                <a:solidFill>
                  <a:schemeClr val="accent2">
                    <a:lumMod val="25000"/>
                  </a:schemeClr>
                </a:solidFill>
                <a:latin typeface="Calibri" pitchFamily="34" charset="0"/>
              </a:rPr>
              <a:t>hhs</a:t>
            </a:r>
            <a:r>
              <a:rPr lang="en-US" sz="1200" dirty="0" smtClean="0">
                <a:solidFill>
                  <a:schemeClr val="accent2">
                    <a:lumMod val="25000"/>
                  </a:schemeClr>
                </a:solidFill>
                <a:latin typeface="Calibri" pitchFamily="34" charset="0"/>
              </a:rPr>
              <a:t> benefit, preventing an individual HH from accumulating capacity to buffer themselves from shocks</a:t>
            </a:r>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Idiosyncratic – easier</a:t>
            </a:r>
            <a:r>
              <a:rPr lang="en-US" baseline="0" dirty="0" smtClean="0"/>
              <a:t> for communities; covariate – easier to mobilize resources from donors (quick onset 2-3 weeks approval; slow onset 2-3 months) </a:t>
            </a:r>
          </a:p>
          <a:p>
            <a:endParaRPr lang="en-US" baseline="0" dirty="0" smtClean="0"/>
          </a:p>
          <a:p>
            <a:r>
              <a:rPr lang="en-US" sz="1200" dirty="0" smtClean="0">
                <a:solidFill>
                  <a:schemeClr val="accent2">
                    <a:lumMod val="25000"/>
                  </a:schemeClr>
                </a:solidFill>
                <a:latin typeface="Calibri" pitchFamily="34" charset="0"/>
              </a:rPr>
              <a:t>Resilience to one shock doesn’t translate into resilience overall</a:t>
            </a:r>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chemeClr val="accent2">
                    <a:lumMod val="25000"/>
                  </a:schemeClr>
                </a:solidFill>
                <a:latin typeface="Calibri" pitchFamily="34" charset="0"/>
              </a:rPr>
              <a:t>Frequency</a:t>
            </a:r>
            <a:r>
              <a:rPr lang="en-US" sz="1200" baseline="0" dirty="0" smtClean="0">
                <a:solidFill>
                  <a:schemeClr val="accent2">
                    <a:lumMod val="25000"/>
                  </a:schemeClr>
                </a:solidFill>
                <a:latin typeface="Calibri" pitchFamily="34" charset="0"/>
              </a:rPr>
              <a:t> </a:t>
            </a:r>
            <a:r>
              <a:rPr lang="en-US" sz="1200" dirty="0" smtClean="0">
                <a:solidFill>
                  <a:schemeClr val="accent2">
                    <a:lumMod val="25000"/>
                  </a:schemeClr>
                </a:solidFill>
                <a:latin typeface="Calibri" pitchFamily="34" charset="0"/>
              </a:rPr>
              <a:t>is related to magnitude (what level of preparedness is required)</a:t>
            </a:r>
            <a:endParaRPr lang="en-US" dirty="0" smtClean="0"/>
          </a:p>
          <a:p>
            <a:endParaRPr lang="en-US" dirty="0" smtClean="0"/>
          </a:p>
          <a:p>
            <a:r>
              <a:rPr lang="en-US" dirty="0" smtClean="0"/>
              <a:t>One year drought requires 5 years to recover</a:t>
            </a:r>
            <a:r>
              <a:rPr lang="en-US" baseline="0" dirty="0" smtClean="0"/>
              <a:t> in terms of paying back loans; debt to asset ratio important</a:t>
            </a:r>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chemeClr val="accent2">
                    <a:lumMod val="25000"/>
                  </a:schemeClr>
                </a:solidFill>
                <a:latin typeface="Calibri" pitchFamily="34" charset="0"/>
              </a:rPr>
              <a:t>+/- effects of strategies and practices on social, environmental, political, etc. factors determines future ability to cope and thus, resilience</a:t>
            </a:r>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Natural capital –</a:t>
            </a:r>
            <a:r>
              <a:rPr lang="en-US" baseline="0" dirty="0" smtClean="0"/>
              <a:t> </a:t>
            </a:r>
            <a:r>
              <a:rPr lang="en-US" dirty="0" smtClean="0"/>
              <a:t>can be destroyed</a:t>
            </a:r>
            <a:r>
              <a:rPr lang="en-US" baseline="0" dirty="0" smtClean="0"/>
              <a:t> through natural hazards or man-made conflicts and lost through theft; the only livelihood asset that is a stand alone, i.e., doesn’t need individuals, communities or governments in order to function; is independent of human intervention (though there are some ecosystems that benefit from human management e.g., intentional burning of plains by NAs for fire-dependent species);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chemeClr val="accent2">
                    <a:lumMod val="25000"/>
                  </a:schemeClr>
                </a:solidFill>
                <a:latin typeface="Calibri" pitchFamily="34" charset="0"/>
              </a:rPr>
              <a:t>Youths typically lack herds, have small land allotments</a:t>
            </a:r>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eaLnBrk="0" hangingPunct="0">
              <a:defRPr/>
            </a:pPr>
            <a:endParaRPr lang="en-US"/>
          </a:p>
        </p:txBody>
      </p:sp>
      <p:sp>
        <p:nvSpPr>
          <p:cNvPr id="5" name="Oval 8"/>
          <p:cNvSpPr>
            <a:spLocks noChangeArrowheads="1"/>
          </p:cNvSpPr>
          <p:nvPr/>
        </p:nvSpPr>
        <p:spPr bwMode="auto">
          <a:xfrm>
            <a:off x="163515" y="2103438"/>
            <a:ext cx="347663" cy="347662"/>
          </a:xfrm>
          <a:prstGeom prst="ellipse">
            <a:avLst/>
          </a:prstGeom>
          <a:solidFill>
            <a:schemeClr val="tx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6" name="Oval 9"/>
          <p:cNvSpPr>
            <a:spLocks noChangeArrowheads="1"/>
          </p:cNvSpPr>
          <p:nvPr/>
        </p:nvSpPr>
        <p:spPr bwMode="auto">
          <a:xfrm>
            <a:off x="739776" y="2105027"/>
            <a:ext cx="349251" cy="347663"/>
          </a:xfrm>
          <a:prstGeom prst="ellipse">
            <a:avLst/>
          </a:prstGeom>
          <a:solidFill>
            <a:schemeClr val="accent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7" name="Oval 10"/>
          <p:cNvSpPr>
            <a:spLocks noChangeArrowheads="1"/>
          </p:cNvSpPr>
          <p:nvPr/>
        </p:nvSpPr>
        <p:spPr bwMode="auto">
          <a:xfrm>
            <a:off x="1317627" y="2105027"/>
            <a:ext cx="347663" cy="347663"/>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22530"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22531"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a:lvl1pPr>
          </a:lstStyle>
          <a:p>
            <a:pPr>
              <a:defRPr/>
            </a:pPr>
            <a:endParaRPr lang="en-US"/>
          </a:p>
        </p:txBody>
      </p:sp>
      <p:sp>
        <p:nvSpPr>
          <p:cNvPr id="9" name="Rectangle 5"/>
          <p:cNvSpPr>
            <a:spLocks noGrp="1" noChangeArrowheads="1"/>
          </p:cNvSpPr>
          <p:nvPr>
            <p:ph type="ftr" sz="quarter" idx="11"/>
          </p:nvPr>
        </p:nvSpPr>
        <p:spPr>
          <a:xfrm>
            <a:off x="3810000" y="6248400"/>
            <a:ext cx="2895600" cy="457200"/>
          </a:xfrm>
        </p:spPr>
        <p:txBody>
          <a:bodyPr/>
          <a:lstStyle>
            <a:lvl1pPr>
              <a:defRPr/>
            </a:lvl1pPr>
          </a:lstStyle>
          <a:p>
            <a:pPr>
              <a:defRPr/>
            </a:pPr>
            <a:endParaRPr lang="en-US"/>
          </a:p>
        </p:txBody>
      </p:sp>
      <p:sp>
        <p:nvSpPr>
          <p:cNvPr id="10" name="Rectangle 6"/>
          <p:cNvSpPr>
            <a:spLocks noGrp="1" noChangeArrowheads="1"/>
          </p:cNvSpPr>
          <p:nvPr>
            <p:ph type="sldNum" sz="quarter" idx="12"/>
          </p:nvPr>
        </p:nvSpPr>
        <p:spPr>
          <a:xfrm>
            <a:off x="2209800" y="6248400"/>
            <a:ext cx="1219200" cy="457200"/>
          </a:xfrm>
        </p:spPr>
        <p:txBody>
          <a:bodyPr/>
          <a:lstStyle>
            <a:lvl1pPr>
              <a:defRPr/>
            </a:lvl1pPr>
          </a:lstStyle>
          <a:p>
            <a:pPr>
              <a:defRPr/>
            </a:pPr>
            <a:fld id="{33ED977A-D6B3-47EE-BA5E-8E562092FF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85E009-71E2-43CF-8734-01F8DC95E9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B101A1-3379-4022-A6EB-2D972AD18EB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2"/>
            <a:ext cx="7010400" cy="15271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905000"/>
            <a:ext cx="7010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43AEC4-5538-4ED4-8701-5CF1F5A288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72BA02-E234-4A2B-B1D3-967EDDAEA4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CBDFF3-E724-44B5-B0F9-89136F48AD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D3121C-11B2-4528-AD54-02DB3CF12D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7B55ACB-9CE2-4C1B-834E-5CD7D61EB9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6F8A16-1905-4969-9391-330569058BC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A5417F7-C308-4FC4-AFCB-1EF390DDF8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474526-43B1-46B9-9342-91ACADF48D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171A99-11AC-41B4-9832-7B63B75682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524000" y="190502"/>
            <a:ext cx="7010400" cy="1527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8"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endParaRPr lang="en-US"/>
          </a:p>
        </p:txBody>
      </p:sp>
      <p:sp>
        <p:nvSpPr>
          <p:cNvPr id="21509"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21510"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0F165B64-FBFD-4FA9-957A-2D9C79BFEE48}" type="slidenum">
              <a:rPr lang="en-US"/>
              <a:pPr>
                <a:defRPr/>
              </a:pPr>
              <a:t>‹#›</a:t>
            </a:fld>
            <a:endParaRPr lang="en-US"/>
          </a:p>
        </p:txBody>
      </p:sp>
      <p:sp>
        <p:nvSpPr>
          <p:cNvPr id="21511"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eaLnBrk="0" hangingPunct="0">
              <a:defRPr/>
            </a:pPr>
            <a:endParaRPr lang="en-US"/>
          </a:p>
        </p:txBody>
      </p:sp>
      <p:sp>
        <p:nvSpPr>
          <p:cNvPr id="21512"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21513" name="Oval 9"/>
          <p:cNvSpPr>
            <a:spLocks noChangeArrowheads="1"/>
          </p:cNvSpPr>
          <p:nvPr/>
        </p:nvSpPr>
        <p:spPr bwMode="auto">
          <a:xfrm>
            <a:off x="539749" y="838200"/>
            <a:ext cx="228600" cy="228600"/>
          </a:xfrm>
          <a:prstGeom prst="ellipse">
            <a:avLst/>
          </a:prstGeom>
          <a:solidFill>
            <a:schemeClr val="accent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21514"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85"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524000"/>
            <a:ext cx="6477000" cy="1752600"/>
          </a:xfrm>
        </p:spPr>
        <p:txBody>
          <a:bodyPr/>
          <a:lstStyle/>
          <a:p>
            <a:r>
              <a:rPr lang="en-US" sz="3600" dirty="0" smtClean="0">
                <a:solidFill>
                  <a:schemeClr val="accent2">
                    <a:lumMod val="25000"/>
                  </a:schemeClr>
                </a:solidFill>
              </a:rPr>
              <a:t>Enhancing Resilience to Food Security Shocks in Africa</a:t>
            </a:r>
            <a:endParaRPr lang="en-US" sz="3600" dirty="0">
              <a:solidFill>
                <a:schemeClr val="accent2">
                  <a:lumMod val="25000"/>
                </a:schemeClr>
              </a:solidFill>
            </a:endParaRPr>
          </a:p>
        </p:txBody>
      </p:sp>
      <p:sp>
        <p:nvSpPr>
          <p:cNvPr id="3" name="Subtitle 2"/>
          <p:cNvSpPr>
            <a:spLocks noGrp="1"/>
          </p:cNvSpPr>
          <p:nvPr>
            <p:ph type="subTitle" idx="1"/>
          </p:nvPr>
        </p:nvSpPr>
        <p:spPr/>
        <p:txBody>
          <a:bodyPr/>
          <a:lstStyle/>
          <a:p>
            <a:r>
              <a:rPr lang="en-US" sz="2400" dirty="0" smtClean="0">
                <a:solidFill>
                  <a:schemeClr val="accent2">
                    <a:lumMod val="25000"/>
                  </a:schemeClr>
                </a:solidFill>
              </a:rPr>
              <a:t>Tim </a:t>
            </a:r>
            <a:r>
              <a:rPr lang="en-US" sz="2400" dirty="0" err="1" smtClean="0">
                <a:solidFill>
                  <a:schemeClr val="accent2">
                    <a:lumMod val="25000"/>
                  </a:schemeClr>
                </a:solidFill>
              </a:rPr>
              <a:t>Frankenberger</a:t>
            </a:r>
            <a:r>
              <a:rPr lang="en-US" sz="2400" dirty="0" smtClean="0">
                <a:solidFill>
                  <a:schemeClr val="accent2">
                    <a:lumMod val="25000"/>
                  </a:schemeClr>
                </a:solidFill>
              </a:rPr>
              <a:t>, TANGO International</a:t>
            </a:r>
          </a:p>
          <a:p>
            <a:r>
              <a:rPr lang="en-US" sz="2400" dirty="0" smtClean="0">
                <a:solidFill>
                  <a:schemeClr val="accent2">
                    <a:lumMod val="25000"/>
                  </a:schemeClr>
                </a:solidFill>
              </a:rPr>
              <a:t>TOPS Knowledge Sharing Meeting</a:t>
            </a:r>
          </a:p>
          <a:p>
            <a:r>
              <a:rPr lang="en-US" sz="2400" dirty="0" smtClean="0">
                <a:solidFill>
                  <a:schemeClr val="accent2">
                    <a:lumMod val="25000"/>
                  </a:schemeClr>
                </a:solidFill>
              </a:rPr>
              <a:t>Washington D.C.</a:t>
            </a:r>
          </a:p>
          <a:p>
            <a:r>
              <a:rPr lang="en-US" sz="2400" dirty="0" smtClean="0">
                <a:solidFill>
                  <a:schemeClr val="accent2">
                    <a:lumMod val="25000"/>
                  </a:schemeClr>
                </a:solidFill>
              </a:rPr>
              <a:t>November 2012</a:t>
            </a:r>
            <a:endParaRPr lang="en-US" sz="2400" dirty="0">
              <a:solidFill>
                <a:schemeClr val="accent2">
                  <a:lumMod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25000"/>
                  </a:schemeClr>
                </a:solidFill>
                <a:latin typeface="Calibri" pitchFamily="34" charset="0"/>
              </a:rPr>
              <a:t>Resilience Framework</a:t>
            </a:r>
            <a:endParaRPr lang="en-US" sz="3600" b="1" dirty="0">
              <a:solidFill>
                <a:schemeClr val="accent2">
                  <a:lumMod val="25000"/>
                </a:schemeClr>
              </a:solidFill>
              <a:latin typeface="Calibri" pitchFamily="34" charset="0"/>
            </a:endParaRPr>
          </a:p>
        </p:txBody>
      </p:sp>
      <p:sp>
        <p:nvSpPr>
          <p:cNvPr id="3" name="Content Placeholder 2"/>
          <p:cNvSpPr>
            <a:spLocks noGrp="1"/>
          </p:cNvSpPr>
          <p:nvPr>
            <p:ph idx="1"/>
          </p:nvPr>
        </p:nvSpPr>
        <p:spPr>
          <a:xfrm>
            <a:off x="609600" y="1676400"/>
            <a:ext cx="7848600" cy="4114800"/>
          </a:xfrm>
        </p:spPr>
        <p:txBody>
          <a:bodyPr/>
          <a:lstStyle/>
          <a:p>
            <a:pPr>
              <a:buNone/>
            </a:pPr>
            <a:r>
              <a:rPr lang="en-US" sz="2400" b="1" i="1" dirty="0" smtClean="0">
                <a:solidFill>
                  <a:schemeClr val="accent2">
                    <a:lumMod val="25000"/>
                  </a:schemeClr>
                </a:solidFill>
                <a:latin typeface="Calibri" pitchFamily="34" charset="0"/>
              </a:rPr>
              <a:t>Level of aggregation </a:t>
            </a:r>
            <a:r>
              <a:rPr lang="en-US" sz="2400" dirty="0" smtClean="0">
                <a:solidFill>
                  <a:schemeClr val="accent2">
                    <a:lumMod val="25000"/>
                  </a:schemeClr>
                </a:solidFill>
                <a:latin typeface="Calibri" pitchFamily="34" charset="0"/>
              </a:rPr>
              <a:t>- Resilience of what/who?</a:t>
            </a:r>
          </a:p>
          <a:p>
            <a:pPr>
              <a:spcBef>
                <a:spcPts val="3000"/>
              </a:spcBef>
              <a:spcAft>
                <a:spcPts val="18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Level of Analysis: the individual, household, community, institution, government, ecosystem</a:t>
            </a:r>
          </a:p>
          <a:p>
            <a:pPr>
              <a:spcBef>
                <a:spcPts val="1800"/>
              </a:spcBef>
              <a:spcAft>
                <a:spcPts val="18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nested hierarchy, i.e., resilient individuals and HHs are the foundation for resilient communities</a:t>
            </a:r>
          </a:p>
          <a:p>
            <a:pPr>
              <a:spcBef>
                <a:spcPts val="1800"/>
              </a:spcBef>
              <a:spcAft>
                <a:spcPts val="18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Resilience at one level does not automatically result in resilience at higher levels, i.e., resilient households do not necessarily result in resilient communities </a:t>
            </a:r>
          </a:p>
          <a:p>
            <a:pPr>
              <a:spcBef>
                <a:spcPts val="0"/>
              </a:spcBef>
              <a:buSzPct val="100000"/>
              <a:buFont typeface="Arial" pitchFamily="34" charset="0"/>
              <a:buChar char="•"/>
            </a:pPr>
            <a:endParaRPr lang="en-US" sz="1800"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9999FF">
                    <a:lumMod val="25000"/>
                  </a:srgbClr>
                </a:solidFill>
                <a:latin typeface="Calibri" pitchFamily="34" charset="0"/>
              </a:rPr>
              <a:t>Resilience Framework</a:t>
            </a:r>
            <a:endParaRPr lang="en-US" b="1" dirty="0">
              <a:latin typeface="Calibri" pitchFamily="34" charset="0"/>
            </a:endParaRPr>
          </a:p>
        </p:txBody>
      </p:sp>
      <p:sp>
        <p:nvSpPr>
          <p:cNvPr id="3" name="Content Placeholder 2"/>
          <p:cNvSpPr>
            <a:spLocks noGrp="1"/>
          </p:cNvSpPr>
          <p:nvPr>
            <p:ph idx="1"/>
          </p:nvPr>
        </p:nvSpPr>
        <p:spPr>
          <a:xfrm>
            <a:off x="381000" y="1752600"/>
            <a:ext cx="8382000" cy="4419600"/>
          </a:xfrm>
        </p:spPr>
        <p:txBody>
          <a:bodyPr/>
          <a:lstStyle/>
          <a:p>
            <a:pPr>
              <a:buNone/>
            </a:pPr>
            <a:r>
              <a:rPr lang="en-US" sz="2400" b="1" i="1" dirty="0" smtClean="0">
                <a:solidFill>
                  <a:schemeClr val="accent2">
                    <a:lumMod val="25000"/>
                  </a:schemeClr>
                </a:solidFill>
                <a:latin typeface="Calibri" pitchFamily="34" charset="0"/>
              </a:rPr>
              <a:t>Disturbance </a:t>
            </a:r>
            <a:r>
              <a:rPr lang="en-US" sz="2400" dirty="0" smtClean="0">
                <a:solidFill>
                  <a:schemeClr val="accent2">
                    <a:lumMod val="25000"/>
                  </a:schemeClr>
                </a:solidFill>
                <a:latin typeface="Calibri" pitchFamily="34" charset="0"/>
              </a:rPr>
              <a:t>– Resilience to what?</a:t>
            </a:r>
          </a:p>
          <a:p>
            <a:pPr>
              <a:spcBef>
                <a:spcPts val="1200"/>
              </a:spcBef>
              <a:spcAft>
                <a:spcPts val="0"/>
              </a:spcAft>
              <a:buFont typeface="Wingdings" pitchFamily="2" charset="2"/>
              <a:buChar char="Ø"/>
            </a:pPr>
            <a:r>
              <a:rPr lang="en-US" sz="2000" dirty="0" smtClean="0">
                <a:solidFill>
                  <a:schemeClr val="accent2">
                    <a:lumMod val="25000"/>
                  </a:schemeClr>
                </a:solidFill>
                <a:latin typeface="Calibri" pitchFamily="34" charset="0"/>
              </a:rPr>
              <a:t>Shocks </a:t>
            </a:r>
          </a:p>
          <a:p>
            <a:pPr marL="569913" indent="-225425">
              <a:spcBef>
                <a:spcPts val="0"/>
              </a:spcBef>
              <a:spcAft>
                <a:spcPts val="1200"/>
              </a:spcAft>
              <a:buFont typeface="Arial" pitchFamily="34" charset="0"/>
              <a:buChar char="•"/>
            </a:pPr>
            <a:r>
              <a:rPr lang="en-US" sz="2000" dirty="0" smtClean="0">
                <a:solidFill>
                  <a:schemeClr val="accent2">
                    <a:lumMod val="25000"/>
                  </a:schemeClr>
                </a:solidFill>
                <a:latin typeface="Calibri" pitchFamily="34" charset="0"/>
              </a:rPr>
              <a:t>Rapid onset: floods, earthquakes, disease outbreaks, conflict, food price increases</a:t>
            </a:r>
          </a:p>
          <a:p>
            <a:pPr marL="569913" indent="-225425">
              <a:spcBef>
                <a:spcPts val="0"/>
              </a:spcBef>
              <a:spcAft>
                <a:spcPts val="1200"/>
              </a:spcAft>
              <a:buFont typeface="Arial" pitchFamily="34" charset="0"/>
              <a:buChar char="•"/>
            </a:pPr>
            <a:r>
              <a:rPr lang="en-US" sz="2000" dirty="0" smtClean="0">
                <a:solidFill>
                  <a:schemeClr val="accent2">
                    <a:lumMod val="25000"/>
                  </a:schemeClr>
                </a:solidFill>
                <a:latin typeface="Calibri" pitchFamily="34" charset="0"/>
              </a:rPr>
              <a:t>Slow onset shocks: drought, food price volatility, environmental degradation</a:t>
            </a:r>
          </a:p>
          <a:p>
            <a:pPr>
              <a:spcBef>
                <a:spcPts val="800"/>
              </a:spcBef>
              <a:spcAft>
                <a:spcPts val="800"/>
              </a:spcAft>
              <a:buFont typeface="Wingdings" pitchFamily="2" charset="2"/>
              <a:buChar char="Ø"/>
            </a:pPr>
            <a:r>
              <a:rPr lang="en-US" sz="2000" dirty="0" smtClean="0">
                <a:solidFill>
                  <a:schemeClr val="accent2">
                    <a:lumMod val="25000"/>
                  </a:schemeClr>
                </a:solidFill>
                <a:latin typeface="Calibri" pitchFamily="34" charset="0"/>
              </a:rPr>
              <a:t>Stresses (trends: Climate change, food price volatility, environmental degradation, political instability, disease outbreaks, population increases)</a:t>
            </a:r>
          </a:p>
          <a:p>
            <a:pPr>
              <a:spcBef>
                <a:spcPts val="800"/>
              </a:spcBef>
              <a:spcAft>
                <a:spcPts val="800"/>
              </a:spcAft>
              <a:buFont typeface="Wingdings" pitchFamily="2" charset="2"/>
              <a:buChar char="Ø"/>
            </a:pPr>
            <a:r>
              <a:rPr lang="en-US" sz="2000" dirty="0" smtClean="0">
                <a:solidFill>
                  <a:schemeClr val="accent2">
                    <a:lumMod val="25000"/>
                  </a:schemeClr>
                </a:solidFill>
                <a:latin typeface="Calibri" pitchFamily="34" charset="0"/>
              </a:rPr>
              <a:t>Easier to mobilize resources for rapid onset shocks than slow onset shocks and stresses (sensational)</a:t>
            </a:r>
          </a:p>
          <a:p>
            <a:pPr>
              <a:spcBef>
                <a:spcPts val="800"/>
              </a:spcBef>
              <a:spcAft>
                <a:spcPts val="800"/>
              </a:spcAft>
              <a:buFont typeface="Wingdings" pitchFamily="2" charset="2"/>
              <a:buChar char="Ø"/>
            </a:pPr>
            <a:r>
              <a:rPr lang="en-US" sz="2000" dirty="0" smtClean="0">
                <a:solidFill>
                  <a:schemeClr val="accent2">
                    <a:lumMod val="25000"/>
                  </a:schemeClr>
                </a:solidFill>
                <a:latin typeface="Calibri" pitchFamily="34" charset="0"/>
              </a:rPr>
              <a:t>Idiosyncratic versus covariate</a:t>
            </a:r>
          </a:p>
          <a:p>
            <a:pPr>
              <a:spcBef>
                <a:spcPts val="800"/>
              </a:spcBef>
              <a:spcAft>
                <a:spcPts val="800"/>
              </a:spcAft>
              <a:buFont typeface="Wingdings" pitchFamily="2" charset="2"/>
              <a:buChar char="Ø"/>
            </a:pPr>
            <a:r>
              <a:rPr lang="en-US" sz="2000" dirty="0" smtClean="0">
                <a:solidFill>
                  <a:schemeClr val="accent2">
                    <a:lumMod val="25000"/>
                  </a:schemeClr>
                </a:solidFill>
                <a:latin typeface="Calibri" pitchFamily="34" charset="0"/>
              </a:rPr>
              <a:t>Resilience dependent on shock, i.e., no one-size fits all resilience</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9999FF">
                    <a:lumMod val="25000"/>
                  </a:srgbClr>
                </a:solidFill>
                <a:latin typeface="Calibri" pitchFamily="34" charset="0"/>
              </a:rPr>
              <a:t>Resilience Framework</a:t>
            </a:r>
            <a:endParaRPr lang="en-US" b="1" dirty="0">
              <a:latin typeface="Calibri" pitchFamily="34" charset="0"/>
            </a:endParaRPr>
          </a:p>
        </p:txBody>
      </p:sp>
      <p:sp>
        <p:nvSpPr>
          <p:cNvPr id="3" name="Content Placeholder 2"/>
          <p:cNvSpPr>
            <a:spLocks noGrp="1"/>
          </p:cNvSpPr>
          <p:nvPr>
            <p:ph idx="1"/>
          </p:nvPr>
        </p:nvSpPr>
        <p:spPr>
          <a:xfrm>
            <a:off x="457200" y="1676400"/>
            <a:ext cx="8001000" cy="4724400"/>
          </a:xfrm>
        </p:spPr>
        <p:txBody>
          <a:bodyPr/>
          <a:lstStyle/>
          <a:p>
            <a:pPr marL="0" indent="0">
              <a:buNone/>
            </a:pPr>
            <a:r>
              <a:rPr lang="en-US" sz="2400" b="1" i="1" dirty="0" smtClean="0">
                <a:solidFill>
                  <a:schemeClr val="accent2">
                    <a:lumMod val="25000"/>
                  </a:schemeClr>
                </a:solidFill>
                <a:latin typeface="Calibri" pitchFamily="34" charset="0"/>
              </a:rPr>
              <a:t>Exposure</a:t>
            </a:r>
            <a:r>
              <a:rPr lang="en-US" sz="2400" dirty="0" smtClean="0">
                <a:solidFill>
                  <a:schemeClr val="accent2">
                    <a:lumMod val="25000"/>
                  </a:schemeClr>
                </a:solidFill>
                <a:latin typeface="Calibri" pitchFamily="34" charset="0"/>
              </a:rPr>
              <a:t> – </a:t>
            </a:r>
            <a:r>
              <a:rPr lang="en-US" sz="2000" dirty="0" smtClean="0">
                <a:solidFill>
                  <a:schemeClr val="accent2">
                    <a:lumMod val="25000"/>
                  </a:schemeClr>
                </a:solidFill>
                <a:latin typeface="Calibri" pitchFamily="34" charset="0"/>
              </a:rPr>
              <a:t>a function of the</a:t>
            </a:r>
            <a:r>
              <a:rPr lang="en-US" sz="2400" dirty="0" smtClean="0">
                <a:solidFill>
                  <a:schemeClr val="accent2">
                    <a:lumMod val="25000"/>
                  </a:schemeClr>
                </a:solidFill>
                <a:latin typeface="Calibri" pitchFamily="34" charset="0"/>
              </a:rPr>
              <a:t> </a:t>
            </a:r>
            <a:r>
              <a:rPr lang="en-US" sz="2000" dirty="0" smtClean="0">
                <a:solidFill>
                  <a:schemeClr val="accent2">
                    <a:lumMod val="25000"/>
                  </a:schemeClr>
                </a:solidFill>
                <a:latin typeface="Calibri" pitchFamily="34" charset="0"/>
              </a:rPr>
              <a:t>duration, magnitude, and frequency of  </a:t>
            </a:r>
          </a:p>
          <a:p>
            <a:pPr marL="0" indent="0">
              <a:spcBef>
                <a:spcPts val="0"/>
              </a:spcBef>
              <a:buNone/>
            </a:pPr>
            <a:r>
              <a:rPr lang="en-US" sz="2000" dirty="0" smtClean="0">
                <a:solidFill>
                  <a:schemeClr val="accent2">
                    <a:lumMod val="25000"/>
                  </a:schemeClr>
                </a:solidFill>
                <a:latin typeface="Calibri" pitchFamily="34" charset="0"/>
              </a:rPr>
              <a:t>                         shocks</a:t>
            </a:r>
          </a:p>
          <a:p>
            <a:pPr>
              <a:spcBef>
                <a:spcPts val="12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Duration – length of time that a shock lasts</a:t>
            </a:r>
          </a:p>
          <a:p>
            <a:pPr>
              <a:spcBef>
                <a:spcPts val="12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Magnitude – the severity and extent of a shock</a:t>
            </a:r>
          </a:p>
          <a:p>
            <a:pPr>
              <a:spcBef>
                <a:spcPts val="12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Frequency – how often a shock occurs; high frequency of the same types of shock undermines ability to respond </a:t>
            </a:r>
          </a:p>
          <a:p>
            <a:pPr>
              <a:spcBef>
                <a:spcPts val="12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Ability to manage shocks varies by communities, i.e., how many times a community has experienced the same type of shock may impact ability to respond</a:t>
            </a:r>
          </a:p>
          <a:p>
            <a:pPr>
              <a:spcBef>
                <a:spcPts val="12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Disaster risk reduction approaches are aimed at reducing exposure</a:t>
            </a:r>
          </a:p>
          <a:p>
            <a:pPr>
              <a:buFont typeface="Wingdings" pitchFamily="2" charset="2"/>
              <a:buChar char="Ø"/>
            </a:pPr>
            <a:endParaRPr lang="en-US" sz="2000" dirty="0" smtClean="0">
              <a:solidFill>
                <a:schemeClr val="accent2">
                  <a:lumMod val="25000"/>
                </a:schemeClr>
              </a:solidFill>
              <a:latin typeface="Calibri" pitchFamily="34" charset="0"/>
            </a:endParaRP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9999FF">
                    <a:lumMod val="25000"/>
                  </a:srgbClr>
                </a:solidFill>
                <a:latin typeface="Calibri" pitchFamily="34" charset="0"/>
              </a:rPr>
              <a:t>Resilience Framework</a:t>
            </a:r>
            <a:endParaRPr lang="en-US" b="1" dirty="0">
              <a:latin typeface="Calibri" pitchFamily="34" charset="0"/>
            </a:endParaRPr>
          </a:p>
        </p:txBody>
      </p:sp>
      <p:sp>
        <p:nvSpPr>
          <p:cNvPr id="3" name="Content Placeholder 2"/>
          <p:cNvSpPr>
            <a:spLocks noGrp="1"/>
          </p:cNvSpPr>
          <p:nvPr>
            <p:ph idx="1"/>
          </p:nvPr>
        </p:nvSpPr>
        <p:spPr>
          <a:xfrm>
            <a:off x="609600" y="1676400"/>
            <a:ext cx="7924800" cy="4343400"/>
          </a:xfrm>
        </p:spPr>
        <p:txBody>
          <a:bodyPr/>
          <a:lstStyle/>
          <a:p>
            <a:pPr marL="0" indent="0">
              <a:buNone/>
            </a:pPr>
            <a:r>
              <a:rPr lang="en-US" sz="2400" b="1" i="1" dirty="0" smtClean="0">
                <a:solidFill>
                  <a:schemeClr val="accent2">
                    <a:lumMod val="25000"/>
                  </a:schemeClr>
                </a:solidFill>
                <a:latin typeface="Calibri" pitchFamily="34" charset="0"/>
              </a:rPr>
              <a:t>Adaptive Capacity </a:t>
            </a:r>
            <a:r>
              <a:rPr lang="en-US" sz="2400" dirty="0" smtClean="0">
                <a:solidFill>
                  <a:schemeClr val="accent2">
                    <a:lumMod val="25000"/>
                  </a:schemeClr>
                </a:solidFill>
                <a:latin typeface="Calibri" pitchFamily="34" charset="0"/>
              </a:rPr>
              <a:t>– Access to and use of resources and strategies  in order to deal with disturbance</a:t>
            </a:r>
          </a:p>
          <a:p>
            <a:pPr>
              <a:spcBef>
                <a:spcPts val="30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latin typeface="Calibri" pitchFamily="34" charset="0"/>
              </a:rPr>
              <a:t>Affect and are affected by contextual factors </a:t>
            </a:r>
          </a:p>
          <a:p>
            <a:pPr marL="855663" indent="-166688">
              <a:spcBef>
                <a:spcPts val="1200"/>
              </a:spcBef>
              <a:spcAft>
                <a:spcPts val="1200"/>
              </a:spcAft>
              <a:buClr>
                <a:schemeClr val="accent2">
                  <a:lumMod val="25000"/>
                </a:schemeClr>
              </a:buClr>
              <a:buFont typeface="Arial" pitchFamily="34" charset="0"/>
              <a:buChar char="•"/>
            </a:pPr>
            <a:r>
              <a:rPr lang="en-US" sz="2000" dirty="0" smtClean="0">
                <a:solidFill>
                  <a:schemeClr val="accent2">
                    <a:lumMod val="25000"/>
                  </a:schemeClr>
                </a:solidFill>
                <a:latin typeface="Calibri" pitchFamily="34" charset="0"/>
              </a:rPr>
              <a:t>Livelihoods Assets</a:t>
            </a:r>
          </a:p>
          <a:p>
            <a:pPr marL="855663" indent="-166688">
              <a:spcBef>
                <a:spcPts val="1200"/>
              </a:spcBef>
              <a:spcAft>
                <a:spcPts val="1200"/>
              </a:spcAft>
              <a:buClr>
                <a:schemeClr val="accent2">
                  <a:lumMod val="25000"/>
                </a:schemeClr>
              </a:buClr>
              <a:buFont typeface="Arial" pitchFamily="34" charset="0"/>
              <a:buChar char="•"/>
            </a:pPr>
            <a:r>
              <a:rPr lang="en-US" sz="2000" dirty="0" smtClean="0">
                <a:solidFill>
                  <a:schemeClr val="accent2">
                    <a:lumMod val="25000"/>
                  </a:schemeClr>
                </a:solidFill>
                <a:latin typeface="Calibri" pitchFamily="34" charset="0"/>
              </a:rPr>
              <a:t>Transforming structures and processes</a:t>
            </a:r>
          </a:p>
          <a:p>
            <a:pPr marL="855663" indent="-166688">
              <a:spcBef>
                <a:spcPts val="1200"/>
              </a:spcBef>
              <a:spcAft>
                <a:spcPts val="1200"/>
              </a:spcAft>
              <a:buClr>
                <a:schemeClr val="accent2">
                  <a:lumMod val="25000"/>
                </a:schemeClr>
              </a:buClr>
              <a:buFont typeface="Arial" pitchFamily="34" charset="0"/>
              <a:buChar char="•"/>
            </a:pPr>
            <a:r>
              <a:rPr lang="en-US" sz="2000" dirty="0" smtClean="0">
                <a:solidFill>
                  <a:schemeClr val="accent2">
                    <a:lumMod val="25000"/>
                  </a:schemeClr>
                </a:solidFill>
                <a:latin typeface="Calibri" pitchFamily="34" charset="0"/>
              </a:rPr>
              <a:t>Livelihoods Strategies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b="1" dirty="0" smtClean="0">
                <a:solidFill>
                  <a:schemeClr val="accent2">
                    <a:lumMod val="25000"/>
                  </a:schemeClr>
                </a:solidFill>
                <a:latin typeface="Calibri" pitchFamily="34" charset="0"/>
              </a:rPr>
              <a:t>Livelihood Assets</a:t>
            </a:r>
            <a:endParaRPr lang="en-US" sz="3600" b="1" dirty="0">
              <a:solidFill>
                <a:schemeClr val="accent2">
                  <a:lumMod val="25000"/>
                </a:schemeClr>
              </a:solidFill>
              <a:latin typeface="Calibri" pitchFamily="34" charset="0"/>
            </a:endParaRPr>
          </a:p>
        </p:txBody>
      </p:sp>
      <p:sp>
        <p:nvSpPr>
          <p:cNvPr id="3" name="Content Placeholder 2"/>
          <p:cNvSpPr>
            <a:spLocks noGrp="1"/>
          </p:cNvSpPr>
          <p:nvPr>
            <p:ph idx="1"/>
          </p:nvPr>
        </p:nvSpPr>
        <p:spPr>
          <a:xfrm>
            <a:off x="457200" y="1828800"/>
            <a:ext cx="8077200" cy="4648200"/>
          </a:xfrm>
        </p:spPr>
        <p:txBody>
          <a:bodyPr/>
          <a:lstStyle/>
          <a:p>
            <a:pPr>
              <a:spcBef>
                <a:spcPts val="1200"/>
              </a:spcBef>
              <a:spcAft>
                <a:spcPts val="1200"/>
              </a:spcAft>
              <a:buClr>
                <a:schemeClr val="accent2">
                  <a:lumMod val="25000"/>
                </a:schemeClr>
              </a:buClr>
              <a:buSzPct val="100000"/>
              <a:buFont typeface="Arial" pitchFamily="34" charset="0"/>
              <a:buChar char="•"/>
              <a:defRPr/>
            </a:pPr>
            <a:r>
              <a:rPr lang="en-GB" sz="2000" dirty="0" smtClean="0">
                <a:solidFill>
                  <a:schemeClr val="accent2">
                    <a:lumMod val="25000"/>
                  </a:schemeClr>
                </a:solidFill>
                <a:latin typeface="Calibri" pitchFamily="34" charset="0"/>
              </a:rPr>
              <a:t>Tangible and intangible assets allow households to meet their needs and objectives</a:t>
            </a:r>
          </a:p>
          <a:p>
            <a:pPr>
              <a:spcBef>
                <a:spcPts val="1200"/>
              </a:spcBef>
              <a:spcAft>
                <a:spcPts val="1200"/>
              </a:spcAft>
              <a:buClr>
                <a:schemeClr val="accent2">
                  <a:lumMod val="25000"/>
                </a:schemeClr>
              </a:buClr>
              <a:buSzPct val="100000"/>
              <a:buFont typeface="Arial" pitchFamily="34" charset="0"/>
              <a:buChar char="•"/>
              <a:defRPr/>
            </a:pPr>
            <a:r>
              <a:rPr lang="en-GB" sz="2000" dirty="0" smtClean="0">
                <a:solidFill>
                  <a:schemeClr val="accent2">
                    <a:lumMod val="25000"/>
                  </a:schemeClr>
                </a:solidFill>
                <a:latin typeface="Calibri" pitchFamily="34" charset="0"/>
              </a:rPr>
              <a:t>Livelihoods depend on a  combination of six assets:</a:t>
            </a:r>
          </a:p>
          <a:p>
            <a:pPr marL="1377950" indent="-344488">
              <a:spcBef>
                <a:spcPts val="0"/>
              </a:spcBef>
              <a:spcAft>
                <a:spcPts val="0"/>
              </a:spcAft>
              <a:buClr>
                <a:schemeClr val="accent2">
                  <a:lumMod val="25000"/>
                </a:schemeClr>
              </a:buClr>
              <a:buSzPct val="100000"/>
              <a:buFont typeface="Wingdings" pitchFamily="2" charset="2"/>
              <a:buChar char="Ø"/>
              <a:defRPr/>
            </a:pPr>
            <a:r>
              <a:rPr lang="en-GB" sz="2000" dirty="0" smtClean="0">
                <a:solidFill>
                  <a:schemeClr val="accent2">
                    <a:lumMod val="25000"/>
                  </a:schemeClr>
                </a:solidFill>
                <a:latin typeface="Calibri" pitchFamily="34" charset="0"/>
              </a:rPr>
              <a:t>Financial</a:t>
            </a:r>
          </a:p>
          <a:p>
            <a:pPr marL="1377950" indent="-344488">
              <a:spcBef>
                <a:spcPts val="0"/>
              </a:spcBef>
              <a:spcAft>
                <a:spcPts val="0"/>
              </a:spcAft>
              <a:buClr>
                <a:schemeClr val="accent2">
                  <a:lumMod val="25000"/>
                </a:schemeClr>
              </a:buClr>
              <a:buSzPct val="100000"/>
              <a:buFont typeface="Wingdings" pitchFamily="2" charset="2"/>
              <a:buChar char="Ø"/>
              <a:defRPr/>
            </a:pPr>
            <a:r>
              <a:rPr lang="en-GB" sz="2000" dirty="0" smtClean="0">
                <a:solidFill>
                  <a:schemeClr val="accent2">
                    <a:lumMod val="25000"/>
                  </a:schemeClr>
                </a:solidFill>
                <a:latin typeface="Calibri" pitchFamily="34" charset="0"/>
              </a:rPr>
              <a:t>Physical </a:t>
            </a:r>
          </a:p>
          <a:p>
            <a:pPr marL="1377950" indent="-344488">
              <a:spcBef>
                <a:spcPts val="0"/>
              </a:spcBef>
              <a:spcAft>
                <a:spcPts val="0"/>
              </a:spcAft>
              <a:buClr>
                <a:schemeClr val="accent2">
                  <a:lumMod val="25000"/>
                </a:schemeClr>
              </a:buClr>
              <a:buSzPct val="100000"/>
              <a:buFont typeface="Wingdings" pitchFamily="2" charset="2"/>
              <a:buChar char="Ø"/>
              <a:defRPr/>
            </a:pPr>
            <a:r>
              <a:rPr lang="en-GB" sz="2000" dirty="0" smtClean="0">
                <a:solidFill>
                  <a:schemeClr val="accent2">
                    <a:lumMod val="25000"/>
                  </a:schemeClr>
                </a:solidFill>
                <a:latin typeface="Calibri" pitchFamily="34" charset="0"/>
              </a:rPr>
              <a:t>Political</a:t>
            </a:r>
          </a:p>
          <a:p>
            <a:pPr marL="1377950" indent="-344488">
              <a:spcBef>
                <a:spcPts val="0"/>
              </a:spcBef>
              <a:spcAft>
                <a:spcPts val="0"/>
              </a:spcAft>
              <a:buClr>
                <a:schemeClr val="accent2">
                  <a:lumMod val="25000"/>
                </a:schemeClr>
              </a:buClr>
              <a:buSzPct val="100000"/>
              <a:buFont typeface="Wingdings" pitchFamily="2" charset="2"/>
              <a:buChar char="Ø"/>
              <a:defRPr/>
            </a:pPr>
            <a:r>
              <a:rPr lang="en-GB" sz="2000" dirty="0" smtClean="0">
                <a:solidFill>
                  <a:schemeClr val="accent2">
                    <a:lumMod val="25000"/>
                  </a:schemeClr>
                </a:solidFill>
                <a:latin typeface="Calibri" pitchFamily="34" charset="0"/>
              </a:rPr>
              <a:t>Human</a:t>
            </a:r>
          </a:p>
          <a:p>
            <a:pPr marL="1377950" indent="-344488">
              <a:spcBef>
                <a:spcPts val="0"/>
              </a:spcBef>
              <a:spcAft>
                <a:spcPts val="0"/>
              </a:spcAft>
              <a:buClr>
                <a:schemeClr val="accent2">
                  <a:lumMod val="25000"/>
                </a:schemeClr>
              </a:buClr>
              <a:buSzPct val="100000"/>
              <a:buFont typeface="Wingdings" pitchFamily="2" charset="2"/>
              <a:buChar char="Ø"/>
              <a:defRPr/>
            </a:pPr>
            <a:r>
              <a:rPr lang="en-GB" sz="2000" dirty="0" smtClean="0">
                <a:solidFill>
                  <a:schemeClr val="accent2">
                    <a:lumMod val="25000"/>
                  </a:schemeClr>
                </a:solidFill>
                <a:latin typeface="Calibri" pitchFamily="34" charset="0"/>
              </a:rPr>
              <a:t>Social</a:t>
            </a:r>
          </a:p>
          <a:p>
            <a:pPr marL="1377950" indent="-344488">
              <a:spcBef>
                <a:spcPts val="0"/>
              </a:spcBef>
              <a:spcAft>
                <a:spcPts val="0"/>
              </a:spcAft>
              <a:buClr>
                <a:schemeClr val="accent2">
                  <a:lumMod val="25000"/>
                </a:schemeClr>
              </a:buClr>
              <a:buSzPct val="100000"/>
              <a:buFont typeface="Wingdings" pitchFamily="2" charset="2"/>
              <a:buChar char="Ø"/>
              <a:defRPr/>
            </a:pPr>
            <a:r>
              <a:rPr lang="en-GB" sz="2000" dirty="0" smtClean="0">
                <a:solidFill>
                  <a:schemeClr val="accent2">
                    <a:lumMod val="25000"/>
                  </a:schemeClr>
                </a:solidFill>
                <a:latin typeface="Calibri" pitchFamily="34" charset="0"/>
              </a:rPr>
              <a:t>Natural</a:t>
            </a:r>
          </a:p>
          <a:p>
            <a:pPr>
              <a:spcBef>
                <a:spcPts val="1200"/>
              </a:spcBef>
              <a:spcAft>
                <a:spcPts val="1200"/>
              </a:spcAft>
              <a:buClr>
                <a:schemeClr val="accent2">
                  <a:lumMod val="25000"/>
                </a:schemeClr>
              </a:buClr>
              <a:buSzPct val="100000"/>
              <a:buFont typeface="Arial" pitchFamily="34" charset="0"/>
              <a:buChar char="•"/>
              <a:defRPr/>
            </a:pPr>
            <a:r>
              <a:rPr lang="en-GB" sz="2000" dirty="0" smtClean="0">
                <a:solidFill>
                  <a:schemeClr val="accent2">
                    <a:lumMod val="25000"/>
                  </a:schemeClr>
                </a:solidFill>
                <a:latin typeface="Calibri" pitchFamily="34" charset="0"/>
              </a:rPr>
              <a:t>Most vulnerable households have fewer assets; least resilient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524000" y="457200"/>
            <a:ext cx="7086600" cy="798513"/>
          </a:xfrm>
        </p:spPr>
        <p:txBody>
          <a:bodyPr/>
          <a:lstStyle/>
          <a:p>
            <a:pPr eaLnBrk="1" hangingPunct="1">
              <a:defRPr/>
            </a:pPr>
            <a:r>
              <a:rPr lang="en-US" sz="3600" b="1" dirty="0" smtClean="0">
                <a:solidFill>
                  <a:schemeClr val="accent2">
                    <a:lumMod val="25000"/>
                  </a:schemeClr>
                </a:solidFill>
                <a:latin typeface="Calibri" pitchFamily="34" charset="0"/>
              </a:rPr>
              <a:t>Transforming structures/processes</a:t>
            </a:r>
          </a:p>
        </p:txBody>
      </p:sp>
      <p:sp>
        <p:nvSpPr>
          <p:cNvPr id="8195" name="Rectangle 3"/>
          <p:cNvSpPr>
            <a:spLocks noGrp="1" noChangeArrowheads="1"/>
          </p:cNvSpPr>
          <p:nvPr>
            <p:ph type="body" idx="1"/>
          </p:nvPr>
        </p:nvSpPr>
        <p:spPr>
          <a:xfrm>
            <a:off x="685800" y="1981200"/>
            <a:ext cx="7696200" cy="4267200"/>
          </a:xfrm>
        </p:spPr>
        <p:txBody>
          <a:bodyPr/>
          <a:lstStyle/>
          <a:p>
            <a:pPr marL="0" indent="0">
              <a:spcBef>
                <a:spcPts val="1800"/>
              </a:spcBef>
              <a:spcAft>
                <a:spcPts val="1800"/>
              </a:spcAft>
              <a:buClr>
                <a:schemeClr val="accent2">
                  <a:lumMod val="25000"/>
                </a:schemeClr>
              </a:buClr>
              <a:buSzPct val="100000"/>
              <a:buFont typeface="Arial" pitchFamily="34" charset="0"/>
              <a:buChar char="•"/>
              <a:defRPr/>
            </a:pPr>
            <a:r>
              <a:rPr lang="en-US" sz="1800" b="1" i="1" dirty="0" smtClean="0">
                <a:solidFill>
                  <a:schemeClr val="accent2">
                    <a:lumMod val="25000"/>
                  </a:schemeClr>
                </a:solidFill>
                <a:latin typeface="Calibri" pitchFamily="34" charset="0"/>
              </a:rPr>
              <a:t>Institutions operating within or have jurisdiction over community functions</a:t>
            </a:r>
            <a:endParaRPr lang="en-US" sz="1800" dirty="0" smtClean="0">
              <a:solidFill>
                <a:srgbClr val="FF0000"/>
              </a:solidFill>
              <a:latin typeface="Calibri" pitchFamily="34" charset="0"/>
            </a:endParaRPr>
          </a:p>
          <a:p>
            <a:pPr lvl="1">
              <a:spcBef>
                <a:spcPts val="600"/>
              </a:spcBef>
              <a:spcAft>
                <a:spcPts val="600"/>
              </a:spcAft>
              <a:buClr>
                <a:schemeClr val="accent2">
                  <a:lumMod val="25000"/>
                </a:schemeClr>
              </a:buClr>
              <a:buSzPct val="100000"/>
              <a:buFont typeface="Arial" pitchFamily="34" charset="0"/>
              <a:buChar char="•"/>
              <a:defRPr/>
            </a:pPr>
            <a:r>
              <a:rPr lang="en-US" sz="1600" dirty="0" smtClean="0">
                <a:solidFill>
                  <a:schemeClr val="accent2">
                    <a:lumMod val="25000"/>
                  </a:schemeClr>
                </a:solidFill>
                <a:latin typeface="Calibri" pitchFamily="34" charset="0"/>
              </a:rPr>
              <a:t>National, regional, local governments</a:t>
            </a:r>
          </a:p>
          <a:p>
            <a:pPr lvl="1">
              <a:spcBef>
                <a:spcPts val="600"/>
              </a:spcBef>
              <a:spcAft>
                <a:spcPts val="600"/>
              </a:spcAft>
              <a:buClr>
                <a:schemeClr val="accent2">
                  <a:lumMod val="25000"/>
                </a:schemeClr>
              </a:buClr>
              <a:buSzPct val="100000"/>
              <a:buFont typeface="Arial" pitchFamily="34" charset="0"/>
              <a:buChar char="•"/>
              <a:defRPr/>
            </a:pPr>
            <a:r>
              <a:rPr lang="en-US" sz="1600" dirty="0" smtClean="0">
                <a:solidFill>
                  <a:schemeClr val="accent2">
                    <a:lumMod val="25000"/>
                  </a:schemeClr>
                </a:solidFill>
                <a:latin typeface="Calibri" pitchFamily="34" charset="0"/>
              </a:rPr>
              <a:t>NGOs, CBOs</a:t>
            </a:r>
          </a:p>
          <a:p>
            <a:pPr lvl="1">
              <a:spcBef>
                <a:spcPts val="600"/>
              </a:spcBef>
              <a:spcAft>
                <a:spcPts val="600"/>
              </a:spcAft>
              <a:buClr>
                <a:schemeClr val="accent2">
                  <a:lumMod val="25000"/>
                </a:schemeClr>
              </a:buClr>
              <a:buSzPct val="100000"/>
              <a:buFont typeface="Arial" pitchFamily="34" charset="0"/>
              <a:buChar char="•"/>
              <a:defRPr/>
            </a:pPr>
            <a:r>
              <a:rPr lang="en-US" sz="1600" dirty="0" smtClean="0">
                <a:solidFill>
                  <a:schemeClr val="accent2">
                    <a:lumMod val="25000"/>
                  </a:schemeClr>
                </a:solidFill>
                <a:latin typeface="Calibri" pitchFamily="34" charset="0"/>
              </a:rPr>
              <a:t>Religious institutions</a:t>
            </a:r>
          </a:p>
          <a:p>
            <a:pPr lvl="1">
              <a:spcBef>
                <a:spcPts val="600"/>
              </a:spcBef>
              <a:spcAft>
                <a:spcPts val="600"/>
              </a:spcAft>
              <a:buClr>
                <a:schemeClr val="accent2">
                  <a:lumMod val="25000"/>
                </a:schemeClr>
              </a:buClr>
              <a:buSzPct val="100000"/>
              <a:buFont typeface="Arial" pitchFamily="34" charset="0"/>
              <a:buChar char="•"/>
              <a:defRPr/>
            </a:pPr>
            <a:r>
              <a:rPr lang="en-US" sz="1600" dirty="0" smtClean="0">
                <a:solidFill>
                  <a:schemeClr val="accent2">
                    <a:lumMod val="25000"/>
                  </a:schemeClr>
                </a:solidFill>
                <a:latin typeface="Calibri" pitchFamily="34" charset="0"/>
              </a:rPr>
              <a:t>Trade associations</a:t>
            </a:r>
          </a:p>
          <a:p>
            <a:pPr>
              <a:spcBef>
                <a:spcPts val="600"/>
              </a:spcBef>
              <a:spcAft>
                <a:spcPts val="600"/>
              </a:spcAft>
              <a:buClr>
                <a:schemeClr val="accent2">
                  <a:lumMod val="25000"/>
                </a:schemeClr>
              </a:buClr>
              <a:buSzPct val="100000"/>
              <a:buFont typeface="Arial" pitchFamily="34" charset="0"/>
              <a:buChar char="•"/>
              <a:defRPr/>
            </a:pPr>
            <a:r>
              <a:rPr lang="en-US" sz="1800" b="1" dirty="0" smtClean="0">
                <a:solidFill>
                  <a:schemeClr val="accent2">
                    <a:lumMod val="25000"/>
                  </a:schemeClr>
                </a:solidFill>
                <a:latin typeface="Calibri" pitchFamily="34" charset="0"/>
              </a:rPr>
              <a:t>Shared customs and norms</a:t>
            </a:r>
          </a:p>
          <a:p>
            <a:pPr>
              <a:spcBef>
                <a:spcPts val="600"/>
              </a:spcBef>
              <a:spcAft>
                <a:spcPts val="600"/>
              </a:spcAft>
              <a:buClr>
                <a:schemeClr val="accent2">
                  <a:lumMod val="25000"/>
                </a:schemeClr>
              </a:buClr>
              <a:buSzPct val="100000"/>
              <a:buFont typeface="Arial" pitchFamily="34" charset="0"/>
              <a:buChar char="•"/>
              <a:defRPr/>
            </a:pPr>
            <a:r>
              <a:rPr lang="en-US" sz="1800" b="1" dirty="0" smtClean="0">
                <a:solidFill>
                  <a:schemeClr val="accent2">
                    <a:lumMod val="25000"/>
                  </a:schemeClr>
                </a:solidFill>
                <a:latin typeface="Calibri" pitchFamily="34" charset="0"/>
              </a:rPr>
              <a:t>Formal/informal governance mechanisms to manage resources, target safety nets, mitigate conflict</a:t>
            </a:r>
          </a:p>
          <a:p>
            <a:pPr>
              <a:spcBef>
                <a:spcPts val="600"/>
              </a:spcBef>
              <a:spcAft>
                <a:spcPts val="600"/>
              </a:spcAft>
              <a:buClr>
                <a:schemeClr val="accent2">
                  <a:lumMod val="25000"/>
                </a:schemeClr>
              </a:buClr>
              <a:buSzPct val="100000"/>
              <a:buFont typeface="Arial" pitchFamily="34" charset="0"/>
              <a:buChar char="•"/>
              <a:defRPr/>
            </a:pPr>
            <a:r>
              <a:rPr lang="en-US" sz="1800" b="1" dirty="0" smtClean="0">
                <a:solidFill>
                  <a:schemeClr val="accent2">
                    <a:lumMod val="25000"/>
                  </a:schemeClr>
                </a:solidFill>
                <a:latin typeface="Calibri" pitchFamily="34" charset="0"/>
              </a:rPr>
              <a:t>Government policies</a:t>
            </a:r>
          </a:p>
          <a:p>
            <a:pPr>
              <a:spcBef>
                <a:spcPts val="600"/>
              </a:spcBef>
              <a:spcAft>
                <a:spcPts val="600"/>
              </a:spcAft>
              <a:buClr>
                <a:schemeClr val="accent2">
                  <a:lumMod val="25000"/>
                </a:schemeClr>
              </a:buClr>
              <a:buSzPct val="100000"/>
              <a:buFont typeface="Arial" pitchFamily="34" charset="0"/>
              <a:buChar char="•"/>
              <a:defRPr/>
            </a:pPr>
            <a:r>
              <a:rPr lang="en-US" sz="1800" b="1" dirty="0" smtClean="0">
                <a:solidFill>
                  <a:schemeClr val="accent2">
                    <a:lumMod val="25000"/>
                  </a:schemeClr>
                </a:solidFill>
                <a:latin typeface="Calibri" pitchFamily="34" charset="0"/>
              </a:rPr>
              <a:t>Crop/livestock insurance</a:t>
            </a:r>
          </a:p>
          <a:p>
            <a:pPr>
              <a:spcBef>
                <a:spcPts val="600"/>
              </a:spcBef>
              <a:spcAft>
                <a:spcPts val="600"/>
              </a:spcAft>
              <a:buClr>
                <a:schemeClr val="accent2">
                  <a:lumMod val="25000"/>
                </a:schemeClr>
              </a:buClr>
              <a:buSzPct val="100000"/>
              <a:buFont typeface="Arial" pitchFamily="34" charset="0"/>
              <a:buChar char="•"/>
              <a:defRPr/>
            </a:pPr>
            <a:r>
              <a:rPr lang="en-US" sz="1800" b="1" dirty="0" smtClean="0">
                <a:solidFill>
                  <a:schemeClr val="accent2">
                    <a:lumMod val="25000"/>
                  </a:schemeClr>
                </a:solidFill>
                <a:latin typeface="Calibri" pitchFamily="34" charset="0"/>
              </a:rPr>
              <a:t>Access to Social protection (safety nets)</a:t>
            </a:r>
          </a:p>
          <a:p>
            <a:pPr>
              <a:spcBef>
                <a:spcPts val="600"/>
              </a:spcBef>
              <a:spcAft>
                <a:spcPts val="600"/>
              </a:spcAft>
              <a:buClr>
                <a:schemeClr val="accent2">
                  <a:lumMod val="25000"/>
                </a:schemeClr>
              </a:buClr>
              <a:buSzPct val="100000"/>
              <a:buFont typeface="Arial" pitchFamily="34" charset="0"/>
              <a:buChar char="•"/>
              <a:defRPr/>
            </a:pPr>
            <a:endParaRPr lang="en-US" sz="1800" b="1" dirty="0" smtClean="0">
              <a:solidFill>
                <a:schemeClr val="accent2">
                  <a:lumMod val="25000"/>
                </a:schemeClr>
              </a:solidFill>
              <a:latin typeface="Calibri" pitchFamily="34" charset="0"/>
            </a:endParaRPr>
          </a:p>
          <a:p>
            <a:pPr>
              <a:spcBef>
                <a:spcPts val="0"/>
              </a:spcBef>
              <a:spcAft>
                <a:spcPts val="0"/>
              </a:spcAft>
              <a:buClr>
                <a:schemeClr val="accent2">
                  <a:lumMod val="25000"/>
                </a:schemeClr>
              </a:buClr>
              <a:buSzPct val="100000"/>
              <a:buFont typeface="Arial" pitchFamily="34" charset="0"/>
              <a:buChar char="•"/>
              <a:defRPr/>
            </a:pPr>
            <a:endParaRPr lang="en-US" sz="1800" dirty="0" smtClean="0">
              <a:solidFill>
                <a:schemeClr val="accent2">
                  <a:lumMod val="25000"/>
                </a:schemeClr>
              </a:solidFill>
              <a:latin typeface="Calibri" pitchFamily="34" charset="0"/>
            </a:endParaRPr>
          </a:p>
          <a:p>
            <a:pPr>
              <a:spcBef>
                <a:spcPts val="0"/>
              </a:spcBef>
              <a:spcAft>
                <a:spcPts val="0"/>
              </a:spcAft>
              <a:buClr>
                <a:schemeClr val="accent2">
                  <a:lumMod val="25000"/>
                </a:schemeClr>
              </a:buClr>
              <a:buSzPct val="100000"/>
              <a:buFont typeface="Arial" pitchFamily="34" charset="0"/>
              <a:buChar char="•"/>
              <a:defRPr/>
            </a:pPr>
            <a:endParaRPr lang="en-US" sz="1800" dirty="0" smtClean="0">
              <a:solidFill>
                <a:schemeClr val="accent2">
                  <a:lumMod val="25000"/>
                </a:schemeClr>
              </a:solidFill>
              <a:latin typeface="Calibri" pitchFamily="34" charset="0"/>
            </a:endParaRPr>
          </a:p>
          <a:p>
            <a:pPr>
              <a:spcBef>
                <a:spcPts val="0"/>
              </a:spcBef>
              <a:spcAft>
                <a:spcPts val="0"/>
              </a:spcAft>
              <a:buClr>
                <a:schemeClr val="accent2">
                  <a:lumMod val="25000"/>
                </a:schemeClr>
              </a:buClr>
              <a:buSzPct val="100000"/>
              <a:buFont typeface="Arial" pitchFamily="34" charset="0"/>
              <a:buChar char="•"/>
              <a:defRPr/>
            </a:pPr>
            <a:endParaRPr lang="en-US" sz="1800" dirty="0" smtClean="0">
              <a:solidFill>
                <a:schemeClr val="accent2">
                  <a:lumMod val="25000"/>
                </a:schemeClr>
              </a:solidFill>
              <a:latin typeface="Calibri" pitchFamily="34" charset="0"/>
            </a:endParaRPr>
          </a:p>
          <a:p>
            <a:pPr>
              <a:spcBef>
                <a:spcPts val="0"/>
              </a:spcBef>
              <a:spcAft>
                <a:spcPts val="0"/>
              </a:spcAft>
              <a:buClr>
                <a:schemeClr val="accent2">
                  <a:lumMod val="25000"/>
                </a:schemeClr>
              </a:buClr>
              <a:buSzPct val="100000"/>
              <a:buNone/>
              <a:defRPr/>
            </a:pPr>
            <a:r>
              <a:rPr lang="en-US" sz="1800" b="1" i="1" dirty="0" smtClean="0">
                <a:solidFill>
                  <a:schemeClr val="accent2">
                    <a:lumMod val="25000"/>
                  </a:schemeClr>
                </a:solidFill>
                <a:latin typeface="Calibri" pitchFamily="34" charset="0"/>
              </a:rPr>
              <a:t> </a:t>
            </a:r>
            <a:endParaRPr lang="en-US" sz="1800" dirty="0" smtClean="0">
              <a:solidFill>
                <a:schemeClr val="accent2">
                  <a:lumMod val="25000"/>
                </a:schemeClr>
              </a:solidFill>
              <a:latin typeface="Calibri" pitchFamily="34" charset="0"/>
            </a:endParaRPr>
          </a:p>
          <a:p>
            <a:pPr>
              <a:spcBef>
                <a:spcPts val="0"/>
              </a:spcBef>
              <a:spcAft>
                <a:spcPts val="0"/>
              </a:spcAft>
              <a:buClr>
                <a:schemeClr val="accent2">
                  <a:lumMod val="25000"/>
                </a:schemeClr>
              </a:buClr>
              <a:buSzPct val="100000"/>
              <a:buNone/>
              <a:defRPr/>
            </a:pPr>
            <a:endParaRPr lang="en-US" sz="1800" dirty="0" smtClean="0">
              <a:solidFill>
                <a:schemeClr val="accent2">
                  <a:lumMod val="25000"/>
                </a:schemeClr>
              </a:solidFill>
              <a:latin typeface="Calibri" pitchFamily="34" charset="0"/>
            </a:endParaRPr>
          </a:p>
          <a:p>
            <a:pPr>
              <a:spcBef>
                <a:spcPts val="1800"/>
              </a:spcBef>
              <a:spcAft>
                <a:spcPts val="1800"/>
              </a:spcAft>
              <a:buClr>
                <a:schemeClr val="accent2">
                  <a:lumMod val="25000"/>
                </a:schemeClr>
              </a:buClr>
              <a:buSzPct val="100000"/>
              <a:buFont typeface="Arial" pitchFamily="34" charset="0"/>
              <a:buChar char="•"/>
              <a:defRPr/>
            </a:pPr>
            <a:endParaRPr lang="en-US" sz="1800" dirty="0" smtClean="0">
              <a:solidFill>
                <a:schemeClr val="accent2">
                  <a:lumMod val="25000"/>
                </a:schemeClr>
              </a:solidFill>
              <a:latin typeface="Calibri" pitchFamily="34" charset="0"/>
            </a:endParaRPr>
          </a:p>
          <a:p>
            <a:pPr marL="231775" lvl="1" indent="-231775" eaLnBrk="1" hangingPunct="1">
              <a:buClr>
                <a:schemeClr val="accent2">
                  <a:lumMod val="25000"/>
                </a:schemeClr>
              </a:buClr>
              <a:buSzPct val="100000"/>
              <a:buFont typeface="Wingdings" pitchFamily="2" charset="2"/>
              <a:buNone/>
              <a:defRPr/>
            </a:pPr>
            <a:endParaRPr lang="en-GB" sz="2200" dirty="0" smtClean="0">
              <a:solidFill>
                <a:schemeClr val="accent2">
                  <a:lumMod val="25000"/>
                </a:schemeClr>
              </a:solidFill>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accent2">
                    <a:lumMod val="25000"/>
                  </a:schemeClr>
                </a:solidFill>
                <a:latin typeface="Calibri" pitchFamily="34" charset="0"/>
              </a:rPr>
              <a:t>Livelihood Strategies</a:t>
            </a:r>
            <a:endParaRPr lang="en-US" dirty="0"/>
          </a:p>
        </p:txBody>
      </p:sp>
      <p:sp>
        <p:nvSpPr>
          <p:cNvPr id="3" name="Content Placeholder 2"/>
          <p:cNvSpPr>
            <a:spLocks noGrp="1"/>
          </p:cNvSpPr>
          <p:nvPr>
            <p:ph idx="1"/>
          </p:nvPr>
        </p:nvSpPr>
        <p:spPr>
          <a:xfrm>
            <a:off x="533400" y="1905000"/>
            <a:ext cx="8001000" cy="4114800"/>
          </a:xfrm>
        </p:spPr>
        <p:txBody>
          <a:bodyPr/>
          <a:lstStyle/>
          <a:p>
            <a:pPr marL="688975" indent="-225425">
              <a:spcBef>
                <a:spcPts val="1200"/>
              </a:spcBef>
              <a:spcAft>
                <a:spcPts val="1200"/>
              </a:spcAft>
              <a:buClr>
                <a:schemeClr val="accent2">
                  <a:lumMod val="25000"/>
                </a:schemeClr>
              </a:buClr>
              <a:buFont typeface="Wingdings" pitchFamily="2" charset="2"/>
              <a:buChar char="Ø"/>
              <a:defRPr/>
            </a:pPr>
            <a:r>
              <a:rPr lang="en-US" sz="2000" dirty="0">
                <a:solidFill>
                  <a:schemeClr val="accent2">
                    <a:lumMod val="25000"/>
                  </a:schemeClr>
                </a:solidFill>
                <a:latin typeface="Calibri" pitchFamily="34" charset="0"/>
              </a:rPr>
              <a:t>Production/income generating activities </a:t>
            </a:r>
            <a:endParaRPr lang="en-US" sz="2000" dirty="0" smtClean="0">
              <a:solidFill>
                <a:schemeClr val="accent2">
                  <a:lumMod val="25000"/>
                </a:schemeClr>
              </a:solidFill>
              <a:latin typeface="Calibri" pitchFamily="34" charset="0"/>
            </a:endParaRPr>
          </a:p>
          <a:p>
            <a:pPr marL="688975" indent="-225425">
              <a:spcBef>
                <a:spcPts val="1200"/>
              </a:spcBef>
              <a:spcAft>
                <a:spcPts val="1200"/>
              </a:spcAft>
              <a:buClr>
                <a:schemeClr val="accent2">
                  <a:lumMod val="25000"/>
                </a:schemeClr>
              </a:buClr>
              <a:buFont typeface="Wingdings" pitchFamily="2" charset="2"/>
              <a:buChar char="Ø"/>
              <a:defRPr/>
            </a:pPr>
            <a:r>
              <a:rPr lang="en-US" sz="2000" dirty="0" smtClean="0">
                <a:solidFill>
                  <a:schemeClr val="accent2">
                    <a:lumMod val="25000"/>
                  </a:schemeClr>
                </a:solidFill>
                <a:latin typeface="Calibri" pitchFamily="34" charset="0"/>
              </a:rPr>
              <a:t>Household </a:t>
            </a:r>
            <a:r>
              <a:rPr lang="en-US" sz="2000" dirty="0">
                <a:solidFill>
                  <a:schemeClr val="accent2">
                    <a:lumMod val="25000"/>
                  </a:schemeClr>
                </a:solidFill>
                <a:latin typeface="Calibri" pitchFamily="34" charset="0"/>
              </a:rPr>
              <a:t>resource investment strategies (e.g., </a:t>
            </a:r>
            <a:r>
              <a:rPr lang="en-US" sz="2000" dirty="0" smtClean="0">
                <a:solidFill>
                  <a:schemeClr val="accent2">
                    <a:lumMod val="25000"/>
                  </a:schemeClr>
                </a:solidFill>
                <a:latin typeface="Calibri" pitchFamily="34" charset="0"/>
              </a:rPr>
              <a:t>small enterprises, savings</a:t>
            </a:r>
            <a:r>
              <a:rPr lang="en-US" sz="2000" dirty="0">
                <a:solidFill>
                  <a:schemeClr val="accent2">
                    <a:lumMod val="25000"/>
                  </a:schemeClr>
                </a:solidFill>
                <a:latin typeface="Calibri" pitchFamily="34" charset="0"/>
              </a:rPr>
              <a:t>, insurance</a:t>
            </a:r>
            <a:r>
              <a:rPr lang="en-US" sz="2000" dirty="0" smtClean="0">
                <a:solidFill>
                  <a:schemeClr val="accent2">
                    <a:lumMod val="25000"/>
                  </a:schemeClr>
                </a:solidFill>
                <a:latin typeface="Calibri" pitchFamily="34" charset="0"/>
              </a:rPr>
              <a:t>)</a:t>
            </a:r>
          </a:p>
          <a:p>
            <a:pPr marL="688975" lvl="1" indent="-225425">
              <a:spcBef>
                <a:spcPts val="1200"/>
              </a:spcBef>
              <a:spcAft>
                <a:spcPts val="1200"/>
              </a:spcAft>
              <a:buClr>
                <a:schemeClr val="accent2">
                  <a:lumMod val="25000"/>
                </a:schemeClr>
              </a:buClr>
              <a:buSzPct val="70000"/>
              <a:buFont typeface="Wingdings" pitchFamily="2" charset="2"/>
              <a:buChar char="Ø"/>
              <a:defRPr/>
            </a:pPr>
            <a:r>
              <a:rPr lang="en-US" sz="2000" dirty="0">
                <a:solidFill>
                  <a:schemeClr val="accent2">
                    <a:lumMod val="25000"/>
                  </a:schemeClr>
                </a:solidFill>
                <a:latin typeface="Calibri" pitchFamily="34" charset="0"/>
              </a:rPr>
              <a:t>Risk reduction </a:t>
            </a:r>
            <a:r>
              <a:rPr lang="en-US" sz="2000" dirty="0" smtClean="0">
                <a:solidFill>
                  <a:schemeClr val="accent2">
                    <a:lumMod val="25000"/>
                  </a:schemeClr>
                </a:solidFill>
                <a:latin typeface="Calibri" pitchFamily="34" charset="0"/>
              </a:rPr>
              <a:t>and risk management strategies</a:t>
            </a:r>
          </a:p>
          <a:p>
            <a:pPr marL="688975" lvl="1" indent="-225425">
              <a:spcBef>
                <a:spcPts val="1200"/>
              </a:spcBef>
              <a:spcAft>
                <a:spcPts val="1200"/>
              </a:spcAft>
              <a:buClr>
                <a:schemeClr val="accent2">
                  <a:lumMod val="25000"/>
                </a:schemeClr>
              </a:buClr>
              <a:buSzPct val="70000"/>
              <a:buFont typeface="Wingdings" pitchFamily="2" charset="2"/>
              <a:buChar char="Ø"/>
              <a:defRPr/>
            </a:pPr>
            <a:r>
              <a:rPr lang="en-US" sz="2000" dirty="0">
                <a:solidFill>
                  <a:schemeClr val="accent2">
                    <a:lumMod val="25000"/>
                  </a:schemeClr>
                </a:solidFill>
                <a:latin typeface="Calibri" pitchFamily="34" charset="0"/>
              </a:rPr>
              <a:t>Coping strategies - +/- strategies</a:t>
            </a:r>
          </a:p>
          <a:p>
            <a:pPr marL="688975" lvl="1" indent="-225425">
              <a:spcBef>
                <a:spcPts val="0"/>
              </a:spcBef>
              <a:spcAft>
                <a:spcPts val="0"/>
              </a:spcAft>
              <a:buClr>
                <a:schemeClr val="accent2">
                  <a:lumMod val="25000"/>
                </a:schemeClr>
              </a:buClr>
              <a:buSzPct val="100000"/>
              <a:buFont typeface="Wingdings" pitchFamily="2" charset="2"/>
              <a:buChar char="Ø"/>
              <a:defRPr/>
            </a:pPr>
            <a:endParaRPr lang="en-US" sz="3200" dirty="0" smtClean="0">
              <a:solidFill>
                <a:schemeClr val="accent2">
                  <a:lumMod val="25000"/>
                </a:schemeClr>
              </a:solidFill>
              <a:latin typeface="Calibri" pitchFamily="34" charset="0"/>
            </a:endParaRPr>
          </a:p>
          <a:p>
            <a:pPr marL="688975" lvl="1" indent="-225425">
              <a:spcBef>
                <a:spcPts val="0"/>
              </a:spcBef>
              <a:spcAft>
                <a:spcPts val="0"/>
              </a:spcAft>
              <a:buClr>
                <a:schemeClr val="accent2">
                  <a:lumMod val="25000"/>
                </a:schemeClr>
              </a:buClr>
              <a:buSzPct val="100000"/>
              <a:buFont typeface="Wingdings" pitchFamily="2" charset="2"/>
              <a:buChar char="Ø"/>
              <a:defRPr/>
            </a:pPr>
            <a:endParaRPr lang="en-US" sz="3200" dirty="0" smtClean="0">
              <a:solidFill>
                <a:schemeClr val="accent2">
                  <a:lumMod val="25000"/>
                </a:schemeClr>
              </a:solidFill>
              <a:latin typeface="Calibri" pitchFamily="34" charset="0"/>
            </a:endParaRPr>
          </a:p>
          <a:p>
            <a:pPr marL="688975" lvl="1" indent="-225425">
              <a:spcBef>
                <a:spcPts val="0"/>
              </a:spcBef>
              <a:spcAft>
                <a:spcPts val="0"/>
              </a:spcAft>
              <a:buClr>
                <a:schemeClr val="accent2">
                  <a:lumMod val="25000"/>
                </a:schemeClr>
              </a:buClr>
              <a:buSzPct val="100000"/>
              <a:buFont typeface="Wingdings" pitchFamily="2" charset="2"/>
              <a:buChar char="Ø"/>
              <a:defRPr/>
            </a:pPr>
            <a:endParaRPr lang="en-US" sz="3200" dirty="0">
              <a:solidFill>
                <a:schemeClr val="accent2">
                  <a:lumMod val="25000"/>
                </a:schemeClr>
              </a:solidFill>
              <a:latin typeface="Calibri" pitchFamily="34" charset="0"/>
            </a:endParaRPr>
          </a:p>
          <a:p>
            <a:pPr marL="688975" indent="-225425">
              <a:spcBef>
                <a:spcPts val="0"/>
              </a:spcBef>
              <a:spcAft>
                <a:spcPts val="0"/>
              </a:spcAft>
              <a:buClr>
                <a:schemeClr val="accent2">
                  <a:lumMod val="25000"/>
                </a:schemeClr>
              </a:buClr>
              <a:buSzPct val="100000"/>
              <a:buFont typeface="Wingdings" pitchFamily="2" charset="2"/>
              <a:buChar char="Ø"/>
              <a:defRPr/>
            </a:pPr>
            <a:endParaRPr lang="en-US" sz="3200" dirty="0">
              <a:solidFill>
                <a:schemeClr val="accent2">
                  <a:lumMod val="25000"/>
                </a:schemeClr>
              </a:solidFill>
              <a:latin typeface="Calibri" pitchFamily="34" charset="0"/>
            </a:endParaRPr>
          </a:p>
          <a:p>
            <a:endParaRPr lang="en-US" dirty="0"/>
          </a:p>
        </p:txBody>
      </p:sp>
    </p:spTree>
    <p:extLst>
      <p:ext uri="{BB962C8B-B14F-4D97-AF65-F5344CB8AC3E}">
        <p14:creationId xmlns:p14="http://schemas.microsoft.com/office/powerpoint/2010/main" xmlns="" val="2344690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b="1" dirty="0" smtClean="0">
                <a:solidFill>
                  <a:schemeClr val="accent2">
                    <a:lumMod val="25000"/>
                  </a:schemeClr>
                </a:solidFill>
                <a:latin typeface="Calibri" pitchFamily="34" charset="0"/>
              </a:rPr>
              <a:t>Sensitivity</a:t>
            </a:r>
          </a:p>
        </p:txBody>
      </p:sp>
      <p:sp>
        <p:nvSpPr>
          <p:cNvPr id="5" name="Content Placeholder 3"/>
          <p:cNvSpPr>
            <a:spLocks noGrp="1"/>
          </p:cNvSpPr>
          <p:nvPr>
            <p:ph idx="1"/>
          </p:nvPr>
        </p:nvSpPr>
        <p:spPr>
          <a:xfrm>
            <a:off x="762000" y="1905000"/>
            <a:ext cx="7772400" cy="4495800"/>
          </a:xfrm>
        </p:spPr>
        <p:txBody>
          <a:bodyPr>
            <a:normAutofit/>
          </a:bodyPr>
          <a:lstStyle/>
          <a:p>
            <a:pPr marL="225425" lvl="1" indent="-225425">
              <a:spcBef>
                <a:spcPts val="1200"/>
              </a:spcBef>
              <a:spcAft>
                <a:spcPts val="1800"/>
              </a:spcAft>
              <a:buClr>
                <a:schemeClr val="accent2">
                  <a:lumMod val="25000"/>
                </a:schemeClr>
              </a:buClr>
              <a:buSzPct val="50000"/>
              <a:defRPr/>
            </a:pPr>
            <a:r>
              <a:rPr lang="en-US" sz="2000" dirty="0" smtClean="0">
                <a:solidFill>
                  <a:schemeClr val="accent2">
                    <a:lumMod val="25000"/>
                  </a:schemeClr>
                </a:solidFill>
                <a:latin typeface="Calibri" pitchFamily="34" charset="0"/>
              </a:rPr>
              <a:t>Degree to which a unit (e.g., individual, HH, community) is able to cope with shock or stress due to access to assets, access to external support(safety nets, etc.) and livelihood strategies</a:t>
            </a:r>
          </a:p>
          <a:p>
            <a:pPr marL="225425" lvl="1" indent="-225425">
              <a:spcBef>
                <a:spcPts val="1200"/>
              </a:spcBef>
              <a:spcAft>
                <a:spcPts val="1800"/>
              </a:spcAft>
              <a:buClr>
                <a:schemeClr val="accent2">
                  <a:lumMod val="25000"/>
                </a:schemeClr>
              </a:buClr>
              <a:buSzPct val="50000"/>
              <a:defRPr/>
            </a:pPr>
            <a:r>
              <a:rPr lang="en-US" sz="2000" dirty="0" smtClean="0">
                <a:solidFill>
                  <a:schemeClr val="accent2">
                    <a:lumMod val="25000"/>
                  </a:schemeClr>
                </a:solidFill>
                <a:latin typeface="Calibri" pitchFamily="34" charset="0"/>
              </a:rPr>
              <a:t>Limited  adaptive capacity leads to high sensitivity</a:t>
            </a:r>
          </a:p>
          <a:p>
            <a:pPr marL="225425" lvl="1" indent="-225425">
              <a:spcBef>
                <a:spcPts val="1200"/>
              </a:spcBef>
              <a:spcAft>
                <a:spcPts val="1800"/>
              </a:spcAft>
              <a:buClr>
                <a:schemeClr val="accent2">
                  <a:lumMod val="25000"/>
                </a:schemeClr>
              </a:buClr>
              <a:buSzPct val="50000"/>
              <a:defRPr/>
            </a:pPr>
            <a:r>
              <a:rPr lang="en-US" sz="2000" dirty="0" smtClean="0">
                <a:solidFill>
                  <a:schemeClr val="accent2">
                    <a:lumMod val="25000"/>
                  </a:schemeClr>
                </a:solidFill>
                <a:latin typeface="Calibri" pitchFamily="34" charset="0"/>
              </a:rPr>
              <a:t>Poor access to assets, income generating opportunities, and social safety nets, results in increased vulnerability</a:t>
            </a:r>
          </a:p>
          <a:p>
            <a:pPr marL="225425" lvl="1" indent="-225425">
              <a:spcBef>
                <a:spcPts val="1200"/>
              </a:spcBef>
              <a:spcAft>
                <a:spcPts val="1800"/>
              </a:spcAft>
              <a:buClr>
                <a:schemeClr val="accent2">
                  <a:lumMod val="25000"/>
                </a:schemeClr>
              </a:buClr>
              <a:buSzPct val="50000"/>
              <a:defRPr/>
            </a:pPr>
            <a:r>
              <a:rPr lang="en-US" sz="2000" dirty="0" smtClean="0">
                <a:solidFill>
                  <a:schemeClr val="accent2">
                    <a:lumMod val="25000"/>
                  </a:schemeClr>
                </a:solidFill>
                <a:latin typeface="Calibri" pitchFamily="34" charset="0"/>
              </a:rPr>
              <a:t>Actors within a system vary in their sensitivity to the same shock (e.g., women, youths, elderly, children)</a:t>
            </a:r>
          </a:p>
          <a:p>
            <a:pPr marL="225425" lvl="1" indent="-225425">
              <a:spcBef>
                <a:spcPts val="0"/>
              </a:spcBef>
              <a:spcAft>
                <a:spcPts val="0"/>
              </a:spcAft>
              <a:buSzPct val="50000"/>
              <a:defRPr/>
            </a:pPr>
            <a:endParaRPr lang="en-US" sz="2000" dirty="0" smtClean="0">
              <a:solidFill>
                <a:schemeClr val="accent2">
                  <a:lumMod val="25000"/>
                </a:schemeClr>
              </a:solidFill>
              <a:latin typeface="Calibri" pitchFamily="34" charset="0"/>
            </a:endParaRPr>
          </a:p>
          <a:p>
            <a:pPr marL="225425" lvl="1" indent="-225425">
              <a:spcBef>
                <a:spcPts val="0"/>
              </a:spcBef>
              <a:spcAft>
                <a:spcPts val="0"/>
              </a:spcAft>
              <a:buSzPct val="50000"/>
              <a:defRPr/>
            </a:pPr>
            <a:endParaRPr lang="en-US" sz="2000" dirty="0" smtClean="0">
              <a:solidFill>
                <a:schemeClr val="accent2">
                  <a:lumMod val="25000"/>
                </a:schemeClr>
              </a:solidFill>
              <a:latin typeface="Calibri" pitchFamily="34" charset="0"/>
            </a:endParaRPr>
          </a:p>
          <a:p>
            <a:pPr marL="225425" lvl="1" indent="-225425">
              <a:spcBef>
                <a:spcPts val="0"/>
              </a:spcBef>
              <a:spcAft>
                <a:spcPts val="0"/>
              </a:spcAft>
              <a:buSzPct val="50000"/>
              <a:defRPr/>
            </a:pPr>
            <a:endParaRPr lang="en-US" sz="2000" dirty="0" smtClean="0">
              <a:solidFill>
                <a:schemeClr val="accent2">
                  <a:lumMod val="25000"/>
                </a:schemeClr>
              </a:solidFill>
              <a:latin typeface="Calibri" pitchFamily="34" charset="0"/>
            </a:endParaRPr>
          </a:p>
          <a:p>
            <a:pPr marL="225425" lvl="1" indent="-225425">
              <a:spcBef>
                <a:spcPts val="0"/>
              </a:spcBef>
              <a:spcAft>
                <a:spcPts val="0"/>
              </a:spcAft>
              <a:buSzPct val="50000"/>
              <a:defRPr/>
            </a:pPr>
            <a:endParaRPr lang="en-US" sz="2000" dirty="0" smtClean="0">
              <a:solidFill>
                <a:schemeClr val="accent2">
                  <a:lumMod val="25000"/>
                </a:schemeClr>
              </a:solidFill>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714500"/>
          </a:xfrm>
        </p:spPr>
        <p:txBody>
          <a:bodyPr/>
          <a:lstStyle/>
          <a:p>
            <a:pPr>
              <a:defRPr/>
            </a:pPr>
            <a:r>
              <a:rPr lang="en-US" sz="3600" b="1" dirty="0" smtClean="0">
                <a:solidFill>
                  <a:schemeClr val="accent2">
                    <a:lumMod val="25000"/>
                  </a:schemeClr>
                </a:solidFill>
                <a:latin typeface="Calibri" pitchFamily="34" charset="0"/>
              </a:rPr>
              <a:t>Reaction to </a:t>
            </a:r>
            <a:r>
              <a:rPr lang="en-US" sz="3600" b="1" dirty="0">
                <a:solidFill>
                  <a:schemeClr val="accent2">
                    <a:lumMod val="25000"/>
                  </a:schemeClr>
                </a:solidFill>
                <a:latin typeface="Calibri" pitchFamily="34" charset="0"/>
              </a:rPr>
              <a:t>D</a:t>
            </a:r>
            <a:r>
              <a:rPr lang="en-US" sz="3600" b="1" dirty="0" smtClean="0">
                <a:solidFill>
                  <a:schemeClr val="accent2">
                    <a:lumMod val="25000"/>
                  </a:schemeClr>
                </a:solidFill>
                <a:latin typeface="Calibri" pitchFamily="34" charset="0"/>
              </a:rPr>
              <a:t>isturbance: Resilience Pathway vs. Vulnerability Pathway</a:t>
            </a:r>
            <a:endParaRPr lang="en-US" sz="3600" b="1" dirty="0">
              <a:solidFill>
                <a:schemeClr val="accent2">
                  <a:lumMod val="25000"/>
                </a:schemeClr>
              </a:solidFill>
              <a:latin typeface="Calibri" pitchFamily="34" charset="0"/>
            </a:endParaRPr>
          </a:p>
        </p:txBody>
      </p:sp>
      <p:sp>
        <p:nvSpPr>
          <p:cNvPr id="3" name="Content Placeholder 2"/>
          <p:cNvSpPr>
            <a:spLocks noGrp="1"/>
          </p:cNvSpPr>
          <p:nvPr>
            <p:ph idx="1"/>
          </p:nvPr>
        </p:nvSpPr>
        <p:spPr>
          <a:xfrm>
            <a:off x="762000" y="1905000"/>
            <a:ext cx="7772400" cy="4419600"/>
          </a:xfrm>
        </p:spPr>
        <p:txBody>
          <a:bodyPr/>
          <a:lstStyle/>
          <a:p>
            <a:pPr>
              <a:buFont typeface="Calibri" pitchFamily="34" charset="0"/>
              <a:buChar char="•"/>
            </a:pPr>
            <a:r>
              <a:rPr lang="en-US" sz="2000" dirty="0" smtClean="0">
                <a:solidFill>
                  <a:schemeClr val="accent2">
                    <a:lumMod val="25000"/>
                  </a:schemeClr>
                </a:solidFill>
                <a:latin typeface="Calibri" pitchFamily="34" charset="0"/>
              </a:rPr>
              <a:t>Households or communities that are able to use their adaptive capacity to manage the shocks or stresses they are exposed to are less sensitive and are on a </a:t>
            </a:r>
            <a:r>
              <a:rPr lang="en-US" sz="2000" b="1" i="1" dirty="0" smtClean="0">
                <a:solidFill>
                  <a:schemeClr val="accent2">
                    <a:lumMod val="25000"/>
                  </a:schemeClr>
                </a:solidFill>
                <a:latin typeface="Calibri" pitchFamily="34" charset="0"/>
              </a:rPr>
              <a:t>resilient pathway</a:t>
            </a:r>
            <a:r>
              <a:rPr lang="en-US" sz="2000" dirty="0" smtClean="0">
                <a:solidFill>
                  <a:schemeClr val="accent2">
                    <a:lumMod val="25000"/>
                  </a:schemeClr>
                </a:solidFill>
                <a:latin typeface="Calibri" pitchFamily="34" charset="0"/>
              </a:rPr>
              <a:t>. If they manage to improve their adaptive capacity by learning from the experience they are very resilient.</a:t>
            </a:r>
          </a:p>
          <a:p>
            <a:pPr marL="0" indent="0">
              <a:buNone/>
            </a:pPr>
            <a:endParaRPr lang="en-US" sz="2400" dirty="0" smtClean="0"/>
          </a:p>
          <a:p>
            <a:pPr>
              <a:buFont typeface="Calibri" pitchFamily="34" charset="0"/>
              <a:buChar char="•"/>
            </a:pPr>
            <a:r>
              <a:rPr lang="en-US" sz="2000" dirty="0" smtClean="0">
                <a:solidFill>
                  <a:schemeClr val="accent2">
                    <a:lumMod val="25000"/>
                  </a:schemeClr>
                </a:solidFill>
                <a:latin typeface="Calibri" pitchFamily="34" charset="0"/>
              </a:rPr>
              <a:t>Households that are not able to use their adaptive capacity to manage shocks or stresses are very sensitive and are likely to go down a </a:t>
            </a:r>
            <a:r>
              <a:rPr lang="en-US" sz="2000" b="1" i="1" dirty="0" smtClean="0">
                <a:solidFill>
                  <a:schemeClr val="accent2">
                    <a:lumMod val="25000"/>
                  </a:schemeClr>
                </a:solidFill>
                <a:latin typeface="Calibri" pitchFamily="34" charset="0"/>
              </a:rPr>
              <a:t>vulnerability pathway.</a:t>
            </a:r>
            <a:endParaRPr lang="en-US" sz="2000" b="1" i="1" dirty="0">
              <a:solidFill>
                <a:schemeClr val="accent2">
                  <a:lumMod val="25000"/>
                </a:schemeClr>
              </a:solidFill>
              <a:latin typeface="Calibri" pitchFamily="34" charset="0"/>
            </a:endParaRPr>
          </a:p>
        </p:txBody>
      </p:sp>
    </p:spTree>
    <p:extLst>
      <p:ext uri="{BB962C8B-B14F-4D97-AF65-F5344CB8AC3E}">
        <p14:creationId xmlns:p14="http://schemas.microsoft.com/office/powerpoint/2010/main" xmlns="" val="3255108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b="1" dirty="0" smtClean="0">
                <a:solidFill>
                  <a:schemeClr val="accent2">
                    <a:lumMod val="25000"/>
                  </a:schemeClr>
                </a:solidFill>
                <a:latin typeface="Calibri" pitchFamily="34" charset="0"/>
              </a:rPr>
              <a:t>Livelihood Outcomes</a:t>
            </a:r>
          </a:p>
        </p:txBody>
      </p:sp>
      <p:sp>
        <p:nvSpPr>
          <p:cNvPr id="3" name="Content Placeholder 2"/>
          <p:cNvSpPr>
            <a:spLocks noGrp="1"/>
          </p:cNvSpPr>
          <p:nvPr>
            <p:ph idx="1"/>
          </p:nvPr>
        </p:nvSpPr>
        <p:spPr>
          <a:xfrm>
            <a:off x="609600" y="1905000"/>
            <a:ext cx="7924800" cy="4495800"/>
          </a:xfrm>
        </p:spPr>
        <p:txBody>
          <a:bodyPr/>
          <a:lstStyle/>
          <a:p>
            <a:pPr>
              <a:spcBef>
                <a:spcPts val="1800"/>
              </a:spcBef>
              <a:spcAft>
                <a:spcPts val="1800"/>
              </a:spcAft>
              <a:buClr>
                <a:schemeClr val="accent2">
                  <a:lumMod val="25000"/>
                </a:schemeClr>
              </a:buClr>
              <a:buSzPct val="100000"/>
              <a:buFont typeface="Arial" pitchFamily="34" charset="0"/>
              <a:buChar char="•"/>
              <a:defRPr/>
            </a:pPr>
            <a:r>
              <a:rPr lang="en-US" sz="2000" dirty="0" smtClean="0">
                <a:solidFill>
                  <a:schemeClr val="accent2">
                    <a:lumMod val="25000"/>
                  </a:schemeClr>
                </a:solidFill>
                <a:latin typeface="Calibri" pitchFamily="34" charset="0"/>
              </a:rPr>
              <a:t>These are the needs and objectives that households are trying to realize.</a:t>
            </a:r>
          </a:p>
          <a:p>
            <a:pPr>
              <a:spcBef>
                <a:spcPts val="1800"/>
              </a:spcBef>
              <a:spcAft>
                <a:spcPts val="1800"/>
              </a:spcAft>
              <a:buClr>
                <a:schemeClr val="accent2">
                  <a:lumMod val="25000"/>
                </a:schemeClr>
              </a:buClr>
              <a:buSzPct val="100000"/>
              <a:buFont typeface="Arial" pitchFamily="34" charset="0"/>
              <a:buChar char="•"/>
              <a:defRPr/>
            </a:pPr>
            <a:r>
              <a:rPr lang="en-US" sz="2000" dirty="0" smtClean="0">
                <a:solidFill>
                  <a:schemeClr val="accent2">
                    <a:lumMod val="25000"/>
                  </a:schemeClr>
                </a:solidFill>
                <a:latin typeface="Calibri" pitchFamily="34" charset="0"/>
              </a:rPr>
              <a:t>If they are resilient, they will be able to meet their food security needs, they will have access to adequate nutrition, their environment will be protected, they will have income security, health security, and they will be able to participate in the decisions that affect their lives.</a:t>
            </a:r>
          </a:p>
          <a:p>
            <a:pPr>
              <a:spcBef>
                <a:spcPts val="1800"/>
              </a:spcBef>
              <a:spcAft>
                <a:spcPts val="1800"/>
              </a:spcAft>
              <a:buClr>
                <a:schemeClr val="accent2">
                  <a:lumMod val="25000"/>
                </a:schemeClr>
              </a:buClr>
              <a:buSzPct val="100000"/>
              <a:buFont typeface="Arial" pitchFamily="34" charset="0"/>
              <a:buChar char="•"/>
              <a:defRPr/>
            </a:pPr>
            <a:r>
              <a:rPr lang="en-US" sz="2000" dirty="0" smtClean="0">
                <a:solidFill>
                  <a:schemeClr val="accent2">
                    <a:lumMod val="25000"/>
                  </a:schemeClr>
                </a:solidFill>
                <a:latin typeface="Calibri" pitchFamily="34" charset="0"/>
              </a:rPr>
              <a:t>If they are not resilient and are chronically vulnerable then they will likely be food insecure, malnourished, they will not have income security, they will be unhealthy, etc. </a:t>
            </a:r>
            <a:endParaRPr lang="en-US" sz="2000" dirty="0">
              <a:solidFill>
                <a:schemeClr val="accent2">
                  <a:lumMod val="25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676400"/>
            <a:ext cx="8458200" cy="4800600"/>
          </a:xfrm>
        </p:spPr>
        <p:txBody>
          <a:bodyPr/>
          <a:lstStyle/>
          <a:p>
            <a:pPr marL="0" indent="0">
              <a:spcBef>
                <a:spcPts val="2400"/>
              </a:spcBef>
              <a:spcAft>
                <a:spcPts val="2400"/>
              </a:spcAft>
              <a:buNone/>
            </a:pPr>
            <a:r>
              <a:rPr lang="en-GB" sz="2800" dirty="0" smtClean="0">
                <a:solidFill>
                  <a:schemeClr val="accent2">
                    <a:lumMod val="25000"/>
                  </a:schemeClr>
                </a:solidFill>
                <a:latin typeface="Calibri" pitchFamily="34" charset="0"/>
              </a:rPr>
              <a:t>The ability of countries, communities and households to anticipate, adapt to and /or recover from the effects of potentially hazardous occurrences (natural disasters, economic instability, conflict) in a manner that protects livelihoods, accelerates and sustains recovery, and supports economic and social development				</a:t>
            </a:r>
            <a:endParaRPr lang="en-US" sz="2800" dirty="0">
              <a:solidFill>
                <a:schemeClr val="accent2">
                  <a:lumMod val="25000"/>
                </a:schemeClr>
              </a:solidFill>
              <a:latin typeface="Calibri" pitchFamily="34" charset="0"/>
            </a:endParaRPr>
          </a:p>
        </p:txBody>
      </p:sp>
      <p:sp>
        <p:nvSpPr>
          <p:cNvPr id="3" name="Rectangle 2"/>
          <p:cNvSpPr/>
          <p:nvPr/>
        </p:nvSpPr>
        <p:spPr>
          <a:xfrm>
            <a:off x="1752602" y="609602"/>
            <a:ext cx="3818161" cy="646331"/>
          </a:xfrm>
          <a:prstGeom prst="rect">
            <a:avLst/>
          </a:prstGeom>
        </p:spPr>
        <p:txBody>
          <a:bodyPr wrap="none">
            <a:spAutoFit/>
          </a:bodyPr>
          <a:lstStyle/>
          <a:p>
            <a:pPr lvl="0"/>
            <a:r>
              <a:rPr lang="en-US" sz="3600" b="1" dirty="0" smtClean="0">
                <a:solidFill>
                  <a:srgbClr val="9999FF">
                    <a:lumMod val="25000"/>
                  </a:srgbClr>
                </a:solidFill>
                <a:effectLst>
                  <a:outerShdw blurRad="38100" dist="38100" dir="2700000" algn="tl">
                    <a:srgbClr val="000000">
                      <a:alpha val="43137"/>
                    </a:srgbClr>
                  </a:outerShdw>
                </a:effectLst>
                <a:latin typeface="Calibri" pitchFamily="34" charset="0"/>
              </a:rPr>
              <a:t>Defining Resilience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5000"/>
                  </a:schemeClr>
                </a:solidFill>
              </a:rPr>
              <a:t>Resilience: A New Paradigm for Programming</a:t>
            </a:r>
            <a:endParaRPr lang="en-US" dirty="0">
              <a:solidFill>
                <a:schemeClr val="accent2">
                  <a:lumMod val="25000"/>
                </a:schemeClr>
              </a:solidFill>
            </a:endParaRPr>
          </a:p>
        </p:txBody>
      </p:sp>
      <p:sp>
        <p:nvSpPr>
          <p:cNvPr id="3" name="Content Placeholder 2"/>
          <p:cNvSpPr>
            <a:spLocks noGrp="1"/>
          </p:cNvSpPr>
          <p:nvPr>
            <p:ph idx="1"/>
          </p:nvPr>
        </p:nvSpPr>
        <p:spPr/>
        <p:txBody>
          <a:bodyPr/>
          <a:lstStyle/>
          <a:p>
            <a:r>
              <a:rPr lang="en-US" sz="2400" dirty="0" smtClean="0">
                <a:solidFill>
                  <a:schemeClr val="accent2">
                    <a:lumMod val="25000"/>
                  </a:schemeClr>
                </a:solidFill>
                <a:latin typeface="Calibri" pitchFamily="34" charset="0"/>
              </a:rPr>
              <a:t>To enhance resilience, governments, donors, and implementing agencies should promote integrated strategies that ensure support for three separate but complementary components </a:t>
            </a:r>
          </a:p>
          <a:p>
            <a:pPr lvl="1"/>
            <a:r>
              <a:rPr lang="en-US" sz="2400" dirty="0" smtClean="0">
                <a:solidFill>
                  <a:schemeClr val="accent2">
                    <a:lumMod val="25000"/>
                  </a:schemeClr>
                </a:solidFill>
                <a:latin typeface="Calibri" pitchFamily="34" charset="0"/>
              </a:rPr>
              <a:t>Adaptive Capacity</a:t>
            </a:r>
          </a:p>
          <a:p>
            <a:pPr lvl="1">
              <a:buNone/>
            </a:pPr>
            <a:endParaRPr lang="en-US" sz="2400" dirty="0" smtClean="0">
              <a:solidFill>
                <a:schemeClr val="accent2">
                  <a:lumMod val="25000"/>
                </a:schemeClr>
              </a:solidFill>
              <a:latin typeface="Calibri" pitchFamily="34" charset="0"/>
            </a:endParaRPr>
          </a:p>
          <a:p>
            <a:pPr lvl="1"/>
            <a:r>
              <a:rPr lang="en-US" sz="2400" dirty="0" smtClean="0">
                <a:solidFill>
                  <a:schemeClr val="accent2">
                    <a:lumMod val="25000"/>
                  </a:schemeClr>
                </a:solidFill>
                <a:latin typeface="Calibri" pitchFamily="34" charset="0"/>
              </a:rPr>
              <a:t>Disaster risk management</a:t>
            </a:r>
          </a:p>
          <a:p>
            <a:pPr lvl="1">
              <a:buNone/>
            </a:pPr>
            <a:endParaRPr lang="en-US" sz="2400" dirty="0" smtClean="0">
              <a:solidFill>
                <a:schemeClr val="accent2">
                  <a:lumMod val="25000"/>
                </a:schemeClr>
              </a:solidFill>
              <a:latin typeface="Calibri" pitchFamily="34" charset="0"/>
            </a:endParaRPr>
          </a:p>
          <a:p>
            <a:pPr lvl="1"/>
            <a:r>
              <a:rPr lang="en-US" sz="2400" dirty="0" smtClean="0">
                <a:solidFill>
                  <a:schemeClr val="accent2">
                    <a:lumMod val="25000"/>
                  </a:schemeClr>
                </a:solidFill>
                <a:latin typeface="Calibri" pitchFamily="34" charset="0"/>
              </a:rPr>
              <a:t>Governance and other enabling conditions</a:t>
            </a:r>
            <a:endParaRPr lang="en-US" sz="2400" dirty="0">
              <a:solidFill>
                <a:schemeClr val="accent2">
                  <a:lumMod val="25000"/>
                </a:schemeClr>
              </a:solidFill>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152400" y="59377"/>
            <a:ext cx="8991600" cy="6723412"/>
            <a:chOff x="152400" y="397211"/>
            <a:chExt cx="6572250" cy="8719900"/>
          </a:xfrm>
        </p:grpSpPr>
        <p:sp>
          <p:nvSpPr>
            <p:cNvPr id="5" name="Rounded Rectangle 4"/>
            <p:cNvSpPr/>
            <p:nvPr/>
          </p:nvSpPr>
          <p:spPr>
            <a:xfrm>
              <a:off x="533400" y="397211"/>
              <a:ext cx="5943600" cy="593389"/>
            </a:xfrm>
            <a:prstGeom prst="roundRect">
              <a:avLst/>
            </a:prstGeom>
            <a:solidFill>
              <a:srgbClr val="E46C0A">
                <a:alpha val="67843"/>
              </a:srgbClr>
            </a:solidFill>
            <a:ln>
              <a:solidFill>
                <a:srgbClr val="D565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smtClean="0">
                <a:solidFill>
                  <a:schemeClr val="tx1"/>
                </a:solidFill>
              </a:endParaRPr>
            </a:p>
            <a:p>
              <a:pPr algn="ctr"/>
              <a:endParaRPr lang="en-US" sz="1200" b="1" dirty="0" smtClean="0">
                <a:solidFill>
                  <a:schemeClr val="tx1"/>
                </a:solidFill>
              </a:endParaRPr>
            </a:p>
            <a:p>
              <a:pPr algn="ctr"/>
              <a:r>
                <a:rPr lang="en-US" sz="1400" b="1" dirty="0" smtClean="0">
                  <a:solidFill>
                    <a:schemeClr val="tx1"/>
                  </a:solidFill>
                </a:rPr>
                <a:t>Resilience Outcomes</a:t>
              </a:r>
              <a:endParaRPr lang="en-US" sz="400" b="1" i="1" dirty="0" smtClean="0">
                <a:solidFill>
                  <a:schemeClr val="tx1"/>
                </a:solidFill>
              </a:endParaRPr>
            </a:p>
            <a:p>
              <a:pPr algn="ctr">
                <a:spcAft>
                  <a:spcPts val="1200"/>
                </a:spcAft>
              </a:pPr>
              <a:r>
                <a:rPr lang="en-US" sz="1000" b="1" i="1" dirty="0" smtClean="0">
                  <a:solidFill>
                    <a:schemeClr val="tx1"/>
                  </a:solidFill>
                </a:rPr>
                <a:t>Improved adaptive capacity </a:t>
              </a:r>
              <a:r>
                <a:rPr lang="en-US" sz="900" b="1" dirty="0" smtClean="0">
                  <a:solidFill>
                    <a:schemeClr val="tx1"/>
                  </a:solidFill>
                </a:rPr>
                <a:t>	                  </a:t>
              </a:r>
              <a:r>
                <a:rPr lang="en-US" sz="1000" b="1" i="1" dirty="0" smtClean="0">
                  <a:solidFill>
                    <a:schemeClr val="tx1"/>
                  </a:solidFill>
                </a:rPr>
                <a:t>Improved capacity to manage risks                         Improved development indicators</a:t>
              </a:r>
            </a:p>
            <a:p>
              <a:pPr algn="ctr">
                <a:spcAft>
                  <a:spcPts val="1200"/>
                </a:spcAft>
              </a:pPr>
              <a:r>
                <a:rPr lang="en-US" sz="900" dirty="0" smtClean="0">
                  <a:solidFill>
                    <a:schemeClr val="tx1"/>
                  </a:solidFill>
                </a:rPr>
                <a:t>                   		</a:t>
              </a:r>
              <a:endParaRPr lang="en-US" sz="900" dirty="0">
                <a:solidFill>
                  <a:schemeClr val="tx1"/>
                </a:solidFill>
              </a:endParaRPr>
            </a:p>
          </p:txBody>
        </p:sp>
        <p:grpSp>
          <p:nvGrpSpPr>
            <p:cNvPr id="3" name="Group 43"/>
            <p:cNvGrpSpPr/>
            <p:nvPr/>
          </p:nvGrpSpPr>
          <p:grpSpPr>
            <a:xfrm>
              <a:off x="152400" y="990600"/>
              <a:ext cx="6572250" cy="8126511"/>
              <a:chOff x="152400" y="990600"/>
              <a:chExt cx="6572250" cy="8126511"/>
            </a:xfrm>
          </p:grpSpPr>
          <p:grpSp>
            <p:nvGrpSpPr>
              <p:cNvPr id="4" name="Group 42"/>
              <p:cNvGrpSpPr/>
              <p:nvPr/>
            </p:nvGrpSpPr>
            <p:grpSpPr>
              <a:xfrm>
                <a:off x="152400" y="990600"/>
                <a:ext cx="6572250" cy="8126511"/>
                <a:chOff x="152400" y="990600"/>
                <a:chExt cx="6572250" cy="8126511"/>
              </a:xfrm>
            </p:grpSpPr>
            <p:grpSp>
              <p:nvGrpSpPr>
                <p:cNvPr id="6" name="Group 41"/>
                <p:cNvGrpSpPr/>
                <p:nvPr/>
              </p:nvGrpSpPr>
              <p:grpSpPr>
                <a:xfrm>
                  <a:off x="152400" y="990600"/>
                  <a:ext cx="6572250" cy="8126511"/>
                  <a:chOff x="152400" y="990600"/>
                  <a:chExt cx="6572250" cy="8126511"/>
                </a:xfrm>
              </p:grpSpPr>
              <p:grpSp>
                <p:nvGrpSpPr>
                  <p:cNvPr id="7" name="Group 40"/>
                  <p:cNvGrpSpPr/>
                  <p:nvPr/>
                </p:nvGrpSpPr>
                <p:grpSpPr>
                  <a:xfrm>
                    <a:off x="152400" y="1295400"/>
                    <a:ext cx="6572250" cy="7821711"/>
                    <a:chOff x="152400" y="1295400"/>
                    <a:chExt cx="6572250" cy="7821711"/>
                  </a:xfrm>
                </p:grpSpPr>
                <p:sp>
                  <p:nvSpPr>
                    <p:cNvPr id="13" name="Rounded Rectangle 3"/>
                    <p:cNvSpPr/>
                    <p:nvPr/>
                  </p:nvSpPr>
                  <p:spPr>
                    <a:xfrm>
                      <a:off x="1214860" y="8558312"/>
                      <a:ext cx="4286250" cy="558799"/>
                    </a:xfrm>
                    <a:prstGeom prst="roundRect">
                      <a:avLst/>
                    </a:prstGeom>
                    <a:solidFill>
                      <a:srgbClr val="9BB7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Multi-Sectoral Resilience Assessment</a:t>
                      </a:r>
                    </a:p>
                    <a:p>
                      <a:pPr algn="ctr"/>
                      <a:r>
                        <a:rPr lang="en-US" sz="800" dirty="0" smtClean="0">
                          <a:solidFill>
                            <a:schemeClr val="tx1"/>
                          </a:solidFill>
                        </a:rPr>
                        <a:t>Among chronically vulnerable populations exposed to food security shocks</a:t>
                      </a:r>
                      <a:endParaRPr lang="en-US" sz="800" dirty="0">
                        <a:solidFill>
                          <a:schemeClr val="tx1"/>
                        </a:solidFill>
                      </a:endParaRPr>
                    </a:p>
                  </p:txBody>
                </p:sp>
                <p:grpSp>
                  <p:nvGrpSpPr>
                    <p:cNvPr id="9" name="Group 38"/>
                    <p:cNvGrpSpPr/>
                    <p:nvPr/>
                  </p:nvGrpSpPr>
                  <p:grpSpPr>
                    <a:xfrm>
                      <a:off x="152400" y="1295400"/>
                      <a:ext cx="6572250" cy="7239808"/>
                      <a:chOff x="152400" y="1295400"/>
                      <a:chExt cx="6572250" cy="7239808"/>
                    </a:xfrm>
                  </p:grpSpPr>
                  <p:cxnSp>
                    <p:nvCxnSpPr>
                      <p:cNvPr id="15" name="Straight Arrow Connector 14"/>
                      <p:cNvCxnSpPr/>
                      <p:nvPr/>
                    </p:nvCxnSpPr>
                    <p:spPr>
                      <a:xfrm flipH="1" flipV="1">
                        <a:off x="3352800" y="8306608"/>
                        <a:ext cx="9525" cy="228600"/>
                      </a:xfrm>
                      <a:prstGeom prst="straightConnector1">
                        <a:avLst/>
                      </a:prstGeom>
                      <a:ln w="50800">
                        <a:solidFill>
                          <a:schemeClr val="tx1">
                            <a:lumMod val="65000"/>
                            <a:lumOff val="35000"/>
                          </a:schemeClr>
                        </a:solidFill>
                        <a:tailEnd type="stealth"/>
                      </a:ln>
                    </p:spPr>
                    <p:style>
                      <a:lnRef idx="1">
                        <a:schemeClr val="accent1"/>
                      </a:lnRef>
                      <a:fillRef idx="0">
                        <a:schemeClr val="accent1"/>
                      </a:fillRef>
                      <a:effectRef idx="0">
                        <a:schemeClr val="accent1"/>
                      </a:effectRef>
                      <a:fontRef idx="minor">
                        <a:schemeClr val="tx1"/>
                      </a:fontRef>
                    </p:style>
                  </p:cxnSp>
                  <p:grpSp>
                    <p:nvGrpSpPr>
                      <p:cNvPr id="11" name="Group 36"/>
                      <p:cNvGrpSpPr/>
                      <p:nvPr/>
                    </p:nvGrpSpPr>
                    <p:grpSpPr>
                      <a:xfrm>
                        <a:off x="152400" y="1295400"/>
                        <a:ext cx="6572250" cy="7011210"/>
                        <a:chOff x="152400" y="1295400"/>
                        <a:chExt cx="6572250" cy="7011210"/>
                      </a:xfrm>
                    </p:grpSpPr>
                    <p:sp>
                      <p:nvSpPr>
                        <p:cNvPr id="17" name="Rounded Rectangle 4"/>
                        <p:cNvSpPr/>
                        <p:nvPr/>
                      </p:nvSpPr>
                      <p:spPr>
                        <a:xfrm>
                          <a:off x="1752600" y="7697010"/>
                          <a:ext cx="3400425"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Joint Problem Analysis</a:t>
                          </a:r>
                        </a:p>
                        <a:p>
                          <a:pPr algn="ctr"/>
                          <a:r>
                            <a:rPr lang="en-US" sz="800" dirty="0" smtClean="0">
                              <a:solidFill>
                                <a:schemeClr val="tx1"/>
                              </a:solidFill>
                            </a:rPr>
                            <a:t>Involving diverse stakeholders and contextualized at the sub-national level</a:t>
                          </a:r>
                          <a:endParaRPr lang="en-US" sz="800" dirty="0">
                            <a:solidFill>
                              <a:schemeClr val="tx1"/>
                            </a:solidFill>
                          </a:endParaRPr>
                        </a:p>
                      </p:txBody>
                    </p:sp>
                    <p:grpSp>
                      <p:nvGrpSpPr>
                        <p:cNvPr id="14" name="Group 21"/>
                        <p:cNvGrpSpPr/>
                        <p:nvPr/>
                      </p:nvGrpSpPr>
                      <p:grpSpPr>
                        <a:xfrm>
                          <a:off x="152400" y="1295400"/>
                          <a:ext cx="6572250" cy="5185463"/>
                          <a:chOff x="152400" y="1295400"/>
                          <a:chExt cx="6572250" cy="5185463"/>
                        </a:xfrm>
                      </p:grpSpPr>
                      <p:sp>
                        <p:nvSpPr>
                          <p:cNvPr id="31" name="Rounded Rectangle 30"/>
                          <p:cNvSpPr/>
                          <p:nvPr/>
                        </p:nvSpPr>
                        <p:spPr>
                          <a:xfrm>
                            <a:off x="152400" y="1295400"/>
                            <a:ext cx="6572250" cy="5185463"/>
                          </a:xfrm>
                          <a:prstGeom prst="roundRect">
                            <a:avLst/>
                          </a:prstGeom>
                          <a:solidFill>
                            <a:schemeClr val="bg1">
                              <a:lumMod val="6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20"/>
                          <p:cNvGrpSpPr/>
                          <p:nvPr/>
                        </p:nvGrpSpPr>
                        <p:grpSpPr>
                          <a:xfrm>
                            <a:off x="378107" y="1339988"/>
                            <a:ext cx="6115050" cy="5112120"/>
                            <a:chOff x="378107" y="1339988"/>
                            <a:chExt cx="6115050" cy="5112120"/>
                          </a:xfrm>
                        </p:grpSpPr>
                        <p:grpSp>
                          <p:nvGrpSpPr>
                            <p:cNvPr id="18" name="Group 32"/>
                            <p:cNvGrpSpPr/>
                            <p:nvPr/>
                          </p:nvGrpSpPr>
                          <p:grpSpPr>
                            <a:xfrm>
                              <a:off x="430886" y="3236307"/>
                              <a:ext cx="6040948" cy="3215801"/>
                              <a:chOff x="430886" y="4607907"/>
                              <a:chExt cx="6040948" cy="3215801"/>
                            </a:xfrm>
                          </p:grpSpPr>
                          <p:sp>
                            <p:nvSpPr>
                              <p:cNvPr id="35" name="Oval 34"/>
                              <p:cNvSpPr/>
                              <p:nvPr/>
                            </p:nvSpPr>
                            <p:spPr>
                              <a:xfrm>
                                <a:off x="430886" y="4607907"/>
                                <a:ext cx="3200400" cy="3200400"/>
                              </a:xfrm>
                              <a:prstGeom prst="ellipse">
                                <a:avLst/>
                              </a:prstGeom>
                              <a:solidFill>
                                <a:srgbClr val="339966"/>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smtClean="0">
                                  <a:effectLst>
                                    <a:outerShdw blurRad="38100" dist="38100" dir="2700000" algn="tl">
                                      <a:srgbClr val="000000">
                                        <a:alpha val="43137"/>
                                      </a:srgbClr>
                                    </a:outerShdw>
                                  </a:effectLst>
                                </a:endParaRPr>
                              </a:p>
                              <a:p>
                                <a:pPr algn="ctr">
                                  <a:spcBef>
                                    <a:spcPts val="1200"/>
                                  </a:spcBef>
                                </a:pPr>
                                <a:r>
                                  <a:rPr lang="en-US" sz="1200" b="1" dirty="0" smtClean="0">
                                    <a:solidFill>
                                      <a:schemeClr val="tx1"/>
                                    </a:solidFill>
                                  </a:rPr>
                                  <a:t>Household and Community</a:t>
                                </a:r>
                              </a:p>
                              <a:p>
                                <a:pPr algn="ctr"/>
                                <a:r>
                                  <a:rPr lang="en-US" sz="1200" b="1" dirty="0" smtClean="0">
                                    <a:solidFill>
                                      <a:schemeClr val="tx1"/>
                                    </a:solidFill>
                                  </a:rPr>
                                  <a:t>Adaptive Capacity</a:t>
                                </a:r>
                              </a:p>
                              <a:p>
                                <a:pPr marL="57150" indent="-57150">
                                  <a:spcBef>
                                    <a:spcPts val="200"/>
                                  </a:spcBef>
                                  <a:spcAft>
                                    <a:spcPts val="200"/>
                                  </a:spcAft>
                                  <a:buFontTx/>
                                  <a:buChar char="-"/>
                                </a:pPr>
                                <a:r>
                                  <a:rPr lang="en-US" sz="800" dirty="0" smtClean="0">
                                    <a:solidFill>
                                      <a:schemeClr val="tx1"/>
                                    </a:solidFill>
                                  </a:rPr>
                                  <a:t>Promote diverse livelihood  strategies </a:t>
                                </a:r>
                              </a:p>
                              <a:p>
                                <a:pPr marL="57150" indent="-57150">
                                  <a:spcBef>
                                    <a:spcPts val="200"/>
                                  </a:spcBef>
                                  <a:spcAft>
                                    <a:spcPts val="200"/>
                                  </a:spcAft>
                                  <a:buFontTx/>
                                  <a:buChar char="-"/>
                                </a:pPr>
                                <a:r>
                                  <a:rPr lang="en-US" sz="800" dirty="0" smtClean="0">
                                    <a:solidFill>
                                      <a:schemeClr val="tx1"/>
                                    </a:solidFill>
                                  </a:rPr>
                                  <a:t>Promote asset accumulation and diversification</a:t>
                                </a:r>
                              </a:p>
                              <a:p>
                                <a:pPr marL="57150" indent="-57150">
                                  <a:spcBef>
                                    <a:spcPts val="200"/>
                                  </a:spcBef>
                                  <a:spcAft>
                                    <a:spcPts val="200"/>
                                  </a:spcAft>
                                  <a:buFontTx/>
                                  <a:buChar char="-"/>
                                </a:pPr>
                                <a:r>
                                  <a:rPr lang="en-US" sz="800" dirty="0" smtClean="0">
                                    <a:solidFill>
                                      <a:schemeClr val="tx1"/>
                                    </a:solidFill>
                                  </a:rPr>
                                  <a:t>Improve human capital (health, education, nutrition)</a:t>
                                </a:r>
                              </a:p>
                              <a:p>
                                <a:pPr marL="57150" indent="-57150">
                                  <a:spcBef>
                                    <a:spcPts val="200"/>
                                  </a:spcBef>
                                  <a:spcAft>
                                    <a:spcPts val="200"/>
                                  </a:spcAft>
                                  <a:buFontTx/>
                                  <a:buChar char="-"/>
                                </a:pPr>
                                <a:r>
                                  <a:rPr lang="en-US" sz="800" dirty="0" smtClean="0">
                                    <a:solidFill>
                                      <a:schemeClr val="tx1"/>
                                    </a:solidFill>
                                  </a:rPr>
                                  <a:t>Enable improved access to credit </a:t>
                                </a:r>
                              </a:p>
                              <a:p>
                                <a:pPr marL="57150" indent="-57150">
                                  <a:spcBef>
                                    <a:spcPts val="200"/>
                                  </a:spcBef>
                                  <a:spcAft>
                                    <a:spcPts val="200"/>
                                  </a:spcAft>
                                  <a:buFontTx/>
                                  <a:buChar char="-"/>
                                </a:pPr>
                                <a:r>
                                  <a:rPr lang="en-US" sz="800" dirty="0" smtClean="0">
                                    <a:solidFill>
                                      <a:schemeClr val="tx1"/>
                                    </a:solidFill>
                                  </a:rPr>
                                  <a:t>Support smallholder market linkages</a:t>
                                </a:r>
                              </a:p>
                              <a:p>
                                <a:pPr marL="66675" indent="-66675">
                                  <a:spcBef>
                                    <a:spcPts val="200"/>
                                  </a:spcBef>
                                  <a:spcAft>
                                    <a:spcPts val="200"/>
                                  </a:spcAft>
                                  <a:buFontTx/>
                                  <a:buChar char="-"/>
                                </a:pPr>
                                <a:r>
                                  <a:rPr lang="en-US" sz="800" dirty="0" smtClean="0">
                                    <a:solidFill>
                                      <a:schemeClr val="tx1"/>
                                    </a:solidFill>
                                  </a:rPr>
                                  <a:t>Improve access to technologies and potential for innovation</a:t>
                                </a:r>
                              </a:p>
                              <a:p>
                                <a:pPr marL="57150" indent="-57150">
                                  <a:spcBef>
                                    <a:spcPts val="200"/>
                                  </a:spcBef>
                                  <a:spcAft>
                                    <a:spcPts val="200"/>
                                  </a:spcAft>
                                  <a:buFontTx/>
                                  <a:buChar char="-"/>
                                </a:pPr>
                                <a:r>
                                  <a:rPr lang="en-US" sz="800" dirty="0" smtClean="0">
                                    <a:solidFill>
                                      <a:schemeClr val="tx1"/>
                                    </a:solidFill>
                                  </a:rPr>
                                  <a:t>Strengthen diverse  social networks</a:t>
                                </a:r>
                              </a:p>
                              <a:p>
                                <a:pPr marL="57150" indent="-57150">
                                  <a:spcBef>
                                    <a:spcPts val="200"/>
                                  </a:spcBef>
                                  <a:spcAft>
                                    <a:spcPts val="200"/>
                                  </a:spcAft>
                                  <a:buFontTx/>
                                  <a:buChar char="-"/>
                                </a:pPr>
                                <a:r>
                                  <a:rPr lang="en-US" sz="800" dirty="0" smtClean="0">
                                    <a:solidFill>
                                      <a:schemeClr val="tx1"/>
                                    </a:solidFill>
                                  </a:rPr>
                                  <a:t>Promote gender empowerment</a:t>
                                </a:r>
                              </a:p>
                              <a:p>
                                <a:pPr marL="57150" indent="-57150">
                                  <a:spcBef>
                                    <a:spcPts val="200"/>
                                  </a:spcBef>
                                  <a:spcAft>
                                    <a:spcPts val="200"/>
                                  </a:spcAft>
                                  <a:buFontTx/>
                                  <a:buChar char="-"/>
                                </a:pPr>
                                <a:r>
                                  <a:rPr lang="en-US" sz="800" dirty="0" smtClean="0">
                                    <a:solidFill>
                                      <a:schemeClr val="tx1"/>
                                    </a:solidFill>
                                  </a:rPr>
                                  <a:t>Support for healthy ecosystems (land, water, biodiversity)</a:t>
                                </a:r>
                              </a:p>
                              <a:p>
                                <a:pPr algn="ctr"/>
                                <a:endParaRPr lang="en-US" dirty="0"/>
                              </a:p>
                            </p:txBody>
                          </p:sp>
                          <p:sp>
                            <p:nvSpPr>
                              <p:cNvPr id="36" name="Oval 35"/>
                              <p:cNvSpPr/>
                              <p:nvPr/>
                            </p:nvSpPr>
                            <p:spPr>
                              <a:xfrm>
                                <a:off x="3271434" y="4623308"/>
                                <a:ext cx="3200400" cy="3200400"/>
                              </a:xfrm>
                              <a:prstGeom prst="ellipse">
                                <a:avLst/>
                              </a:prstGeom>
                              <a:solidFill>
                                <a:srgbClr val="B84542">
                                  <a:alpha val="77647"/>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smtClean="0">
                                  <a:solidFill>
                                    <a:schemeClr val="bg1"/>
                                  </a:solidFill>
                                  <a:effectLst>
                                    <a:outerShdw blurRad="38100" dist="38100" dir="2700000" algn="tl">
                                      <a:srgbClr val="000000">
                                        <a:alpha val="43137"/>
                                      </a:srgbClr>
                                    </a:outerShdw>
                                  </a:effectLst>
                                </a:endParaRPr>
                              </a:p>
                              <a:p>
                                <a:pPr algn="ctr"/>
                                <a:r>
                                  <a:rPr lang="en-US" sz="1200" b="1" dirty="0" smtClean="0">
                                    <a:solidFill>
                                      <a:schemeClr val="tx1"/>
                                    </a:solidFill>
                                  </a:rPr>
                                  <a:t>Household and Community</a:t>
                                </a:r>
                              </a:p>
                              <a:p>
                                <a:pPr algn="ctr"/>
                                <a:r>
                                  <a:rPr lang="en-US" sz="1200" b="1" dirty="0" smtClean="0">
                                    <a:solidFill>
                                      <a:schemeClr val="tx1"/>
                                    </a:solidFill>
                                  </a:rPr>
                                  <a:t>Disaster Risk Management</a:t>
                                </a:r>
                              </a:p>
                              <a:p>
                                <a:pPr marL="57150" indent="-57150">
                                  <a:spcBef>
                                    <a:spcPts val="300"/>
                                  </a:spcBef>
                                  <a:spcAft>
                                    <a:spcPts val="300"/>
                                  </a:spcAft>
                                </a:pPr>
                                <a:r>
                                  <a:rPr lang="en-US" sz="800" dirty="0" smtClean="0">
                                    <a:solidFill>
                                      <a:schemeClr val="tx1"/>
                                    </a:solidFill>
                                  </a:rPr>
                                  <a:t>- Strengthen and maintain informal safety nets</a:t>
                                </a:r>
                              </a:p>
                              <a:p>
                                <a:pPr marL="57150" indent="-57150">
                                  <a:spcBef>
                                    <a:spcPts val="300"/>
                                  </a:spcBef>
                                  <a:spcAft>
                                    <a:spcPts val="300"/>
                                  </a:spcAft>
                                  <a:buFontTx/>
                                  <a:buChar char="-"/>
                                </a:pPr>
                                <a:r>
                                  <a:rPr lang="en-US" sz="800" dirty="0" smtClean="0">
                                    <a:solidFill>
                                      <a:schemeClr val="tx1"/>
                                    </a:solidFill>
                                  </a:rPr>
                                  <a:t>Support local  peace building, conflict mitigation and natural resource management through informal governance structures</a:t>
                                </a:r>
                              </a:p>
                              <a:p>
                                <a:pPr marL="57150" indent="-57150">
                                  <a:spcBef>
                                    <a:spcPts val="300"/>
                                  </a:spcBef>
                                  <a:spcAft>
                                    <a:spcPts val="300"/>
                                  </a:spcAft>
                                  <a:buFontTx/>
                                  <a:buChar char="-"/>
                                </a:pPr>
                                <a:r>
                                  <a:rPr lang="en-US" sz="800" dirty="0" smtClean="0">
                                    <a:solidFill>
                                      <a:schemeClr val="tx1"/>
                                    </a:solidFill>
                                  </a:rPr>
                                  <a:t>Strengthen risk reduction, risk mitigation and risk coping mechanisms (community-based early warning, contingency plans, household savings) </a:t>
                                </a:r>
                              </a:p>
                              <a:p>
                                <a:pPr marL="57150" indent="-57150">
                                  <a:spcBef>
                                    <a:spcPts val="300"/>
                                  </a:spcBef>
                                  <a:spcAft>
                                    <a:spcPts val="300"/>
                                  </a:spcAft>
                                  <a:buFontTx/>
                                  <a:buChar char="-"/>
                                </a:pPr>
                                <a:r>
                                  <a:rPr lang="en-US" sz="800" dirty="0" smtClean="0">
                                    <a:solidFill>
                                      <a:schemeClr val="tx1"/>
                                    </a:solidFill>
                                  </a:rPr>
                                  <a:t>Strengthen capacity for community organization and  collective action</a:t>
                                </a:r>
                              </a:p>
                              <a:p>
                                <a:pPr algn="ctr"/>
                                <a:endParaRPr lang="en-US" dirty="0"/>
                              </a:p>
                            </p:txBody>
                          </p:sp>
                        </p:grpSp>
                        <p:sp>
                          <p:nvSpPr>
                            <p:cNvPr id="34" name="Rounded Rectangle 33"/>
                            <p:cNvSpPr/>
                            <p:nvPr/>
                          </p:nvSpPr>
                          <p:spPr>
                            <a:xfrm>
                              <a:off x="378107" y="1339988"/>
                              <a:ext cx="6115050" cy="2043858"/>
                            </a:xfrm>
                            <a:prstGeom prst="roundRect">
                              <a:avLst/>
                            </a:prstGeom>
                            <a:solidFill>
                              <a:srgbClr val="FFE48F">
                                <a:alpha val="73000"/>
                              </a:srgbClr>
                            </a:solidFill>
                            <a:ln>
                              <a:solidFill>
                                <a:srgbClr val="E2AC00"/>
                              </a:solid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91440" rtlCol="0" anchor="ctr"/>
                            <a:lstStyle/>
                            <a:p>
                              <a:pPr algn="ctr"/>
                              <a:endParaRPr lang="en-US" sz="800" b="1" dirty="0" smtClean="0">
                                <a:solidFill>
                                  <a:schemeClr val="tx1"/>
                                </a:solidFill>
                              </a:endParaRPr>
                            </a:p>
                            <a:p>
                              <a:pPr algn="ctr">
                                <a:spcAft>
                                  <a:spcPts val="600"/>
                                </a:spcAft>
                              </a:pPr>
                              <a:r>
                                <a:rPr lang="en-US" sz="1200" b="1" dirty="0" smtClean="0">
                                  <a:solidFill>
                                    <a:schemeClr val="tx1"/>
                                  </a:solidFill>
                                </a:rPr>
                                <a:t>Governance and Enabling Conditions for Achieving Scale</a:t>
                              </a:r>
                            </a:p>
                            <a:p>
                              <a:pPr marL="114300" indent="-114300">
                                <a:spcAft>
                                  <a:spcPts val="200"/>
                                </a:spcAft>
                                <a:buFontTx/>
                                <a:buChar char="-"/>
                              </a:pPr>
                              <a:r>
                                <a:rPr lang="en-US" sz="800" dirty="0" smtClean="0">
                                  <a:solidFill>
                                    <a:schemeClr val="tx1"/>
                                  </a:solidFill>
                                </a:rPr>
                                <a:t>Support government ownership of resilience strategies		          	- Promote responsive social and economic policies that support resilience</a:t>
                              </a:r>
                            </a:p>
                            <a:p>
                              <a:pPr marL="114300" indent="-114300">
                                <a:spcBef>
                                  <a:spcPts val="200"/>
                                </a:spcBef>
                                <a:buFontTx/>
                                <a:buChar char="-"/>
                              </a:pPr>
                              <a:r>
                                <a:rPr lang="en-US" sz="800" dirty="0" smtClean="0">
                                  <a:solidFill>
                                    <a:schemeClr val="tx1"/>
                                  </a:solidFill>
                                </a:rPr>
                                <a:t>Strengthen administrative and technical capacity among			- Advocate for formal social protection mechanisms (including emergency</a:t>
                              </a:r>
                            </a:p>
                            <a:p>
                              <a:pPr marL="114300" indent="-114300">
                                <a:spcAft>
                                  <a:spcPts val="200"/>
                                </a:spcAft>
                              </a:pPr>
                              <a:r>
                                <a:rPr lang="en-US" sz="800" dirty="0" smtClean="0">
                                  <a:solidFill>
                                    <a:schemeClr val="tx1"/>
                                  </a:solidFill>
                                </a:rPr>
                                <a:t>    key institutions to promote resilience programming	  		  response, productive safety nets and risk insurance)  </a:t>
                              </a:r>
                            </a:p>
                            <a:p>
                              <a:pPr marL="114300" indent="-114300">
                                <a:spcBef>
                                  <a:spcPts val="200"/>
                                </a:spcBef>
                                <a:spcAft>
                                  <a:spcPts val="200"/>
                                </a:spcAft>
                                <a:buFontTx/>
                                <a:buChar char="-"/>
                              </a:pPr>
                              <a:r>
                                <a:rPr lang="en-US" sz="800" dirty="0" smtClean="0">
                                  <a:solidFill>
                                    <a:schemeClr val="tx1"/>
                                  </a:solidFill>
                                </a:rPr>
                                <a:t>Provide basic social services (health, education, rule of law) 	 	- Improve national early warning systems and capacity for risk analysis</a:t>
                              </a:r>
                            </a:p>
                            <a:p>
                              <a:pPr marL="114300" indent="-114300">
                                <a:spcAft>
                                  <a:spcPts val="200"/>
                                </a:spcAft>
                                <a:buFontTx/>
                                <a:buChar char="-"/>
                              </a:pPr>
                              <a:r>
                                <a:rPr lang="en-US" sz="800" dirty="0" smtClean="0">
                                  <a:solidFill>
                                    <a:schemeClr val="tx1"/>
                                  </a:solidFill>
                                </a:rPr>
                                <a:t>Support climate change adaptation				- Improve access to productive infrastructure (roads, water, markets,  </a:t>
                              </a:r>
                            </a:p>
                            <a:p>
                              <a:pPr marL="114300" indent="-114300">
                                <a:spcAft>
                                  <a:spcPts val="200"/>
                                </a:spcAft>
                                <a:buFontTx/>
                                <a:buChar char="-"/>
                              </a:pPr>
                              <a:r>
                                <a:rPr lang="en-US" sz="800" dirty="0" smtClean="0">
                                  <a:solidFill>
                                    <a:schemeClr val="tx1"/>
                                  </a:solidFill>
                                </a:rPr>
                                <a:t>Promote national peace building and conflict resolution	  		  communication)</a:t>
                              </a:r>
                            </a:p>
                            <a:p>
                              <a:pPr marL="114300" indent="-114300"/>
                              <a:r>
                                <a:rPr lang="en-US" sz="800" dirty="0" smtClean="0">
                                  <a:solidFill>
                                    <a:schemeClr val="tx1"/>
                                  </a:solidFill>
                                </a:rPr>
                                <a:t>     initiatives					- Promote multi-sector partnerships across agencies (government, U.N.</a:t>
                              </a:r>
                            </a:p>
                            <a:p>
                              <a:pPr marL="114300" indent="-114300">
                                <a:spcAft>
                                  <a:spcPts val="600"/>
                                </a:spcAft>
                              </a:pPr>
                              <a:r>
                                <a:rPr lang="en-US" sz="800" dirty="0" smtClean="0">
                                  <a:solidFill>
                                    <a:schemeClr val="tx1"/>
                                  </a:solidFill>
                                </a:rPr>
                                <a:t>-    Advocate for long-term funding for resilience initiatives	 		  NGOs, private sector)</a:t>
                              </a:r>
                            </a:p>
                          </p:txBody>
                        </p:sp>
                      </p:grpSp>
                    </p:grpSp>
                  </p:grpSp>
                </p:grpSp>
              </p:grpSp>
              <p:cxnSp>
                <p:nvCxnSpPr>
                  <p:cNvPr id="12" name="Straight Arrow Connector 11"/>
                  <p:cNvCxnSpPr/>
                  <p:nvPr/>
                </p:nvCxnSpPr>
                <p:spPr>
                  <a:xfrm flipV="1">
                    <a:off x="1524000" y="990600"/>
                    <a:ext cx="0" cy="304800"/>
                  </a:xfrm>
                  <a:prstGeom prst="straightConnector1">
                    <a:avLst/>
                  </a:prstGeom>
                  <a:ln w="50800">
                    <a:solidFill>
                      <a:schemeClr val="tx1">
                        <a:lumMod val="65000"/>
                        <a:lumOff val="35000"/>
                      </a:schemeClr>
                    </a:solidFill>
                    <a:tailEnd type="stealth"/>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p:cNvCxnSpPr/>
                <p:nvPr/>
              </p:nvCxnSpPr>
              <p:spPr>
                <a:xfrm flipV="1">
                  <a:off x="3429000" y="990600"/>
                  <a:ext cx="0" cy="304800"/>
                </a:xfrm>
                <a:prstGeom prst="straightConnector1">
                  <a:avLst/>
                </a:prstGeom>
                <a:ln w="50800">
                  <a:solidFill>
                    <a:schemeClr val="tx1">
                      <a:lumMod val="65000"/>
                      <a:lumOff val="35000"/>
                    </a:schemeClr>
                  </a:solidFill>
                  <a:tailEnd type="stealth"/>
                </a:ln>
              </p:spPr>
              <p:style>
                <a:lnRef idx="1">
                  <a:schemeClr val="accent1"/>
                </a:lnRef>
                <a:fillRef idx="0">
                  <a:schemeClr val="accent1"/>
                </a:fillRef>
                <a:effectRef idx="0">
                  <a:schemeClr val="accent1"/>
                </a:effectRef>
                <a:fontRef idx="minor">
                  <a:schemeClr val="tx1"/>
                </a:fontRef>
              </p:style>
            </p:cxnSp>
          </p:grpSp>
          <p:cxnSp>
            <p:nvCxnSpPr>
              <p:cNvPr id="8" name="Straight Arrow Connector 7"/>
              <p:cNvCxnSpPr/>
              <p:nvPr/>
            </p:nvCxnSpPr>
            <p:spPr>
              <a:xfrm flipV="1">
                <a:off x="5334000" y="990600"/>
                <a:ext cx="0" cy="304800"/>
              </a:xfrm>
              <a:prstGeom prst="straightConnector1">
                <a:avLst/>
              </a:prstGeom>
              <a:ln w="50800">
                <a:solidFill>
                  <a:schemeClr val="tx1">
                    <a:lumMod val="65000"/>
                    <a:lumOff val="35000"/>
                  </a:schemeClr>
                </a:solidFill>
                <a:tailEnd type="stealth"/>
              </a:ln>
            </p:spPr>
            <p:style>
              <a:lnRef idx="1">
                <a:schemeClr val="accent1"/>
              </a:lnRef>
              <a:fillRef idx="0">
                <a:schemeClr val="accent1"/>
              </a:fillRef>
              <a:effectRef idx="0">
                <a:schemeClr val="accent1"/>
              </a:effectRef>
              <a:fontRef idx="minor">
                <a:schemeClr val="tx1"/>
              </a:fontRef>
            </p:style>
          </p:cxnSp>
        </p:grpSp>
      </p:grpSp>
      <p:sp>
        <p:nvSpPr>
          <p:cNvPr id="37" name="Up Arrow 36"/>
          <p:cNvSpPr/>
          <p:nvPr/>
        </p:nvSpPr>
        <p:spPr>
          <a:xfrm>
            <a:off x="4170701" y="4735901"/>
            <a:ext cx="762000" cy="951930"/>
          </a:xfrm>
          <a:prstGeom prst="upArrow">
            <a:avLst/>
          </a:prstGeom>
          <a:solidFill>
            <a:schemeClr val="accent1">
              <a:alpha val="8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lumMod val="25000"/>
                  </a:schemeClr>
                </a:solidFill>
              </a:rPr>
              <a:t>Components of an Integrated Resilience Program</a:t>
            </a:r>
            <a:endParaRPr lang="en-US" sz="3200" dirty="0">
              <a:solidFill>
                <a:schemeClr val="accent2">
                  <a:lumMod val="25000"/>
                </a:schemeClr>
              </a:solidFill>
            </a:endParaRPr>
          </a:p>
        </p:txBody>
      </p:sp>
      <p:sp>
        <p:nvSpPr>
          <p:cNvPr id="3" name="Content Placeholder 2"/>
          <p:cNvSpPr>
            <a:spLocks noGrp="1"/>
          </p:cNvSpPr>
          <p:nvPr>
            <p:ph idx="1"/>
          </p:nvPr>
        </p:nvSpPr>
        <p:spPr>
          <a:xfrm>
            <a:off x="1524000" y="1828800"/>
            <a:ext cx="7010400" cy="4114800"/>
          </a:xfrm>
        </p:spPr>
        <p:txBody>
          <a:bodyPr/>
          <a:lstStyle/>
          <a:p>
            <a:r>
              <a:rPr lang="en-US" sz="2400" b="1" dirty="0" smtClean="0">
                <a:solidFill>
                  <a:schemeClr val="accent2">
                    <a:lumMod val="25000"/>
                  </a:schemeClr>
                </a:solidFill>
              </a:rPr>
              <a:t>Improving the Adaptive Capacity of Households and Communities</a:t>
            </a:r>
          </a:p>
          <a:p>
            <a:pPr lvl="1"/>
            <a:r>
              <a:rPr lang="en-US" sz="2000" dirty="0" smtClean="0">
                <a:solidFill>
                  <a:schemeClr val="accent2">
                    <a:lumMod val="25000"/>
                  </a:schemeClr>
                </a:solidFill>
              </a:rPr>
              <a:t>Diversification of livelihood strategies, productive assets, and social networks</a:t>
            </a:r>
          </a:p>
          <a:p>
            <a:pPr lvl="1"/>
            <a:r>
              <a:rPr lang="en-US" sz="2000" dirty="0" smtClean="0">
                <a:solidFill>
                  <a:schemeClr val="accent2">
                    <a:lumMod val="25000"/>
                  </a:schemeClr>
                </a:solidFill>
              </a:rPr>
              <a:t>Participation in well functioning markets</a:t>
            </a:r>
          </a:p>
          <a:p>
            <a:pPr lvl="1"/>
            <a:r>
              <a:rPr lang="en-US" sz="2000" dirty="0" smtClean="0">
                <a:solidFill>
                  <a:schemeClr val="accent2">
                    <a:lumMod val="25000"/>
                  </a:schemeClr>
                </a:solidFill>
              </a:rPr>
              <a:t>Access to credit</a:t>
            </a:r>
          </a:p>
          <a:p>
            <a:pPr lvl="1"/>
            <a:r>
              <a:rPr lang="en-US" sz="2000" dirty="0" smtClean="0">
                <a:solidFill>
                  <a:schemeClr val="accent2">
                    <a:lumMod val="25000"/>
                  </a:schemeClr>
                </a:solidFill>
              </a:rPr>
              <a:t>Access to innovative technologies</a:t>
            </a:r>
          </a:p>
          <a:p>
            <a:pPr lvl="1"/>
            <a:r>
              <a:rPr lang="en-US" sz="2000" dirty="0" smtClean="0">
                <a:solidFill>
                  <a:schemeClr val="accent2">
                    <a:lumMod val="25000"/>
                  </a:schemeClr>
                </a:solidFill>
              </a:rPr>
              <a:t>Improved human capital (health, education, nutrition)</a:t>
            </a:r>
          </a:p>
          <a:p>
            <a:pPr lvl="1"/>
            <a:r>
              <a:rPr lang="en-US" sz="2000" dirty="0" smtClean="0">
                <a:solidFill>
                  <a:schemeClr val="accent2">
                    <a:lumMod val="25000"/>
                  </a:schemeClr>
                </a:solidFill>
              </a:rPr>
              <a:t>Promote gender empowerment</a:t>
            </a:r>
          </a:p>
          <a:p>
            <a:pPr lvl="1"/>
            <a:r>
              <a:rPr lang="en-US" sz="2000" dirty="0" smtClean="0">
                <a:solidFill>
                  <a:schemeClr val="accent2">
                    <a:lumMod val="25000"/>
                  </a:schemeClr>
                </a:solidFill>
              </a:rPr>
              <a:t>Support for healthy ecosystems (land, water bio-diversity)</a:t>
            </a:r>
          </a:p>
          <a:p>
            <a:pPr lvl="1"/>
            <a:endParaRPr lang="en-US" dirty="0">
              <a:solidFill>
                <a:schemeClr val="accent2">
                  <a:lumMod val="2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lumMod val="25000"/>
                  </a:schemeClr>
                </a:solidFill>
              </a:rPr>
              <a:t>Components of an Integrated Resilience Program</a:t>
            </a:r>
            <a:endParaRPr lang="en-US" sz="3200" dirty="0"/>
          </a:p>
        </p:txBody>
      </p:sp>
      <p:sp>
        <p:nvSpPr>
          <p:cNvPr id="3" name="Content Placeholder 2"/>
          <p:cNvSpPr>
            <a:spLocks noGrp="1"/>
          </p:cNvSpPr>
          <p:nvPr>
            <p:ph idx="1"/>
          </p:nvPr>
        </p:nvSpPr>
        <p:spPr/>
        <p:txBody>
          <a:bodyPr/>
          <a:lstStyle/>
          <a:p>
            <a:r>
              <a:rPr lang="en-US" sz="2400" b="1" dirty="0" smtClean="0">
                <a:solidFill>
                  <a:schemeClr val="accent2">
                    <a:lumMod val="25000"/>
                  </a:schemeClr>
                </a:solidFill>
              </a:rPr>
              <a:t>Disaster Risk Management at the Household and Community Levels</a:t>
            </a:r>
          </a:p>
          <a:p>
            <a:pPr lvl="1"/>
            <a:r>
              <a:rPr lang="en-US" sz="2000" dirty="0" smtClean="0">
                <a:solidFill>
                  <a:schemeClr val="accent2">
                    <a:lumMod val="25000"/>
                  </a:schemeClr>
                </a:solidFill>
              </a:rPr>
              <a:t>Disaster risk management strategies (ex-ante and ex post)</a:t>
            </a:r>
          </a:p>
          <a:p>
            <a:pPr lvl="1"/>
            <a:r>
              <a:rPr lang="en-US" sz="2000" dirty="0" smtClean="0">
                <a:solidFill>
                  <a:schemeClr val="accent2">
                    <a:lumMod val="25000"/>
                  </a:schemeClr>
                </a:solidFill>
              </a:rPr>
              <a:t>Promote community-based early warning systems, contingency plans</a:t>
            </a:r>
          </a:p>
          <a:p>
            <a:pPr lvl="1"/>
            <a:r>
              <a:rPr lang="en-US" sz="2000" dirty="0" smtClean="0">
                <a:solidFill>
                  <a:schemeClr val="accent2">
                    <a:lumMod val="25000"/>
                  </a:schemeClr>
                </a:solidFill>
              </a:rPr>
              <a:t>Promote household and community savings</a:t>
            </a:r>
          </a:p>
          <a:p>
            <a:pPr lvl="1"/>
            <a:r>
              <a:rPr lang="en-US" sz="2000" dirty="0" smtClean="0">
                <a:solidFill>
                  <a:schemeClr val="accent2">
                    <a:lumMod val="25000"/>
                  </a:schemeClr>
                </a:solidFill>
              </a:rPr>
              <a:t>Support informal safety nets</a:t>
            </a:r>
          </a:p>
          <a:p>
            <a:pPr lvl="1"/>
            <a:r>
              <a:rPr lang="en-US" sz="2000" dirty="0" smtClean="0">
                <a:solidFill>
                  <a:schemeClr val="accent2">
                    <a:lumMod val="25000"/>
                  </a:schemeClr>
                </a:solidFill>
              </a:rPr>
              <a:t>Contribute to peace-building and conflict mitigation</a:t>
            </a:r>
          </a:p>
          <a:p>
            <a:pPr lvl="1"/>
            <a:r>
              <a:rPr lang="en-US" sz="2000" dirty="0" smtClean="0">
                <a:solidFill>
                  <a:schemeClr val="accent2">
                    <a:lumMod val="25000"/>
                  </a:schemeClr>
                </a:solidFill>
              </a:rPr>
              <a:t>Strengthen capacity for community organization and community action</a:t>
            </a:r>
            <a:endParaRPr lang="en-US" sz="2000" dirty="0">
              <a:solidFill>
                <a:schemeClr val="accent2">
                  <a:lumMod val="2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2">
                    <a:lumMod val="25000"/>
                  </a:schemeClr>
                </a:solidFill>
              </a:rPr>
              <a:t>Components of an Integrated Resilience Program</a:t>
            </a:r>
            <a:endParaRPr lang="en-US" sz="3200" dirty="0"/>
          </a:p>
        </p:txBody>
      </p:sp>
      <p:sp>
        <p:nvSpPr>
          <p:cNvPr id="3" name="Content Placeholder 2"/>
          <p:cNvSpPr>
            <a:spLocks noGrp="1"/>
          </p:cNvSpPr>
          <p:nvPr>
            <p:ph idx="1"/>
          </p:nvPr>
        </p:nvSpPr>
        <p:spPr/>
        <p:txBody>
          <a:bodyPr/>
          <a:lstStyle/>
          <a:p>
            <a:r>
              <a:rPr lang="en-US" sz="2400" b="1" dirty="0" smtClean="0">
                <a:solidFill>
                  <a:schemeClr val="accent2">
                    <a:lumMod val="25000"/>
                  </a:schemeClr>
                </a:solidFill>
              </a:rPr>
              <a:t>Governance and Enabling Conditions for Achieving Scale</a:t>
            </a:r>
          </a:p>
          <a:p>
            <a:pPr lvl="1"/>
            <a:r>
              <a:rPr lang="en-US" sz="2000" dirty="0" smtClean="0">
                <a:solidFill>
                  <a:schemeClr val="accent2">
                    <a:lumMod val="25000"/>
                  </a:schemeClr>
                </a:solidFill>
              </a:rPr>
              <a:t>Government ownership of resilience strategies</a:t>
            </a:r>
          </a:p>
          <a:p>
            <a:pPr lvl="1"/>
            <a:r>
              <a:rPr lang="en-US" sz="2000" dirty="0" smtClean="0">
                <a:solidFill>
                  <a:schemeClr val="accent2">
                    <a:lumMod val="25000"/>
                  </a:schemeClr>
                </a:solidFill>
              </a:rPr>
              <a:t>Responsive social and economic policies that support resilience</a:t>
            </a:r>
          </a:p>
          <a:p>
            <a:pPr lvl="1"/>
            <a:r>
              <a:rPr lang="en-US" sz="2000" dirty="0" smtClean="0">
                <a:solidFill>
                  <a:schemeClr val="accent2">
                    <a:lumMod val="25000"/>
                  </a:schemeClr>
                </a:solidFill>
              </a:rPr>
              <a:t>Formal social protection mechanisms (emergency response, productive safety nets, risk insurance)</a:t>
            </a:r>
          </a:p>
          <a:p>
            <a:pPr lvl="1"/>
            <a:r>
              <a:rPr lang="en-US" sz="2000" dirty="0" smtClean="0">
                <a:solidFill>
                  <a:schemeClr val="accent2">
                    <a:lumMod val="25000"/>
                  </a:schemeClr>
                </a:solidFill>
              </a:rPr>
              <a:t>Improved access to infrastructure (roads, water, markets, communication)</a:t>
            </a:r>
          </a:p>
          <a:p>
            <a:pPr lvl="1"/>
            <a:r>
              <a:rPr lang="en-US" sz="2000" dirty="0" smtClean="0">
                <a:solidFill>
                  <a:schemeClr val="accent2">
                    <a:lumMod val="25000"/>
                  </a:schemeClr>
                </a:solidFill>
              </a:rPr>
              <a:t>Multi-sector partnerships across agencies</a:t>
            </a:r>
          </a:p>
          <a:p>
            <a:pPr lvl="1"/>
            <a:r>
              <a:rPr lang="en-US" sz="2000" dirty="0" smtClean="0">
                <a:solidFill>
                  <a:schemeClr val="accent2">
                    <a:lumMod val="25000"/>
                  </a:schemeClr>
                </a:solidFill>
              </a:rPr>
              <a:t>Provision of basic social services</a:t>
            </a:r>
            <a:endParaRPr lang="en-US" sz="2000" dirty="0">
              <a:solidFill>
                <a:schemeClr val="accent2">
                  <a:lumMod val="25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28600" y="2133600"/>
            <a:ext cx="2590800" cy="1938992"/>
          </a:xfrm>
          <a:prstGeom prst="rect">
            <a:avLst/>
          </a:prstGeom>
          <a:noFill/>
        </p:spPr>
        <p:txBody>
          <a:bodyPr wrap="square" rtlCol="0">
            <a:spAutoFit/>
          </a:bodyPr>
          <a:lstStyle/>
          <a:p>
            <a:pPr algn="ctr"/>
            <a:r>
              <a:rPr lang="en-US" b="1" dirty="0">
                <a:solidFill>
                  <a:schemeClr val="accent1">
                    <a:lumMod val="60000"/>
                    <a:lumOff val="40000"/>
                  </a:schemeClr>
                </a:solidFill>
              </a:rPr>
              <a:t>s</a:t>
            </a:r>
            <a:r>
              <a:rPr lang="en-US" b="1" dirty="0" smtClean="0">
                <a:solidFill>
                  <a:schemeClr val="accent1">
                    <a:lumMod val="60000"/>
                    <a:lumOff val="40000"/>
                  </a:schemeClr>
                </a:solidFill>
              </a:rPr>
              <a:t>tability</a:t>
            </a:r>
          </a:p>
          <a:p>
            <a:endParaRPr lang="en-US" dirty="0"/>
          </a:p>
          <a:p>
            <a:pPr algn="ctr"/>
            <a:r>
              <a:rPr lang="en-US" sz="2400" b="1" dirty="0" smtClean="0"/>
              <a:t>Absorptive coping capacity</a:t>
            </a:r>
          </a:p>
          <a:p>
            <a:endParaRPr lang="en-US" dirty="0"/>
          </a:p>
          <a:p>
            <a:pPr algn="ctr"/>
            <a:r>
              <a:rPr lang="en-US" sz="1400" i="1" dirty="0"/>
              <a:t>(persistence)</a:t>
            </a:r>
          </a:p>
        </p:txBody>
      </p:sp>
      <p:sp>
        <p:nvSpPr>
          <p:cNvPr id="5" name="TextBox 4"/>
          <p:cNvSpPr txBox="1"/>
          <p:nvPr/>
        </p:nvSpPr>
        <p:spPr>
          <a:xfrm>
            <a:off x="3352800" y="2148988"/>
            <a:ext cx="2362200" cy="1877437"/>
          </a:xfrm>
          <a:prstGeom prst="rect">
            <a:avLst/>
          </a:prstGeom>
          <a:noFill/>
        </p:spPr>
        <p:txBody>
          <a:bodyPr wrap="square" rtlCol="0">
            <a:spAutoFit/>
          </a:bodyPr>
          <a:lstStyle/>
          <a:p>
            <a:pPr algn="ctr"/>
            <a:r>
              <a:rPr lang="en-US" b="1" dirty="0" smtClean="0">
                <a:solidFill>
                  <a:schemeClr val="accent1">
                    <a:lumMod val="75000"/>
                  </a:schemeClr>
                </a:solidFill>
              </a:rPr>
              <a:t>flexibility</a:t>
            </a:r>
          </a:p>
          <a:p>
            <a:endParaRPr lang="en-US" dirty="0"/>
          </a:p>
          <a:p>
            <a:pPr algn="ctr"/>
            <a:r>
              <a:rPr lang="en-US" sz="2400" b="1" dirty="0" smtClean="0"/>
              <a:t>Adaptive capacity</a:t>
            </a:r>
          </a:p>
          <a:p>
            <a:endParaRPr lang="en-US" dirty="0"/>
          </a:p>
          <a:p>
            <a:pPr algn="ctr"/>
            <a:r>
              <a:rPr lang="en-US" sz="1400" i="1" dirty="0"/>
              <a:t>(incremental adjustment)</a:t>
            </a:r>
          </a:p>
        </p:txBody>
      </p:sp>
      <p:sp>
        <p:nvSpPr>
          <p:cNvPr id="6" name="TextBox 5"/>
          <p:cNvSpPr txBox="1"/>
          <p:nvPr/>
        </p:nvSpPr>
        <p:spPr>
          <a:xfrm>
            <a:off x="6172200" y="2148988"/>
            <a:ext cx="2514600" cy="1877437"/>
          </a:xfrm>
          <a:prstGeom prst="rect">
            <a:avLst/>
          </a:prstGeom>
          <a:noFill/>
        </p:spPr>
        <p:txBody>
          <a:bodyPr wrap="square" rtlCol="0">
            <a:spAutoFit/>
          </a:bodyPr>
          <a:lstStyle/>
          <a:p>
            <a:pPr algn="ctr"/>
            <a:r>
              <a:rPr lang="en-US" b="1" dirty="0" smtClean="0">
                <a:solidFill>
                  <a:schemeClr val="tx2">
                    <a:lumMod val="75000"/>
                  </a:schemeClr>
                </a:solidFill>
              </a:rPr>
              <a:t>change</a:t>
            </a:r>
          </a:p>
          <a:p>
            <a:endParaRPr lang="en-US" dirty="0"/>
          </a:p>
          <a:p>
            <a:pPr algn="ctr"/>
            <a:r>
              <a:rPr lang="en-US" sz="2400" b="1" dirty="0" smtClean="0"/>
              <a:t>Transformative capacity</a:t>
            </a:r>
          </a:p>
          <a:p>
            <a:endParaRPr lang="en-US" dirty="0"/>
          </a:p>
          <a:p>
            <a:pPr algn="ctr"/>
            <a:r>
              <a:rPr lang="en-US" sz="1400" dirty="0" smtClean="0"/>
              <a:t>(</a:t>
            </a:r>
            <a:r>
              <a:rPr lang="en-US" sz="1400" i="1" dirty="0" smtClean="0"/>
              <a:t>transformational responses)</a:t>
            </a:r>
            <a:endParaRPr lang="en-US" sz="1400" dirty="0"/>
          </a:p>
        </p:txBody>
      </p:sp>
      <p:cxnSp>
        <p:nvCxnSpPr>
          <p:cNvPr id="8" name="Straight Arrow Connector 7"/>
          <p:cNvCxnSpPr/>
          <p:nvPr/>
        </p:nvCxnSpPr>
        <p:spPr>
          <a:xfrm>
            <a:off x="1390650" y="1895475"/>
            <a:ext cx="6286500" cy="0"/>
          </a:xfrm>
          <a:prstGeom prst="straightConnector1">
            <a:avLst/>
          </a:prstGeom>
          <a:ln w="38100">
            <a:gradFill flip="none" rotWithShape="1">
              <a:gsLst>
                <a:gs pos="97000">
                  <a:schemeClr val="accent1">
                    <a:tint val="66000"/>
                    <a:satMod val="160000"/>
                  </a:schemeClr>
                </a:gs>
                <a:gs pos="2000">
                  <a:schemeClr val="accent1">
                    <a:lumMod val="50000"/>
                  </a:schemeClr>
                </a:gs>
                <a:gs pos="100000">
                  <a:schemeClr val="accent1">
                    <a:tint val="23500"/>
                    <a:satMod val="160000"/>
                  </a:schemeClr>
                </a:gs>
              </a:gsLst>
              <a:lin ang="10800000" scaled="1"/>
              <a:tileRect/>
            </a:gradFill>
            <a:tailEnd type="stealth" w="lg" len="lg"/>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8400" y="1524000"/>
            <a:ext cx="3962400" cy="338554"/>
          </a:xfrm>
          <a:prstGeom prst="rect">
            <a:avLst/>
          </a:prstGeom>
          <a:noFill/>
        </p:spPr>
        <p:txBody>
          <a:bodyPr wrap="square" rtlCol="0">
            <a:spAutoFit/>
          </a:bodyPr>
          <a:lstStyle/>
          <a:p>
            <a:pPr algn="ctr"/>
            <a:r>
              <a:rPr lang="en-US" sz="1600" b="1" dirty="0" smtClean="0">
                <a:solidFill>
                  <a:schemeClr val="tx1">
                    <a:lumMod val="50000"/>
                    <a:lumOff val="50000"/>
                  </a:schemeClr>
                </a:solidFill>
                <a:effectLst>
                  <a:outerShdw blurRad="38100" dist="38100" dir="2700000" algn="tl">
                    <a:srgbClr val="000000">
                      <a:alpha val="43137"/>
                    </a:srgbClr>
                  </a:outerShdw>
                </a:effectLst>
              </a:rPr>
              <a:t>Intensity of change/transaction costs</a:t>
            </a:r>
            <a:endParaRPr lang="en-US" sz="1600" b="1" dirty="0">
              <a:solidFill>
                <a:schemeClr val="tx1">
                  <a:lumMod val="50000"/>
                  <a:lumOff val="50000"/>
                </a:schemeClr>
              </a:solidFill>
              <a:effectLst>
                <a:outerShdw blurRad="38100" dist="38100" dir="2700000" algn="tl">
                  <a:srgbClr val="000000">
                    <a:alpha val="43137"/>
                  </a:srgbClr>
                </a:outerShdw>
              </a:effectLst>
            </a:endParaRPr>
          </a:p>
        </p:txBody>
      </p:sp>
      <p:cxnSp>
        <p:nvCxnSpPr>
          <p:cNvPr id="11" name="Straight Arrow Connector 10"/>
          <p:cNvCxnSpPr/>
          <p:nvPr/>
        </p:nvCxnSpPr>
        <p:spPr>
          <a:xfrm>
            <a:off x="1447800" y="4191000"/>
            <a:ext cx="6229350" cy="0"/>
          </a:xfrm>
          <a:prstGeom prst="straightConnector1">
            <a:avLst/>
          </a:prstGeom>
          <a:ln w="19050">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76600" y="4419600"/>
            <a:ext cx="2590800" cy="461665"/>
          </a:xfrm>
          <a:prstGeom prst="rect">
            <a:avLst/>
          </a:prstGeom>
          <a:noFill/>
        </p:spPr>
        <p:txBody>
          <a:bodyPr wrap="square" rtlCol="0">
            <a:spAutoFit/>
          </a:bodyPr>
          <a:lstStyle/>
          <a:p>
            <a:pPr algn="ctr"/>
            <a:r>
              <a:rPr lang="en-US" sz="2400" b="1" dirty="0" smtClean="0">
                <a:solidFill>
                  <a:schemeClr val="accent1">
                    <a:lumMod val="75000"/>
                  </a:schemeClr>
                </a:solidFill>
              </a:rPr>
              <a:t>Resilience</a:t>
            </a:r>
            <a:endParaRPr lang="en-US" sz="2400" b="1" dirty="0">
              <a:solidFill>
                <a:schemeClr val="accent1">
                  <a:lumMod val="75000"/>
                </a:schemeClr>
              </a:solidFill>
            </a:endParaRPr>
          </a:p>
        </p:txBody>
      </p:sp>
      <p:sp>
        <p:nvSpPr>
          <p:cNvPr id="2" name="TextBox 1"/>
          <p:cNvSpPr txBox="1"/>
          <p:nvPr/>
        </p:nvSpPr>
        <p:spPr>
          <a:xfrm>
            <a:off x="533400" y="5334000"/>
            <a:ext cx="7924800" cy="707886"/>
          </a:xfrm>
          <a:prstGeom prst="rect">
            <a:avLst/>
          </a:prstGeom>
          <a:noFill/>
        </p:spPr>
        <p:txBody>
          <a:bodyPr wrap="square" rtlCol="0">
            <a:spAutoFit/>
          </a:bodyPr>
          <a:lstStyle/>
          <a:p>
            <a:r>
              <a:rPr lang="en-US" sz="1000" dirty="0"/>
              <a:t>Source: </a:t>
            </a:r>
            <a:r>
              <a:rPr lang="en-US" sz="1000" dirty="0" err="1"/>
              <a:t>Béné</a:t>
            </a:r>
            <a:r>
              <a:rPr lang="en-US" sz="1000" dirty="0"/>
              <a:t>, Christophe, Rachel Godfrey Wood, Andrew </a:t>
            </a:r>
            <a:r>
              <a:rPr lang="en-US" sz="1000" dirty="0" err="1"/>
              <a:t>Newsham</a:t>
            </a:r>
            <a:r>
              <a:rPr lang="en-US" sz="1000" dirty="0"/>
              <a:t> and Mark Davies. 2012. Resilience: New Utopia or New Tyranny? Reflection about the Potentials and Limits of the Concept of Resilience in Relation to Vulnerability Reduction </a:t>
            </a:r>
            <a:r>
              <a:rPr lang="en-US" sz="1000" dirty="0" err="1"/>
              <a:t>Programmes</a:t>
            </a:r>
            <a:r>
              <a:rPr lang="en-US" sz="1000" dirty="0"/>
              <a:t>. IDS Working Paper, Volume 2012 Number 405. CSP Working Paper Number 006. Institute of Development Studies (IDS) and Centre for Social Protection (CSP). September 2012. 	</a:t>
            </a:r>
          </a:p>
          <a:p>
            <a:endParaRPr lang="en-US" sz="1000" dirty="0"/>
          </a:p>
        </p:txBody>
      </p:sp>
    </p:spTree>
    <p:extLst>
      <p:ext uri="{BB962C8B-B14F-4D97-AF65-F5344CB8AC3E}">
        <p14:creationId xmlns:p14="http://schemas.microsoft.com/office/powerpoint/2010/main" xmlns="" val="861421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5000"/>
                  </a:schemeClr>
                </a:solidFill>
              </a:rPr>
              <a:t>Temporal Dimensions of 3 Resilience Outcomes</a:t>
            </a:r>
            <a:endParaRPr lang="en-US" dirty="0">
              <a:solidFill>
                <a:schemeClr val="accent2">
                  <a:lumMod val="25000"/>
                </a:schemeClr>
              </a:solidFill>
            </a:endParaRPr>
          </a:p>
        </p:txBody>
      </p:sp>
      <p:sp>
        <p:nvSpPr>
          <p:cNvPr id="3" name="Content Placeholder 2"/>
          <p:cNvSpPr>
            <a:spLocks noGrp="1"/>
          </p:cNvSpPr>
          <p:nvPr>
            <p:ph idx="1"/>
          </p:nvPr>
        </p:nvSpPr>
        <p:spPr>
          <a:xfrm>
            <a:off x="1524000" y="1752600"/>
            <a:ext cx="7010400" cy="4267200"/>
          </a:xfrm>
        </p:spPr>
        <p:txBody>
          <a:bodyPr/>
          <a:lstStyle/>
          <a:p>
            <a:r>
              <a:rPr lang="en-US" sz="2400" dirty="0" smtClean="0">
                <a:solidFill>
                  <a:schemeClr val="accent2">
                    <a:lumMod val="25000"/>
                  </a:schemeClr>
                </a:solidFill>
              </a:rPr>
              <a:t>Improved disaster risk management is aimed to improving </a:t>
            </a:r>
            <a:r>
              <a:rPr lang="en-US" sz="2400" b="1" dirty="0" smtClean="0">
                <a:solidFill>
                  <a:schemeClr val="accent2">
                    <a:lumMod val="25000"/>
                  </a:schemeClr>
                </a:solidFill>
              </a:rPr>
              <a:t>absorptive capacity </a:t>
            </a:r>
            <a:r>
              <a:rPr lang="en-US" sz="2400" dirty="0" smtClean="0">
                <a:solidFill>
                  <a:schemeClr val="accent2">
                    <a:lumMod val="25000"/>
                  </a:schemeClr>
                </a:solidFill>
              </a:rPr>
              <a:t>to reduce disaster risk and absorb the impacts of shocks short-term (stability)</a:t>
            </a:r>
          </a:p>
          <a:p>
            <a:r>
              <a:rPr lang="en-US" sz="2400" dirty="0" smtClean="0">
                <a:solidFill>
                  <a:schemeClr val="accent2">
                    <a:lumMod val="25000"/>
                  </a:schemeClr>
                </a:solidFill>
              </a:rPr>
              <a:t>Strengthen the </a:t>
            </a:r>
            <a:r>
              <a:rPr lang="en-US" sz="2400" b="1" dirty="0" smtClean="0">
                <a:solidFill>
                  <a:schemeClr val="accent2">
                    <a:lumMod val="25000"/>
                  </a:schemeClr>
                </a:solidFill>
              </a:rPr>
              <a:t>adaptive capacity </a:t>
            </a:r>
            <a:r>
              <a:rPr lang="en-US" sz="2400" dirty="0" smtClean="0">
                <a:solidFill>
                  <a:schemeClr val="accent2">
                    <a:lumMod val="25000"/>
                  </a:schemeClr>
                </a:solidFill>
              </a:rPr>
              <a:t>to improve response to social, economic and environmental change in the medium term (flexibility)</a:t>
            </a:r>
          </a:p>
          <a:p>
            <a:r>
              <a:rPr lang="en-US" sz="2400" dirty="0" smtClean="0">
                <a:solidFill>
                  <a:schemeClr val="accent2">
                    <a:lumMod val="25000"/>
                  </a:schemeClr>
                </a:solidFill>
              </a:rPr>
              <a:t>Strengthen governance structures and enabling conditions to improve the </a:t>
            </a:r>
            <a:r>
              <a:rPr lang="en-US" sz="2400" b="1" dirty="0" smtClean="0">
                <a:solidFill>
                  <a:schemeClr val="accent2">
                    <a:lumMod val="25000"/>
                  </a:schemeClr>
                </a:solidFill>
              </a:rPr>
              <a:t>transformative capacity</a:t>
            </a:r>
            <a:r>
              <a:rPr lang="en-US" sz="2400" dirty="0" smtClean="0">
                <a:solidFill>
                  <a:schemeClr val="accent2">
                    <a:lumMod val="25000"/>
                  </a:schemeClr>
                </a:solidFill>
              </a:rPr>
              <a:t> of socio-ecological systems to achieve resilience at scale in the long term (change)</a:t>
            </a:r>
            <a:endParaRPr lang="en-US" sz="2400" dirty="0">
              <a:solidFill>
                <a:schemeClr val="accent2">
                  <a:lumMod val="2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001000" cy="4419600"/>
          </a:xfrm>
        </p:spPr>
        <p:txBody>
          <a:bodyPr/>
          <a:lstStyle/>
          <a:p>
            <a:pPr>
              <a:spcBef>
                <a:spcPts val="12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Projects implemented at scale and over long timeframes in order to have lasting impact.</a:t>
            </a:r>
          </a:p>
          <a:p>
            <a:pPr>
              <a:spcBef>
                <a:spcPts val="6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Projects that empower communities, i.e., promote community engagement, solidarity, ownership of resources, and capacity to organize.</a:t>
            </a:r>
          </a:p>
          <a:p>
            <a:pPr>
              <a:spcBef>
                <a:spcPts val="6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A shift from humanitarian responses to longer-term responses that build capacity to cope with current and minimize future stresses and shocks.</a:t>
            </a:r>
          </a:p>
          <a:p>
            <a:pPr>
              <a:spcBef>
                <a:spcPts val="6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Mechanisms for long-term funding (e.g., sequencing, layering, pre-positioning).</a:t>
            </a:r>
          </a:p>
          <a:p>
            <a:pPr>
              <a:spcBef>
                <a:spcPts val="6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Healthy ecosystems and effective governance structures.</a:t>
            </a:r>
          </a:p>
          <a:p>
            <a:pPr>
              <a:spcBef>
                <a:spcPts val="1800"/>
              </a:spcBef>
              <a:spcAft>
                <a:spcPts val="1800"/>
              </a:spcAft>
              <a:buClr>
                <a:schemeClr val="accent2">
                  <a:lumMod val="25000"/>
                </a:schemeClr>
              </a:buClr>
              <a:buFont typeface="Wingdings" pitchFamily="2" charset="2"/>
              <a:buChar char="Ø"/>
            </a:pPr>
            <a:endParaRPr lang="en-US" sz="2000" dirty="0" smtClean="0">
              <a:solidFill>
                <a:srgbClr val="002060"/>
              </a:solidFill>
              <a:latin typeface="Calibri" pitchFamily="34" charset="0"/>
            </a:endParaRPr>
          </a:p>
          <a:p>
            <a:pPr>
              <a:spcBef>
                <a:spcPts val="1800"/>
              </a:spcBef>
              <a:spcAft>
                <a:spcPts val="1800"/>
              </a:spcAft>
              <a:buClr>
                <a:schemeClr val="accent2">
                  <a:lumMod val="25000"/>
                </a:schemeClr>
              </a:buClr>
              <a:buFont typeface="Wingdings" pitchFamily="2" charset="2"/>
              <a:buChar char="Ø"/>
            </a:pPr>
            <a:endParaRPr lang="en-US" sz="2000" dirty="0" smtClean="0">
              <a:solidFill>
                <a:srgbClr val="002060"/>
              </a:solidFill>
              <a:latin typeface="Calibri" pitchFamily="34" charset="0"/>
            </a:endParaRPr>
          </a:p>
          <a:p>
            <a:pPr>
              <a:spcBef>
                <a:spcPts val="1800"/>
              </a:spcBef>
              <a:spcAft>
                <a:spcPts val="1800"/>
              </a:spcAft>
              <a:buClr>
                <a:schemeClr val="accent2">
                  <a:lumMod val="25000"/>
                </a:schemeClr>
              </a:buClr>
              <a:buFont typeface="Wingdings" pitchFamily="2" charset="2"/>
              <a:buChar char="Ø"/>
            </a:pPr>
            <a:endParaRPr lang="en-US" sz="2000" i="1" dirty="0" smtClean="0">
              <a:solidFill>
                <a:srgbClr val="002060"/>
              </a:solidFill>
              <a:latin typeface="Calibri" pitchFamily="34" charset="0"/>
            </a:endParaRPr>
          </a:p>
          <a:p>
            <a:pPr>
              <a:spcBef>
                <a:spcPts val="1800"/>
              </a:spcBef>
              <a:spcAft>
                <a:spcPts val="1800"/>
              </a:spcAft>
              <a:buClr>
                <a:schemeClr val="accent2">
                  <a:lumMod val="25000"/>
                </a:schemeClr>
              </a:buClr>
              <a:buFont typeface="Wingdings" pitchFamily="2" charset="2"/>
              <a:buChar char="Ø"/>
            </a:pPr>
            <a:endParaRPr lang="en-US" sz="2000" dirty="0" smtClean="0">
              <a:solidFill>
                <a:srgbClr val="002060"/>
              </a:solidFill>
              <a:latin typeface="Calibri" pitchFamily="34" charset="0"/>
            </a:endParaRPr>
          </a:p>
          <a:p>
            <a:pPr>
              <a:buNone/>
            </a:pPr>
            <a:endParaRPr lang="en-US" dirty="0">
              <a:solidFill>
                <a:srgbClr val="002060"/>
              </a:solidFill>
              <a:latin typeface="Calibri" pitchFamily="34" charset="0"/>
            </a:endParaRPr>
          </a:p>
        </p:txBody>
      </p:sp>
      <p:sp>
        <p:nvSpPr>
          <p:cNvPr id="4" name="Title 3"/>
          <p:cNvSpPr>
            <a:spLocks noGrp="1"/>
          </p:cNvSpPr>
          <p:nvPr>
            <p:ph type="title"/>
          </p:nvPr>
        </p:nvSpPr>
        <p:spPr>
          <a:xfrm>
            <a:off x="1524000" y="457200"/>
            <a:ext cx="7010400" cy="1104900"/>
          </a:xfrm>
        </p:spPr>
        <p:txBody>
          <a:bodyPr/>
          <a:lstStyle/>
          <a:p>
            <a:r>
              <a:rPr lang="en-US" sz="3600" b="1" dirty="0" smtClean="0">
                <a:solidFill>
                  <a:srgbClr val="002060"/>
                </a:solidFill>
                <a:effectLst>
                  <a:outerShdw blurRad="38100" dist="38100" dir="2700000" algn="tl">
                    <a:srgbClr val="000000">
                      <a:alpha val="43137"/>
                    </a:srgbClr>
                  </a:outerShdw>
                </a:effectLst>
                <a:latin typeface="Calibri" pitchFamily="34" charset="0"/>
              </a:rPr>
              <a:t>Resilience programming requires:</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5000"/>
                  </a:schemeClr>
                </a:solidFill>
              </a:rPr>
              <a:t>Principles of Resilience Programming</a:t>
            </a:r>
            <a:endParaRPr lang="en-US" dirty="0">
              <a:solidFill>
                <a:schemeClr val="accent2">
                  <a:lumMod val="25000"/>
                </a:schemeClr>
              </a:solidFill>
            </a:endParaRPr>
          </a:p>
        </p:txBody>
      </p:sp>
      <p:sp>
        <p:nvSpPr>
          <p:cNvPr id="3" name="Content Placeholder 2"/>
          <p:cNvSpPr>
            <a:spLocks noGrp="1"/>
          </p:cNvSpPr>
          <p:nvPr>
            <p:ph idx="1"/>
          </p:nvPr>
        </p:nvSpPr>
        <p:spPr/>
        <p:txBody>
          <a:bodyPr/>
          <a:lstStyle/>
          <a:p>
            <a:r>
              <a:rPr lang="en-US" sz="2400" dirty="0" smtClean="0">
                <a:solidFill>
                  <a:schemeClr val="accent2">
                    <a:lumMod val="25000"/>
                  </a:schemeClr>
                </a:solidFill>
              </a:rPr>
              <a:t>Promote resilience as a common perspective and a common objective with government ownership</a:t>
            </a:r>
          </a:p>
          <a:p>
            <a:r>
              <a:rPr lang="en-US" sz="2400" dirty="0" smtClean="0">
                <a:solidFill>
                  <a:schemeClr val="accent2">
                    <a:lumMod val="25000"/>
                  </a:schemeClr>
                </a:solidFill>
              </a:rPr>
              <a:t>Prioritize selective and focused implementation of resilience building initiatives</a:t>
            </a:r>
          </a:p>
          <a:p>
            <a:r>
              <a:rPr lang="en-US" sz="2400" dirty="0" smtClean="0">
                <a:solidFill>
                  <a:schemeClr val="accent2">
                    <a:lumMod val="25000"/>
                  </a:schemeClr>
                </a:solidFill>
              </a:rPr>
              <a:t>Commitment to integrated multi-sector approaches</a:t>
            </a:r>
          </a:p>
          <a:p>
            <a:r>
              <a:rPr lang="en-US" sz="2400" dirty="0" smtClean="0">
                <a:solidFill>
                  <a:schemeClr val="accent2">
                    <a:lumMod val="25000"/>
                  </a:schemeClr>
                </a:solidFill>
              </a:rPr>
              <a:t>Support a transition toward longer-term investments in disaster risk management, climate change adaptation, livelihood diversification and social protection</a:t>
            </a:r>
            <a:endParaRPr lang="en-US" sz="2400" dirty="0">
              <a:solidFill>
                <a:schemeClr val="accent2">
                  <a:lumMod val="2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accent2">
                    <a:lumMod val="25000"/>
                  </a:schemeClr>
                </a:solidFill>
                <a:effectLst>
                  <a:outerShdw blurRad="38100" dist="38100" dir="2700000" algn="tl">
                    <a:srgbClr val="000000">
                      <a:alpha val="43137"/>
                    </a:srgbClr>
                  </a:outerShdw>
                </a:effectLst>
                <a:latin typeface="Calibri" pitchFamily="34" charset="0"/>
              </a:rPr>
              <a:t>Measuring Resilience</a:t>
            </a:r>
            <a:endParaRPr lang="en-US" dirty="0"/>
          </a:p>
        </p:txBody>
      </p:sp>
      <p:sp>
        <p:nvSpPr>
          <p:cNvPr id="3" name="Content Placeholder 2"/>
          <p:cNvSpPr>
            <a:spLocks noGrp="1"/>
          </p:cNvSpPr>
          <p:nvPr>
            <p:ph idx="1"/>
          </p:nvPr>
        </p:nvSpPr>
        <p:spPr>
          <a:xfrm>
            <a:off x="1524000" y="1447800"/>
            <a:ext cx="7010400" cy="4114800"/>
          </a:xfrm>
        </p:spPr>
        <p:txBody>
          <a:bodyPr/>
          <a:lstStyle/>
          <a:p>
            <a:r>
              <a:rPr lang="en-US" sz="2400" dirty="0" smtClean="0">
                <a:solidFill>
                  <a:schemeClr val="accent2">
                    <a:lumMod val="25000"/>
                  </a:schemeClr>
                </a:solidFill>
              </a:rPr>
              <a:t>M&amp;E systems for measuring resilience involve in-depth analysis of indicators under three broad resilience outcomes:</a:t>
            </a:r>
          </a:p>
          <a:p>
            <a:pPr lvl="1"/>
            <a:r>
              <a:rPr lang="en-US" sz="2400" b="1" dirty="0" smtClean="0">
                <a:solidFill>
                  <a:schemeClr val="accent2">
                    <a:lumMod val="25000"/>
                  </a:schemeClr>
                </a:solidFill>
              </a:rPr>
              <a:t>Improved capacity to manage risks</a:t>
            </a:r>
          </a:p>
          <a:p>
            <a:pPr lvl="2"/>
            <a:r>
              <a:rPr lang="en-US" dirty="0" smtClean="0">
                <a:solidFill>
                  <a:schemeClr val="accent2">
                    <a:lumMod val="25000"/>
                  </a:schemeClr>
                </a:solidFill>
              </a:rPr>
              <a:t>coping strategy index</a:t>
            </a:r>
          </a:p>
          <a:p>
            <a:pPr lvl="2"/>
            <a:r>
              <a:rPr lang="en-US" dirty="0" smtClean="0">
                <a:solidFill>
                  <a:schemeClr val="accent2">
                    <a:lumMod val="25000"/>
                  </a:schemeClr>
                </a:solidFill>
              </a:rPr>
              <a:t>reduction in emergency responses</a:t>
            </a:r>
          </a:p>
          <a:p>
            <a:pPr lvl="2"/>
            <a:r>
              <a:rPr lang="en-US" dirty="0" smtClean="0">
                <a:solidFill>
                  <a:schemeClr val="accent2">
                    <a:lumMod val="25000"/>
                  </a:schemeClr>
                </a:solidFill>
              </a:rPr>
              <a:t>establishment of risk management structures</a:t>
            </a:r>
          </a:p>
          <a:p>
            <a:pPr lvl="2"/>
            <a:r>
              <a:rPr lang="en-US" dirty="0" smtClean="0">
                <a:solidFill>
                  <a:schemeClr val="accent2">
                    <a:lumMod val="25000"/>
                  </a:schemeClr>
                </a:solidFill>
              </a:rPr>
              <a:t>institutions  and systems</a:t>
            </a:r>
          </a:p>
          <a:p>
            <a:pPr lvl="1">
              <a:buNone/>
            </a:pPr>
            <a:endParaRPr lang="en-US" sz="2400" dirty="0" smtClean="0">
              <a:solidFill>
                <a:schemeClr val="accent2">
                  <a:lumMod val="25000"/>
                </a:schemeClr>
              </a:solidFill>
            </a:endParaRPr>
          </a:p>
          <a:p>
            <a:pPr lvl="1"/>
            <a:endParaRPr lang="en-US" sz="2400" dirty="0" smtClean="0">
              <a:solidFill>
                <a:schemeClr val="accent2">
                  <a:lumMod val="25000"/>
                </a:schemeClr>
              </a:solidFill>
            </a:endParaRPr>
          </a:p>
          <a:p>
            <a:pPr lvl="1">
              <a:buNone/>
            </a:pPr>
            <a:endParaRPr lang="en-US" sz="2000" b="1" dirty="0" smtClean="0">
              <a:solidFill>
                <a:schemeClr val="accent2">
                  <a:lumMod val="2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dirty="0" smtClean="0">
                <a:solidFill>
                  <a:srgbClr val="9999FF">
                    <a:lumMod val="25000"/>
                  </a:srgbClr>
                </a:solidFill>
                <a:effectLst>
                  <a:outerShdw blurRad="38100" dist="38100" dir="2700000" algn="tl">
                    <a:srgbClr val="000000">
                      <a:alpha val="43137"/>
                    </a:srgbClr>
                  </a:outerShdw>
                </a:effectLst>
                <a:latin typeface="Calibri" pitchFamily="34" charset="0"/>
              </a:rPr>
              <a:t>Defining Resilience</a:t>
            </a:r>
            <a:br>
              <a:rPr lang="en-US" sz="4400" b="1" dirty="0" smtClean="0">
                <a:solidFill>
                  <a:srgbClr val="9999FF">
                    <a:lumMod val="25000"/>
                  </a:srgbClr>
                </a:solidFill>
                <a:effectLst>
                  <a:outerShdw blurRad="38100" dist="38100" dir="2700000" algn="tl">
                    <a:srgbClr val="000000">
                      <a:alpha val="43137"/>
                    </a:srgbClr>
                  </a:outerShdw>
                </a:effectLst>
                <a:latin typeface="Calibri" pitchFamily="34" charset="0"/>
              </a:rPr>
            </a:br>
            <a:endParaRPr lang="en-US" dirty="0"/>
          </a:p>
        </p:txBody>
      </p:sp>
      <p:sp>
        <p:nvSpPr>
          <p:cNvPr id="3" name="Content Placeholder 2"/>
          <p:cNvSpPr>
            <a:spLocks noGrp="1"/>
          </p:cNvSpPr>
          <p:nvPr>
            <p:ph idx="1"/>
          </p:nvPr>
        </p:nvSpPr>
        <p:spPr>
          <a:xfrm>
            <a:off x="838200" y="1676400"/>
            <a:ext cx="7010400" cy="4419600"/>
          </a:xfrm>
        </p:spPr>
        <p:txBody>
          <a:bodyPr/>
          <a:lstStyle/>
          <a:p>
            <a:pPr>
              <a:buNone/>
            </a:pPr>
            <a:r>
              <a:rPr lang="en-US" sz="2800" dirty="0" smtClean="0">
                <a:solidFill>
                  <a:schemeClr val="accent2">
                    <a:lumMod val="25000"/>
                  </a:schemeClr>
                </a:solidFill>
              </a:rPr>
              <a:t>“	A resilient system has the capacity to respond positively to change, maintaining or improving function; this includes monitoring, anticipating and managing known risks and vulnerabilities to existing shocks and stresses while being able to address uncertainties in the future. Changes and responses may be incremental or transformational.” IRWG 2012</a:t>
            </a:r>
            <a:endParaRPr lang="en-US" sz="2800" dirty="0">
              <a:solidFill>
                <a:schemeClr val="accent2">
                  <a:lumMod val="2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accent2">
                    <a:lumMod val="25000"/>
                  </a:schemeClr>
                </a:solidFill>
                <a:effectLst>
                  <a:outerShdw blurRad="38100" dist="38100" dir="2700000" algn="tl">
                    <a:srgbClr val="000000">
                      <a:alpha val="43137"/>
                    </a:srgbClr>
                  </a:outerShdw>
                </a:effectLst>
                <a:latin typeface="Calibri" pitchFamily="34" charset="0"/>
              </a:rPr>
              <a:t>Measuring Resilience</a:t>
            </a:r>
            <a:endParaRPr lang="en-US" dirty="0"/>
          </a:p>
        </p:txBody>
      </p:sp>
      <p:sp>
        <p:nvSpPr>
          <p:cNvPr id="3" name="Content Placeholder 2"/>
          <p:cNvSpPr>
            <a:spLocks noGrp="1"/>
          </p:cNvSpPr>
          <p:nvPr>
            <p:ph idx="1"/>
          </p:nvPr>
        </p:nvSpPr>
        <p:spPr>
          <a:xfrm>
            <a:off x="1524000" y="1447800"/>
            <a:ext cx="7010400" cy="4572000"/>
          </a:xfrm>
        </p:spPr>
        <p:txBody>
          <a:bodyPr/>
          <a:lstStyle/>
          <a:p>
            <a:pPr lvl="1"/>
            <a:r>
              <a:rPr lang="en-US" sz="2000" b="1" dirty="0" smtClean="0">
                <a:solidFill>
                  <a:schemeClr val="accent2">
                    <a:lumMod val="25000"/>
                  </a:schemeClr>
                </a:solidFill>
                <a:latin typeface="+mj-lt"/>
              </a:rPr>
              <a:t>Improved adaptive capacity </a:t>
            </a:r>
          </a:p>
          <a:p>
            <a:pPr lvl="2"/>
            <a:r>
              <a:rPr lang="en-US" sz="2000" dirty="0" smtClean="0">
                <a:solidFill>
                  <a:schemeClr val="accent2">
                    <a:lumMod val="25000"/>
                  </a:schemeClr>
                </a:solidFill>
                <a:latin typeface="+mj-lt"/>
              </a:rPr>
              <a:t>diversification of livelihood strategies and assets</a:t>
            </a:r>
          </a:p>
          <a:p>
            <a:pPr lvl="2"/>
            <a:r>
              <a:rPr lang="en-US" sz="2000" dirty="0" smtClean="0">
                <a:solidFill>
                  <a:schemeClr val="accent2">
                    <a:lumMod val="25000"/>
                  </a:schemeClr>
                </a:solidFill>
                <a:latin typeface="+mj-lt"/>
              </a:rPr>
              <a:t>diverse social networks</a:t>
            </a:r>
          </a:p>
          <a:p>
            <a:pPr lvl="2"/>
            <a:r>
              <a:rPr lang="en-US" sz="2000" dirty="0" smtClean="0">
                <a:solidFill>
                  <a:schemeClr val="accent2">
                    <a:lumMod val="25000"/>
                  </a:schemeClr>
                </a:solidFill>
                <a:latin typeface="+mj-lt"/>
              </a:rPr>
              <a:t>access to information on changing market and climatic conditions</a:t>
            </a:r>
          </a:p>
          <a:p>
            <a:pPr lvl="2"/>
            <a:r>
              <a:rPr lang="en-US" sz="2000" dirty="0" smtClean="0">
                <a:solidFill>
                  <a:schemeClr val="accent2">
                    <a:lumMod val="25000"/>
                  </a:schemeClr>
                </a:solidFill>
                <a:latin typeface="+mj-lt"/>
              </a:rPr>
              <a:t> openness to new practices and innovation</a:t>
            </a:r>
          </a:p>
          <a:p>
            <a:pPr lvl="2"/>
            <a:r>
              <a:rPr lang="en-US" sz="2000" dirty="0" smtClean="0">
                <a:solidFill>
                  <a:schemeClr val="accent2">
                    <a:lumMod val="25000"/>
                  </a:schemeClr>
                </a:solidFill>
                <a:latin typeface="+mj-lt"/>
              </a:rPr>
              <a:t>Aspirations </a:t>
            </a:r>
          </a:p>
          <a:p>
            <a:pPr lvl="1"/>
            <a:r>
              <a:rPr lang="en-US" sz="2000" b="1" dirty="0" smtClean="0">
                <a:solidFill>
                  <a:schemeClr val="accent2">
                    <a:lumMod val="25000"/>
                  </a:schemeClr>
                </a:solidFill>
                <a:latin typeface="+mj-lt"/>
              </a:rPr>
              <a:t>Improved development indicators </a:t>
            </a:r>
          </a:p>
          <a:p>
            <a:pPr lvl="2"/>
            <a:r>
              <a:rPr lang="en-US" sz="2000" dirty="0" smtClean="0">
                <a:solidFill>
                  <a:schemeClr val="accent2">
                    <a:lumMod val="25000"/>
                  </a:schemeClr>
                </a:solidFill>
                <a:latin typeface="+mj-lt"/>
              </a:rPr>
              <a:t>diet diversity</a:t>
            </a:r>
          </a:p>
          <a:p>
            <a:pPr lvl="2"/>
            <a:r>
              <a:rPr lang="en-US" sz="2000" dirty="0" smtClean="0">
                <a:solidFill>
                  <a:schemeClr val="accent2">
                    <a:lumMod val="25000"/>
                  </a:schemeClr>
                </a:solidFill>
                <a:latin typeface="+mj-lt"/>
              </a:rPr>
              <a:t>nutritional status</a:t>
            </a:r>
          </a:p>
          <a:p>
            <a:pPr lvl="2"/>
            <a:r>
              <a:rPr lang="en-US" sz="2000" dirty="0" smtClean="0">
                <a:solidFill>
                  <a:schemeClr val="accent2">
                    <a:lumMod val="25000"/>
                  </a:schemeClr>
                </a:solidFill>
                <a:latin typeface="+mj-lt"/>
              </a:rPr>
              <a:t>poverty outcome measures (proxies for income)</a:t>
            </a:r>
            <a:endParaRPr lang="en-US" sz="2000" dirty="0">
              <a:solidFill>
                <a:schemeClr val="accent2">
                  <a:lumMod val="25000"/>
                </a:schemeClr>
              </a:solidFill>
              <a:latin typeface="+mj-l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Promising Practices for Building Resilience</a:t>
            </a:r>
            <a:endParaRPr lang="en-US" sz="3600" b="1" dirty="0">
              <a:solidFill>
                <a:schemeClr val="accent2">
                  <a:lumMod val="25000"/>
                </a:schemeClr>
              </a:solidFill>
              <a:effectLst>
                <a:outerShdw blurRad="38100" dist="38100" dir="2700000" algn="tl">
                  <a:srgbClr val="000000">
                    <a:alpha val="43137"/>
                  </a:srgbClr>
                </a:outerShdw>
              </a:effectLst>
              <a:latin typeface="Calibri" pitchFamily="34" charset="0"/>
            </a:endParaRPr>
          </a:p>
        </p:txBody>
      </p:sp>
      <p:sp>
        <p:nvSpPr>
          <p:cNvPr id="3" name="Content Placeholder 2"/>
          <p:cNvSpPr>
            <a:spLocks noGrp="1"/>
          </p:cNvSpPr>
          <p:nvPr>
            <p:ph idx="1"/>
          </p:nvPr>
        </p:nvSpPr>
        <p:spPr>
          <a:xfrm>
            <a:off x="533400" y="1752600"/>
            <a:ext cx="8001000" cy="4267200"/>
          </a:xfrm>
        </p:spPr>
        <p:txBody>
          <a:bodyPr/>
          <a:lstStyle/>
          <a:p>
            <a:pPr>
              <a:spcBef>
                <a:spcPts val="0"/>
              </a:spcBef>
              <a:buSzPct val="100000"/>
              <a:buNone/>
            </a:pPr>
            <a:endParaRPr lang="en-US" sz="1800" dirty="0" smtClean="0"/>
          </a:p>
          <a:p>
            <a:pPr>
              <a:buNone/>
            </a:pPr>
            <a:endParaRPr lang="en-US" dirty="0"/>
          </a:p>
        </p:txBody>
      </p:sp>
      <p:sp>
        <p:nvSpPr>
          <p:cNvPr id="4" name="Content Placeholder 2"/>
          <p:cNvSpPr txBox="1">
            <a:spLocks/>
          </p:cNvSpPr>
          <p:nvPr/>
        </p:nvSpPr>
        <p:spPr bwMode="auto">
          <a:xfrm>
            <a:off x="457200" y="1676400"/>
            <a:ext cx="80772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ts val="1200"/>
              </a:spcBef>
              <a:spcAft>
                <a:spcPts val="0"/>
              </a:spcAft>
              <a:buClr>
                <a:srgbClr val="9999FF">
                  <a:lumMod val="25000"/>
                </a:srgbClr>
              </a:buClr>
              <a:buSzPct val="70000"/>
              <a:buFont typeface="Wingdings" pitchFamily="2" charset="2"/>
              <a:buChar char="Ø"/>
              <a:defRPr/>
            </a:pPr>
            <a:r>
              <a:rPr lang="en-US" sz="2200" b="1" i="1" kern="0" dirty="0" smtClean="0">
                <a:solidFill>
                  <a:srgbClr val="002060"/>
                </a:solidFill>
                <a:latin typeface="Calibri" pitchFamily="34" charset="0"/>
              </a:rPr>
              <a:t>Pastoral Livelihoods Initiative (PLI)and Prime</a:t>
            </a:r>
          </a:p>
          <a:p>
            <a:pPr marL="342900" lvl="0" indent="1588" eaLnBrk="0" hangingPunct="0">
              <a:spcBef>
                <a:spcPts val="0"/>
              </a:spcBef>
              <a:spcAft>
                <a:spcPts val="1800"/>
              </a:spcAft>
              <a:buClr>
                <a:srgbClr val="9999FF">
                  <a:lumMod val="25000"/>
                </a:srgbClr>
              </a:buClr>
              <a:buSzPct val="70000"/>
            </a:pPr>
            <a:r>
              <a:rPr lang="en-US" sz="2000" kern="0" dirty="0" smtClean="0">
                <a:solidFill>
                  <a:srgbClr val="002060"/>
                </a:solidFill>
                <a:latin typeface="Calibri" pitchFamily="34" charset="0"/>
              </a:rPr>
              <a:t>Uses crisis modifier approach to fund support for improved livestock production and marketing, alternative livelihoods, and early warning systems.</a:t>
            </a:r>
          </a:p>
          <a:p>
            <a:pPr marL="342900" marR="0" lvl="0" indent="-342900" algn="l" defTabSz="914400" rtl="0" eaLnBrk="0" fontAlgn="base" latinLnBrk="0" hangingPunct="0">
              <a:lnSpc>
                <a:spcPct val="100000"/>
              </a:lnSpc>
              <a:spcBef>
                <a:spcPts val="600"/>
              </a:spcBef>
              <a:spcAft>
                <a:spcPts val="0"/>
              </a:spcAft>
              <a:buClr>
                <a:schemeClr val="accent2">
                  <a:lumMod val="25000"/>
                </a:schemeClr>
              </a:buClr>
              <a:buSzPct val="70000"/>
              <a:buFont typeface="Wingdings" pitchFamily="2" charset="2"/>
              <a:buChar char="Ø"/>
              <a:tabLst/>
              <a:defRPr/>
            </a:pPr>
            <a:r>
              <a:rPr kumimoji="0" lang="en-US" sz="2200" b="1" i="1" u="none" strike="noStrike" kern="0" cap="none" spc="0" normalizeH="0" baseline="0" noProof="0" dirty="0" smtClean="0">
                <a:ln>
                  <a:noFill/>
                </a:ln>
                <a:solidFill>
                  <a:srgbClr val="002060"/>
                </a:solidFill>
                <a:effectLst/>
                <a:uLnTx/>
                <a:uFillTx/>
                <a:latin typeface="Calibri" pitchFamily="34" charset="0"/>
                <a:ea typeface="+mn-ea"/>
                <a:cs typeface="+mn-cs"/>
              </a:rPr>
              <a:t>African Risk Capacity Project (ARC)</a:t>
            </a:r>
          </a:p>
          <a:p>
            <a:pPr marL="342900" indent="1588" eaLnBrk="0" hangingPunct="0">
              <a:spcBef>
                <a:spcPts val="0"/>
              </a:spcBef>
              <a:spcAft>
                <a:spcPts val="1800"/>
              </a:spcAft>
              <a:buClr>
                <a:schemeClr val="accent2">
                  <a:lumMod val="25000"/>
                </a:schemeClr>
              </a:buClr>
              <a:buSzPct val="70000"/>
            </a:pPr>
            <a:r>
              <a:rPr lang="en-US" sz="2000" kern="0" dirty="0" smtClean="0">
                <a:solidFill>
                  <a:srgbClr val="002060"/>
                </a:solidFill>
                <a:latin typeface="Calibri" pitchFamily="34" charset="0"/>
              </a:rPr>
              <a:t>Provides a framework to finance drought risk responses through the provision of fast-dispersing contingency funds to governments across Africa. </a:t>
            </a:r>
            <a:endParaRPr kumimoji="0" lang="en-US" sz="2200" b="1" i="1" u="none" strike="noStrike" kern="0" cap="none" spc="0" normalizeH="0" baseline="0" noProof="0" dirty="0" smtClean="0">
              <a:ln>
                <a:noFill/>
              </a:ln>
              <a:solidFill>
                <a:srgbClr val="002060"/>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ts val="600"/>
              </a:spcBef>
              <a:spcAft>
                <a:spcPts val="0"/>
              </a:spcAft>
              <a:buClr>
                <a:schemeClr val="accent2">
                  <a:lumMod val="25000"/>
                </a:schemeClr>
              </a:buClr>
              <a:buSzPct val="70000"/>
              <a:buFont typeface="Wingdings" pitchFamily="2" charset="2"/>
              <a:buChar char="Ø"/>
              <a:tabLst/>
              <a:defRPr/>
            </a:pPr>
            <a:r>
              <a:rPr lang="en-US" sz="2200" b="1" i="1" kern="0" dirty="0" smtClean="0">
                <a:solidFill>
                  <a:srgbClr val="002060"/>
                </a:solidFill>
                <a:latin typeface="Calibri" pitchFamily="34" charset="0"/>
              </a:rPr>
              <a:t>PSNP +</a:t>
            </a:r>
          </a:p>
          <a:p>
            <a:pPr marL="342900" marR="0" lvl="0" indent="1588" algn="l" defTabSz="914400" rtl="0" eaLnBrk="0" fontAlgn="base" latinLnBrk="0" hangingPunct="0">
              <a:lnSpc>
                <a:spcPct val="100000"/>
              </a:lnSpc>
              <a:spcBef>
                <a:spcPts val="0"/>
              </a:spcBef>
              <a:spcAft>
                <a:spcPts val="1200"/>
              </a:spcAft>
              <a:buClr>
                <a:schemeClr val="accent2">
                  <a:lumMod val="25000"/>
                </a:schemeClr>
              </a:buClr>
              <a:buSzPct val="70000"/>
              <a:tabLst/>
              <a:defRPr/>
            </a:pPr>
            <a:r>
              <a:rPr lang="en-US" sz="2000" kern="0" dirty="0" smtClean="0">
                <a:solidFill>
                  <a:srgbClr val="002060"/>
                </a:solidFill>
                <a:latin typeface="Calibri" pitchFamily="34" charset="0"/>
              </a:rPr>
              <a:t>Combines food and cash transfers with market-oriented support to achieve beneficiary graduation. Lessons learned through PSNP+ will be scaled up through the Household Asset Building Program (HABP).</a:t>
            </a:r>
          </a:p>
          <a:p>
            <a:pPr marL="342900" lvl="0" indent="-342900" eaLnBrk="0" hangingPunct="0">
              <a:spcBef>
                <a:spcPts val="0"/>
              </a:spcBef>
              <a:spcAft>
                <a:spcPts val="0"/>
              </a:spcAft>
              <a:buClr>
                <a:srgbClr val="9999FF">
                  <a:lumMod val="25000"/>
                </a:srgbClr>
              </a:buClr>
              <a:buSzPct val="70000"/>
            </a:pPr>
            <a:endParaRPr lang="en-US" sz="2000" kern="0" dirty="0" smtClean="0">
              <a:solidFill>
                <a:srgbClr val="002060"/>
              </a:solidFill>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chemeClr val="tx1"/>
              </a:buClr>
              <a:buSzPct val="70000"/>
              <a:buFont typeface="Wingdings" pitchFamily="2" charset="2"/>
              <a:buChar char="¢"/>
              <a:tabLst/>
              <a:defRPr/>
            </a:pPr>
            <a:endParaRPr kumimoji="0" lang="en-US" sz="2200" b="0" i="0" u="none" strike="noStrike" kern="0" cap="none" spc="0" normalizeH="0" baseline="0" noProof="0" dirty="0">
              <a:ln>
                <a:noFill/>
              </a:ln>
              <a:solidFill>
                <a:schemeClr val="tx2"/>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5000"/>
                  </a:schemeClr>
                </a:solidFill>
              </a:rPr>
              <a:t>Moving the Resilience Agenda Forward</a:t>
            </a:r>
            <a:endParaRPr lang="en-US" dirty="0">
              <a:solidFill>
                <a:schemeClr val="accent2">
                  <a:lumMod val="25000"/>
                </a:schemeClr>
              </a:solidFill>
            </a:endParaRPr>
          </a:p>
        </p:txBody>
      </p:sp>
      <p:sp>
        <p:nvSpPr>
          <p:cNvPr id="3" name="Content Placeholder 2"/>
          <p:cNvSpPr>
            <a:spLocks noGrp="1"/>
          </p:cNvSpPr>
          <p:nvPr>
            <p:ph idx="1"/>
          </p:nvPr>
        </p:nvSpPr>
        <p:spPr>
          <a:xfrm>
            <a:off x="1524000" y="1676400"/>
            <a:ext cx="7010400" cy="4114800"/>
          </a:xfrm>
        </p:spPr>
        <p:txBody>
          <a:bodyPr/>
          <a:lstStyle/>
          <a:p>
            <a:r>
              <a:rPr lang="en-US" sz="2000" dirty="0" smtClean="0">
                <a:solidFill>
                  <a:schemeClr val="accent2">
                    <a:lumMod val="25000"/>
                  </a:schemeClr>
                </a:solidFill>
                <a:latin typeface="Calibri" pitchFamily="34" charset="0"/>
              </a:rPr>
              <a:t>Facilitate and promote political will to adopt approaches that are different that the past</a:t>
            </a:r>
          </a:p>
          <a:p>
            <a:r>
              <a:rPr lang="en-US" sz="2000" dirty="0" smtClean="0">
                <a:solidFill>
                  <a:schemeClr val="accent2">
                    <a:lumMod val="25000"/>
                  </a:schemeClr>
                </a:solidFill>
                <a:latin typeface="Calibri" pitchFamily="34" charset="0"/>
              </a:rPr>
              <a:t>Agree on common objectives across agencies regarding building resilience</a:t>
            </a:r>
          </a:p>
          <a:p>
            <a:r>
              <a:rPr lang="en-US" sz="2000" dirty="0" smtClean="0">
                <a:solidFill>
                  <a:schemeClr val="accent2">
                    <a:lumMod val="25000"/>
                  </a:schemeClr>
                </a:solidFill>
                <a:latin typeface="Calibri" pitchFamily="34" charset="0"/>
              </a:rPr>
              <a:t>Address immediate needs and longer-term development objectives simultaneously</a:t>
            </a:r>
          </a:p>
          <a:p>
            <a:r>
              <a:rPr lang="en-US" sz="2000" dirty="0" smtClean="0">
                <a:solidFill>
                  <a:schemeClr val="accent2">
                    <a:lumMod val="25000"/>
                  </a:schemeClr>
                </a:solidFill>
                <a:latin typeface="Calibri" pitchFamily="34" charset="0"/>
              </a:rPr>
              <a:t>Seek consensus on contextually appropriate frameworks for resilience</a:t>
            </a:r>
          </a:p>
          <a:p>
            <a:r>
              <a:rPr lang="en-US" sz="2000" dirty="0" smtClean="0">
                <a:solidFill>
                  <a:schemeClr val="accent2">
                    <a:lumMod val="25000"/>
                  </a:schemeClr>
                </a:solidFill>
                <a:latin typeface="Calibri" pitchFamily="34" charset="0"/>
              </a:rPr>
              <a:t>promote greater investment in resource poor environments by creating direct and indirect investment incentives for the private sector</a:t>
            </a:r>
          </a:p>
          <a:p>
            <a:r>
              <a:rPr lang="en-US" sz="2000" dirty="0" smtClean="0">
                <a:solidFill>
                  <a:schemeClr val="accent2">
                    <a:lumMod val="25000"/>
                  </a:schemeClr>
                </a:solidFill>
                <a:latin typeface="Calibri" pitchFamily="34" charset="0"/>
              </a:rPr>
              <a:t>Cluster investments in social protection, disaster risk reduction, climate change adaption and market linkages in the same geographical areas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47800"/>
            <a:ext cx="8077200" cy="4495800"/>
          </a:xfrm>
        </p:spPr>
        <p:txBody>
          <a:bodyPr/>
          <a:lstStyle/>
          <a:p>
            <a:pPr>
              <a:spcBef>
                <a:spcPts val="1800"/>
              </a:spcBef>
              <a:spcAft>
                <a:spcPts val="1800"/>
              </a:spcAft>
              <a:buClr>
                <a:schemeClr val="accent2">
                  <a:lumMod val="25000"/>
                </a:schemeClr>
              </a:buClr>
              <a:buSzPct val="100000"/>
              <a:buFont typeface="Wingdings" pitchFamily="2" charset="2"/>
              <a:buChar char="Ø"/>
            </a:pPr>
            <a:r>
              <a:rPr lang="en-US" sz="2400" dirty="0" smtClean="0">
                <a:solidFill>
                  <a:schemeClr val="accent2">
                    <a:lumMod val="25000"/>
                  </a:schemeClr>
                </a:solidFill>
                <a:latin typeface="Calibri" pitchFamily="34" charset="0"/>
              </a:rPr>
              <a:t>Continuous cycles of crisis in the Horn of Africa, the Sahel, south Asia; not enough time to fully recover between shocks</a:t>
            </a:r>
          </a:p>
          <a:p>
            <a:pPr>
              <a:spcBef>
                <a:spcPts val="1800"/>
              </a:spcBef>
              <a:spcAft>
                <a:spcPts val="1800"/>
              </a:spcAft>
              <a:buClr>
                <a:schemeClr val="accent2">
                  <a:lumMod val="25000"/>
                </a:schemeClr>
              </a:buClr>
              <a:buSzPct val="100000"/>
              <a:buFont typeface="Wingdings" pitchFamily="2" charset="2"/>
              <a:buChar char="Ø"/>
            </a:pPr>
            <a:r>
              <a:rPr lang="en-US" sz="2400" dirty="0" smtClean="0">
                <a:solidFill>
                  <a:schemeClr val="accent2">
                    <a:lumMod val="25000"/>
                  </a:schemeClr>
                </a:solidFill>
                <a:latin typeface="Calibri" pitchFamily="34" charset="0"/>
              </a:rPr>
              <a:t>Crises not the result of weather-related events </a:t>
            </a:r>
            <a:r>
              <a:rPr lang="en-US" sz="2400" b="1" i="1" dirty="0" smtClean="0">
                <a:solidFill>
                  <a:schemeClr val="accent2">
                    <a:lumMod val="25000"/>
                  </a:schemeClr>
                </a:solidFill>
                <a:latin typeface="Calibri" pitchFamily="34" charset="0"/>
              </a:rPr>
              <a:t>only</a:t>
            </a:r>
            <a:r>
              <a:rPr lang="en-US" sz="2400" dirty="0" smtClean="0">
                <a:solidFill>
                  <a:schemeClr val="accent2">
                    <a:lumMod val="25000"/>
                  </a:schemeClr>
                </a:solidFill>
                <a:latin typeface="Calibri" pitchFamily="34" charset="0"/>
              </a:rPr>
              <a:t>; complex interactions between political, economic, social and environmental factors</a:t>
            </a:r>
          </a:p>
          <a:p>
            <a:pPr>
              <a:spcBef>
                <a:spcPts val="1800"/>
              </a:spcBef>
              <a:spcAft>
                <a:spcPts val="1800"/>
              </a:spcAft>
              <a:buClr>
                <a:schemeClr val="accent2">
                  <a:lumMod val="25000"/>
                </a:schemeClr>
              </a:buClr>
              <a:buSzPct val="100000"/>
              <a:buFont typeface="Wingdings" pitchFamily="2" charset="2"/>
              <a:buChar char="Ø"/>
            </a:pPr>
            <a:r>
              <a:rPr lang="en-US" sz="2400" dirty="0" smtClean="0">
                <a:solidFill>
                  <a:schemeClr val="accent2">
                    <a:lumMod val="25000"/>
                  </a:schemeClr>
                </a:solidFill>
                <a:latin typeface="Calibri" pitchFamily="34" charset="0"/>
              </a:rPr>
              <a:t>Conflict and chronic poverty in many regions magnifies the impact of drought and other shocks</a:t>
            </a:r>
          </a:p>
          <a:p>
            <a:pPr>
              <a:spcBef>
                <a:spcPts val="1800"/>
              </a:spcBef>
              <a:spcAft>
                <a:spcPts val="1800"/>
              </a:spcAft>
              <a:buClr>
                <a:schemeClr val="accent2">
                  <a:lumMod val="25000"/>
                </a:schemeClr>
              </a:buClr>
              <a:buSzPct val="100000"/>
              <a:buFont typeface="Wingdings" pitchFamily="2" charset="2"/>
              <a:buChar char="Ø"/>
            </a:pPr>
            <a:r>
              <a:rPr lang="en-US" sz="2400" dirty="0" smtClean="0">
                <a:solidFill>
                  <a:schemeClr val="accent2">
                    <a:lumMod val="25000"/>
                  </a:schemeClr>
                </a:solidFill>
                <a:latin typeface="Calibri" pitchFamily="34" charset="0"/>
              </a:rPr>
              <a:t>Current drought crisis exposed shortcomings of international aid practices and national/regional policies</a:t>
            </a:r>
          </a:p>
          <a:p>
            <a:pPr>
              <a:spcBef>
                <a:spcPts val="1200"/>
              </a:spcBef>
              <a:spcAft>
                <a:spcPts val="1200"/>
              </a:spcAft>
              <a:buClr>
                <a:schemeClr val="accent2">
                  <a:lumMod val="25000"/>
                </a:schemeClr>
              </a:buClr>
              <a:buSzPct val="100000"/>
              <a:buNone/>
            </a:pPr>
            <a:endParaRPr lang="en-US" sz="2000" dirty="0" smtClean="0">
              <a:solidFill>
                <a:schemeClr val="accent2">
                  <a:lumMod val="25000"/>
                </a:schemeClr>
              </a:solidFill>
            </a:endParaRPr>
          </a:p>
          <a:p>
            <a:pPr>
              <a:spcBef>
                <a:spcPts val="1200"/>
              </a:spcBef>
              <a:spcAft>
                <a:spcPts val="1200"/>
              </a:spcAft>
              <a:buClr>
                <a:schemeClr val="accent2">
                  <a:lumMod val="25000"/>
                </a:schemeClr>
              </a:buClr>
              <a:buSzPct val="100000"/>
              <a:buFont typeface="Wingdings" pitchFamily="2" charset="2"/>
              <a:buChar char="Ø"/>
            </a:pPr>
            <a:endParaRPr lang="en-US" sz="2000" dirty="0" smtClean="0">
              <a:solidFill>
                <a:schemeClr val="accent2">
                  <a:lumMod val="25000"/>
                </a:schemeClr>
              </a:solidFill>
            </a:endParaRPr>
          </a:p>
        </p:txBody>
      </p:sp>
      <p:sp>
        <p:nvSpPr>
          <p:cNvPr id="3" name="TextBox 2"/>
          <p:cNvSpPr txBox="1"/>
          <p:nvPr/>
        </p:nvSpPr>
        <p:spPr>
          <a:xfrm>
            <a:off x="1752600" y="457202"/>
            <a:ext cx="6629400" cy="646331"/>
          </a:xfrm>
          <a:prstGeom prst="rect">
            <a:avLst/>
          </a:prstGeom>
          <a:noFill/>
        </p:spPr>
        <p:txBody>
          <a:bodyPr wrap="square" rtlCol="0">
            <a:spAutoFit/>
          </a:bodyPr>
          <a:lstStyle/>
          <a:p>
            <a:r>
              <a:rPr lang="en-US" sz="3600" b="1" dirty="0" smtClean="0">
                <a:solidFill>
                  <a:srgbClr val="9999FF">
                    <a:lumMod val="25000"/>
                  </a:srgbClr>
                </a:solidFill>
                <a:effectLst>
                  <a:outerShdw blurRad="38100" dist="38100" dir="2700000" algn="tl">
                    <a:srgbClr val="000000">
                      <a:alpha val="43137"/>
                    </a:srgbClr>
                  </a:outerShdw>
                </a:effectLst>
                <a:latin typeface="Calibri" pitchFamily="34" charset="0"/>
              </a:rPr>
              <a:t>Why ‘Resilience’?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9999FF">
                    <a:lumMod val="25000"/>
                  </a:srgbClr>
                </a:solidFill>
                <a:effectLst>
                  <a:outerShdw blurRad="38100" dist="38100" dir="2700000" algn="tl">
                    <a:srgbClr val="000000">
                      <a:alpha val="43137"/>
                    </a:srgbClr>
                  </a:outerShdw>
                </a:effectLst>
                <a:latin typeface="Calibri" pitchFamily="34" charset="0"/>
              </a:rPr>
              <a:t>Why ‘Resilience’?</a:t>
            </a:r>
            <a:br>
              <a:rPr lang="en-US" sz="4400" b="1" dirty="0" smtClean="0">
                <a:solidFill>
                  <a:srgbClr val="9999FF">
                    <a:lumMod val="25000"/>
                  </a:srgbClr>
                </a:solidFill>
                <a:effectLst>
                  <a:outerShdw blurRad="38100" dist="38100" dir="2700000" algn="tl">
                    <a:srgbClr val="000000">
                      <a:alpha val="43137"/>
                    </a:srgbClr>
                  </a:outerShdw>
                </a:effectLst>
                <a:latin typeface="Calibri" pitchFamily="34" charset="0"/>
              </a:rPr>
            </a:br>
            <a:endParaRPr lang="en-US" dirty="0"/>
          </a:p>
        </p:txBody>
      </p:sp>
      <p:sp>
        <p:nvSpPr>
          <p:cNvPr id="3" name="Content Placeholder 2"/>
          <p:cNvSpPr>
            <a:spLocks noGrp="1"/>
          </p:cNvSpPr>
          <p:nvPr>
            <p:ph idx="1"/>
          </p:nvPr>
        </p:nvSpPr>
        <p:spPr>
          <a:xfrm>
            <a:off x="1524000" y="1295400"/>
            <a:ext cx="7010400" cy="4114800"/>
          </a:xfrm>
        </p:spPr>
        <p:txBody>
          <a:bodyPr/>
          <a:lstStyle/>
          <a:p>
            <a:r>
              <a:rPr lang="en-US" sz="2400" dirty="0" smtClean="0">
                <a:solidFill>
                  <a:schemeClr val="accent2">
                    <a:lumMod val="25000"/>
                  </a:schemeClr>
                </a:solidFill>
                <a:latin typeface="Calibri" pitchFamily="34" charset="0"/>
              </a:rPr>
              <a:t>Programming intended to enhance resilience is most necessary and appropriate where populations are </a:t>
            </a:r>
            <a:r>
              <a:rPr lang="en-US" sz="2400" b="1" dirty="0" smtClean="0">
                <a:solidFill>
                  <a:schemeClr val="accent2">
                    <a:lumMod val="25000"/>
                  </a:schemeClr>
                </a:solidFill>
                <a:latin typeface="Calibri" pitchFamily="34" charset="0"/>
              </a:rPr>
              <a:t>chronically food insecure </a:t>
            </a:r>
            <a:r>
              <a:rPr lang="en-US" sz="2400" dirty="0" smtClean="0">
                <a:solidFill>
                  <a:schemeClr val="accent2">
                    <a:lumMod val="25000"/>
                  </a:schemeClr>
                </a:solidFill>
                <a:latin typeface="Calibri" pitchFamily="34" charset="0"/>
              </a:rPr>
              <a:t>and are </a:t>
            </a:r>
            <a:r>
              <a:rPr lang="en-US" sz="2400" b="1" dirty="0" smtClean="0">
                <a:solidFill>
                  <a:schemeClr val="accent2">
                    <a:lumMod val="25000"/>
                  </a:schemeClr>
                </a:solidFill>
                <a:latin typeface="Calibri" pitchFamily="34" charset="0"/>
              </a:rPr>
              <a:t>exposed to recurrent livelihood shocks and stresses</a:t>
            </a:r>
          </a:p>
          <a:p>
            <a:pPr>
              <a:buNone/>
            </a:pPr>
            <a:endParaRPr lang="en-US" sz="2400" dirty="0" smtClean="0">
              <a:solidFill>
                <a:schemeClr val="accent2">
                  <a:lumMod val="25000"/>
                </a:schemeClr>
              </a:solidFill>
              <a:latin typeface="Calibri" pitchFamily="34" charset="0"/>
            </a:endParaRPr>
          </a:p>
          <a:p>
            <a:r>
              <a:rPr lang="en-US" sz="2400" dirty="0" smtClean="0">
                <a:solidFill>
                  <a:schemeClr val="accent2">
                    <a:lumMod val="25000"/>
                  </a:schemeClr>
                </a:solidFill>
                <a:latin typeface="Calibri" pitchFamily="34" charset="0"/>
              </a:rPr>
              <a:t>Specific strategies for enhancing resilience will be as diverse as the different contexts in which they are implemented</a:t>
            </a:r>
          </a:p>
          <a:p>
            <a:endParaRPr lang="en-US" sz="2400" dirty="0" smtClean="0">
              <a:solidFill>
                <a:schemeClr val="accent2">
                  <a:lumMod val="25000"/>
                </a:schemeClr>
              </a:solidFill>
              <a:latin typeface="Calibri" pitchFamily="34" charset="0"/>
            </a:endParaRPr>
          </a:p>
          <a:p>
            <a:r>
              <a:rPr lang="en-US" sz="2400" dirty="0" smtClean="0">
                <a:solidFill>
                  <a:schemeClr val="accent2">
                    <a:lumMod val="25000"/>
                  </a:schemeClr>
                </a:solidFill>
                <a:latin typeface="Calibri" pitchFamily="34" charset="0"/>
              </a:rPr>
              <a:t>Improving resilience should not be defined by the “what” but much more by the “why” and the “where”</a:t>
            </a:r>
            <a:endParaRPr lang="en-US" sz="2400" dirty="0">
              <a:solidFill>
                <a:schemeClr val="accent2">
                  <a:lumMod val="2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85800"/>
            <a:ext cx="7010400" cy="952500"/>
          </a:xfrm>
        </p:spPr>
        <p:txBody>
          <a:bodyPr/>
          <a:lstStyle/>
          <a:p>
            <a:r>
              <a:rPr lang="en-US" sz="3600" b="1" kern="1200" dirty="0" smtClean="0">
                <a:solidFill>
                  <a:srgbClr val="9999FF">
                    <a:lumMod val="25000"/>
                  </a:srgbClr>
                </a:solidFill>
                <a:effectLst>
                  <a:outerShdw blurRad="38100" dist="38100" dir="2700000" algn="tl">
                    <a:srgbClr val="000000">
                      <a:alpha val="43137"/>
                    </a:srgbClr>
                  </a:outerShdw>
                </a:effectLst>
                <a:latin typeface="Calibri" pitchFamily="34" charset="0"/>
                <a:ea typeface="+mn-ea"/>
                <a:cs typeface="+mn-cs"/>
              </a:rPr>
              <a:t>Resilience: a strategy for addressing immediate and long-term problems</a:t>
            </a:r>
            <a:r>
              <a:rPr lang="en-US" sz="4400" dirty="0" smtClean="0">
                <a:solidFill>
                  <a:schemeClr val="accent2">
                    <a:lumMod val="25000"/>
                  </a:schemeClr>
                </a:solidFill>
                <a:effectLst>
                  <a:outerShdw blurRad="38100" dist="38100" dir="2700000" algn="tl">
                    <a:srgbClr val="000000">
                      <a:alpha val="43137"/>
                    </a:srgbClr>
                  </a:outerShdw>
                </a:effectLst>
              </a:rPr>
              <a:t/>
            </a:r>
            <a:br>
              <a:rPr lang="en-US" sz="4400" dirty="0" smtClean="0">
                <a:solidFill>
                  <a:schemeClr val="accent2">
                    <a:lumMod val="25000"/>
                  </a:schemeClr>
                </a:solidFill>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382000" cy="4114800"/>
          </a:xfrm>
        </p:spPr>
        <p:txBody>
          <a:bodyPr/>
          <a:lstStyle/>
          <a:p>
            <a:pPr lvl="0">
              <a:spcBef>
                <a:spcPts val="2400"/>
              </a:spcBef>
              <a:spcAft>
                <a:spcPts val="2400"/>
              </a:spcAft>
              <a:buClr>
                <a:srgbClr val="9999FF">
                  <a:lumMod val="25000"/>
                </a:srgbClr>
              </a:buClr>
              <a:buSzPct val="100000"/>
              <a:buFont typeface="Wingdings" pitchFamily="2" charset="2"/>
              <a:buChar char="Ø"/>
            </a:pPr>
            <a:r>
              <a:rPr lang="en-US" sz="2400" dirty="0" smtClean="0">
                <a:solidFill>
                  <a:srgbClr val="9999FF">
                    <a:lumMod val="25000"/>
                  </a:srgbClr>
                </a:solidFill>
                <a:latin typeface="Calibri" pitchFamily="34" charset="0"/>
              </a:rPr>
              <a:t>Given: droughts, conflict, price increases and other stresses/shocks are  likely to continue </a:t>
            </a:r>
          </a:p>
          <a:p>
            <a:pPr lvl="0">
              <a:spcBef>
                <a:spcPts val="2400"/>
              </a:spcBef>
              <a:spcAft>
                <a:spcPts val="2400"/>
              </a:spcAft>
              <a:buClr>
                <a:srgbClr val="9999FF">
                  <a:lumMod val="25000"/>
                </a:srgbClr>
              </a:buClr>
              <a:buSzPct val="100000"/>
              <a:buFont typeface="Wingdings" pitchFamily="2" charset="2"/>
              <a:buChar char="Ø"/>
            </a:pPr>
            <a:r>
              <a:rPr lang="en-US" sz="2400" dirty="0" smtClean="0">
                <a:solidFill>
                  <a:srgbClr val="9999FF">
                    <a:lumMod val="25000"/>
                  </a:srgbClr>
                </a:solidFill>
                <a:latin typeface="Calibri" pitchFamily="34" charset="0"/>
              </a:rPr>
              <a:t>Need for New Paradigm: climate change, political unrest, economic upheaval and other stresses/shocks do not need to become crises</a:t>
            </a:r>
          </a:p>
          <a:p>
            <a:pPr lvl="0">
              <a:spcBef>
                <a:spcPts val="2400"/>
              </a:spcBef>
              <a:spcAft>
                <a:spcPts val="2400"/>
              </a:spcAft>
              <a:buClr>
                <a:srgbClr val="9999FF">
                  <a:lumMod val="25000"/>
                </a:srgbClr>
              </a:buClr>
              <a:buSzPct val="100000"/>
              <a:buFont typeface="Wingdings" pitchFamily="2" charset="2"/>
              <a:buChar char="Ø"/>
            </a:pPr>
            <a:r>
              <a:rPr lang="en-US" sz="2400" dirty="0" smtClean="0">
                <a:solidFill>
                  <a:srgbClr val="9999FF">
                    <a:lumMod val="25000"/>
                  </a:srgbClr>
                </a:solidFill>
                <a:latin typeface="Calibri" pitchFamily="34" charset="0"/>
              </a:rPr>
              <a:t>When people are able to anticipate, cope with and respond positively to changes/shocks, the likelihood of shocks becoming disasters is minimized and the prospects for future livelihood security are increased.</a:t>
            </a:r>
          </a:p>
          <a:p>
            <a:pPr marL="0" indent="0">
              <a:lnSpc>
                <a:spcPct val="150000"/>
              </a:lnSpc>
              <a:spcBef>
                <a:spcPts val="2400"/>
              </a:spcBef>
              <a:spcAft>
                <a:spcPts val="2400"/>
              </a:spcAft>
              <a:buNone/>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25000"/>
                  </a:schemeClr>
                </a:solidFill>
              </a:rPr>
              <a:t>A conceptual Framework for Assessing Resilience</a:t>
            </a:r>
            <a:endParaRPr lang="en-US" dirty="0">
              <a:solidFill>
                <a:schemeClr val="accent2">
                  <a:lumMod val="25000"/>
                </a:schemeClr>
              </a:solidFill>
            </a:endParaRPr>
          </a:p>
        </p:txBody>
      </p:sp>
      <p:sp>
        <p:nvSpPr>
          <p:cNvPr id="3" name="Content Placeholder 2"/>
          <p:cNvSpPr>
            <a:spLocks noGrp="1"/>
          </p:cNvSpPr>
          <p:nvPr>
            <p:ph idx="1"/>
          </p:nvPr>
        </p:nvSpPr>
        <p:spPr/>
        <p:txBody>
          <a:bodyPr/>
          <a:lstStyle/>
          <a:p>
            <a:r>
              <a:rPr lang="en-US" sz="2400" dirty="0" smtClean="0">
                <a:solidFill>
                  <a:schemeClr val="accent2">
                    <a:lumMod val="25000"/>
                  </a:schemeClr>
                </a:solidFill>
                <a:latin typeface="Calibri" pitchFamily="34" charset="0"/>
              </a:rPr>
              <a:t>Provides a comprehensive picture of the specific elements that contribute to resilience and clarifying the types of information that must be collected to measure it</a:t>
            </a:r>
          </a:p>
          <a:p>
            <a:endParaRPr lang="en-US" sz="2400" dirty="0" smtClean="0">
              <a:solidFill>
                <a:schemeClr val="accent2">
                  <a:lumMod val="25000"/>
                </a:schemeClr>
              </a:solidFill>
              <a:latin typeface="Calibri" pitchFamily="34" charset="0"/>
            </a:endParaRPr>
          </a:p>
          <a:p>
            <a:r>
              <a:rPr lang="en-US" sz="2400" dirty="0" smtClean="0">
                <a:solidFill>
                  <a:schemeClr val="accent2">
                    <a:lumMod val="25000"/>
                  </a:schemeClr>
                </a:solidFill>
                <a:latin typeface="Calibri" pitchFamily="34" charset="0"/>
              </a:rPr>
              <a:t>Helps determine whether households, communities and larger populations are on a trajectory towards greater vulnerability or greater resilience</a:t>
            </a:r>
            <a:endParaRPr lang="en-US" sz="2400" dirty="0">
              <a:solidFill>
                <a:schemeClr val="accent2">
                  <a:lumMod val="2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51"/>
          <p:cNvGrpSpPr/>
          <p:nvPr/>
        </p:nvGrpSpPr>
        <p:grpSpPr>
          <a:xfrm>
            <a:off x="0" y="609600"/>
            <a:ext cx="8839200" cy="5480212"/>
            <a:chOff x="0" y="609600"/>
            <a:chExt cx="8839200" cy="5480212"/>
          </a:xfrm>
        </p:grpSpPr>
        <p:sp>
          <p:nvSpPr>
            <p:cNvPr id="58" name="TextBox 57"/>
            <p:cNvSpPr txBox="1"/>
            <p:nvPr/>
          </p:nvSpPr>
          <p:spPr>
            <a:xfrm>
              <a:off x="1447800" y="609600"/>
              <a:ext cx="1143000" cy="1015663"/>
            </a:xfrm>
            <a:prstGeom prst="rect">
              <a:avLst/>
            </a:prstGeom>
            <a:noFill/>
          </p:spPr>
          <p:txBody>
            <a:bodyPr wrap="square" rtlCol="0">
              <a:spAutoFit/>
            </a:bodyPr>
            <a:lstStyle/>
            <a:p>
              <a:pPr algn="ctr"/>
              <a:r>
                <a:rPr lang="en-US" sz="1000" b="1" dirty="0" smtClean="0"/>
                <a:t>Disturbance</a:t>
              </a:r>
            </a:p>
            <a:p>
              <a:pPr algn="ctr"/>
              <a:r>
                <a:rPr lang="en-US" sz="1000" dirty="0" smtClean="0"/>
                <a:t>e.g., natural hazard, conflict, food shortage, fuel price increase</a:t>
              </a:r>
              <a:endParaRPr lang="en-US" sz="1000" dirty="0"/>
            </a:p>
          </p:txBody>
        </p:sp>
        <p:sp>
          <p:nvSpPr>
            <p:cNvPr id="78" name="Right Arrow 77"/>
            <p:cNvSpPr/>
            <p:nvPr/>
          </p:nvSpPr>
          <p:spPr bwMode="auto">
            <a:xfrm>
              <a:off x="5562600" y="4126068"/>
              <a:ext cx="1981200" cy="1644063"/>
            </a:xfrm>
            <a:prstGeom prst="rightArrow">
              <a:avLst/>
            </a:prstGeom>
            <a:solidFill>
              <a:schemeClr val="bg1">
                <a:lumMod val="95000"/>
              </a:schemeClr>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ts val="18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ts val="6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Vulnerability pathway</a:t>
              </a:r>
            </a:p>
          </p:txBody>
        </p:sp>
        <p:sp>
          <p:nvSpPr>
            <p:cNvPr id="77" name="Right Arrow 76"/>
            <p:cNvSpPr/>
            <p:nvPr/>
          </p:nvSpPr>
          <p:spPr bwMode="auto">
            <a:xfrm>
              <a:off x="5562600" y="2162326"/>
              <a:ext cx="1905000" cy="1644063"/>
            </a:xfrm>
            <a:prstGeom prst="rightArrow">
              <a:avLst/>
            </a:prstGeom>
            <a:solidFill>
              <a:schemeClr val="bg1">
                <a:lumMod val="95000"/>
              </a:schemeClr>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ts val="18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ts val="6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Resilience pathway</a:t>
              </a:r>
            </a:p>
          </p:txBody>
        </p:sp>
        <p:sp>
          <p:nvSpPr>
            <p:cNvPr id="8" name="Explosion 1 7"/>
            <p:cNvSpPr/>
            <p:nvPr/>
          </p:nvSpPr>
          <p:spPr bwMode="auto">
            <a:xfrm>
              <a:off x="1371600" y="2619011"/>
              <a:ext cx="1371600" cy="1278716"/>
            </a:xfrm>
            <a:prstGeom prst="irregularSeal1">
              <a:avLst/>
            </a:prstGeom>
            <a:solidFill>
              <a:srgbClr val="FFC000"/>
            </a:soli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ts val="0"/>
                </a:spcBef>
                <a:spcAft>
                  <a:spcPct val="0"/>
                </a:spcAft>
                <a:buClrTx/>
                <a:buSzTx/>
                <a:buFontTx/>
                <a:buNone/>
                <a:tabLst/>
              </a:pPr>
              <a:r>
                <a:rPr kumimoji="0" lang="en-US" sz="1200" b="1" i="0" u="none" strike="noStrike" cap="none" normalizeH="0" baseline="0" dirty="0" smtClean="0">
                  <a:ln>
                    <a:noFill/>
                  </a:ln>
                  <a:solidFill>
                    <a:schemeClr val="tx1">
                      <a:lumMod val="65000"/>
                      <a:lumOff val="35000"/>
                    </a:schemeClr>
                  </a:solidFill>
                  <a:effectLst/>
                  <a:latin typeface="Arial" charset="0"/>
                </a:rPr>
                <a:t>Shocks</a:t>
              </a:r>
            </a:p>
          </p:txBody>
        </p:sp>
        <p:sp>
          <p:nvSpPr>
            <p:cNvPr id="9" name="Right Arrow 8"/>
            <p:cNvSpPr/>
            <p:nvPr/>
          </p:nvSpPr>
          <p:spPr bwMode="auto">
            <a:xfrm>
              <a:off x="1524000" y="4080400"/>
              <a:ext cx="1066800" cy="730695"/>
            </a:xfrm>
            <a:prstGeom prst="right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Stresses</a:t>
              </a:r>
            </a:p>
          </p:txBody>
        </p:sp>
        <p:sp>
          <p:nvSpPr>
            <p:cNvPr id="10" name="Oval 9"/>
            <p:cNvSpPr/>
            <p:nvPr/>
          </p:nvSpPr>
          <p:spPr bwMode="auto">
            <a:xfrm rot="16200000">
              <a:off x="1846000" y="3760463"/>
              <a:ext cx="3470800" cy="4572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Livelihood Assets</a:t>
              </a:r>
            </a:p>
          </p:txBody>
        </p:sp>
        <p:sp>
          <p:nvSpPr>
            <p:cNvPr id="11" name="Oval 10"/>
            <p:cNvSpPr/>
            <p:nvPr/>
          </p:nvSpPr>
          <p:spPr bwMode="auto">
            <a:xfrm rot="16200000">
              <a:off x="2390777" y="3749087"/>
              <a:ext cx="3461221" cy="470373"/>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solidFill>
                    <a:schemeClr val="bg1"/>
                  </a:solidFill>
                </a:rPr>
                <a:t>Structures/processe</a:t>
              </a:r>
              <a:r>
                <a:rPr lang="en-US" sz="1400" dirty="0" smtClean="0">
                  <a:solidFill>
                    <a:schemeClr val="bg1"/>
                  </a:solidFill>
                </a:rPr>
                <a:t>s</a:t>
              </a:r>
              <a:endParaRPr kumimoji="0" lang="en-US" sz="1400" b="0" i="0" u="none" strike="noStrike" cap="none" normalizeH="0" baseline="0" dirty="0" smtClean="0">
                <a:ln>
                  <a:noFill/>
                </a:ln>
                <a:solidFill>
                  <a:schemeClr val="bg1"/>
                </a:solidFill>
                <a:effectLst/>
                <a:latin typeface="Arial" charset="0"/>
              </a:endParaRPr>
            </a:p>
          </p:txBody>
        </p:sp>
        <p:sp>
          <p:nvSpPr>
            <p:cNvPr id="12" name="Oval 11"/>
            <p:cNvSpPr/>
            <p:nvPr/>
          </p:nvSpPr>
          <p:spPr bwMode="auto">
            <a:xfrm rot="16200000">
              <a:off x="2912800" y="3760463"/>
              <a:ext cx="3470800" cy="4572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Livelihood Strategies</a:t>
              </a:r>
            </a:p>
          </p:txBody>
        </p:sp>
        <p:sp>
          <p:nvSpPr>
            <p:cNvPr id="17" name="Rectangle 16"/>
            <p:cNvSpPr/>
            <p:nvPr/>
          </p:nvSpPr>
          <p:spPr bwMode="auto">
            <a:xfrm>
              <a:off x="2895600" y="2801684"/>
              <a:ext cx="304800" cy="2374758"/>
            </a:xfrm>
            <a:prstGeom prst="rect">
              <a:avLst/>
            </a:prstGeom>
            <a:solidFill>
              <a:srgbClr val="00B0F0"/>
            </a:solidFill>
            <a:ln w="9525" cap="flat" cmpd="sng" algn="ctr">
              <a:no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Exposure</a:t>
              </a:r>
            </a:p>
          </p:txBody>
        </p:sp>
        <p:sp>
          <p:nvSpPr>
            <p:cNvPr id="19" name="Rounded Rectangle 18"/>
            <p:cNvSpPr/>
            <p:nvPr/>
          </p:nvSpPr>
          <p:spPr bwMode="auto">
            <a:xfrm rot="16200000">
              <a:off x="3887747" y="3836663"/>
              <a:ext cx="2740106" cy="304800"/>
            </a:xfrm>
            <a:prstGeom prst="roundRect">
              <a:avLst/>
            </a:prstGeom>
            <a:solidFill>
              <a:srgbClr val="6699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Sensitivity</a:t>
              </a:r>
            </a:p>
          </p:txBody>
        </p:sp>
        <p:sp>
          <p:nvSpPr>
            <p:cNvPr id="20" name="Rounded Rectangle 19"/>
            <p:cNvSpPr/>
            <p:nvPr/>
          </p:nvSpPr>
          <p:spPr bwMode="auto">
            <a:xfrm rot="16200000">
              <a:off x="-1004190" y="3486453"/>
              <a:ext cx="2922779" cy="457200"/>
            </a:xfrm>
            <a:prstGeom prst="roundRect">
              <a:avLst/>
            </a:prstGeom>
            <a:solidFill>
              <a:srgbClr val="7030A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spcBef>
                  <a:spcPts val="0"/>
                </a:spcBef>
              </a:pPr>
              <a:r>
                <a:rPr lang="en-US" sz="1200" b="1" dirty="0" smtClean="0">
                  <a:solidFill>
                    <a:schemeClr val="bg1"/>
                  </a:solidFill>
                </a:rPr>
                <a:t>Context</a:t>
              </a:r>
            </a:p>
          </p:txBody>
        </p:sp>
        <p:sp>
          <p:nvSpPr>
            <p:cNvPr id="21" name="Rounded Rectangle 20"/>
            <p:cNvSpPr/>
            <p:nvPr/>
          </p:nvSpPr>
          <p:spPr bwMode="auto">
            <a:xfrm rot="16200000">
              <a:off x="16426" y="3516984"/>
              <a:ext cx="2100748" cy="304800"/>
            </a:xfrm>
            <a:prstGeom prst="round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Level of aggregation</a:t>
              </a:r>
            </a:p>
          </p:txBody>
        </p:sp>
        <p:sp>
          <p:nvSpPr>
            <p:cNvPr id="22" name="Curved Up Arrow 21"/>
            <p:cNvSpPr/>
            <p:nvPr/>
          </p:nvSpPr>
          <p:spPr bwMode="auto">
            <a:xfrm rot="19878273">
              <a:off x="5676149" y="3225808"/>
              <a:ext cx="1301760" cy="452158"/>
            </a:xfrm>
            <a:prstGeom prst="curvedUpArrow">
              <a:avLst>
                <a:gd name="adj1" fmla="val 18308"/>
                <a:gd name="adj2" fmla="val 50000"/>
                <a:gd name="adj3" fmla="val 48166"/>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lin ang="5400000" scaled="1"/>
              <a:tileRect/>
            </a:gra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Curved Up Arrow 24"/>
            <p:cNvSpPr/>
            <p:nvPr/>
          </p:nvSpPr>
          <p:spPr bwMode="auto">
            <a:xfrm rot="222720">
              <a:off x="5638800" y="3623717"/>
              <a:ext cx="1143000" cy="365347"/>
            </a:xfrm>
            <a:prstGeom prst="curvedUp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6000000" scaled="0"/>
              <a:tileRect/>
            </a:gradFill>
            <a:ln w="9525" cap="flat" cmpd="sng" algn="ctr">
              <a:solidFill>
                <a:schemeClr val="tx1">
                  <a:lumMod val="65000"/>
                  <a:lumOff val="3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Rectangle 27"/>
            <p:cNvSpPr/>
            <p:nvPr/>
          </p:nvSpPr>
          <p:spPr bwMode="auto">
            <a:xfrm>
              <a:off x="7010400" y="2619011"/>
              <a:ext cx="762000" cy="730695"/>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Bounce back better</a:t>
              </a:r>
            </a:p>
          </p:txBody>
        </p:sp>
        <p:sp>
          <p:nvSpPr>
            <p:cNvPr id="29" name="Rectangle 28"/>
            <p:cNvSpPr/>
            <p:nvPr/>
          </p:nvSpPr>
          <p:spPr bwMode="auto">
            <a:xfrm>
              <a:off x="7010400" y="3441042"/>
              <a:ext cx="685800" cy="54802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Bounce</a:t>
              </a:r>
              <a:r>
                <a:rPr kumimoji="0" lang="en-US" sz="1000" b="1" i="0" u="none" strike="noStrike" cap="none" normalizeH="0" dirty="0" smtClean="0">
                  <a:ln>
                    <a:noFill/>
                  </a:ln>
                  <a:solidFill>
                    <a:schemeClr val="tx1"/>
                  </a:solidFill>
                  <a:effectLst/>
                  <a:latin typeface="Arial" charset="0"/>
                </a:rPr>
                <a:t> back</a:t>
              </a:r>
              <a:endParaRPr kumimoji="0" lang="en-US" sz="1800" b="0" i="0" u="none" strike="noStrike" cap="none" normalizeH="0" baseline="0" dirty="0" smtClean="0">
                <a:ln>
                  <a:noFill/>
                </a:ln>
                <a:solidFill>
                  <a:schemeClr val="tx1"/>
                </a:solidFill>
                <a:effectLst/>
                <a:latin typeface="Arial" charset="0"/>
              </a:endParaRPr>
            </a:p>
          </p:txBody>
        </p:sp>
        <p:sp>
          <p:nvSpPr>
            <p:cNvPr id="30" name="TextBox 29"/>
            <p:cNvSpPr txBox="1"/>
            <p:nvPr/>
          </p:nvSpPr>
          <p:spPr>
            <a:xfrm>
              <a:off x="7006524" y="4145107"/>
              <a:ext cx="838200" cy="848505"/>
            </a:xfrm>
            <a:prstGeom prst="rect">
              <a:avLst/>
            </a:prstGeom>
            <a:noFill/>
          </p:spPr>
          <p:txBody>
            <a:bodyPr wrap="square" rtlCol="0">
              <a:spAutoFit/>
            </a:bodyPr>
            <a:lstStyle/>
            <a:p>
              <a:r>
                <a:rPr lang="en-US" sz="1000" b="1" dirty="0" smtClean="0"/>
                <a:t>Recover but worse than before</a:t>
              </a:r>
              <a:endParaRPr lang="en-US" sz="1000" b="1" dirty="0"/>
            </a:p>
          </p:txBody>
        </p:sp>
        <p:sp>
          <p:nvSpPr>
            <p:cNvPr id="31" name="TextBox 30"/>
            <p:cNvSpPr txBox="1"/>
            <p:nvPr/>
          </p:nvSpPr>
          <p:spPr>
            <a:xfrm>
              <a:off x="7012874" y="5141044"/>
              <a:ext cx="914400" cy="295132"/>
            </a:xfrm>
            <a:prstGeom prst="rect">
              <a:avLst/>
            </a:prstGeom>
            <a:noFill/>
          </p:spPr>
          <p:txBody>
            <a:bodyPr wrap="square" rtlCol="0">
              <a:spAutoFit/>
            </a:bodyPr>
            <a:lstStyle/>
            <a:p>
              <a:r>
                <a:rPr lang="en-US" sz="1000" b="1" dirty="0" smtClean="0"/>
                <a:t>Collapse</a:t>
              </a:r>
              <a:endParaRPr lang="en-US" sz="1000" b="1" dirty="0"/>
            </a:p>
          </p:txBody>
        </p:sp>
        <p:sp>
          <p:nvSpPr>
            <p:cNvPr id="32" name="Rectangle 31"/>
            <p:cNvSpPr/>
            <p:nvPr/>
          </p:nvSpPr>
          <p:spPr bwMode="auto">
            <a:xfrm>
              <a:off x="7772400" y="2436337"/>
              <a:ext cx="1066800" cy="3379463"/>
            </a:xfrm>
            <a:prstGeom prst="rect">
              <a:avLst/>
            </a:prstGeom>
            <a:solidFill>
              <a:schemeClr val="bg1"/>
            </a:solidFill>
            <a:ln w="19050" cap="flat" cmpd="dbl"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Food Security</a:t>
              </a:r>
            </a:p>
            <a:p>
              <a:pPr marL="0" marR="0" indent="0" algn="l" defTabSz="914400" rtl="0" eaLnBrk="0" fontAlgn="base" latinLnBrk="0" hangingPunct="0">
                <a:lnSpc>
                  <a:spcPct val="100000"/>
                </a:lnSpc>
                <a:spcBef>
                  <a:spcPct val="0"/>
                </a:spcBef>
                <a:spcAft>
                  <a:spcPct val="0"/>
                </a:spcAft>
                <a:buClrTx/>
                <a:buSzTx/>
                <a:buFontTx/>
                <a:buNone/>
                <a:tabLst/>
              </a:pPr>
              <a:endParaRPr lang="en-US" sz="1000" b="1" dirty="0" smtClean="0"/>
            </a:p>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Adequate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dirty="0" smtClean="0">
                  <a:ln>
                    <a:noFill/>
                  </a:ln>
                  <a:solidFill>
                    <a:schemeClr val="tx1"/>
                  </a:solidFill>
                  <a:effectLst/>
                  <a:latin typeface="Arial" charset="0"/>
                </a:rPr>
                <a:t> nutrition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Environmental security</a:t>
              </a:r>
            </a:p>
            <a:p>
              <a:pPr marL="0" marR="0" indent="0" algn="l" defTabSz="914400" rtl="0" eaLnBrk="0" fontAlgn="base" latinLnBrk="0" hangingPunct="0">
                <a:lnSpc>
                  <a:spcPct val="100000"/>
                </a:lnSpc>
                <a:spcBef>
                  <a:spcPct val="0"/>
                </a:spcBef>
                <a:spcAft>
                  <a:spcPct val="0"/>
                </a:spcAft>
                <a:buClrTx/>
                <a:buSzTx/>
                <a:buFontTx/>
                <a:buNone/>
                <a:tabLst/>
              </a:pPr>
              <a:endParaRPr lang="en-US" sz="1000" b="1"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1" dirty="0" smtClean="0"/>
            </a:p>
            <a:p>
              <a:pPr marL="0" marR="0" indent="0" algn="l" defTabSz="914400" rtl="0" eaLnBrk="0" fontAlgn="base" latinLnBrk="0" hangingPunct="0">
                <a:lnSpc>
                  <a:spcPct val="100000"/>
                </a:lnSpc>
                <a:spcBef>
                  <a:spcPct val="0"/>
                </a:spcBef>
                <a:spcAft>
                  <a:spcPct val="0"/>
                </a:spcAft>
                <a:buClrTx/>
                <a:buSzTx/>
                <a:buFontTx/>
                <a:buNone/>
                <a:tabLst/>
              </a:pPr>
              <a:endParaRPr lang="en-US" sz="1000" b="1" dirty="0" smtClean="0"/>
            </a:p>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Food Insecurity</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Malnutrition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Environmental degradation</a:t>
              </a: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p:txBody>
        </p:sp>
        <p:sp>
          <p:nvSpPr>
            <p:cNvPr id="33" name="Left Bracket 32"/>
            <p:cNvSpPr/>
            <p:nvPr/>
          </p:nvSpPr>
          <p:spPr bwMode="auto">
            <a:xfrm rot="5400000">
              <a:off x="4099663" y="1126316"/>
              <a:ext cx="182674" cy="15240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4" name="Left Bracket 33"/>
            <p:cNvSpPr/>
            <p:nvPr/>
          </p:nvSpPr>
          <p:spPr bwMode="auto">
            <a:xfrm rot="5400000">
              <a:off x="5204563" y="1697816"/>
              <a:ext cx="182674" cy="3810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5" name="Left Bracket 34"/>
            <p:cNvSpPr/>
            <p:nvPr/>
          </p:nvSpPr>
          <p:spPr bwMode="auto">
            <a:xfrm rot="5400000">
              <a:off x="6538063" y="897716"/>
              <a:ext cx="182674" cy="19812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6" name="Left Bracket 35"/>
            <p:cNvSpPr/>
            <p:nvPr/>
          </p:nvSpPr>
          <p:spPr bwMode="auto">
            <a:xfrm rot="5400000">
              <a:off x="1927963" y="1316816"/>
              <a:ext cx="182674" cy="11430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9" name="Left Bracket 38"/>
            <p:cNvSpPr/>
            <p:nvPr/>
          </p:nvSpPr>
          <p:spPr bwMode="auto">
            <a:xfrm rot="16200000">
              <a:off x="4023463" y="4962464"/>
              <a:ext cx="182674" cy="1524000"/>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44" name="Straight Connector 43"/>
            <p:cNvCxnSpPr/>
            <p:nvPr/>
          </p:nvCxnSpPr>
          <p:spPr bwMode="auto">
            <a:xfrm flipH="1">
              <a:off x="457200" y="6089811"/>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Arrow Connector 47"/>
            <p:cNvCxnSpPr>
              <a:endCxn id="20" idx="1"/>
            </p:cNvCxnSpPr>
            <p:nvPr/>
          </p:nvCxnSpPr>
          <p:spPr bwMode="auto">
            <a:xfrm flipV="1">
              <a:off x="457200" y="5176443"/>
              <a:ext cx="0" cy="913369"/>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4" name="TextBox 53"/>
            <p:cNvSpPr txBox="1"/>
            <p:nvPr/>
          </p:nvSpPr>
          <p:spPr>
            <a:xfrm>
              <a:off x="4953000" y="609600"/>
              <a:ext cx="762000" cy="664048"/>
            </a:xfrm>
            <a:prstGeom prst="rect">
              <a:avLst/>
            </a:prstGeom>
            <a:noFill/>
          </p:spPr>
          <p:txBody>
            <a:bodyPr wrap="square" rtlCol="0">
              <a:spAutoFit/>
            </a:bodyPr>
            <a:lstStyle/>
            <a:p>
              <a:pPr algn="ctr"/>
              <a:r>
                <a:rPr lang="en-US" sz="1000" b="1" dirty="0" smtClean="0"/>
                <a:t>Adaptive state to shock</a:t>
              </a:r>
              <a:endParaRPr lang="en-US" sz="1000" b="1" dirty="0"/>
            </a:p>
          </p:txBody>
        </p:sp>
        <p:sp>
          <p:nvSpPr>
            <p:cNvPr id="55" name="TextBox 54"/>
            <p:cNvSpPr txBox="1"/>
            <p:nvPr/>
          </p:nvSpPr>
          <p:spPr>
            <a:xfrm>
              <a:off x="5791200" y="609600"/>
              <a:ext cx="1752600" cy="664048"/>
            </a:xfrm>
            <a:prstGeom prst="rect">
              <a:avLst/>
            </a:prstGeom>
            <a:noFill/>
          </p:spPr>
          <p:txBody>
            <a:bodyPr wrap="square" rtlCol="0">
              <a:spAutoFit/>
            </a:bodyPr>
            <a:lstStyle/>
            <a:p>
              <a:r>
                <a:rPr lang="en-US" sz="1000" b="1" dirty="0" smtClean="0"/>
                <a:t>Reaction to disturbance</a:t>
              </a:r>
            </a:p>
            <a:p>
              <a:r>
                <a:rPr lang="en-US" sz="1000" dirty="0" smtClean="0"/>
                <a:t>e.g., survive, cope, recover, learn, transform</a:t>
              </a:r>
              <a:endParaRPr lang="en-US" sz="1000" dirty="0"/>
            </a:p>
          </p:txBody>
        </p:sp>
        <p:sp>
          <p:nvSpPr>
            <p:cNvPr id="56" name="TextBox 55"/>
            <p:cNvSpPr txBox="1"/>
            <p:nvPr/>
          </p:nvSpPr>
          <p:spPr>
            <a:xfrm>
              <a:off x="7924800" y="609600"/>
              <a:ext cx="838200" cy="479590"/>
            </a:xfrm>
            <a:prstGeom prst="rect">
              <a:avLst/>
            </a:prstGeom>
            <a:noFill/>
          </p:spPr>
          <p:txBody>
            <a:bodyPr wrap="square" rtlCol="0">
              <a:spAutoFit/>
            </a:bodyPr>
            <a:lstStyle/>
            <a:p>
              <a:r>
                <a:rPr lang="en-US" sz="1000" b="1" dirty="0" smtClean="0"/>
                <a:t>Livelihood </a:t>
              </a:r>
            </a:p>
            <a:p>
              <a:r>
                <a:rPr lang="en-US" sz="1000" b="1" dirty="0" smtClean="0"/>
                <a:t>Outcomes</a:t>
              </a:r>
              <a:endParaRPr lang="en-US" sz="1000" b="1" dirty="0"/>
            </a:p>
          </p:txBody>
        </p:sp>
        <p:sp>
          <p:nvSpPr>
            <p:cNvPr id="57" name="TextBox 56"/>
            <p:cNvSpPr txBox="1"/>
            <p:nvPr/>
          </p:nvSpPr>
          <p:spPr>
            <a:xfrm>
              <a:off x="3505200" y="609600"/>
              <a:ext cx="1447800" cy="664048"/>
            </a:xfrm>
            <a:prstGeom prst="rect">
              <a:avLst/>
            </a:prstGeom>
            <a:noFill/>
          </p:spPr>
          <p:txBody>
            <a:bodyPr wrap="square" rtlCol="0">
              <a:spAutoFit/>
            </a:bodyPr>
            <a:lstStyle/>
            <a:p>
              <a:r>
                <a:rPr lang="en-US" sz="1000" b="1" dirty="0" smtClean="0"/>
                <a:t>Adaptive capacity</a:t>
              </a:r>
              <a:endParaRPr lang="en-US" sz="1000" dirty="0" smtClean="0"/>
            </a:p>
            <a:p>
              <a:r>
                <a:rPr lang="en-US" sz="1000" dirty="0" smtClean="0"/>
                <a:t>e.g., ability to deal with disturbance</a:t>
              </a:r>
              <a:endParaRPr lang="en-US" sz="1000" dirty="0"/>
            </a:p>
          </p:txBody>
        </p:sp>
        <p:sp>
          <p:nvSpPr>
            <p:cNvPr id="59" name="Left Bracket 58"/>
            <p:cNvSpPr/>
            <p:nvPr/>
          </p:nvSpPr>
          <p:spPr bwMode="auto">
            <a:xfrm rot="5400000">
              <a:off x="365863" y="1583516"/>
              <a:ext cx="182674" cy="6096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 name="TextBox 59"/>
            <p:cNvSpPr txBox="1"/>
            <p:nvPr/>
          </p:nvSpPr>
          <p:spPr>
            <a:xfrm>
              <a:off x="0" y="609600"/>
              <a:ext cx="1066800" cy="861774"/>
            </a:xfrm>
            <a:prstGeom prst="rect">
              <a:avLst/>
            </a:prstGeom>
            <a:noFill/>
          </p:spPr>
          <p:txBody>
            <a:bodyPr wrap="square" rtlCol="0">
              <a:spAutoFit/>
            </a:bodyPr>
            <a:lstStyle/>
            <a:p>
              <a:pPr algn="ctr"/>
              <a:r>
                <a:rPr lang="en-US" sz="1000" b="1" dirty="0" smtClean="0"/>
                <a:t>Context</a:t>
              </a:r>
            </a:p>
            <a:p>
              <a:pPr algn="ctr"/>
              <a:r>
                <a:rPr lang="en-US" sz="1000" dirty="0" smtClean="0"/>
                <a:t>e.g., social, ecosystems, political, religious, etc.</a:t>
              </a:r>
              <a:endParaRPr lang="en-US" sz="1000" b="1" dirty="0"/>
            </a:p>
          </p:txBody>
        </p:sp>
        <p:cxnSp>
          <p:nvCxnSpPr>
            <p:cNvPr id="72" name="Straight Connector 71"/>
            <p:cNvCxnSpPr/>
            <p:nvPr/>
          </p:nvCxnSpPr>
          <p:spPr bwMode="auto">
            <a:xfrm>
              <a:off x="7772400" y="3989063"/>
              <a:ext cx="1066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1" name="Straight Connector 80"/>
            <p:cNvCxnSpPr>
              <a:stCxn id="32" idx="0"/>
            </p:cNvCxnSpPr>
            <p:nvPr/>
          </p:nvCxnSpPr>
          <p:spPr bwMode="auto">
            <a:xfrm flipV="1">
              <a:off x="8305800" y="2070990"/>
              <a:ext cx="0" cy="365347"/>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flipH="1">
              <a:off x="457200" y="2070990"/>
              <a:ext cx="7848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Arrow Connector 84"/>
            <p:cNvCxnSpPr>
              <a:endCxn id="20" idx="3"/>
            </p:cNvCxnSpPr>
            <p:nvPr/>
          </p:nvCxnSpPr>
          <p:spPr bwMode="auto">
            <a:xfrm>
              <a:off x="457200" y="2070990"/>
              <a:ext cx="0" cy="182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7" name="Straight Connector 86"/>
            <p:cNvCxnSpPr>
              <a:stCxn id="32" idx="2"/>
            </p:cNvCxnSpPr>
            <p:nvPr/>
          </p:nvCxnSpPr>
          <p:spPr bwMode="auto">
            <a:xfrm>
              <a:off x="8305800" y="5815800"/>
              <a:ext cx="0" cy="274011"/>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Arrow Connector 94"/>
            <p:cNvCxnSpPr/>
            <p:nvPr/>
          </p:nvCxnSpPr>
          <p:spPr bwMode="auto">
            <a:xfrm flipV="1">
              <a:off x="4114800" y="5815800"/>
              <a:ext cx="0" cy="274011"/>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97" name="Straight Connector 96"/>
            <p:cNvCxnSpPr/>
            <p:nvPr/>
          </p:nvCxnSpPr>
          <p:spPr bwMode="auto">
            <a:xfrm flipH="1">
              <a:off x="4114800" y="6089811"/>
              <a:ext cx="419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Arrow Connector 98"/>
            <p:cNvCxnSpPr>
              <a:endCxn id="11" idx="6"/>
            </p:cNvCxnSpPr>
            <p:nvPr/>
          </p:nvCxnSpPr>
          <p:spPr bwMode="auto">
            <a:xfrm>
              <a:off x="4114800" y="2070990"/>
              <a:ext cx="6588" cy="182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1" name="Straight Arrow Connector 100"/>
            <p:cNvCxnSpPr>
              <a:endCxn id="12" idx="6"/>
            </p:cNvCxnSpPr>
            <p:nvPr/>
          </p:nvCxnSpPr>
          <p:spPr bwMode="auto">
            <a:xfrm>
              <a:off x="4648200" y="2070990"/>
              <a:ext cx="0" cy="182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3" name="Straight Arrow Connector 102"/>
            <p:cNvCxnSpPr>
              <a:endCxn id="10" idx="6"/>
            </p:cNvCxnSpPr>
            <p:nvPr/>
          </p:nvCxnSpPr>
          <p:spPr bwMode="auto">
            <a:xfrm>
              <a:off x="3581400" y="2070990"/>
              <a:ext cx="0" cy="18267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6" name="TextBox 105"/>
            <p:cNvSpPr txBox="1"/>
            <p:nvPr/>
          </p:nvSpPr>
          <p:spPr>
            <a:xfrm>
              <a:off x="5029200" y="2253663"/>
              <a:ext cx="381000" cy="332024"/>
            </a:xfrm>
            <a:prstGeom prst="rect">
              <a:avLst/>
            </a:prstGeom>
            <a:noFill/>
          </p:spPr>
          <p:txBody>
            <a:bodyPr wrap="square" rtlCol="0">
              <a:spAutoFit/>
            </a:bodyPr>
            <a:lstStyle/>
            <a:p>
              <a:pPr algn="r"/>
              <a:r>
                <a:rPr lang="en-US" sz="1200" dirty="0" smtClean="0"/>
                <a:t>(-)</a:t>
              </a:r>
              <a:endParaRPr lang="en-US" sz="1200" dirty="0"/>
            </a:p>
          </p:txBody>
        </p:sp>
        <p:sp>
          <p:nvSpPr>
            <p:cNvPr id="107" name="TextBox 106"/>
            <p:cNvSpPr txBox="1"/>
            <p:nvPr/>
          </p:nvSpPr>
          <p:spPr>
            <a:xfrm>
              <a:off x="5029200" y="5359116"/>
              <a:ext cx="533400" cy="332024"/>
            </a:xfrm>
            <a:prstGeom prst="rect">
              <a:avLst/>
            </a:prstGeom>
            <a:noFill/>
          </p:spPr>
          <p:txBody>
            <a:bodyPr wrap="square" rtlCol="0">
              <a:spAutoFit/>
            </a:bodyPr>
            <a:lstStyle/>
            <a:p>
              <a:r>
                <a:rPr lang="en-US" sz="1200" dirty="0" smtClean="0"/>
                <a:t>( + )</a:t>
              </a:r>
              <a:endParaRPr lang="en-US" sz="1200" dirty="0"/>
            </a:p>
          </p:txBody>
        </p:sp>
      </p:grpSp>
      <p:sp>
        <p:nvSpPr>
          <p:cNvPr id="51" name="TextBox 50"/>
          <p:cNvSpPr txBox="1"/>
          <p:nvPr/>
        </p:nvSpPr>
        <p:spPr>
          <a:xfrm>
            <a:off x="2394857" y="33647"/>
            <a:ext cx="4419600" cy="461665"/>
          </a:xfrm>
          <a:prstGeom prst="rect">
            <a:avLst/>
          </a:prstGeom>
          <a:noFill/>
        </p:spPr>
        <p:txBody>
          <a:bodyPr wrap="square" rtlCol="0">
            <a:spAutoFit/>
          </a:bodyPr>
          <a:lstStyle/>
          <a:p>
            <a:pPr algn="ctr"/>
            <a:r>
              <a:rPr lang="en-US" sz="2400" b="1" dirty="0" smtClean="0">
                <a:solidFill>
                  <a:schemeClr val="accent2">
                    <a:lumMod val="25000"/>
                  </a:schemeClr>
                </a:solidFill>
                <a:latin typeface="Calibri" pitchFamily="34" charset="0"/>
                <a:ea typeface="+mj-ea"/>
                <a:cs typeface="+mj-cs"/>
              </a:rPr>
              <a:t>Resilience Framework</a:t>
            </a:r>
          </a:p>
        </p:txBody>
      </p:sp>
      <p:sp>
        <p:nvSpPr>
          <p:cNvPr id="5" name="Curved Down Arrow 4"/>
          <p:cNvSpPr/>
          <p:nvPr/>
        </p:nvSpPr>
        <p:spPr>
          <a:xfrm>
            <a:off x="5647534" y="3989063"/>
            <a:ext cx="1143000" cy="365760"/>
          </a:xfrm>
          <a:prstGeom prst="curvedDownArrow">
            <a:avLst/>
          </a:prstGeom>
          <a:gradFill>
            <a:gsLst>
              <a:gs pos="0">
                <a:srgbClr val="FFC000"/>
              </a:gs>
              <a:gs pos="100000">
                <a:srgbClr val="FFFF99"/>
              </a:gs>
            </a:gsLst>
            <a:lin ang="6000000" scaled="0"/>
          </a:gra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p:cNvSpPr/>
          <p:nvPr/>
        </p:nvSpPr>
        <p:spPr>
          <a:xfrm rot="1404248">
            <a:off x="5675178" y="4196550"/>
            <a:ext cx="1298448" cy="448056"/>
          </a:xfrm>
          <a:prstGeom prst="curvedDownArrow">
            <a:avLst/>
          </a:prstGeom>
          <a:gradFill>
            <a:gsLst>
              <a:gs pos="0">
                <a:srgbClr val="C00000"/>
              </a:gs>
              <a:gs pos="100000">
                <a:schemeClr val="accent2">
                  <a:lumMod val="20000"/>
                  <a:lumOff val="80000"/>
                </a:schemeClr>
              </a:gs>
            </a:gsLst>
            <a:lin ang="6000000" scaled="0"/>
          </a:gra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TextBox 49"/>
          <p:cNvSpPr txBox="1"/>
          <p:nvPr/>
        </p:nvSpPr>
        <p:spPr>
          <a:xfrm>
            <a:off x="381000" y="6324600"/>
            <a:ext cx="8534400" cy="338554"/>
          </a:xfrm>
          <a:prstGeom prst="rect">
            <a:avLst/>
          </a:prstGeom>
          <a:noFill/>
        </p:spPr>
        <p:txBody>
          <a:bodyPr wrap="square" rtlCol="0">
            <a:spAutoFit/>
          </a:bodyPr>
          <a:lstStyle/>
          <a:p>
            <a:r>
              <a:rPr lang="en-US" sz="800" dirty="0" smtClean="0"/>
              <a:t>TANGO 2012. Adapted from DFID Disaster Resilience Framework (2011) , TANGO Livelihoods Framework (2007), DFID Sustainable Livelihoods Framework (1999) and CARE Household Livelihood Security Framework (2002) </a:t>
            </a:r>
            <a:endParaRPr lang="en-US" sz="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25000"/>
                  </a:schemeClr>
                </a:solidFill>
                <a:latin typeface="Calibri" pitchFamily="34" charset="0"/>
              </a:rPr>
              <a:t>Resilience Framework</a:t>
            </a:r>
            <a:endParaRPr lang="en-US" sz="3600" b="1" dirty="0">
              <a:solidFill>
                <a:schemeClr val="accent2">
                  <a:lumMod val="25000"/>
                </a:schemeClr>
              </a:solidFill>
              <a:latin typeface="Calibri" pitchFamily="34" charset="0"/>
            </a:endParaRPr>
          </a:p>
        </p:txBody>
      </p:sp>
      <p:sp>
        <p:nvSpPr>
          <p:cNvPr id="3" name="Content Placeholder 2"/>
          <p:cNvSpPr>
            <a:spLocks noGrp="1"/>
          </p:cNvSpPr>
          <p:nvPr>
            <p:ph idx="1"/>
          </p:nvPr>
        </p:nvSpPr>
        <p:spPr>
          <a:xfrm>
            <a:off x="533400" y="1905000"/>
            <a:ext cx="8001000" cy="4114800"/>
          </a:xfrm>
        </p:spPr>
        <p:txBody>
          <a:bodyPr/>
          <a:lstStyle/>
          <a:p>
            <a:pPr>
              <a:buNone/>
            </a:pPr>
            <a:r>
              <a:rPr lang="en-US" sz="2400" b="1" i="1" dirty="0" smtClean="0">
                <a:solidFill>
                  <a:schemeClr val="accent2">
                    <a:lumMod val="25000"/>
                  </a:schemeClr>
                </a:solidFill>
              </a:rPr>
              <a:t>Context</a:t>
            </a:r>
          </a:p>
          <a:p>
            <a:pPr>
              <a:spcBef>
                <a:spcPts val="18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rPr>
              <a:t>Environmental, political, social, economic, historical, demographic and policy conditions</a:t>
            </a:r>
          </a:p>
          <a:p>
            <a:pPr>
              <a:spcBef>
                <a:spcPts val="18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rPr>
              <a:t>Affects and is affected by adaptive capacity (ability of HHs, communities, and governments to cope with shocks)</a:t>
            </a:r>
          </a:p>
          <a:p>
            <a:pPr>
              <a:spcBef>
                <a:spcPts val="1800"/>
              </a:spcBef>
              <a:spcAft>
                <a:spcPts val="1200"/>
              </a:spcAft>
              <a:buClr>
                <a:schemeClr val="accent2">
                  <a:lumMod val="25000"/>
                </a:schemeClr>
              </a:buClr>
              <a:buFont typeface="Wingdings" pitchFamily="2" charset="2"/>
              <a:buChar char="Ø"/>
            </a:pPr>
            <a:r>
              <a:rPr lang="en-US" sz="2000" dirty="0" smtClean="0">
                <a:solidFill>
                  <a:schemeClr val="accent2">
                    <a:lumMod val="25000"/>
                  </a:schemeClr>
                </a:solidFill>
              </a:rPr>
              <a:t>Resilient systems are affected less by future shocks (feedback loop)</a:t>
            </a:r>
          </a:p>
          <a:p>
            <a:pPr>
              <a:spcBef>
                <a:spcPts val="0"/>
              </a:spcBef>
              <a:buSzPct val="100000"/>
              <a:buNone/>
            </a:pPr>
            <a:endParaRPr lang="en-US" sz="1800" dirty="0" smtClean="0"/>
          </a:p>
          <a:p>
            <a:pPr>
              <a:buNone/>
            </a:pPr>
            <a:endParaRPr lang="en-US" dirty="0"/>
          </a:p>
        </p:txBody>
      </p:sp>
    </p:spTree>
  </p:cSld>
  <p:clrMapOvr>
    <a:masterClrMapping/>
  </p:clrMapOvr>
</p:sld>
</file>

<file path=ppt/theme/theme1.xml><?xml version="1.0" encoding="utf-8"?>
<a:theme xmlns:a="http://schemas.openxmlformats.org/drawingml/2006/main" name="Echo">
  <a:themeElements>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4736</TotalTime>
  <Words>2394</Words>
  <Application>Microsoft Office PowerPoint</Application>
  <PresentationFormat>On-screen Show (4:3)</PresentationFormat>
  <Paragraphs>316</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Echo</vt:lpstr>
      <vt:lpstr>Enhancing Resilience to Food Security Shocks in Africa</vt:lpstr>
      <vt:lpstr>Slide 2</vt:lpstr>
      <vt:lpstr>Defining Resilience </vt:lpstr>
      <vt:lpstr>Slide 4</vt:lpstr>
      <vt:lpstr>Why ‘Resilience’? </vt:lpstr>
      <vt:lpstr>Resilience: a strategy for addressing immediate and long-term problems </vt:lpstr>
      <vt:lpstr>A conceptual Framework for Assessing Resilience</vt:lpstr>
      <vt:lpstr>Slide 8</vt:lpstr>
      <vt:lpstr>Resilience Framework</vt:lpstr>
      <vt:lpstr>Resilience Framework</vt:lpstr>
      <vt:lpstr>Resilience Framework</vt:lpstr>
      <vt:lpstr>Resilience Framework</vt:lpstr>
      <vt:lpstr>Resilience Framework</vt:lpstr>
      <vt:lpstr>Livelihood Assets</vt:lpstr>
      <vt:lpstr>Transforming structures/processes</vt:lpstr>
      <vt:lpstr>Livelihood Strategies</vt:lpstr>
      <vt:lpstr>Sensitivity</vt:lpstr>
      <vt:lpstr>Reaction to Disturbance: Resilience Pathway vs. Vulnerability Pathway</vt:lpstr>
      <vt:lpstr>Livelihood Outcomes</vt:lpstr>
      <vt:lpstr>Resilience: A New Paradigm for Programming</vt:lpstr>
      <vt:lpstr>Slide 21</vt:lpstr>
      <vt:lpstr>Components of an Integrated Resilience Program</vt:lpstr>
      <vt:lpstr>Components of an Integrated Resilience Program</vt:lpstr>
      <vt:lpstr>Components of an Integrated Resilience Program</vt:lpstr>
      <vt:lpstr>Slide 25</vt:lpstr>
      <vt:lpstr>Temporal Dimensions of 3 Resilience Outcomes</vt:lpstr>
      <vt:lpstr>Resilience programming requires:</vt:lpstr>
      <vt:lpstr>Principles of Resilience Programming</vt:lpstr>
      <vt:lpstr>Measuring Resilience</vt:lpstr>
      <vt:lpstr>Measuring Resilience</vt:lpstr>
      <vt:lpstr>Promising Practices for Building Resilience</vt:lpstr>
      <vt:lpstr>Moving the Resilience Agenda Forward</vt:lpstr>
    </vt:vector>
  </TitlesOfParts>
  <Company>TANGO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Jibo O Jibika  Mid-Term Evaluation</dc:title>
  <dc:creator>Mike DeVries</dc:creator>
  <cp:lastModifiedBy>Tim Frankenberger</cp:lastModifiedBy>
  <cp:revision>524</cp:revision>
  <dcterms:created xsi:type="dcterms:W3CDTF">2007-08-13T07:30:16Z</dcterms:created>
  <dcterms:modified xsi:type="dcterms:W3CDTF">2012-11-10T00:07:56Z</dcterms:modified>
</cp:coreProperties>
</file>