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2" r:id="rId3"/>
    <p:sldId id="274" r:id="rId4"/>
    <p:sldId id="259" r:id="rId5"/>
    <p:sldId id="275" r:id="rId6"/>
    <p:sldId id="260" r:id="rId7"/>
    <p:sldId id="277" r:id="rId8"/>
    <p:sldId id="261" r:id="rId9"/>
    <p:sldId id="278" r:id="rId10"/>
    <p:sldId id="279" r:id="rId11"/>
    <p:sldId id="270" r:id="rId12"/>
    <p:sldId id="271" r:id="rId13"/>
    <p:sldId id="281" r:id="rId14"/>
    <p:sldId id="264" r:id="rId15"/>
    <p:sldId id="265" r:id="rId16"/>
    <p:sldId id="282" r:id="rId17"/>
    <p:sldId id="267" r:id="rId18"/>
    <p:sldId id="266"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90" d="100"/>
          <a:sy n="90" d="100"/>
        </p:scale>
        <p:origin x="-588"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B1BDC-0DDA-402B-BF81-4EE6EFB87E2A}" type="datetimeFigureOut">
              <a:rPr lang="en-US" smtClean="0"/>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D6331-660B-4AA6-A47A-DB2BE832A7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 interventions designed based on strong formative research are more likely to achieve optimal impact</a:t>
            </a:r>
          </a:p>
          <a:p>
            <a:endParaRPr lang="en-US" dirty="0"/>
          </a:p>
        </p:txBody>
      </p:sp>
      <p:sp>
        <p:nvSpPr>
          <p:cNvPr id="4" name="Slide Number Placeholder 3"/>
          <p:cNvSpPr>
            <a:spLocks noGrp="1"/>
          </p:cNvSpPr>
          <p:nvPr>
            <p:ph type="sldNum" sz="quarter" idx="10"/>
          </p:nvPr>
        </p:nvSpPr>
        <p:spPr/>
        <p:txBody>
          <a:bodyPr/>
          <a:lstStyle/>
          <a:p>
            <a:fld id="{70DD6331-660B-4AA6-A47A-DB2BE832A74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 interventions designed based on strong formative research are more likely to achieve optimal impact</a:t>
            </a:r>
          </a:p>
          <a:p>
            <a:endParaRPr lang="en-US" dirty="0"/>
          </a:p>
        </p:txBody>
      </p:sp>
      <p:sp>
        <p:nvSpPr>
          <p:cNvPr id="4" name="Slide Number Placeholder 3"/>
          <p:cNvSpPr>
            <a:spLocks noGrp="1"/>
          </p:cNvSpPr>
          <p:nvPr>
            <p:ph type="sldNum" sz="quarter" idx="10"/>
          </p:nvPr>
        </p:nvSpPr>
        <p:spPr/>
        <p:txBody>
          <a:bodyPr/>
          <a:lstStyle/>
          <a:p>
            <a:fld id="{70DD6331-660B-4AA6-A47A-DB2BE832A748}"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 interventions designed based on strong formative research are more likely to achieve optimal impact</a:t>
            </a:r>
          </a:p>
          <a:p>
            <a:endParaRPr lang="en-US" dirty="0"/>
          </a:p>
        </p:txBody>
      </p:sp>
      <p:sp>
        <p:nvSpPr>
          <p:cNvPr id="4" name="Slide Number Placeholder 3"/>
          <p:cNvSpPr>
            <a:spLocks noGrp="1"/>
          </p:cNvSpPr>
          <p:nvPr>
            <p:ph type="sldNum" sz="quarter" idx="10"/>
          </p:nvPr>
        </p:nvSpPr>
        <p:spPr/>
        <p:txBody>
          <a:bodyPr/>
          <a:lstStyle/>
          <a:p>
            <a:fld id="{70DD6331-660B-4AA6-A47A-DB2BE832A74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F1A8A6-7C48-40DD-AA34-065FBA098FC6}" type="datetimeFigureOut">
              <a:rPr lang="en-US" smtClean="0"/>
              <a:pPr/>
              <a:t>4/4/2012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606B5F2-E653-4D0F-9513-905DA1443F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F1A8A6-7C48-40DD-AA34-065FBA098FC6}"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B5F2-E653-4D0F-9513-905DA1443F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6F1A8A6-7C48-40DD-AA34-065FBA098FC6}" type="datetimeFigureOut">
              <a:rPr lang="en-US" smtClean="0"/>
              <a:pPr/>
              <a:t>4/4/2012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606B5F2-E653-4D0F-9513-905DA1443F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F1A8A6-7C48-40DD-AA34-065FBA098FC6}"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606B5F2-E653-4D0F-9513-905DA1443F9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6F1A8A6-7C48-40DD-AA34-065FBA098FC6}" type="datetimeFigureOut">
              <a:rPr lang="en-US" smtClean="0"/>
              <a:pPr/>
              <a:t>4/4/2012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606B5F2-E653-4D0F-9513-905DA1443F9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6F1A8A6-7C48-40DD-AA34-065FBA098FC6}" type="datetimeFigureOut">
              <a:rPr lang="en-US" smtClean="0"/>
              <a:pPr/>
              <a:t>4/4/2012</a:t>
            </a:fld>
            <a:endParaRPr lang="en-US"/>
          </a:p>
        </p:txBody>
      </p:sp>
      <p:sp>
        <p:nvSpPr>
          <p:cNvPr id="10" name="Slide Number Placeholder 9"/>
          <p:cNvSpPr>
            <a:spLocks noGrp="1"/>
          </p:cNvSpPr>
          <p:nvPr>
            <p:ph type="sldNum" sz="quarter" idx="16"/>
          </p:nvPr>
        </p:nvSpPr>
        <p:spPr/>
        <p:txBody>
          <a:bodyPr rtlCol="0"/>
          <a:lstStyle/>
          <a:p>
            <a:fld id="{8606B5F2-E653-4D0F-9513-905DA1443F9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6F1A8A6-7C48-40DD-AA34-065FBA098FC6}" type="datetimeFigureOut">
              <a:rPr lang="en-US" smtClean="0"/>
              <a:pPr/>
              <a:t>4/4/2012</a:t>
            </a:fld>
            <a:endParaRPr lang="en-US"/>
          </a:p>
        </p:txBody>
      </p:sp>
      <p:sp>
        <p:nvSpPr>
          <p:cNvPr id="12" name="Slide Number Placeholder 11"/>
          <p:cNvSpPr>
            <a:spLocks noGrp="1"/>
          </p:cNvSpPr>
          <p:nvPr>
            <p:ph type="sldNum" sz="quarter" idx="16"/>
          </p:nvPr>
        </p:nvSpPr>
        <p:spPr/>
        <p:txBody>
          <a:bodyPr rtlCol="0"/>
          <a:lstStyle/>
          <a:p>
            <a:fld id="{8606B5F2-E653-4D0F-9513-905DA1443F9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F1A8A6-7C48-40DD-AA34-065FBA098FC6}"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606B5F2-E653-4D0F-9513-905DA1443F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A8A6-7C48-40DD-AA34-065FBA098FC6}"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606B5F2-E653-4D0F-9513-905DA1443F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F1A8A6-7C48-40DD-AA34-065FBA098FC6}"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606B5F2-E653-4D0F-9513-905DA1443F9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6F1A8A6-7C48-40DD-AA34-065FBA098FC6}" type="datetimeFigureOut">
              <a:rPr lang="en-US" smtClean="0"/>
              <a:pPr/>
              <a:t>4/4/2012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606B5F2-E653-4D0F-9513-905DA1443F9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6F1A8A6-7C48-40DD-AA34-065FBA098FC6}" type="datetimeFigureOut">
              <a:rPr lang="en-US" smtClean="0"/>
              <a:pPr/>
              <a:t>4/4/2012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606B5F2-E653-4D0F-9513-905DA1443F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382000" cy="2743200"/>
          </a:xfrm>
        </p:spPr>
        <p:txBody>
          <a:bodyPr>
            <a:normAutofit fontScale="90000"/>
          </a:bodyPr>
          <a:lstStyle/>
          <a:p>
            <a:pPr algn="ctr"/>
            <a:r>
              <a:rPr lang="en-US" dirty="0" smtClean="0"/>
              <a:t>Opportunities </a:t>
            </a:r>
            <a:r>
              <a:rPr lang="en-US" dirty="0"/>
              <a:t>and challenges of conducting research in large </a:t>
            </a:r>
            <a:r>
              <a:rPr lang="en-US" dirty="0" smtClean="0"/>
              <a:t>scale programs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Presented by: Deanna Olney and Jef Leroy, IFPRI</a:t>
            </a:r>
            <a:endParaRPr lang="en-US" dirty="0"/>
          </a:p>
        </p:txBody>
      </p:sp>
      <p:pic>
        <p:nvPicPr>
          <p:cNvPr id="6" name="Picture 5" descr="Ifpri logo.png"/>
          <p:cNvPicPr/>
          <p:nvPr/>
        </p:nvPicPr>
        <p:blipFill>
          <a:blip r:embed="rId2" cstate="print"/>
          <a:stretch>
            <a:fillRect/>
          </a:stretch>
        </p:blipFill>
        <p:spPr>
          <a:xfrm>
            <a:off x="228600" y="228600"/>
            <a:ext cx="882652" cy="1460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study</a:t>
            </a:r>
            <a:br>
              <a:rPr lang="en-US" dirty="0" smtClean="0"/>
            </a:b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sz="1700" dirty="0" smtClean="0"/>
              <a:t>Purpose</a:t>
            </a:r>
          </a:p>
          <a:p>
            <a:pPr lvl="1"/>
            <a:r>
              <a:rPr lang="en-US" sz="1500" dirty="0" smtClean="0"/>
              <a:t>Estimate the cost of the program</a:t>
            </a:r>
          </a:p>
          <a:p>
            <a:pPr lvl="1"/>
            <a:r>
              <a:rPr lang="en-US" sz="1500" dirty="0" smtClean="0"/>
              <a:t>Estimate the cost of specific program components</a:t>
            </a:r>
          </a:p>
          <a:p>
            <a:pPr lvl="1"/>
            <a:r>
              <a:rPr lang="en-US" sz="1500" dirty="0" smtClean="0"/>
              <a:t>Estimate the programs cost effectiveness (e.g. $ per cm of child linear growth)</a:t>
            </a:r>
          </a:p>
          <a:p>
            <a:r>
              <a:rPr lang="en-US" sz="1700" dirty="0" smtClean="0"/>
              <a:t>Timing</a:t>
            </a:r>
          </a:p>
          <a:p>
            <a:pPr lvl="1"/>
            <a:r>
              <a:rPr lang="en-US" sz="1400" dirty="0" smtClean="0"/>
              <a:t>Continued data collection throughout program implementation</a:t>
            </a:r>
          </a:p>
          <a:p>
            <a:r>
              <a:rPr lang="en-US" sz="1700" dirty="0" smtClean="0"/>
              <a:t>Opportunities</a:t>
            </a:r>
          </a:p>
          <a:p>
            <a:pPr lvl="1"/>
            <a:r>
              <a:rPr lang="en-US" sz="1400" dirty="0" smtClean="0"/>
              <a:t>Estimate the cost per unit of benefit: “How much does it cost to improve child growth by 1 cm?”, “How  much does it cost to reduce the prevalence of household food insecurity by 10 percentage points?”</a:t>
            </a:r>
          </a:p>
          <a:p>
            <a:pPr lvl="1"/>
            <a:r>
              <a:rPr lang="en-US" sz="1400" dirty="0" smtClean="0"/>
              <a:t>Compare the cost of the PM2A approach to other approaches</a:t>
            </a:r>
          </a:p>
          <a:p>
            <a:pPr lvl="1"/>
            <a:r>
              <a:rPr lang="en-US" sz="1400" dirty="0" smtClean="0"/>
              <a:t>Ability to identify program components that are expensive and contribute relatively little to the overall program impact</a:t>
            </a:r>
          </a:p>
          <a:p>
            <a:r>
              <a:rPr lang="en-US" sz="1700" dirty="0" smtClean="0"/>
              <a:t>Challenges</a:t>
            </a:r>
          </a:p>
          <a:p>
            <a:pPr lvl="1"/>
            <a:r>
              <a:rPr lang="en-US" sz="1400" dirty="0" smtClean="0"/>
              <a:t>Perception that cost study implies a program financial audit</a:t>
            </a:r>
          </a:p>
          <a:p>
            <a:pPr lvl="1"/>
            <a:r>
              <a:rPr lang="en-US" sz="1400" dirty="0" smtClean="0"/>
              <a:t>Time commitment of program staff</a:t>
            </a:r>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Biggest Opportunities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85000" lnSpcReduction="10000"/>
          </a:bodyPr>
          <a:lstStyle/>
          <a:p>
            <a:r>
              <a:rPr lang="en-US" dirty="0" smtClean="0"/>
              <a:t>Having a well-designed program grounded in program theory and based on strong formative research</a:t>
            </a:r>
          </a:p>
          <a:p>
            <a:r>
              <a:rPr lang="en-US" dirty="0" smtClean="0"/>
              <a:t>Having a study design that allows for the impact of a program to be adequately assessed</a:t>
            </a:r>
          </a:p>
          <a:p>
            <a:r>
              <a:rPr lang="en-US" dirty="0" smtClean="0"/>
              <a:t>Having the ability to adjust program components that are identified as “not working” during operations research</a:t>
            </a:r>
          </a:p>
          <a:p>
            <a:r>
              <a:rPr lang="en-US" dirty="0" smtClean="0"/>
              <a:t>Having evidence that a program is successful or less successful and information related to how this happened</a:t>
            </a:r>
          </a:p>
          <a:p>
            <a:r>
              <a:rPr lang="en-US" dirty="0" smtClean="0"/>
              <a:t>Having the ability to replicate a successful program in different settings </a:t>
            </a:r>
            <a:r>
              <a:rPr lang="en-US" i="1" dirty="0" smtClean="0"/>
              <a:t>(or adjust the design of a less successful program)</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Biggest Challenges</a:t>
            </a:r>
            <a:endParaRPr lang="en-US" dirty="0"/>
          </a:p>
        </p:txBody>
      </p:sp>
      <p:sp>
        <p:nvSpPr>
          <p:cNvPr id="3" name="Content Placeholder 2"/>
          <p:cNvSpPr>
            <a:spLocks noGrp="1"/>
          </p:cNvSpPr>
          <p:nvPr>
            <p:ph sz="quarter" idx="1"/>
          </p:nvPr>
        </p:nvSpPr>
        <p:spPr/>
        <p:txBody>
          <a:bodyPr/>
          <a:lstStyle/>
          <a:p>
            <a:r>
              <a:rPr lang="en-US" dirty="0" smtClean="0"/>
              <a:t>Having different priorities</a:t>
            </a:r>
          </a:p>
          <a:p>
            <a:r>
              <a:rPr lang="en-US" dirty="0" smtClean="0"/>
              <a:t>Speaking different languages</a:t>
            </a:r>
          </a:p>
          <a:p>
            <a:r>
              <a:rPr lang="en-US" dirty="0" smtClean="0"/>
              <a:t>Having different (and sometimes competing) sets of expectations/deliverables</a:t>
            </a:r>
          </a:p>
          <a:p>
            <a:r>
              <a:rPr lang="en-US" dirty="0" smtClean="0"/>
              <a:t>Having a different timing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4568952" cy="457200"/>
          </a:xfrm>
        </p:spPr>
        <p:txBody>
          <a:bodyPr>
            <a:normAutofit fontScale="90000"/>
          </a:bodyPr>
          <a:lstStyle/>
          <a:p>
            <a:r>
              <a:rPr lang="en-US" dirty="0" smtClean="0"/>
              <a:t>Formative research</a:t>
            </a:r>
            <a:br>
              <a:rPr lang="en-US" dirty="0" smtClean="0"/>
            </a:b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
        <p:nvSpPr>
          <p:cNvPr id="33" name="Rectangle 32"/>
          <p:cNvSpPr/>
          <p:nvPr/>
        </p:nvSpPr>
        <p:spPr>
          <a:xfrm>
            <a:off x="2590799" y="4648200"/>
            <a:ext cx="3810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34" name="Freeform 33"/>
          <p:cNvSpPr/>
          <p:nvPr/>
        </p:nvSpPr>
        <p:spPr>
          <a:xfrm>
            <a:off x="2919470" y="2741364"/>
            <a:ext cx="280930" cy="21060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2"/>
          <p:cNvPicPr>
            <a:picLocks noChangeAspect="1" noChangeArrowheads="1"/>
          </p:cNvPicPr>
          <p:nvPr/>
        </p:nvPicPr>
        <p:blipFill>
          <a:blip r:embed="rId2" cstate="print"/>
          <a:srcRect/>
          <a:stretch>
            <a:fillRect/>
          </a:stretch>
        </p:blipFill>
        <p:spPr bwMode="auto">
          <a:xfrm>
            <a:off x="2667000" y="4114800"/>
            <a:ext cx="374164" cy="396804"/>
          </a:xfrm>
          <a:prstGeom prst="rect">
            <a:avLst/>
          </a:prstGeom>
          <a:noFill/>
          <a:ln w="9525">
            <a:noFill/>
            <a:miter lim="800000"/>
            <a:headEnd/>
            <a:tailEnd/>
          </a:ln>
        </p:spPr>
      </p:pic>
      <p:grpSp>
        <p:nvGrpSpPr>
          <p:cNvPr id="36" name="Group 35"/>
          <p:cNvGrpSpPr/>
          <p:nvPr/>
        </p:nvGrpSpPr>
        <p:grpSpPr>
          <a:xfrm>
            <a:off x="3124200" y="2057400"/>
            <a:ext cx="3962401" cy="3429000"/>
            <a:chOff x="3124200" y="2057400"/>
            <a:chExt cx="3962401" cy="3429000"/>
          </a:xfrm>
        </p:grpSpPr>
        <p:sp>
          <p:nvSpPr>
            <p:cNvPr id="38" name="Rectangle 37"/>
            <p:cNvSpPr/>
            <p:nvPr/>
          </p:nvSpPr>
          <p:spPr>
            <a:xfrm>
              <a:off x="3124200" y="5105400"/>
              <a:ext cx="4572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BL</a:t>
              </a:r>
              <a:endParaRPr lang="en-US" b="1" dirty="0">
                <a:solidFill>
                  <a:schemeClr val="tx1">
                    <a:lumMod val="65000"/>
                    <a:lumOff val="35000"/>
                  </a:schemeClr>
                </a:solidFill>
              </a:endParaRPr>
            </a:p>
          </p:txBody>
        </p:sp>
        <p:pic>
          <p:nvPicPr>
            <p:cNvPr id="39" name="Picture 2"/>
            <p:cNvPicPr>
              <a:picLocks noChangeAspect="1" noChangeArrowheads="1"/>
            </p:cNvPicPr>
            <p:nvPr/>
          </p:nvPicPr>
          <p:blipFill>
            <a:blip r:embed="rId2" cstate="print"/>
            <a:srcRect/>
            <a:stretch>
              <a:fillRect/>
            </a:stretch>
          </p:blipFill>
          <p:spPr bwMode="auto">
            <a:xfrm>
              <a:off x="3352800" y="3581400"/>
              <a:ext cx="374164" cy="396804"/>
            </a:xfrm>
            <a:prstGeom prst="rect">
              <a:avLst/>
            </a:prstGeom>
            <a:noFill/>
            <a:ln w="9525">
              <a:noFill/>
              <a:miter lim="800000"/>
              <a:headEnd/>
              <a:tailEnd/>
            </a:ln>
          </p:spPr>
        </p:pic>
        <p:cxnSp>
          <p:nvCxnSpPr>
            <p:cNvPr id="40" name="Straight Connector 39"/>
            <p:cNvCxnSpPr/>
            <p:nvPr/>
          </p:nvCxnSpPr>
          <p:spPr>
            <a:xfrm rot="5400000" flipH="1" flipV="1">
              <a:off x="3048000" y="4572000"/>
              <a:ext cx="10668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695700" y="3848100"/>
              <a:ext cx="3810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3209211" y="2734389"/>
              <a:ext cx="1600199" cy="246221"/>
            </a:xfrm>
            <a:prstGeom prst="rect">
              <a:avLst/>
            </a:prstGeom>
            <a:solidFill>
              <a:schemeClr val="bg1"/>
            </a:solidFill>
            <a:ln>
              <a:solidFill>
                <a:schemeClr val="tx1"/>
              </a:solidFill>
            </a:ln>
          </p:spPr>
          <p:txBody>
            <a:bodyPr wrap="square" lIns="0" tIns="0" rIns="0" bIns="0" rtlCol="0">
              <a:spAutoFit/>
            </a:bodyPr>
            <a:lstStyle/>
            <a:p>
              <a:pPr algn="ctr"/>
              <a:r>
                <a:rPr lang="en-US" sz="1600" dirty="0" smtClean="0"/>
                <a:t>Start</a:t>
              </a:r>
              <a:endParaRPr lang="en-US" sz="1600" dirty="0"/>
            </a:p>
          </p:txBody>
        </p:sp>
        <p:sp>
          <p:nvSpPr>
            <p:cNvPr id="44" name="Rectangle 43"/>
            <p:cNvSpPr/>
            <p:nvPr/>
          </p:nvSpPr>
          <p:spPr>
            <a:xfrm>
              <a:off x="6629400" y="5105400"/>
              <a:ext cx="4572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EL</a:t>
              </a:r>
              <a:endParaRPr lang="en-US" b="1" dirty="0">
                <a:solidFill>
                  <a:schemeClr val="tx1">
                    <a:lumMod val="65000"/>
                    <a:lumOff val="35000"/>
                  </a:schemeClr>
                </a:solidFill>
              </a:endParaRPr>
            </a:p>
          </p:txBody>
        </p:sp>
        <p:cxnSp>
          <p:nvCxnSpPr>
            <p:cNvPr id="45" name="Straight Connector 44"/>
            <p:cNvCxnSpPr/>
            <p:nvPr/>
          </p:nvCxnSpPr>
          <p:spPr>
            <a:xfrm rot="5400000" flipH="1" flipV="1">
              <a:off x="6096000" y="4572000"/>
              <a:ext cx="10668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888954" y="4054207"/>
              <a:ext cx="2688116" cy="486578"/>
            </a:xfrm>
            <a:custGeom>
              <a:avLst/>
              <a:gdLst>
                <a:gd name="connsiteX0" fmla="*/ 0 w 2688116"/>
                <a:gd name="connsiteY0" fmla="*/ 0 h 486578"/>
                <a:gd name="connsiteX1" fmla="*/ 1101687 w 2688116"/>
                <a:gd name="connsiteY1" fmla="*/ 418641 h 486578"/>
                <a:gd name="connsiteX2" fmla="*/ 1961003 w 2688116"/>
                <a:gd name="connsiteY2" fmla="*/ 407624 h 486578"/>
                <a:gd name="connsiteX3" fmla="*/ 2688116 w 2688116"/>
                <a:gd name="connsiteY3" fmla="*/ 55085 h 486578"/>
              </a:gdLst>
              <a:ahLst/>
              <a:cxnLst>
                <a:cxn ang="0">
                  <a:pos x="connsiteX0" y="connsiteY0"/>
                </a:cxn>
                <a:cxn ang="0">
                  <a:pos x="connsiteX1" y="connsiteY1"/>
                </a:cxn>
                <a:cxn ang="0">
                  <a:pos x="connsiteX2" y="connsiteY2"/>
                </a:cxn>
                <a:cxn ang="0">
                  <a:pos x="connsiteX3" y="connsiteY3"/>
                </a:cxn>
              </a:cxnLst>
              <a:rect l="l" t="t" r="r" b="b"/>
              <a:pathLst>
                <a:path w="2688116" h="486578">
                  <a:moveTo>
                    <a:pt x="0" y="0"/>
                  </a:moveTo>
                  <a:cubicBezTo>
                    <a:pt x="387426" y="175352"/>
                    <a:pt x="774853" y="350704"/>
                    <a:pt x="1101687" y="418641"/>
                  </a:cubicBezTo>
                  <a:cubicBezTo>
                    <a:pt x="1428521" y="486578"/>
                    <a:pt x="1696598" y="468217"/>
                    <a:pt x="1961003" y="407624"/>
                  </a:cubicBezTo>
                  <a:cubicBezTo>
                    <a:pt x="2225408" y="347031"/>
                    <a:pt x="2596309" y="77119"/>
                    <a:pt x="2688116" y="55085"/>
                  </a:cubicBezTo>
                </a:path>
              </a:pathLst>
            </a:cu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0" name="Picture 2"/>
            <p:cNvPicPr>
              <a:picLocks noChangeAspect="1" noChangeArrowheads="1"/>
            </p:cNvPicPr>
            <p:nvPr/>
          </p:nvPicPr>
          <p:blipFill>
            <a:blip r:embed="rId2" cstate="print"/>
            <a:srcRect/>
            <a:stretch>
              <a:fillRect/>
            </a:stretch>
          </p:blipFill>
          <p:spPr bwMode="auto">
            <a:xfrm>
              <a:off x="6400800" y="3581400"/>
              <a:ext cx="374164" cy="396804"/>
            </a:xfrm>
            <a:prstGeom prst="rect">
              <a:avLst/>
            </a:prstGeom>
            <a:noFill/>
            <a:ln w="9525">
              <a:noFill/>
              <a:miter lim="800000"/>
              <a:headEnd/>
              <a:tailEnd/>
            </a:ln>
          </p:spPr>
        </p:pic>
      </p:grpSp>
      <p:grpSp>
        <p:nvGrpSpPr>
          <p:cNvPr id="55" name="Group 54"/>
          <p:cNvGrpSpPr/>
          <p:nvPr/>
        </p:nvGrpSpPr>
        <p:grpSpPr>
          <a:xfrm>
            <a:off x="3962400" y="2209800"/>
            <a:ext cx="2743200" cy="3733800"/>
            <a:chOff x="3962400" y="2209800"/>
            <a:chExt cx="2743200" cy="3733800"/>
          </a:xfrm>
        </p:grpSpPr>
        <p:sp>
          <p:nvSpPr>
            <p:cNvPr id="56" name="Rectangle 55"/>
            <p:cNvSpPr/>
            <p:nvPr/>
          </p:nvSpPr>
          <p:spPr>
            <a:xfrm>
              <a:off x="4419600" y="55626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R1</a:t>
              </a:r>
              <a:endParaRPr lang="en-US" b="1" dirty="0">
                <a:solidFill>
                  <a:schemeClr val="tx1">
                    <a:lumMod val="65000"/>
                    <a:lumOff val="35000"/>
                  </a:schemeClr>
                </a:solidFill>
              </a:endParaRPr>
            </a:p>
          </p:txBody>
        </p:sp>
        <p:sp>
          <p:nvSpPr>
            <p:cNvPr id="58" name="Rectangle 57"/>
            <p:cNvSpPr/>
            <p:nvPr/>
          </p:nvSpPr>
          <p:spPr>
            <a:xfrm>
              <a:off x="6172200" y="55626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R2</a:t>
              </a:r>
              <a:endParaRPr lang="en-US" b="1" dirty="0">
                <a:solidFill>
                  <a:schemeClr val="tx1">
                    <a:lumMod val="65000"/>
                    <a:lumOff val="35000"/>
                  </a:schemeClr>
                </a:solidFill>
              </a:endParaRPr>
            </a:p>
          </p:txBody>
        </p:sp>
        <p:sp>
          <p:nvSpPr>
            <p:cNvPr id="59" name="Freeform 58"/>
            <p:cNvSpPr/>
            <p:nvPr/>
          </p:nvSpPr>
          <p:spPr>
            <a:xfrm>
              <a:off x="4953000" y="2667000"/>
              <a:ext cx="2286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e 59"/>
            <p:cNvSpPr/>
            <p:nvPr/>
          </p:nvSpPr>
          <p:spPr>
            <a:xfrm>
              <a:off x="51816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Left Brace 63"/>
            <p:cNvSpPr/>
            <p:nvPr/>
          </p:nvSpPr>
          <p:spPr>
            <a:xfrm flipH="1">
              <a:off x="39624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flipH="1">
              <a:off x="4267200" y="2667000"/>
              <a:ext cx="1524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Left Brace 68"/>
            <p:cNvSpPr/>
            <p:nvPr/>
          </p:nvSpPr>
          <p:spPr>
            <a:xfrm flipH="1">
              <a:off x="57150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flipH="1">
              <a:off x="6019800" y="2667000"/>
              <a:ext cx="1524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Title 1"/>
          <p:cNvSpPr txBox="1">
            <a:spLocks/>
          </p:cNvSpPr>
          <p:nvPr/>
        </p:nvSpPr>
        <p:spPr>
          <a:xfrm>
            <a:off x="4953000" y="533400"/>
            <a:ext cx="4568952" cy="457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 Impact</a:t>
            </a:r>
            <a:r>
              <a:rPr kumimoji="0" lang="en-US" sz="4000" b="0" i="0" u="none" strike="noStrike" kern="1200" cap="none" spc="0" normalizeH="0" noProof="0" dirty="0" smtClean="0">
                <a:ln>
                  <a:noFill/>
                </a:ln>
                <a:solidFill>
                  <a:schemeClr val="tx2"/>
                </a:solidFill>
                <a:effectLst/>
                <a:uLnTx/>
                <a:uFillTx/>
                <a:latin typeface="+mj-lt"/>
                <a:ea typeface="+mj-ea"/>
                <a:cs typeface="+mj-cs"/>
              </a:rPr>
              <a:t> study</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74" name="Title 1"/>
          <p:cNvSpPr txBox="1">
            <a:spLocks/>
          </p:cNvSpPr>
          <p:nvPr/>
        </p:nvSpPr>
        <p:spPr>
          <a:xfrm>
            <a:off x="612648" y="1066800"/>
            <a:ext cx="4949952" cy="457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Operations</a:t>
            </a:r>
            <a:r>
              <a:rPr kumimoji="0" lang="en-US" sz="4000" b="0" i="0" u="none" strike="noStrike" kern="1200" cap="none" spc="0" normalizeH="0" noProof="0" dirty="0" smtClean="0">
                <a:ln>
                  <a:noFill/>
                </a:ln>
                <a:solidFill>
                  <a:schemeClr val="tx2"/>
                </a:solidFill>
                <a:effectLst/>
                <a:uLnTx/>
                <a:uFillTx/>
                <a:latin typeface="+mj-lt"/>
                <a:ea typeface="+mj-ea"/>
                <a:cs typeface="+mj-cs"/>
              </a:rPr>
              <a:t> research</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75" name="Title 1"/>
          <p:cNvSpPr txBox="1">
            <a:spLocks/>
          </p:cNvSpPr>
          <p:nvPr/>
        </p:nvSpPr>
        <p:spPr>
          <a:xfrm>
            <a:off x="5181600" y="1066800"/>
            <a:ext cx="4949952" cy="457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 Cost study</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76" name="Rectangle 75"/>
          <p:cNvSpPr/>
          <p:nvPr/>
        </p:nvSpPr>
        <p:spPr>
          <a:xfrm>
            <a:off x="3886200" y="60198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77" name="Straight Arrow Connector 76"/>
          <p:cNvCxnSpPr/>
          <p:nvPr/>
        </p:nvCxnSpPr>
        <p:spPr>
          <a:xfrm rot="5400000" flipH="1" flipV="1">
            <a:off x="2521362" y="4229100"/>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2597562" y="4457700"/>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2673762" y="4686300"/>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648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81" name="Straight Arrow Connector 80"/>
          <p:cNvCxnSpPr/>
          <p:nvPr/>
        </p:nvCxnSpPr>
        <p:spPr>
          <a:xfrm rot="5400000" flipH="1" flipV="1">
            <a:off x="3283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3359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3435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410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85" name="Straight Arrow Connector 84"/>
          <p:cNvCxnSpPr/>
          <p:nvPr/>
        </p:nvCxnSpPr>
        <p:spPr>
          <a:xfrm rot="5400000" flipH="1" flipV="1">
            <a:off x="4045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flipH="1" flipV="1">
            <a:off x="4121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4197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6172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89" name="Straight Arrow Connector 88"/>
          <p:cNvCxnSpPr/>
          <p:nvPr/>
        </p:nvCxnSpPr>
        <p:spPr>
          <a:xfrm rot="5400000" flipH="1" flipV="1">
            <a:off x="4807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flipH="1" flipV="1">
            <a:off x="4883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flipH="1" flipV="1">
            <a:off x="4959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934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93" name="Straight Arrow Connector 92"/>
          <p:cNvCxnSpPr/>
          <p:nvPr/>
        </p:nvCxnSpPr>
        <p:spPr>
          <a:xfrm rot="5400000" flipH="1" flipV="1">
            <a:off x="5569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5645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flipH="1" flipV="1">
            <a:off x="5721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rot="20541658">
            <a:off x="1028272" y="2727365"/>
            <a:ext cx="6791839" cy="2308324"/>
          </a:xfrm>
          <a:prstGeom prst="rect">
            <a:avLst/>
          </a:prstGeom>
          <a:solidFill>
            <a:schemeClr val="bg1"/>
          </a:solidFill>
          <a:ln w="19050">
            <a:solidFill>
              <a:srgbClr val="FF0000"/>
            </a:solidFill>
          </a:ln>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solidFill>
                  <a:srgbClr val="FF0000"/>
                </a:solidFill>
                <a:latin typeface="Courier New" pitchFamily="49" charset="0"/>
                <a:cs typeface="Courier New" pitchFamily="49" charset="0"/>
              </a:rPr>
              <a:t>Plan, plan and plan some more</a:t>
            </a:r>
          </a:p>
          <a:p>
            <a:pPr algn="ctr"/>
            <a:r>
              <a:rPr lang="en-US" sz="3600" b="1" dirty="0" smtClean="0">
                <a:solidFill>
                  <a:srgbClr val="FF0000"/>
                </a:solidFill>
                <a:latin typeface="Courier New" pitchFamily="49" charset="0"/>
                <a:cs typeface="Courier New" pitchFamily="49" charset="0"/>
              </a:rPr>
              <a:t>Talk, talk and talk some more</a:t>
            </a:r>
            <a:endParaRPr lang="en-US" sz="3600" b="1" dirty="0">
              <a:solidFill>
                <a:srgbClr val="FF0000"/>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10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childTnLst>
                                </p:cTn>
                              </p:par>
                              <p:par>
                                <p:cTn id="41" presetID="10"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childTnLst>
                                </p:cTn>
                              </p:par>
                              <p:par>
                                <p:cTn id="44" presetID="10"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10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1000"/>
                                        <p:tgtEl>
                                          <p:spTgt spid="80"/>
                                        </p:tgtEl>
                                      </p:cBhvr>
                                    </p:animEffect>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1000"/>
                                        <p:tgtEl>
                                          <p:spTgt spid="81"/>
                                        </p:tgtEl>
                                      </p:cBhvr>
                                    </p:animEffect>
                                  </p:childTnLst>
                                </p:cTn>
                              </p:par>
                              <p:par>
                                <p:cTn id="53" presetID="10"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000"/>
                                        <p:tgtEl>
                                          <p:spTgt spid="82"/>
                                        </p:tgtEl>
                                      </p:cBhvr>
                                    </p:animEffect>
                                  </p:childTnLst>
                                </p:cTn>
                              </p:par>
                              <p:par>
                                <p:cTn id="56" presetID="10"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000"/>
                                        <p:tgtEl>
                                          <p:spTgt spid="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childTnLst>
                                </p:cTn>
                              </p:par>
                              <p:par>
                                <p:cTn id="62" presetID="10" presetClass="entr" presetSubtype="0"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1000"/>
                                        <p:tgtEl>
                                          <p:spTgt spid="85"/>
                                        </p:tgtEl>
                                      </p:cBhvr>
                                    </p:animEffect>
                                  </p:childTnLst>
                                </p:cTn>
                              </p:par>
                              <p:par>
                                <p:cTn id="65" presetID="10"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1000"/>
                                        <p:tgtEl>
                                          <p:spTgt spid="86"/>
                                        </p:tgtEl>
                                      </p:cBhvr>
                                    </p:animEffect>
                                  </p:childTnLst>
                                </p:cTn>
                              </p:par>
                              <p:par>
                                <p:cTn id="68" presetID="10" presetClass="entr" presetSubtype="0"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1000"/>
                                        <p:tgtEl>
                                          <p:spTgt spid="8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childTnLst>
                                </p:cTn>
                              </p:par>
                              <p:par>
                                <p:cTn id="74" presetID="10"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1000"/>
                                        <p:tgtEl>
                                          <p:spTgt spid="89"/>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1000"/>
                                        <p:tgtEl>
                                          <p:spTgt spid="90"/>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1000"/>
                                        <p:tgtEl>
                                          <p:spTgt spid="9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1000"/>
                                        <p:tgtEl>
                                          <p:spTgt spid="92"/>
                                        </p:tgtEl>
                                      </p:cBhvr>
                                    </p:animEffect>
                                  </p:childTnLst>
                                </p:cTn>
                              </p:par>
                              <p:par>
                                <p:cTn id="86" presetID="10" presetClass="entr" presetSubtype="0" fill="hold" nodeType="with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1000"/>
                                        <p:tgtEl>
                                          <p:spTgt spid="93"/>
                                        </p:tgtEl>
                                      </p:cBhvr>
                                    </p:animEffect>
                                  </p:childTnLst>
                                </p:cTn>
                              </p:par>
                              <p:par>
                                <p:cTn id="89" presetID="10" presetClass="entr" presetSubtype="0" fill="hold" nodeType="with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1000"/>
                                        <p:tgtEl>
                                          <p:spTgt spid="94"/>
                                        </p:tgtEl>
                                      </p:cBhvr>
                                    </p:animEffect>
                                  </p:childTnLst>
                                </p:cTn>
                              </p:par>
                              <p:par>
                                <p:cTn id="92" presetID="10" presetClass="entr" presetSubtype="0"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fade">
                                      <p:cBhvr>
                                        <p:cTn id="94" dur="1000"/>
                                        <p:tgtEl>
                                          <p:spTgt spid="9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5">
                                            <p:txEl>
                                              <p:pRg st="0" end="0"/>
                                            </p:txEl>
                                          </p:spTgt>
                                        </p:tgtEl>
                                        <p:attrNameLst>
                                          <p:attrName>style.visibility</p:attrName>
                                        </p:attrNameLst>
                                      </p:cBhvr>
                                      <p:to>
                                        <p:strVal val="visible"/>
                                      </p:to>
                                    </p:set>
                                    <p:animEffect transition="in" filter="fade">
                                      <p:cBhvr>
                                        <p:cTn id="97" dur="1000"/>
                                        <p:tgtEl>
                                          <p:spTgt spid="75">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grpId="0" nodeType="clickEffect">
                                  <p:stCondLst>
                                    <p:cond delay="0"/>
                                  </p:stCondLst>
                                  <p:childTnLst>
                                    <p:set>
                                      <p:cBhvr rctx="PPT">
                                        <p:cTn id="101" dur="indefinite"/>
                                        <p:tgtEl>
                                          <p:spTgt spid="17"/>
                                        </p:tgtEl>
                                        <p:attrNameLst>
                                          <p:attrName>style.opacity</p:attrName>
                                        </p:attrNameLst>
                                      </p:cBhvr>
                                      <p:to>
                                        <p:strVal val="0.5"/>
                                      </p:to>
                                    </p:set>
                                    <p:animEffect filter="image" prLst="opacity: 0.5">
                                      <p:cBhvr rctx="IE">
                                        <p:cTn id="102" dur="indefinite"/>
                                        <p:tgtEl>
                                          <p:spTgt spid="17"/>
                                        </p:tgtEl>
                                      </p:cBhvr>
                                    </p:animEffect>
                                  </p:childTnLst>
                                </p:cTn>
                              </p:par>
                              <p:par>
                                <p:cTn id="103" presetID="9" presetClass="emph" presetSubtype="0" grpId="0" nodeType="withEffect">
                                  <p:stCondLst>
                                    <p:cond delay="0"/>
                                  </p:stCondLst>
                                  <p:childTnLst>
                                    <p:set>
                                      <p:cBhvr rctx="PPT">
                                        <p:cTn id="104" dur="indefinite"/>
                                        <p:tgtEl>
                                          <p:spTgt spid="18"/>
                                        </p:tgtEl>
                                        <p:attrNameLst>
                                          <p:attrName>style.opacity</p:attrName>
                                        </p:attrNameLst>
                                      </p:cBhvr>
                                      <p:to>
                                        <p:strVal val="0.5"/>
                                      </p:to>
                                    </p:set>
                                    <p:animEffect filter="image" prLst="opacity: 0.5">
                                      <p:cBhvr rctx="IE">
                                        <p:cTn id="105" dur="indefinite"/>
                                        <p:tgtEl>
                                          <p:spTgt spid="18"/>
                                        </p:tgtEl>
                                      </p:cBhvr>
                                    </p:animEffect>
                                  </p:childTnLst>
                                </p:cTn>
                              </p:par>
                              <p:par>
                                <p:cTn id="106" presetID="9" presetClass="emph" presetSubtype="0" nodeType="withEffect">
                                  <p:stCondLst>
                                    <p:cond delay="0"/>
                                  </p:stCondLst>
                                  <p:childTnLst>
                                    <p:set>
                                      <p:cBhvr rctx="PPT">
                                        <p:cTn id="107" dur="indefinite"/>
                                        <p:tgtEl>
                                          <p:spTgt spid="19"/>
                                        </p:tgtEl>
                                        <p:attrNameLst>
                                          <p:attrName>style.opacity</p:attrName>
                                        </p:attrNameLst>
                                      </p:cBhvr>
                                      <p:to>
                                        <p:strVal val="0.5"/>
                                      </p:to>
                                    </p:set>
                                    <p:animEffect filter="image" prLst="opacity: 0.5">
                                      <p:cBhvr rctx="IE">
                                        <p:cTn id="108" dur="indefinite"/>
                                        <p:tgtEl>
                                          <p:spTgt spid="19"/>
                                        </p:tgtEl>
                                      </p:cBhvr>
                                    </p:animEffect>
                                  </p:childTnLst>
                                </p:cTn>
                              </p:par>
                              <p:par>
                                <p:cTn id="109" presetID="9" presetClass="emph" presetSubtype="0" nodeType="withEffect">
                                  <p:stCondLst>
                                    <p:cond delay="0"/>
                                  </p:stCondLst>
                                  <p:childTnLst>
                                    <p:set>
                                      <p:cBhvr rctx="PPT">
                                        <p:cTn id="110" dur="indefinite"/>
                                        <p:tgtEl>
                                          <p:spTgt spid="20"/>
                                        </p:tgtEl>
                                        <p:attrNameLst>
                                          <p:attrName>style.opacity</p:attrName>
                                        </p:attrNameLst>
                                      </p:cBhvr>
                                      <p:to>
                                        <p:strVal val="0.5"/>
                                      </p:to>
                                    </p:set>
                                    <p:animEffect filter="image" prLst="opacity: 0.5">
                                      <p:cBhvr rctx="IE">
                                        <p:cTn id="111" dur="indefinite"/>
                                        <p:tgtEl>
                                          <p:spTgt spid="20"/>
                                        </p:tgtEl>
                                      </p:cBhvr>
                                    </p:animEffect>
                                  </p:childTnLst>
                                </p:cTn>
                              </p:par>
                              <p:par>
                                <p:cTn id="112" presetID="9" presetClass="emph" presetSubtype="0" nodeType="withEffect">
                                  <p:stCondLst>
                                    <p:cond delay="0"/>
                                  </p:stCondLst>
                                  <p:childTnLst>
                                    <p:set>
                                      <p:cBhvr rctx="PPT">
                                        <p:cTn id="113" dur="indefinite"/>
                                        <p:tgtEl>
                                          <p:spTgt spid="21"/>
                                        </p:tgtEl>
                                        <p:attrNameLst>
                                          <p:attrName>style.opacity</p:attrName>
                                        </p:attrNameLst>
                                      </p:cBhvr>
                                      <p:to>
                                        <p:strVal val="0.5"/>
                                      </p:to>
                                    </p:set>
                                    <p:animEffect filter="image" prLst="opacity: 0.5">
                                      <p:cBhvr rctx="IE">
                                        <p:cTn id="114" dur="indefinite"/>
                                        <p:tgtEl>
                                          <p:spTgt spid="21"/>
                                        </p:tgtEl>
                                      </p:cBhvr>
                                    </p:animEffect>
                                  </p:childTnLst>
                                </p:cTn>
                              </p:par>
                              <p:par>
                                <p:cTn id="115" presetID="9" presetClass="emph" presetSubtype="0" nodeType="withEffect">
                                  <p:stCondLst>
                                    <p:cond delay="0"/>
                                  </p:stCondLst>
                                  <p:childTnLst>
                                    <p:set>
                                      <p:cBhvr rctx="PPT">
                                        <p:cTn id="116" dur="indefinite"/>
                                        <p:tgtEl>
                                          <p:spTgt spid="22"/>
                                        </p:tgtEl>
                                        <p:attrNameLst>
                                          <p:attrName>style.opacity</p:attrName>
                                        </p:attrNameLst>
                                      </p:cBhvr>
                                      <p:to>
                                        <p:strVal val="0.5"/>
                                      </p:to>
                                    </p:set>
                                    <p:animEffect filter="image" prLst="opacity: 0.5">
                                      <p:cBhvr rctx="IE">
                                        <p:cTn id="117" dur="indefinite"/>
                                        <p:tgtEl>
                                          <p:spTgt spid="22"/>
                                        </p:tgtEl>
                                      </p:cBhvr>
                                    </p:animEffect>
                                  </p:childTnLst>
                                </p:cTn>
                              </p:par>
                              <p:par>
                                <p:cTn id="118" presetID="9" presetClass="emph" presetSubtype="0" grpId="0" nodeType="withEffect">
                                  <p:stCondLst>
                                    <p:cond delay="0"/>
                                  </p:stCondLst>
                                  <p:childTnLst>
                                    <p:set>
                                      <p:cBhvr rctx="PPT">
                                        <p:cTn id="119" dur="indefinite"/>
                                        <p:tgtEl>
                                          <p:spTgt spid="25"/>
                                        </p:tgtEl>
                                        <p:attrNameLst>
                                          <p:attrName>style.opacity</p:attrName>
                                        </p:attrNameLst>
                                      </p:cBhvr>
                                      <p:to>
                                        <p:strVal val="0.5"/>
                                      </p:to>
                                    </p:set>
                                    <p:animEffect filter="image" prLst="opacity: 0.5">
                                      <p:cBhvr rctx="IE">
                                        <p:cTn id="120" dur="indefinite"/>
                                        <p:tgtEl>
                                          <p:spTgt spid="25"/>
                                        </p:tgtEl>
                                      </p:cBhvr>
                                    </p:animEffect>
                                  </p:childTnLst>
                                </p:cTn>
                              </p:par>
                              <p:par>
                                <p:cTn id="121" presetID="9" presetClass="emph" presetSubtype="0" nodeType="withEffect">
                                  <p:stCondLst>
                                    <p:cond delay="0"/>
                                  </p:stCondLst>
                                  <p:childTnLst>
                                    <p:set>
                                      <p:cBhvr rctx="PPT">
                                        <p:cTn id="122" dur="indefinite"/>
                                        <p:tgtEl>
                                          <p:spTgt spid="26"/>
                                        </p:tgtEl>
                                        <p:attrNameLst>
                                          <p:attrName>style.opacity</p:attrName>
                                        </p:attrNameLst>
                                      </p:cBhvr>
                                      <p:to>
                                        <p:strVal val="0.5"/>
                                      </p:to>
                                    </p:set>
                                    <p:animEffect filter="image" prLst="opacity: 0.5">
                                      <p:cBhvr rctx="IE">
                                        <p:cTn id="123" dur="indefinite"/>
                                        <p:tgtEl>
                                          <p:spTgt spid="26"/>
                                        </p:tgtEl>
                                      </p:cBhvr>
                                    </p:animEffect>
                                  </p:childTnLst>
                                </p:cTn>
                              </p:par>
                              <p:par>
                                <p:cTn id="124" presetID="9" presetClass="emph" presetSubtype="0" nodeType="withEffect">
                                  <p:stCondLst>
                                    <p:cond delay="0"/>
                                  </p:stCondLst>
                                  <p:childTnLst>
                                    <p:set>
                                      <p:cBhvr rctx="PPT">
                                        <p:cTn id="125" dur="indefinite"/>
                                        <p:tgtEl>
                                          <p:spTgt spid="27"/>
                                        </p:tgtEl>
                                        <p:attrNameLst>
                                          <p:attrName>style.opacity</p:attrName>
                                        </p:attrNameLst>
                                      </p:cBhvr>
                                      <p:to>
                                        <p:strVal val="0.5"/>
                                      </p:to>
                                    </p:set>
                                    <p:animEffect filter="image" prLst="opacity: 0.5">
                                      <p:cBhvr rctx="IE">
                                        <p:cTn id="126" dur="indefinite"/>
                                        <p:tgtEl>
                                          <p:spTgt spid="27"/>
                                        </p:tgtEl>
                                      </p:cBhvr>
                                    </p:animEffect>
                                  </p:childTnLst>
                                </p:cTn>
                              </p:par>
                              <p:par>
                                <p:cTn id="127" presetID="9" presetClass="emph" presetSubtype="0" nodeType="withEffect">
                                  <p:stCondLst>
                                    <p:cond delay="0"/>
                                  </p:stCondLst>
                                  <p:childTnLst>
                                    <p:set>
                                      <p:cBhvr rctx="PPT">
                                        <p:cTn id="128" dur="indefinite"/>
                                        <p:tgtEl>
                                          <p:spTgt spid="37"/>
                                        </p:tgtEl>
                                        <p:attrNameLst>
                                          <p:attrName>style.opacity</p:attrName>
                                        </p:attrNameLst>
                                      </p:cBhvr>
                                      <p:to>
                                        <p:strVal val="0.5"/>
                                      </p:to>
                                    </p:set>
                                    <p:animEffect filter="image" prLst="opacity: 0.5">
                                      <p:cBhvr rctx="IE">
                                        <p:cTn id="129" dur="indefinite"/>
                                        <p:tgtEl>
                                          <p:spTgt spid="37"/>
                                        </p:tgtEl>
                                      </p:cBhvr>
                                    </p:animEffect>
                                  </p:childTnLst>
                                </p:cTn>
                              </p:par>
                              <p:par>
                                <p:cTn id="130" presetID="9" presetClass="emph" presetSubtype="0" nodeType="withEffect">
                                  <p:stCondLst>
                                    <p:cond delay="0"/>
                                  </p:stCondLst>
                                  <p:childTnLst>
                                    <p:set>
                                      <p:cBhvr rctx="PPT">
                                        <p:cTn id="131" dur="indefinite"/>
                                        <p:tgtEl>
                                          <p:spTgt spid="46"/>
                                        </p:tgtEl>
                                        <p:attrNameLst>
                                          <p:attrName>style.opacity</p:attrName>
                                        </p:attrNameLst>
                                      </p:cBhvr>
                                      <p:to>
                                        <p:strVal val="0.5"/>
                                      </p:to>
                                    </p:set>
                                    <p:animEffect filter="image" prLst="opacity: 0.5">
                                      <p:cBhvr rctx="IE">
                                        <p:cTn id="132" dur="indefinite"/>
                                        <p:tgtEl>
                                          <p:spTgt spid="46"/>
                                        </p:tgtEl>
                                      </p:cBhvr>
                                    </p:animEffect>
                                  </p:childTnLst>
                                </p:cTn>
                              </p:par>
                              <p:par>
                                <p:cTn id="133" presetID="9" presetClass="emph" presetSubtype="0" grpId="0" nodeType="withEffect">
                                  <p:stCondLst>
                                    <p:cond delay="0"/>
                                  </p:stCondLst>
                                  <p:childTnLst>
                                    <p:set>
                                      <p:cBhvr rctx="PPT">
                                        <p:cTn id="134" dur="indefinite"/>
                                        <p:tgtEl>
                                          <p:spTgt spid="47"/>
                                        </p:tgtEl>
                                        <p:attrNameLst>
                                          <p:attrName>style.opacity</p:attrName>
                                        </p:attrNameLst>
                                      </p:cBhvr>
                                      <p:to>
                                        <p:strVal val="0.5"/>
                                      </p:to>
                                    </p:set>
                                    <p:animEffect filter="image" prLst="opacity: 0.5">
                                      <p:cBhvr rctx="IE">
                                        <p:cTn id="135" dur="indefinite"/>
                                        <p:tgtEl>
                                          <p:spTgt spid="47"/>
                                        </p:tgtEl>
                                      </p:cBhvr>
                                    </p:animEffect>
                                  </p:childTnLst>
                                </p:cTn>
                              </p:par>
                              <p:par>
                                <p:cTn id="136" presetID="9" presetClass="emph" presetSubtype="0" grpId="0" nodeType="withEffect">
                                  <p:stCondLst>
                                    <p:cond delay="0"/>
                                  </p:stCondLst>
                                  <p:childTnLst>
                                    <p:set>
                                      <p:cBhvr rctx="PPT">
                                        <p:cTn id="137" dur="indefinite"/>
                                        <p:tgtEl>
                                          <p:spTgt spid="48"/>
                                        </p:tgtEl>
                                        <p:attrNameLst>
                                          <p:attrName>style.opacity</p:attrName>
                                        </p:attrNameLst>
                                      </p:cBhvr>
                                      <p:to>
                                        <p:strVal val="0.5"/>
                                      </p:to>
                                    </p:set>
                                    <p:animEffect filter="image" prLst="opacity: 0.5">
                                      <p:cBhvr rctx="IE">
                                        <p:cTn id="138" dur="indefinite"/>
                                        <p:tgtEl>
                                          <p:spTgt spid="48"/>
                                        </p:tgtEl>
                                      </p:cBhvr>
                                    </p:animEffect>
                                  </p:childTnLst>
                                </p:cTn>
                              </p:par>
                              <p:par>
                                <p:cTn id="139" presetID="9" presetClass="emph" presetSubtype="0" grpId="0" nodeType="withEffect">
                                  <p:stCondLst>
                                    <p:cond delay="0"/>
                                  </p:stCondLst>
                                  <p:childTnLst>
                                    <p:set>
                                      <p:cBhvr rctx="PPT">
                                        <p:cTn id="140" dur="indefinite"/>
                                        <p:tgtEl>
                                          <p:spTgt spid="57"/>
                                        </p:tgtEl>
                                        <p:attrNameLst>
                                          <p:attrName>style.opacity</p:attrName>
                                        </p:attrNameLst>
                                      </p:cBhvr>
                                      <p:to>
                                        <p:strVal val="0.5"/>
                                      </p:to>
                                    </p:set>
                                    <p:animEffect filter="image" prLst="opacity: 0.5">
                                      <p:cBhvr rctx="IE">
                                        <p:cTn id="141" dur="indefinite"/>
                                        <p:tgtEl>
                                          <p:spTgt spid="57"/>
                                        </p:tgtEl>
                                      </p:cBhvr>
                                    </p:animEffect>
                                  </p:childTnLst>
                                </p:cTn>
                              </p:par>
                              <p:par>
                                <p:cTn id="142" presetID="9" presetClass="emph" presetSubtype="0" nodeType="withEffect">
                                  <p:stCondLst>
                                    <p:cond delay="0"/>
                                  </p:stCondLst>
                                  <p:childTnLst>
                                    <p:set>
                                      <p:cBhvr rctx="PPT">
                                        <p:cTn id="143" dur="indefinite"/>
                                        <p:tgtEl>
                                          <p:spTgt spid="61"/>
                                        </p:tgtEl>
                                        <p:attrNameLst>
                                          <p:attrName>style.opacity</p:attrName>
                                        </p:attrNameLst>
                                      </p:cBhvr>
                                      <p:to>
                                        <p:strVal val="0.5"/>
                                      </p:to>
                                    </p:set>
                                    <p:animEffect filter="image" prLst="opacity: 0.5">
                                      <p:cBhvr rctx="IE">
                                        <p:cTn id="144" dur="indefinite"/>
                                        <p:tgtEl>
                                          <p:spTgt spid="61"/>
                                        </p:tgtEl>
                                      </p:cBhvr>
                                    </p:animEffect>
                                  </p:childTnLst>
                                </p:cTn>
                              </p:par>
                              <p:par>
                                <p:cTn id="145" presetID="9" presetClass="emph" presetSubtype="0" nodeType="withEffect">
                                  <p:stCondLst>
                                    <p:cond delay="0"/>
                                  </p:stCondLst>
                                  <p:childTnLst>
                                    <p:set>
                                      <p:cBhvr rctx="PPT">
                                        <p:cTn id="146" dur="indefinite"/>
                                        <p:tgtEl>
                                          <p:spTgt spid="62"/>
                                        </p:tgtEl>
                                        <p:attrNameLst>
                                          <p:attrName>style.opacity</p:attrName>
                                        </p:attrNameLst>
                                      </p:cBhvr>
                                      <p:to>
                                        <p:strVal val="0.5"/>
                                      </p:to>
                                    </p:set>
                                    <p:animEffect filter="image" prLst="opacity: 0.5">
                                      <p:cBhvr rctx="IE">
                                        <p:cTn id="147" dur="indefinite"/>
                                        <p:tgtEl>
                                          <p:spTgt spid="62"/>
                                        </p:tgtEl>
                                      </p:cBhvr>
                                    </p:animEffect>
                                  </p:childTnLst>
                                </p:cTn>
                              </p:par>
                              <p:par>
                                <p:cTn id="148" presetID="9" presetClass="emph" presetSubtype="0" nodeType="withEffect">
                                  <p:stCondLst>
                                    <p:cond delay="0"/>
                                  </p:stCondLst>
                                  <p:childTnLst>
                                    <p:set>
                                      <p:cBhvr rctx="PPT">
                                        <p:cTn id="149" dur="indefinite"/>
                                        <p:tgtEl>
                                          <p:spTgt spid="63"/>
                                        </p:tgtEl>
                                        <p:attrNameLst>
                                          <p:attrName>style.opacity</p:attrName>
                                        </p:attrNameLst>
                                      </p:cBhvr>
                                      <p:to>
                                        <p:strVal val="0.5"/>
                                      </p:to>
                                    </p:set>
                                    <p:animEffect filter="image" prLst="opacity: 0.5">
                                      <p:cBhvr rctx="IE">
                                        <p:cTn id="150" dur="indefinite"/>
                                        <p:tgtEl>
                                          <p:spTgt spid="63"/>
                                        </p:tgtEl>
                                      </p:cBhvr>
                                    </p:animEffect>
                                  </p:childTnLst>
                                </p:cTn>
                              </p:par>
                              <p:par>
                                <p:cTn id="151" presetID="9" presetClass="emph" presetSubtype="0" nodeType="withEffect">
                                  <p:stCondLst>
                                    <p:cond delay="0"/>
                                  </p:stCondLst>
                                  <p:childTnLst>
                                    <p:set>
                                      <p:cBhvr rctx="PPT">
                                        <p:cTn id="152" dur="indefinite"/>
                                        <p:tgtEl>
                                          <p:spTgt spid="65"/>
                                        </p:tgtEl>
                                        <p:attrNameLst>
                                          <p:attrName>style.opacity</p:attrName>
                                        </p:attrNameLst>
                                      </p:cBhvr>
                                      <p:to>
                                        <p:strVal val="0.5"/>
                                      </p:to>
                                    </p:set>
                                    <p:animEffect filter="image" prLst="opacity: 0.5">
                                      <p:cBhvr rctx="IE">
                                        <p:cTn id="153" dur="indefinite"/>
                                        <p:tgtEl>
                                          <p:spTgt spid="65"/>
                                        </p:tgtEl>
                                      </p:cBhvr>
                                    </p:animEffect>
                                  </p:childTnLst>
                                </p:cTn>
                              </p:par>
                              <p:par>
                                <p:cTn id="154" presetID="9" presetClass="emph" presetSubtype="0" nodeType="withEffect">
                                  <p:stCondLst>
                                    <p:cond delay="0"/>
                                  </p:stCondLst>
                                  <p:childTnLst>
                                    <p:set>
                                      <p:cBhvr rctx="PPT">
                                        <p:cTn id="155" dur="indefinite"/>
                                        <p:tgtEl>
                                          <p:spTgt spid="66"/>
                                        </p:tgtEl>
                                        <p:attrNameLst>
                                          <p:attrName>style.opacity</p:attrName>
                                        </p:attrNameLst>
                                      </p:cBhvr>
                                      <p:to>
                                        <p:strVal val="0.5"/>
                                      </p:to>
                                    </p:set>
                                    <p:animEffect filter="image" prLst="opacity: 0.5">
                                      <p:cBhvr rctx="IE">
                                        <p:cTn id="156" dur="indefinite"/>
                                        <p:tgtEl>
                                          <p:spTgt spid="66"/>
                                        </p:tgtEl>
                                      </p:cBhvr>
                                    </p:animEffect>
                                  </p:childTnLst>
                                </p:cTn>
                              </p:par>
                              <p:par>
                                <p:cTn id="157" presetID="9" presetClass="emph" presetSubtype="0" nodeType="withEffect">
                                  <p:stCondLst>
                                    <p:cond delay="0"/>
                                  </p:stCondLst>
                                  <p:childTnLst>
                                    <p:set>
                                      <p:cBhvr rctx="PPT">
                                        <p:cTn id="158" dur="indefinite"/>
                                        <p:tgtEl>
                                          <p:spTgt spid="68"/>
                                        </p:tgtEl>
                                        <p:attrNameLst>
                                          <p:attrName>style.opacity</p:attrName>
                                        </p:attrNameLst>
                                      </p:cBhvr>
                                      <p:to>
                                        <p:strVal val="0.5"/>
                                      </p:to>
                                    </p:set>
                                    <p:animEffect filter="image" prLst="opacity: 0.5">
                                      <p:cBhvr rctx="IE">
                                        <p:cTn id="159" dur="indefinite"/>
                                        <p:tgtEl>
                                          <p:spTgt spid="68"/>
                                        </p:tgtEl>
                                      </p:cBhvr>
                                    </p:animEffect>
                                  </p:childTnLst>
                                </p:cTn>
                              </p:par>
                              <p:par>
                                <p:cTn id="160" presetID="9" presetClass="emph" presetSubtype="0" nodeType="withEffect">
                                  <p:stCondLst>
                                    <p:cond delay="0"/>
                                  </p:stCondLst>
                                  <p:childTnLst>
                                    <p:set>
                                      <p:cBhvr rctx="PPT">
                                        <p:cTn id="161" dur="indefinite"/>
                                        <p:tgtEl>
                                          <p:spTgt spid="71"/>
                                        </p:tgtEl>
                                        <p:attrNameLst>
                                          <p:attrName>style.opacity</p:attrName>
                                        </p:attrNameLst>
                                      </p:cBhvr>
                                      <p:to>
                                        <p:strVal val="0.5"/>
                                      </p:to>
                                    </p:set>
                                    <p:animEffect filter="image" prLst="opacity: 0.5">
                                      <p:cBhvr rctx="IE">
                                        <p:cTn id="162" dur="indefinite"/>
                                        <p:tgtEl>
                                          <p:spTgt spid="71"/>
                                        </p:tgtEl>
                                      </p:cBhvr>
                                    </p:animEffect>
                                  </p:childTnLst>
                                </p:cTn>
                              </p:par>
                              <p:par>
                                <p:cTn id="163" presetID="9" presetClass="emph" presetSubtype="0" nodeType="withEffect">
                                  <p:stCondLst>
                                    <p:cond delay="0"/>
                                  </p:stCondLst>
                                  <p:childTnLst>
                                    <p:set>
                                      <p:cBhvr rctx="PPT">
                                        <p:cTn id="164" dur="indefinite"/>
                                        <p:tgtEl>
                                          <p:spTgt spid="72"/>
                                        </p:tgtEl>
                                        <p:attrNameLst>
                                          <p:attrName>style.opacity</p:attrName>
                                        </p:attrNameLst>
                                      </p:cBhvr>
                                      <p:to>
                                        <p:strVal val="0.5"/>
                                      </p:to>
                                    </p:set>
                                    <p:animEffect filter="image" prLst="opacity: 0.5">
                                      <p:cBhvr rctx="IE">
                                        <p:cTn id="165" dur="indefinite"/>
                                        <p:tgtEl>
                                          <p:spTgt spid="72"/>
                                        </p:tgtEl>
                                      </p:cBhvr>
                                    </p:animEffect>
                                  </p:childTnLst>
                                </p:cTn>
                              </p:par>
                              <p:par>
                                <p:cTn id="166" presetID="9" presetClass="emph" presetSubtype="0" grpId="0" nodeType="withEffect">
                                  <p:stCondLst>
                                    <p:cond delay="0"/>
                                  </p:stCondLst>
                                  <p:childTnLst>
                                    <p:set>
                                      <p:cBhvr rctx="PPT">
                                        <p:cTn id="167" dur="indefinite"/>
                                        <p:tgtEl>
                                          <p:spTgt spid="101"/>
                                        </p:tgtEl>
                                        <p:attrNameLst>
                                          <p:attrName>style.opacity</p:attrName>
                                        </p:attrNameLst>
                                      </p:cBhvr>
                                      <p:to>
                                        <p:strVal val="0.5"/>
                                      </p:to>
                                    </p:set>
                                    <p:animEffect filter="image" prLst="opacity: 0.5">
                                      <p:cBhvr rctx="IE">
                                        <p:cTn id="168" dur="indefinite"/>
                                        <p:tgtEl>
                                          <p:spTgt spid="101"/>
                                        </p:tgtEl>
                                      </p:cBhvr>
                                    </p:animEffect>
                                  </p:childTnLst>
                                </p:cTn>
                              </p:par>
                              <p:par>
                                <p:cTn id="169" presetID="9" presetClass="emph" presetSubtype="0" grpId="0" nodeType="withEffect">
                                  <p:stCondLst>
                                    <p:cond delay="0"/>
                                  </p:stCondLst>
                                  <p:childTnLst>
                                    <p:set>
                                      <p:cBhvr rctx="PPT">
                                        <p:cTn id="170" dur="indefinite"/>
                                        <p:tgtEl>
                                          <p:spTgt spid="126"/>
                                        </p:tgtEl>
                                        <p:attrNameLst>
                                          <p:attrName>style.opacity</p:attrName>
                                        </p:attrNameLst>
                                      </p:cBhvr>
                                      <p:to>
                                        <p:strVal val="0.5"/>
                                      </p:to>
                                    </p:set>
                                    <p:animEffect filter="image" prLst="opacity: 0.5">
                                      <p:cBhvr rctx="IE">
                                        <p:cTn id="171" dur="indefinite"/>
                                        <p:tgtEl>
                                          <p:spTgt spid="126"/>
                                        </p:tgtEl>
                                      </p:cBhvr>
                                    </p:animEffect>
                                  </p:childTnLst>
                                </p:cTn>
                              </p:par>
                              <p:par>
                                <p:cTn id="172" presetID="9" presetClass="emph" presetSubtype="0" grpId="0" nodeType="withEffect">
                                  <p:stCondLst>
                                    <p:cond delay="0"/>
                                  </p:stCondLst>
                                  <p:childTnLst>
                                    <p:set>
                                      <p:cBhvr rctx="PPT">
                                        <p:cTn id="173" dur="indefinite"/>
                                        <p:tgtEl>
                                          <p:spTgt spid="43"/>
                                        </p:tgtEl>
                                        <p:attrNameLst>
                                          <p:attrName>style.opacity</p:attrName>
                                        </p:attrNameLst>
                                      </p:cBhvr>
                                      <p:to>
                                        <p:strVal val="0.5"/>
                                      </p:to>
                                    </p:set>
                                    <p:animEffect filter="image" prLst="opacity: 0.5">
                                      <p:cBhvr rctx="IE">
                                        <p:cTn id="174" dur="indefinite"/>
                                        <p:tgtEl>
                                          <p:spTgt spid="43"/>
                                        </p:tgtEl>
                                      </p:cBhvr>
                                    </p:animEffect>
                                  </p:childTnLst>
                                </p:cTn>
                              </p:par>
                              <p:par>
                                <p:cTn id="175" presetID="9" presetClass="emph" presetSubtype="0" grpId="0" nodeType="withEffect">
                                  <p:stCondLst>
                                    <p:cond delay="0"/>
                                  </p:stCondLst>
                                  <p:childTnLst>
                                    <p:set>
                                      <p:cBhvr rctx="PPT">
                                        <p:cTn id="176" dur="indefinite"/>
                                        <p:tgtEl>
                                          <p:spTgt spid="52"/>
                                        </p:tgtEl>
                                        <p:attrNameLst>
                                          <p:attrName>style.opacity</p:attrName>
                                        </p:attrNameLst>
                                      </p:cBhvr>
                                      <p:to>
                                        <p:strVal val="0.5"/>
                                      </p:to>
                                    </p:set>
                                    <p:animEffect filter="image" prLst="opacity: 0.5">
                                      <p:cBhvr rctx="IE">
                                        <p:cTn id="177" dur="indefinite"/>
                                        <p:tgtEl>
                                          <p:spTgt spid="52"/>
                                        </p:tgtEl>
                                      </p:cBhvr>
                                    </p:animEffect>
                                  </p:childTnLst>
                                </p:cTn>
                              </p:par>
                              <p:par>
                                <p:cTn id="178" presetID="9" presetClass="emph" presetSubtype="0" grpId="0" nodeType="withEffect">
                                  <p:stCondLst>
                                    <p:cond delay="0"/>
                                  </p:stCondLst>
                                  <p:childTnLst>
                                    <p:set>
                                      <p:cBhvr rctx="PPT">
                                        <p:cTn id="179" dur="indefinite"/>
                                        <p:tgtEl>
                                          <p:spTgt spid="54"/>
                                        </p:tgtEl>
                                        <p:attrNameLst>
                                          <p:attrName>style.opacity</p:attrName>
                                        </p:attrNameLst>
                                      </p:cBhvr>
                                      <p:to>
                                        <p:strVal val="0.5"/>
                                      </p:to>
                                    </p:set>
                                    <p:animEffect filter="image" prLst="opacity: 0.5">
                                      <p:cBhvr rctx="IE">
                                        <p:cTn id="180" dur="indefinite"/>
                                        <p:tgtEl>
                                          <p:spTgt spid="54"/>
                                        </p:tgtEl>
                                      </p:cBhvr>
                                    </p:animEffect>
                                  </p:childTnLst>
                                </p:cTn>
                              </p:par>
                              <p:par>
                                <p:cTn id="181" presetID="9" presetClass="emph" presetSubtype="0" grpId="0" nodeType="withEffect">
                                  <p:stCondLst>
                                    <p:cond delay="0"/>
                                  </p:stCondLst>
                                  <p:childTnLst>
                                    <p:set>
                                      <p:cBhvr rctx="PPT">
                                        <p:cTn id="182" dur="indefinite"/>
                                        <p:tgtEl>
                                          <p:spTgt spid="51"/>
                                        </p:tgtEl>
                                        <p:attrNameLst>
                                          <p:attrName>style.opacity</p:attrName>
                                        </p:attrNameLst>
                                      </p:cBhvr>
                                      <p:to>
                                        <p:strVal val="0.5"/>
                                      </p:to>
                                    </p:set>
                                    <p:animEffect filter="image" prLst="opacity: 0.5">
                                      <p:cBhvr rctx="IE">
                                        <p:cTn id="183" dur="indefinite"/>
                                        <p:tgtEl>
                                          <p:spTgt spid="51"/>
                                        </p:tgtEl>
                                      </p:cBhvr>
                                    </p:animEffect>
                                  </p:childTnLst>
                                </p:cTn>
                              </p:par>
                              <p:par>
                                <p:cTn id="184" presetID="9" presetClass="emph" presetSubtype="0" grpId="1" nodeType="withEffect">
                                  <p:stCondLst>
                                    <p:cond delay="0"/>
                                  </p:stCondLst>
                                  <p:childTnLst>
                                    <p:set>
                                      <p:cBhvr rctx="PPT">
                                        <p:cTn id="185" dur="indefinite"/>
                                        <p:tgtEl>
                                          <p:spTgt spid="33"/>
                                        </p:tgtEl>
                                        <p:attrNameLst>
                                          <p:attrName>style.opacity</p:attrName>
                                        </p:attrNameLst>
                                      </p:cBhvr>
                                      <p:to>
                                        <p:strVal val="0.5"/>
                                      </p:to>
                                    </p:set>
                                    <p:animEffect filter="image" prLst="opacity: 0.5">
                                      <p:cBhvr rctx="IE">
                                        <p:cTn id="186" dur="indefinite"/>
                                        <p:tgtEl>
                                          <p:spTgt spid="33"/>
                                        </p:tgtEl>
                                      </p:cBhvr>
                                    </p:animEffect>
                                  </p:childTnLst>
                                </p:cTn>
                              </p:par>
                              <p:par>
                                <p:cTn id="187" presetID="9" presetClass="emph" presetSubtype="0" grpId="1" nodeType="withEffect">
                                  <p:stCondLst>
                                    <p:cond delay="0"/>
                                  </p:stCondLst>
                                  <p:childTnLst>
                                    <p:set>
                                      <p:cBhvr rctx="PPT">
                                        <p:cTn id="188" dur="indefinite"/>
                                        <p:tgtEl>
                                          <p:spTgt spid="34"/>
                                        </p:tgtEl>
                                        <p:attrNameLst>
                                          <p:attrName>style.opacity</p:attrName>
                                        </p:attrNameLst>
                                      </p:cBhvr>
                                      <p:to>
                                        <p:strVal val="0.5"/>
                                      </p:to>
                                    </p:set>
                                    <p:animEffect filter="image" prLst="opacity: 0.5">
                                      <p:cBhvr rctx="IE">
                                        <p:cTn id="189" dur="indefinite"/>
                                        <p:tgtEl>
                                          <p:spTgt spid="34"/>
                                        </p:tgtEl>
                                      </p:cBhvr>
                                    </p:animEffect>
                                  </p:childTnLst>
                                </p:cTn>
                              </p:par>
                              <p:par>
                                <p:cTn id="190" presetID="9" presetClass="emph" presetSubtype="0" nodeType="withEffect">
                                  <p:stCondLst>
                                    <p:cond delay="0"/>
                                  </p:stCondLst>
                                  <p:childTnLst>
                                    <p:set>
                                      <p:cBhvr rctx="PPT">
                                        <p:cTn id="191" dur="indefinite"/>
                                        <p:tgtEl>
                                          <p:spTgt spid="35"/>
                                        </p:tgtEl>
                                        <p:attrNameLst>
                                          <p:attrName>style.opacity</p:attrName>
                                        </p:attrNameLst>
                                      </p:cBhvr>
                                      <p:to>
                                        <p:strVal val="0.5"/>
                                      </p:to>
                                    </p:set>
                                    <p:animEffect filter="image" prLst="opacity: 0.5">
                                      <p:cBhvr rctx="IE">
                                        <p:cTn id="192" dur="indefinite"/>
                                        <p:tgtEl>
                                          <p:spTgt spid="35"/>
                                        </p:tgtEl>
                                      </p:cBhvr>
                                    </p:animEffect>
                                  </p:childTnLst>
                                </p:cTn>
                              </p:par>
                              <p:par>
                                <p:cTn id="193" presetID="9" presetClass="emph" presetSubtype="0" nodeType="withEffect">
                                  <p:stCondLst>
                                    <p:cond delay="0"/>
                                  </p:stCondLst>
                                  <p:childTnLst>
                                    <p:set>
                                      <p:cBhvr rctx="PPT">
                                        <p:cTn id="194" dur="indefinite"/>
                                        <p:tgtEl>
                                          <p:spTgt spid="36"/>
                                        </p:tgtEl>
                                        <p:attrNameLst>
                                          <p:attrName>style.opacity</p:attrName>
                                        </p:attrNameLst>
                                      </p:cBhvr>
                                      <p:to>
                                        <p:strVal val="0.5"/>
                                      </p:to>
                                    </p:set>
                                    <p:animEffect filter="image" prLst="opacity: 0.5">
                                      <p:cBhvr rctx="IE">
                                        <p:cTn id="195" dur="indefinite"/>
                                        <p:tgtEl>
                                          <p:spTgt spid="36"/>
                                        </p:tgtEl>
                                      </p:cBhvr>
                                    </p:animEffect>
                                  </p:childTnLst>
                                </p:cTn>
                              </p:par>
                              <p:par>
                                <p:cTn id="196" presetID="9" presetClass="emph" presetSubtype="0" nodeType="withEffect">
                                  <p:stCondLst>
                                    <p:cond delay="0"/>
                                  </p:stCondLst>
                                  <p:childTnLst>
                                    <p:set>
                                      <p:cBhvr rctx="PPT">
                                        <p:cTn id="197" dur="indefinite"/>
                                        <p:tgtEl>
                                          <p:spTgt spid="55"/>
                                        </p:tgtEl>
                                        <p:attrNameLst>
                                          <p:attrName>style.opacity</p:attrName>
                                        </p:attrNameLst>
                                      </p:cBhvr>
                                      <p:to>
                                        <p:strVal val="0.5"/>
                                      </p:to>
                                    </p:set>
                                    <p:animEffect filter="image" prLst="opacity: 0.5">
                                      <p:cBhvr rctx="IE">
                                        <p:cTn id="198" dur="indefinite"/>
                                        <p:tgtEl>
                                          <p:spTgt spid="55"/>
                                        </p:tgtEl>
                                      </p:cBhvr>
                                    </p:animEffect>
                                  </p:childTnLst>
                                </p:cTn>
                              </p:par>
                              <p:par>
                                <p:cTn id="199" presetID="9" presetClass="emph" presetSubtype="0" grpId="1" nodeType="withEffect">
                                  <p:stCondLst>
                                    <p:cond delay="0"/>
                                  </p:stCondLst>
                                  <p:childTnLst>
                                    <p:set>
                                      <p:cBhvr rctx="PPT">
                                        <p:cTn id="200" dur="indefinite"/>
                                        <p:tgtEl>
                                          <p:spTgt spid="76"/>
                                        </p:tgtEl>
                                        <p:attrNameLst>
                                          <p:attrName>style.opacity</p:attrName>
                                        </p:attrNameLst>
                                      </p:cBhvr>
                                      <p:to>
                                        <p:strVal val="0.5"/>
                                      </p:to>
                                    </p:set>
                                    <p:animEffect filter="image" prLst="opacity: 0.5">
                                      <p:cBhvr rctx="IE">
                                        <p:cTn id="201" dur="indefinite"/>
                                        <p:tgtEl>
                                          <p:spTgt spid="76"/>
                                        </p:tgtEl>
                                      </p:cBhvr>
                                    </p:animEffect>
                                  </p:childTnLst>
                                </p:cTn>
                              </p:par>
                              <p:par>
                                <p:cTn id="202" presetID="9" presetClass="emph" presetSubtype="0" nodeType="withEffect">
                                  <p:stCondLst>
                                    <p:cond delay="0"/>
                                  </p:stCondLst>
                                  <p:childTnLst>
                                    <p:set>
                                      <p:cBhvr rctx="PPT">
                                        <p:cTn id="203" dur="indefinite"/>
                                        <p:tgtEl>
                                          <p:spTgt spid="77"/>
                                        </p:tgtEl>
                                        <p:attrNameLst>
                                          <p:attrName>style.opacity</p:attrName>
                                        </p:attrNameLst>
                                      </p:cBhvr>
                                      <p:to>
                                        <p:strVal val="0.5"/>
                                      </p:to>
                                    </p:set>
                                    <p:animEffect filter="image" prLst="opacity: 0.5">
                                      <p:cBhvr rctx="IE">
                                        <p:cTn id="204" dur="indefinite"/>
                                        <p:tgtEl>
                                          <p:spTgt spid="77"/>
                                        </p:tgtEl>
                                      </p:cBhvr>
                                    </p:animEffect>
                                  </p:childTnLst>
                                </p:cTn>
                              </p:par>
                              <p:par>
                                <p:cTn id="205" presetID="9" presetClass="emph" presetSubtype="0" nodeType="withEffect">
                                  <p:stCondLst>
                                    <p:cond delay="0"/>
                                  </p:stCondLst>
                                  <p:childTnLst>
                                    <p:set>
                                      <p:cBhvr rctx="PPT">
                                        <p:cTn id="206" dur="indefinite"/>
                                        <p:tgtEl>
                                          <p:spTgt spid="78"/>
                                        </p:tgtEl>
                                        <p:attrNameLst>
                                          <p:attrName>style.opacity</p:attrName>
                                        </p:attrNameLst>
                                      </p:cBhvr>
                                      <p:to>
                                        <p:strVal val="0.5"/>
                                      </p:to>
                                    </p:set>
                                    <p:animEffect filter="image" prLst="opacity: 0.5">
                                      <p:cBhvr rctx="IE">
                                        <p:cTn id="207" dur="indefinite"/>
                                        <p:tgtEl>
                                          <p:spTgt spid="78"/>
                                        </p:tgtEl>
                                      </p:cBhvr>
                                    </p:animEffect>
                                  </p:childTnLst>
                                </p:cTn>
                              </p:par>
                              <p:par>
                                <p:cTn id="208" presetID="9" presetClass="emph" presetSubtype="0" nodeType="withEffect">
                                  <p:stCondLst>
                                    <p:cond delay="0"/>
                                  </p:stCondLst>
                                  <p:childTnLst>
                                    <p:set>
                                      <p:cBhvr rctx="PPT">
                                        <p:cTn id="209" dur="indefinite"/>
                                        <p:tgtEl>
                                          <p:spTgt spid="79"/>
                                        </p:tgtEl>
                                        <p:attrNameLst>
                                          <p:attrName>style.opacity</p:attrName>
                                        </p:attrNameLst>
                                      </p:cBhvr>
                                      <p:to>
                                        <p:strVal val="0.5"/>
                                      </p:to>
                                    </p:set>
                                    <p:animEffect filter="image" prLst="opacity: 0.5">
                                      <p:cBhvr rctx="IE">
                                        <p:cTn id="210" dur="indefinite"/>
                                        <p:tgtEl>
                                          <p:spTgt spid="79"/>
                                        </p:tgtEl>
                                      </p:cBhvr>
                                    </p:animEffect>
                                  </p:childTnLst>
                                </p:cTn>
                              </p:par>
                              <p:par>
                                <p:cTn id="211" presetID="9" presetClass="emph" presetSubtype="0" grpId="1" nodeType="withEffect">
                                  <p:stCondLst>
                                    <p:cond delay="0"/>
                                  </p:stCondLst>
                                  <p:childTnLst>
                                    <p:set>
                                      <p:cBhvr rctx="PPT">
                                        <p:cTn id="212" dur="indefinite"/>
                                        <p:tgtEl>
                                          <p:spTgt spid="80"/>
                                        </p:tgtEl>
                                        <p:attrNameLst>
                                          <p:attrName>style.opacity</p:attrName>
                                        </p:attrNameLst>
                                      </p:cBhvr>
                                      <p:to>
                                        <p:strVal val="0.5"/>
                                      </p:to>
                                    </p:set>
                                    <p:animEffect filter="image" prLst="opacity: 0.5">
                                      <p:cBhvr rctx="IE">
                                        <p:cTn id="213" dur="indefinite"/>
                                        <p:tgtEl>
                                          <p:spTgt spid="80"/>
                                        </p:tgtEl>
                                      </p:cBhvr>
                                    </p:animEffect>
                                  </p:childTnLst>
                                </p:cTn>
                              </p:par>
                              <p:par>
                                <p:cTn id="214" presetID="9" presetClass="emph" presetSubtype="0" nodeType="withEffect">
                                  <p:stCondLst>
                                    <p:cond delay="0"/>
                                  </p:stCondLst>
                                  <p:childTnLst>
                                    <p:set>
                                      <p:cBhvr rctx="PPT">
                                        <p:cTn id="215" dur="indefinite"/>
                                        <p:tgtEl>
                                          <p:spTgt spid="81"/>
                                        </p:tgtEl>
                                        <p:attrNameLst>
                                          <p:attrName>style.opacity</p:attrName>
                                        </p:attrNameLst>
                                      </p:cBhvr>
                                      <p:to>
                                        <p:strVal val="0.5"/>
                                      </p:to>
                                    </p:set>
                                    <p:animEffect filter="image" prLst="opacity: 0.5">
                                      <p:cBhvr rctx="IE">
                                        <p:cTn id="216" dur="indefinite"/>
                                        <p:tgtEl>
                                          <p:spTgt spid="81"/>
                                        </p:tgtEl>
                                      </p:cBhvr>
                                    </p:animEffect>
                                  </p:childTnLst>
                                </p:cTn>
                              </p:par>
                              <p:par>
                                <p:cTn id="217" presetID="9" presetClass="emph" presetSubtype="0" nodeType="withEffect">
                                  <p:stCondLst>
                                    <p:cond delay="0"/>
                                  </p:stCondLst>
                                  <p:childTnLst>
                                    <p:set>
                                      <p:cBhvr rctx="PPT">
                                        <p:cTn id="218" dur="indefinite"/>
                                        <p:tgtEl>
                                          <p:spTgt spid="82"/>
                                        </p:tgtEl>
                                        <p:attrNameLst>
                                          <p:attrName>style.opacity</p:attrName>
                                        </p:attrNameLst>
                                      </p:cBhvr>
                                      <p:to>
                                        <p:strVal val="0.5"/>
                                      </p:to>
                                    </p:set>
                                    <p:animEffect filter="image" prLst="opacity: 0.5">
                                      <p:cBhvr rctx="IE">
                                        <p:cTn id="219" dur="indefinite"/>
                                        <p:tgtEl>
                                          <p:spTgt spid="82"/>
                                        </p:tgtEl>
                                      </p:cBhvr>
                                    </p:animEffect>
                                  </p:childTnLst>
                                </p:cTn>
                              </p:par>
                              <p:par>
                                <p:cTn id="220" presetID="9" presetClass="emph" presetSubtype="0" nodeType="withEffect">
                                  <p:stCondLst>
                                    <p:cond delay="0"/>
                                  </p:stCondLst>
                                  <p:childTnLst>
                                    <p:set>
                                      <p:cBhvr rctx="PPT">
                                        <p:cTn id="221" dur="indefinite"/>
                                        <p:tgtEl>
                                          <p:spTgt spid="83"/>
                                        </p:tgtEl>
                                        <p:attrNameLst>
                                          <p:attrName>style.opacity</p:attrName>
                                        </p:attrNameLst>
                                      </p:cBhvr>
                                      <p:to>
                                        <p:strVal val="0.5"/>
                                      </p:to>
                                    </p:set>
                                    <p:animEffect filter="image" prLst="opacity: 0.5">
                                      <p:cBhvr rctx="IE">
                                        <p:cTn id="222" dur="indefinite"/>
                                        <p:tgtEl>
                                          <p:spTgt spid="83"/>
                                        </p:tgtEl>
                                      </p:cBhvr>
                                    </p:animEffect>
                                  </p:childTnLst>
                                </p:cTn>
                              </p:par>
                              <p:par>
                                <p:cTn id="223" presetID="9" presetClass="emph" presetSubtype="0" grpId="1" nodeType="withEffect">
                                  <p:stCondLst>
                                    <p:cond delay="0"/>
                                  </p:stCondLst>
                                  <p:childTnLst>
                                    <p:set>
                                      <p:cBhvr rctx="PPT">
                                        <p:cTn id="224" dur="indefinite"/>
                                        <p:tgtEl>
                                          <p:spTgt spid="84"/>
                                        </p:tgtEl>
                                        <p:attrNameLst>
                                          <p:attrName>style.opacity</p:attrName>
                                        </p:attrNameLst>
                                      </p:cBhvr>
                                      <p:to>
                                        <p:strVal val="0.5"/>
                                      </p:to>
                                    </p:set>
                                    <p:animEffect filter="image" prLst="opacity: 0.5">
                                      <p:cBhvr rctx="IE">
                                        <p:cTn id="225" dur="indefinite"/>
                                        <p:tgtEl>
                                          <p:spTgt spid="84"/>
                                        </p:tgtEl>
                                      </p:cBhvr>
                                    </p:animEffect>
                                  </p:childTnLst>
                                </p:cTn>
                              </p:par>
                              <p:par>
                                <p:cTn id="226" presetID="9" presetClass="emph" presetSubtype="0" nodeType="withEffect">
                                  <p:stCondLst>
                                    <p:cond delay="0"/>
                                  </p:stCondLst>
                                  <p:childTnLst>
                                    <p:set>
                                      <p:cBhvr rctx="PPT">
                                        <p:cTn id="227" dur="indefinite"/>
                                        <p:tgtEl>
                                          <p:spTgt spid="85"/>
                                        </p:tgtEl>
                                        <p:attrNameLst>
                                          <p:attrName>style.opacity</p:attrName>
                                        </p:attrNameLst>
                                      </p:cBhvr>
                                      <p:to>
                                        <p:strVal val="0.5"/>
                                      </p:to>
                                    </p:set>
                                    <p:animEffect filter="image" prLst="opacity: 0.5">
                                      <p:cBhvr rctx="IE">
                                        <p:cTn id="228" dur="indefinite"/>
                                        <p:tgtEl>
                                          <p:spTgt spid="85"/>
                                        </p:tgtEl>
                                      </p:cBhvr>
                                    </p:animEffect>
                                  </p:childTnLst>
                                </p:cTn>
                              </p:par>
                              <p:par>
                                <p:cTn id="229" presetID="9" presetClass="emph" presetSubtype="0" nodeType="withEffect">
                                  <p:stCondLst>
                                    <p:cond delay="0"/>
                                  </p:stCondLst>
                                  <p:childTnLst>
                                    <p:set>
                                      <p:cBhvr rctx="PPT">
                                        <p:cTn id="230" dur="indefinite"/>
                                        <p:tgtEl>
                                          <p:spTgt spid="86"/>
                                        </p:tgtEl>
                                        <p:attrNameLst>
                                          <p:attrName>style.opacity</p:attrName>
                                        </p:attrNameLst>
                                      </p:cBhvr>
                                      <p:to>
                                        <p:strVal val="0.5"/>
                                      </p:to>
                                    </p:set>
                                    <p:animEffect filter="image" prLst="opacity: 0.5">
                                      <p:cBhvr rctx="IE">
                                        <p:cTn id="231" dur="indefinite"/>
                                        <p:tgtEl>
                                          <p:spTgt spid="86"/>
                                        </p:tgtEl>
                                      </p:cBhvr>
                                    </p:animEffect>
                                  </p:childTnLst>
                                </p:cTn>
                              </p:par>
                              <p:par>
                                <p:cTn id="232" presetID="9" presetClass="emph" presetSubtype="0" nodeType="withEffect">
                                  <p:stCondLst>
                                    <p:cond delay="0"/>
                                  </p:stCondLst>
                                  <p:childTnLst>
                                    <p:set>
                                      <p:cBhvr rctx="PPT">
                                        <p:cTn id="233" dur="indefinite"/>
                                        <p:tgtEl>
                                          <p:spTgt spid="87"/>
                                        </p:tgtEl>
                                        <p:attrNameLst>
                                          <p:attrName>style.opacity</p:attrName>
                                        </p:attrNameLst>
                                      </p:cBhvr>
                                      <p:to>
                                        <p:strVal val="0.5"/>
                                      </p:to>
                                    </p:set>
                                    <p:animEffect filter="image" prLst="opacity: 0.5">
                                      <p:cBhvr rctx="IE">
                                        <p:cTn id="234" dur="indefinite"/>
                                        <p:tgtEl>
                                          <p:spTgt spid="87"/>
                                        </p:tgtEl>
                                      </p:cBhvr>
                                    </p:animEffect>
                                  </p:childTnLst>
                                </p:cTn>
                              </p:par>
                              <p:par>
                                <p:cTn id="235" presetID="9" presetClass="emph" presetSubtype="0" grpId="1" nodeType="withEffect">
                                  <p:stCondLst>
                                    <p:cond delay="0"/>
                                  </p:stCondLst>
                                  <p:childTnLst>
                                    <p:set>
                                      <p:cBhvr rctx="PPT">
                                        <p:cTn id="236" dur="indefinite"/>
                                        <p:tgtEl>
                                          <p:spTgt spid="88"/>
                                        </p:tgtEl>
                                        <p:attrNameLst>
                                          <p:attrName>style.opacity</p:attrName>
                                        </p:attrNameLst>
                                      </p:cBhvr>
                                      <p:to>
                                        <p:strVal val="0.5"/>
                                      </p:to>
                                    </p:set>
                                    <p:animEffect filter="image" prLst="opacity: 0.5">
                                      <p:cBhvr rctx="IE">
                                        <p:cTn id="237" dur="indefinite"/>
                                        <p:tgtEl>
                                          <p:spTgt spid="88"/>
                                        </p:tgtEl>
                                      </p:cBhvr>
                                    </p:animEffect>
                                  </p:childTnLst>
                                </p:cTn>
                              </p:par>
                              <p:par>
                                <p:cTn id="238" presetID="9" presetClass="emph" presetSubtype="0" nodeType="withEffect">
                                  <p:stCondLst>
                                    <p:cond delay="0"/>
                                  </p:stCondLst>
                                  <p:childTnLst>
                                    <p:set>
                                      <p:cBhvr rctx="PPT">
                                        <p:cTn id="239" dur="indefinite"/>
                                        <p:tgtEl>
                                          <p:spTgt spid="89"/>
                                        </p:tgtEl>
                                        <p:attrNameLst>
                                          <p:attrName>style.opacity</p:attrName>
                                        </p:attrNameLst>
                                      </p:cBhvr>
                                      <p:to>
                                        <p:strVal val="0.5"/>
                                      </p:to>
                                    </p:set>
                                    <p:animEffect filter="image" prLst="opacity: 0.5">
                                      <p:cBhvr rctx="IE">
                                        <p:cTn id="240" dur="indefinite"/>
                                        <p:tgtEl>
                                          <p:spTgt spid="89"/>
                                        </p:tgtEl>
                                      </p:cBhvr>
                                    </p:animEffect>
                                  </p:childTnLst>
                                </p:cTn>
                              </p:par>
                              <p:par>
                                <p:cTn id="241" presetID="9" presetClass="emph" presetSubtype="0" nodeType="withEffect">
                                  <p:stCondLst>
                                    <p:cond delay="0"/>
                                  </p:stCondLst>
                                  <p:childTnLst>
                                    <p:set>
                                      <p:cBhvr rctx="PPT">
                                        <p:cTn id="242" dur="indefinite"/>
                                        <p:tgtEl>
                                          <p:spTgt spid="90"/>
                                        </p:tgtEl>
                                        <p:attrNameLst>
                                          <p:attrName>style.opacity</p:attrName>
                                        </p:attrNameLst>
                                      </p:cBhvr>
                                      <p:to>
                                        <p:strVal val="0.5"/>
                                      </p:to>
                                    </p:set>
                                    <p:animEffect filter="image" prLst="opacity: 0.5">
                                      <p:cBhvr rctx="IE">
                                        <p:cTn id="243" dur="indefinite"/>
                                        <p:tgtEl>
                                          <p:spTgt spid="90"/>
                                        </p:tgtEl>
                                      </p:cBhvr>
                                    </p:animEffect>
                                  </p:childTnLst>
                                </p:cTn>
                              </p:par>
                              <p:par>
                                <p:cTn id="244" presetID="9" presetClass="emph" presetSubtype="0" nodeType="withEffect">
                                  <p:stCondLst>
                                    <p:cond delay="0"/>
                                  </p:stCondLst>
                                  <p:childTnLst>
                                    <p:set>
                                      <p:cBhvr rctx="PPT">
                                        <p:cTn id="245" dur="indefinite"/>
                                        <p:tgtEl>
                                          <p:spTgt spid="91"/>
                                        </p:tgtEl>
                                        <p:attrNameLst>
                                          <p:attrName>style.opacity</p:attrName>
                                        </p:attrNameLst>
                                      </p:cBhvr>
                                      <p:to>
                                        <p:strVal val="0.5"/>
                                      </p:to>
                                    </p:set>
                                    <p:animEffect filter="image" prLst="opacity: 0.5">
                                      <p:cBhvr rctx="IE">
                                        <p:cTn id="246" dur="indefinite"/>
                                        <p:tgtEl>
                                          <p:spTgt spid="91"/>
                                        </p:tgtEl>
                                      </p:cBhvr>
                                    </p:animEffect>
                                  </p:childTnLst>
                                </p:cTn>
                              </p:par>
                              <p:par>
                                <p:cTn id="247" presetID="9" presetClass="emph" presetSubtype="0" grpId="1" nodeType="withEffect">
                                  <p:stCondLst>
                                    <p:cond delay="0"/>
                                  </p:stCondLst>
                                  <p:childTnLst>
                                    <p:set>
                                      <p:cBhvr rctx="PPT">
                                        <p:cTn id="248" dur="indefinite"/>
                                        <p:tgtEl>
                                          <p:spTgt spid="92"/>
                                        </p:tgtEl>
                                        <p:attrNameLst>
                                          <p:attrName>style.opacity</p:attrName>
                                        </p:attrNameLst>
                                      </p:cBhvr>
                                      <p:to>
                                        <p:strVal val="0.5"/>
                                      </p:to>
                                    </p:set>
                                    <p:animEffect filter="image" prLst="opacity: 0.5">
                                      <p:cBhvr rctx="IE">
                                        <p:cTn id="249" dur="indefinite"/>
                                        <p:tgtEl>
                                          <p:spTgt spid="92"/>
                                        </p:tgtEl>
                                      </p:cBhvr>
                                    </p:animEffect>
                                  </p:childTnLst>
                                </p:cTn>
                              </p:par>
                              <p:par>
                                <p:cTn id="250" presetID="9" presetClass="emph" presetSubtype="0" nodeType="withEffect">
                                  <p:stCondLst>
                                    <p:cond delay="0"/>
                                  </p:stCondLst>
                                  <p:childTnLst>
                                    <p:set>
                                      <p:cBhvr rctx="PPT">
                                        <p:cTn id="251" dur="indefinite"/>
                                        <p:tgtEl>
                                          <p:spTgt spid="93"/>
                                        </p:tgtEl>
                                        <p:attrNameLst>
                                          <p:attrName>style.opacity</p:attrName>
                                        </p:attrNameLst>
                                      </p:cBhvr>
                                      <p:to>
                                        <p:strVal val="0.5"/>
                                      </p:to>
                                    </p:set>
                                    <p:animEffect filter="image" prLst="opacity: 0.5">
                                      <p:cBhvr rctx="IE">
                                        <p:cTn id="252" dur="indefinite"/>
                                        <p:tgtEl>
                                          <p:spTgt spid="93"/>
                                        </p:tgtEl>
                                      </p:cBhvr>
                                    </p:animEffect>
                                  </p:childTnLst>
                                </p:cTn>
                              </p:par>
                              <p:par>
                                <p:cTn id="253" presetID="9" presetClass="emph" presetSubtype="0" nodeType="withEffect">
                                  <p:stCondLst>
                                    <p:cond delay="0"/>
                                  </p:stCondLst>
                                  <p:childTnLst>
                                    <p:set>
                                      <p:cBhvr rctx="PPT">
                                        <p:cTn id="254" dur="indefinite"/>
                                        <p:tgtEl>
                                          <p:spTgt spid="94"/>
                                        </p:tgtEl>
                                        <p:attrNameLst>
                                          <p:attrName>style.opacity</p:attrName>
                                        </p:attrNameLst>
                                      </p:cBhvr>
                                      <p:to>
                                        <p:strVal val="0.5"/>
                                      </p:to>
                                    </p:set>
                                    <p:animEffect filter="image" prLst="opacity: 0.5">
                                      <p:cBhvr rctx="IE">
                                        <p:cTn id="255" dur="indefinite"/>
                                        <p:tgtEl>
                                          <p:spTgt spid="94"/>
                                        </p:tgtEl>
                                      </p:cBhvr>
                                    </p:animEffect>
                                  </p:childTnLst>
                                </p:cTn>
                              </p:par>
                              <p:par>
                                <p:cTn id="256" presetID="9" presetClass="emph" presetSubtype="0" nodeType="withEffect">
                                  <p:stCondLst>
                                    <p:cond delay="0"/>
                                  </p:stCondLst>
                                  <p:childTnLst>
                                    <p:set>
                                      <p:cBhvr rctx="PPT">
                                        <p:cTn id="257" dur="indefinite"/>
                                        <p:tgtEl>
                                          <p:spTgt spid="95"/>
                                        </p:tgtEl>
                                        <p:attrNameLst>
                                          <p:attrName>style.opacity</p:attrName>
                                        </p:attrNameLst>
                                      </p:cBhvr>
                                      <p:to>
                                        <p:strVal val="0.5"/>
                                      </p:to>
                                    </p:set>
                                    <p:animEffect filter="image" prLst="opacity: 0.5">
                                      <p:cBhvr rctx="IE">
                                        <p:cTn id="258" dur="indefinite"/>
                                        <p:tgtEl>
                                          <p:spTgt spid="9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6"/>
                                        </p:tgtEl>
                                        <p:attrNameLst>
                                          <p:attrName>style.visibility</p:attrName>
                                        </p:attrNameLst>
                                      </p:cBhvr>
                                      <p:to>
                                        <p:strVal val="visible"/>
                                      </p:to>
                                    </p:set>
                                    <p:animEffect transition="in" filter="fade">
                                      <p:cBhvr>
                                        <p:cTn id="261"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25" grpId="0" animBg="1"/>
      <p:bldP spid="47" grpId="0"/>
      <p:bldP spid="48" grpId="0"/>
      <p:bldP spid="57" grpId="0"/>
      <p:bldP spid="101" grpId="0"/>
      <p:bldP spid="126" grpId="0"/>
      <p:bldP spid="43" grpId="0"/>
      <p:bldP spid="52" grpId="0"/>
      <p:bldP spid="54" grpId="0"/>
      <p:bldP spid="51" grpId="0"/>
      <p:bldP spid="33" grpId="0" animBg="1"/>
      <p:bldP spid="33" grpId="1" animBg="1"/>
      <p:bldP spid="34" grpId="0" animBg="1"/>
      <p:bldP spid="34" grpId="1" animBg="1"/>
      <p:bldP spid="73" grpId="0"/>
      <p:bldP spid="74" grpId="0"/>
      <p:bldP spid="75" grpId="0" build="allAtOnce"/>
      <p:bldP spid="76" grpId="0" animBg="1"/>
      <p:bldP spid="76" grpId="1" animBg="1"/>
      <p:bldP spid="80" grpId="0" animBg="1"/>
      <p:bldP spid="80" grpId="1" animBg="1"/>
      <p:bldP spid="84" grpId="0" animBg="1"/>
      <p:bldP spid="84" grpId="1" animBg="1"/>
      <p:bldP spid="88" grpId="0" animBg="1"/>
      <p:bldP spid="88" grpId="1" animBg="1"/>
      <p:bldP spid="92" grpId="0" animBg="1"/>
      <p:bldP spid="92" grpId="1" animBg="1"/>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 plan and plan some more</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62500" lnSpcReduction="20000"/>
          </a:bodyPr>
          <a:lstStyle/>
          <a:p>
            <a:r>
              <a:rPr lang="en-US" dirty="0" smtClean="0"/>
              <a:t>Plan a year of start-up activities for large-scale programs (especially for those that will include a significant research component)</a:t>
            </a:r>
          </a:p>
          <a:p>
            <a:pPr lvl="1"/>
            <a:r>
              <a:rPr lang="en-US" dirty="0" smtClean="0"/>
              <a:t>Schedule planning meetings between program implementers and researchers early on in the process</a:t>
            </a:r>
          </a:p>
          <a:p>
            <a:pPr lvl="2"/>
            <a:r>
              <a:rPr lang="en-US" dirty="0" smtClean="0"/>
              <a:t>Understand each other’s priorities, expectations, concerns, etc.  </a:t>
            </a:r>
          </a:p>
          <a:p>
            <a:pPr lvl="2"/>
            <a:r>
              <a:rPr lang="en-US" dirty="0" smtClean="0"/>
              <a:t>Decide what is feasible and adequate</a:t>
            </a:r>
          </a:p>
          <a:p>
            <a:pPr lvl="2"/>
            <a:r>
              <a:rPr lang="en-US" dirty="0" smtClean="0"/>
              <a:t>Determine what is needed to carry-out the program and research simultaneously</a:t>
            </a:r>
          </a:p>
          <a:p>
            <a:pPr lvl="1"/>
            <a:r>
              <a:rPr lang="en-US" dirty="0" smtClean="0"/>
              <a:t>Obtain approvals from appropriate government officials (and other as needed) for program activities as well as research activities</a:t>
            </a:r>
          </a:p>
          <a:p>
            <a:pPr lvl="1"/>
            <a:r>
              <a:rPr lang="en-US" dirty="0" smtClean="0"/>
              <a:t>Acquire any special products and/or equipment</a:t>
            </a:r>
          </a:p>
          <a:p>
            <a:pPr lvl="1"/>
            <a:r>
              <a:rPr lang="en-US" dirty="0" smtClean="0"/>
              <a:t>Preliminary research activities</a:t>
            </a:r>
          </a:p>
          <a:p>
            <a:pPr lvl="2"/>
            <a:r>
              <a:rPr lang="en-US" dirty="0" smtClean="0"/>
              <a:t>Formative research</a:t>
            </a:r>
          </a:p>
          <a:p>
            <a:pPr lvl="2"/>
            <a:r>
              <a:rPr lang="en-US" dirty="0" smtClean="0"/>
              <a:t>Acceptability tests for new products</a:t>
            </a:r>
          </a:p>
          <a:p>
            <a:pPr lvl="2"/>
            <a:r>
              <a:rPr lang="en-US" dirty="0" smtClean="0"/>
              <a:t>Baseline study</a:t>
            </a:r>
          </a:p>
          <a:p>
            <a:pPr lvl="1"/>
            <a:r>
              <a:rPr lang="en-US" dirty="0" smtClean="0"/>
              <a:t>Preliminary program activities</a:t>
            </a:r>
          </a:p>
          <a:p>
            <a:pPr lvl="2"/>
            <a:r>
              <a:rPr lang="en-US" dirty="0" smtClean="0"/>
              <a:t>Hire appropriate staff</a:t>
            </a:r>
          </a:p>
          <a:p>
            <a:pPr lvl="2"/>
            <a:r>
              <a:rPr lang="en-US" dirty="0" smtClean="0"/>
              <a:t>Design program activities based on formative research</a:t>
            </a:r>
          </a:p>
          <a:p>
            <a:pPr lvl="2"/>
            <a:r>
              <a:rPr lang="en-US" dirty="0" smtClean="0"/>
              <a:t>Design trainings based on program activities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Talk, talk and talk some more</a:t>
            </a:r>
            <a:endParaRPr lang="en-US" dirty="0"/>
          </a:p>
        </p:txBody>
      </p:sp>
      <p:sp>
        <p:nvSpPr>
          <p:cNvPr id="3" name="Content Placeholder 2"/>
          <p:cNvSpPr>
            <a:spLocks noGrp="1"/>
          </p:cNvSpPr>
          <p:nvPr>
            <p:ph sz="quarter" idx="1"/>
          </p:nvPr>
        </p:nvSpPr>
        <p:spPr/>
        <p:txBody>
          <a:bodyPr/>
          <a:lstStyle/>
          <a:p>
            <a:r>
              <a:rPr lang="en-US" dirty="0" smtClean="0"/>
              <a:t>Out-posted researchers</a:t>
            </a:r>
          </a:p>
          <a:p>
            <a:r>
              <a:rPr lang="en-US" dirty="0" smtClean="0"/>
              <a:t>Regular meetings between program implementers and researchers</a:t>
            </a:r>
          </a:p>
          <a:p>
            <a:r>
              <a:rPr lang="en-US" dirty="0" smtClean="0"/>
              <a:t>Workshops based on research findings</a:t>
            </a:r>
          </a:p>
          <a:p>
            <a:r>
              <a:rPr lang="en-US" dirty="0" smtClean="0"/>
              <a:t>Programmatic changes based on research findings </a:t>
            </a:r>
          </a:p>
          <a:p>
            <a:r>
              <a:rPr lang="en-US" dirty="0" smtClean="0"/>
              <a:t>Dissemination of research findings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D:\Users\JLEROY\Pictures\2010 09\Jef Leroy 038.JPG"/>
          <p:cNvPicPr>
            <a:picLocks noChangeAspect="1" noChangeArrowheads="1"/>
          </p:cNvPicPr>
          <p:nvPr/>
        </p:nvPicPr>
        <p:blipFill>
          <a:blip r:embed="rId2" cstate="print"/>
          <a:srcRect/>
          <a:stretch>
            <a:fillRect/>
          </a:stretch>
        </p:blipFill>
        <p:spPr bwMode="auto">
          <a:xfrm>
            <a:off x="-381000" y="-1295400"/>
            <a:ext cx="9753600" cy="13004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fun</a:t>
            </a:r>
            <a:endParaRPr lang="en-US" dirty="0"/>
          </a:p>
        </p:txBody>
      </p:sp>
      <p:sp>
        <p:nvSpPr>
          <p:cNvPr id="3" name="Content Placeholder 2"/>
          <p:cNvSpPr>
            <a:spLocks noGrp="1"/>
          </p:cNvSpPr>
          <p:nvPr>
            <p:ph sz="quarter" idx="1"/>
          </p:nvPr>
        </p:nvSpPr>
        <p:spPr/>
        <p:txBody>
          <a:bodyPr/>
          <a:lstStyle/>
          <a:p>
            <a:r>
              <a:rPr lang="en-US" dirty="0" smtClean="0"/>
              <a:t>Researchers and program implementers both bring a bit of entertainment to the table</a:t>
            </a:r>
          </a:p>
          <a:p>
            <a:pPr lvl="1"/>
            <a:r>
              <a:rPr lang="en-US" dirty="0" smtClean="0"/>
              <a:t>I will take one sample size calculation and raise you two call forwards – </a:t>
            </a:r>
          </a:p>
          <a:p>
            <a:pPr lvl="1"/>
            <a:r>
              <a:rPr lang="en-US" dirty="0" smtClean="0"/>
              <a:t>I will take your two call forwards and raise you 100 randomized </a:t>
            </a:r>
            <a:r>
              <a:rPr lang="en-US" dirty="0" err="1" smtClean="0"/>
              <a:t>collines</a:t>
            </a:r>
            <a:endParaRPr lang="en-US" dirty="0" smtClean="0"/>
          </a:p>
          <a:p>
            <a:pPr lvl="1"/>
            <a:r>
              <a:rPr lang="en-US" dirty="0" smtClean="0"/>
              <a:t>I will see your 100 randomized </a:t>
            </a:r>
            <a:r>
              <a:rPr lang="en-US" dirty="0" err="1" smtClean="0"/>
              <a:t>collines</a:t>
            </a:r>
            <a:r>
              <a:rPr lang="en-US" dirty="0" smtClean="0"/>
              <a:t> and raise you 52,500 plastic buckets for commodity distribution</a:t>
            </a:r>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 – everyone wins!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77500" lnSpcReduction="20000"/>
          </a:bodyPr>
          <a:lstStyle/>
          <a:p>
            <a:r>
              <a:rPr lang="en-US" dirty="0" smtClean="0"/>
              <a:t>Better designed programs</a:t>
            </a:r>
          </a:p>
          <a:p>
            <a:r>
              <a:rPr lang="en-US" dirty="0" smtClean="0"/>
              <a:t>Improved impact on targeted outcomes (e.g. reduction of stunting among children &lt; 2 years of age) </a:t>
            </a:r>
          </a:p>
          <a:p>
            <a:r>
              <a:rPr lang="en-US" dirty="0" smtClean="0"/>
              <a:t>Better publicized results</a:t>
            </a:r>
          </a:p>
          <a:p>
            <a:pPr lvl="1"/>
            <a:r>
              <a:rPr lang="en-US" dirty="0" smtClean="0"/>
              <a:t>The Economist reports, “fewer stunted children in Alta Verapaz, Guatemala as a result of PM2A program”; “and significantly better household food security in </a:t>
            </a:r>
            <a:r>
              <a:rPr lang="en-US" dirty="0" err="1" smtClean="0"/>
              <a:t>Cankuzo</a:t>
            </a:r>
            <a:r>
              <a:rPr lang="en-US" dirty="0" smtClean="0"/>
              <a:t> and </a:t>
            </a:r>
            <a:r>
              <a:rPr lang="en-US" dirty="0" err="1" smtClean="0"/>
              <a:t>Ruyigi</a:t>
            </a:r>
            <a:r>
              <a:rPr lang="en-US" dirty="0" smtClean="0"/>
              <a:t> in Burundi”</a:t>
            </a:r>
          </a:p>
          <a:p>
            <a:r>
              <a:rPr lang="en-US" dirty="0" smtClean="0"/>
              <a:t>More money for programs that work</a:t>
            </a:r>
          </a:p>
          <a:p>
            <a:pPr lvl="1"/>
            <a:r>
              <a:rPr lang="en-US" dirty="0" smtClean="0"/>
              <a:t>“Did you hear about these programs in Burundi and Guatemala? I want to donate some money to that – finally something that works!”</a:t>
            </a:r>
          </a:p>
          <a:p>
            <a:r>
              <a:rPr lang="en-US" dirty="0" smtClean="0"/>
              <a:t>Fewer malnourished children in the world</a:t>
            </a:r>
          </a:p>
          <a:p>
            <a:pPr lvl="1"/>
            <a:r>
              <a:rPr lang="en-US" dirty="0" smtClean="0"/>
              <a:t>Well designed programs + money to implement programs + documentation on how to implement programs ----- increased chance of success ----- increased likelihood of positive impact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F:\IMG_0434.jpg"/>
          <p:cNvPicPr>
            <a:picLocks noChangeAspect="1" noChangeArrowheads="1"/>
          </p:cNvPicPr>
          <p:nvPr/>
        </p:nvPicPr>
        <p:blipFill>
          <a:blip r:embed="rId2" cstate="print"/>
          <a:srcRect r="-1493"/>
          <a:stretch>
            <a:fillRect/>
          </a:stretch>
        </p:blipFill>
        <p:spPr bwMode="auto">
          <a:xfrm>
            <a:off x="-2667000" y="-2667000"/>
            <a:ext cx="12268200" cy="161170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and research activities</a:t>
            </a: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48" grpId="0"/>
      <p:bldP spid="57" grpId="0"/>
      <p:bldP spid="101" grpId="0"/>
      <p:bldP spid="126" grpId="0"/>
      <p:bldP spid="43" grpId="0"/>
      <p:bldP spid="52" grpId="0"/>
      <p:bldP spid="54"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Formative research</a:t>
            </a:r>
            <a:br>
              <a:rPr lang="en-US" dirty="0" smtClean="0"/>
            </a:b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
        <p:nvSpPr>
          <p:cNvPr id="32" name="Rectangle 31"/>
          <p:cNvSpPr/>
          <p:nvPr/>
        </p:nvSpPr>
        <p:spPr>
          <a:xfrm>
            <a:off x="990600" y="5105400"/>
            <a:ext cx="7543800" cy="16002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90799" y="4648200"/>
            <a:ext cx="3810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34" name="Freeform 33"/>
          <p:cNvSpPr/>
          <p:nvPr/>
        </p:nvSpPr>
        <p:spPr>
          <a:xfrm>
            <a:off x="3048000" y="2741364"/>
            <a:ext cx="280930" cy="21060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2"/>
          <p:cNvPicPr>
            <a:picLocks noChangeAspect="1" noChangeArrowheads="1"/>
          </p:cNvPicPr>
          <p:nvPr/>
        </p:nvPicPr>
        <p:blipFill>
          <a:blip r:embed="rId2" cstate="print"/>
          <a:srcRect/>
          <a:stretch>
            <a:fillRect/>
          </a:stretch>
        </p:blipFill>
        <p:spPr bwMode="auto">
          <a:xfrm>
            <a:off x="2667000" y="4114800"/>
            <a:ext cx="374164" cy="396804"/>
          </a:xfrm>
          <a:prstGeom prst="rect">
            <a:avLst/>
          </a:prstGeom>
          <a:noFill/>
          <a:ln w="9525">
            <a:noFill/>
            <a:miter lim="800000"/>
            <a:headEnd/>
            <a:tailEnd/>
          </a:ln>
        </p:spPr>
      </p:pic>
      <p:sp>
        <p:nvSpPr>
          <p:cNvPr id="36" name="Freeform 35"/>
          <p:cNvSpPr/>
          <p:nvPr/>
        </p:nvSpPr>
        <p:spPr>
          <a:xfrm>
            <a:off x="3200400" y="2362200"/>
            <a:ext cx="280930" cy="24870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971800" y="3200400"/>
            <a:ext cx="280930" cy="16488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Formative research</a:t>
            </a:r>
            <a:br>
              <a:rPr lang="en-US" dirty="0" smtClean="0"/>
            </a:br>
            <a:endParaRPr lang="en-US" dirty="0"/>
          </a:p>
        </p:txBody>
      </p:sp>
      <p:sp>
        <p:nvSpPr>
          <p:cNvPr id="3" name="Content Placeholder 2"/>
          <p:cNvSpPr>
            <a:spLocks noGrp="1"/>
          </p:cNvSpPr>
          <p:nvPr>
            <p:ph sz="quarter" idx="1"/>
          </p:nvPr>
        </p:nvSpPr>
        <p:spPr>
          <a:xfrm>
            <a:off x="612648" y="1600200"/>
            <a:ext cx="8153400" cy="5105400"/>
          </a:xfrm>
        </p:spPr>
        <p:txBody>
          <a:bodyPr>
            <a:normAutofit fontScale="62500" lnSpcReduction="20000"/>
          </a:bodyPr>
          <a:lstStyle/>
          <a:p>
            <a:r>
              <a:rPr lang="en-US" dirty="0" smtClean="0"/>
              <a:t>Purpose</a:t>
            </a:r>
          </a:p>
          <a:p>
            <a:pPr lvl="1"/>
            <a:r>
              <a:rPr lang="en-US" dirty="0" smtClean="0"/>
              <a:t>Identify needs in the community related to potential programmatic interventions</a:t>
            </a:r>
          </a:p>
          <a:p>
            <a:pPr lvl="1"/>
            <a:r>
              <a:rPr lang="en-US" dirty="0" smtClean="0"/>
              <a:t>Design appropriate interventions</a:t>
            </a:r>
          </a:p>
          <a:p>
            <a:pPr lvl="1"/>
            <a:r>
              <a:rPr lang="en-US" dirty="0" smtClean="0"/>
              <a:t>Refine existing interventions</a:t>
            </a:r>
          </a:p>
          <a:p>
            <a:r>
              <a:rPr lang="en-US" dirty="0" smtClean="0"/>
              <a:t>Timing</a:t>
            </a:r>
          </a:p>
          <a:p>
            <a:pPr lvl="1"/>
            <a:r>
              <a:rPr lang="en-US" dirty="0" smtClean="0"/>
              <a:t>Ideally done before the program begins – realistically need 6 months to 1 year to conduct formative research for something like designing a BCC strategy</a:t>
            </a:r>
          </a:p>
          <a:p>
            <a:r>
              <a:rPr lang="en-US" dirty="0" smtClean="0"/>
              <a:t>Opportunities</a:t>
            </a:r>
          </a:p>
          <a:p>
            <a:pPr lvl="1"/>
            <a:r>
              <a:rPr lang="en-US" dirty="0" smtClean="0"/>
              <a:t>Ability to identify specific areas and beliefs to target for behavior change (e.g. belief among mothers in Guatemala that breast milk does not “quench thirst”)</a:t>
            </a:r>
          </a:p>
          <a:p>
            <a:pPr lvl="1"/>
            <a:r>
              <a:rPr lang="en-US" dirty="0" smtClean="0"/>
              <a:t>Ability to identify areas that do not need to be emphasized for behavior change (e.g. the majority of mothers in Guatemala continue breastfeeding until 2 years of age) </a:t>
            </a:r>
          </a:p>
          <a:p>
            <a:r>
              <a:rPr lang="en-US" dirty="0" smtClean="0"/>
              <a:t>Challenges</a:t>
            </a:r>
          </a:p>
          <a:p>
            <a:pPr lvl="1"/>
            <a:r>
              <a:rPr lang="en-US" dirty="0" smtClean="0"/>
              <a:t>Program expected to start immediately after funding received</a:t>
            </a:r>
          </a:p>
          <a:p>
            <a:pPr lvl="1"/>
            <a:r>
              <a:rPr lang="en-US" dirty="0" smtClean="0"/>
              <a:t>Formative research, if done, needs to be done quickly</a:t>
            </a:r>
          </a:p>
          <a:p>
            <a:pPr lvl="2"/>
            <a:r>
              <a:rPr lang="en-US" dirty="0" smtClean="0"/>
              <a:t>Becomes irrelevant if done too late or takes too much time</a:t>
            </a:r>
          </a:p>
          <a:p>
            <a:pPr lvl="2"/>
            <a:r>
              <a:rPr lang="en-US" dirty="0" smtClean="0"/>
              <a:t>Not particularly useful if it is not done thoroughly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study</a:t>
            </a:r>
            <a:br>
              <a:rPr lang="en-US" dirty="0" smtClean="0"/>
            </a:b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
        <p:nvSpPr>
          <p:cNvPr id="32" name="Rectangle 31"/>
          <p:cNvSpPr/>
          <p:nvPr/>
        </p:nvSpPr>
        <p:spPr>
          <a:xfrm>
            <a:off x="1066800" y="5540566"/>
            <a:ext cx="7543800" cy="11430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24200" y="5105400"/>
            <a:ext cx="4572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BL</a:t>
            </a:r>
            <a:endParaRPr lang="en-US" b="1" dirty="0">
              <a:solidFill>
                <a:schemeClr val="tx1">
                  <a:lumMod val="65000"/>
                  <a:lumOff val="35000"/>
                </a:schemeClr>
              </a:solidFill>
            </a:endParaRPr>
          </a:p>
        </p:txBody>
      </p:sp>
      <p:pic>
        <p:nvPicPr>
          <p:cNvPr id="35" name="Picture 2"/>
          <p:cNvPicPr>
            <a:picLocks noChangeAspect="1" noChangeArrowheads="1"/>
          </p:cNvPicPr>
          <p:nvPr/>
        </p:nvPicPr>
        <p:blipFill>
          <a:blip r:embed="rId2" cstate="print"/>
          <a:srcRect/>
          <a:stretch>
            <a:fillRect/>
          </a:stretch>
        </p:blipFill>
        <p:spPr bwMode="auto">
          <a:xfrm>
            <a:off x="3352800" y="3581400"/>
            <a:ext cx="374164" cy="396804"/>
          </a:xfrm>
          <a:prstGeom prst="rect">
            <a:avLst/>
          </a:prstGeom>
          <a:noFill/>
          <a:ln w="9525">
            <a:noFill/>
            <a:miter lim="800000"/>
            <a:headEnd/>
            <a:tailEnd/>
          </a:ln>
        </p:spPr>
      </p:pic>
      <p:sp>
        <p:nvSpPr>
          <p:cNvPr id="36" name="Rectangle 35"/>
          <p:cNvSpPr/>
          <p:nvPr/>
        </p:nvSpPr>
        <p:spPr>
          <a:xfrm>
            <a:off x="990600" y="4495800"/>
            <a:ext cx="7543800" cy="587566"/>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flipH="1" flipV="1">
            <a:off x="3048000" y="4572000"/>
            <a:ext cx="10668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695700" y="3848100"/>
            <a:ext cx="3810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3209211" y="2734389"/>
            <a:ext cx="1600199" cy="246221"/>
          </a:xfrm>
          <a:prstGeom prst="rect">
            <a:avLst/>
          </a:prstGeom>
          <a:solidFill>
            <a:schemeClr val="bg1"/>
          </a:solidFill>
          <a:ln>
            <a:solidFill>
              <a:schemeClr val="tx1"/>
            </a:solidFill>
          </a:ln>
        </p:spPr>
        <p:txBody>
          <a:bodyPr wrap="square" lIns="0" tIns="0" rIns="0" bIns="0" rtlCol="0">
            <a:spAutoFit/>
          </a:bodyPr>
          <a:lstStyle/>
          <a:p>
            <a:pPr algn="ctr"/>
            <a:r>
              <a:rPr lang="en-US" sz="1600" dirty="0" smtClean="0"/>
              <a:t>Start</a:t>
            </a:r>
            <a:endParaRPr lang="en-US" sz="1600" dirty="0"/>
          </a:p>
        </p:txBody>
      </p:sp>
      <p:sp>
        <p:nvSpPr>
          <p:cNvPr id="49" name="Rectangle 48"/>
          <p:cNvSpPr/>
          <p:nvPr/>
        </p:nvSpPr>
        <p:spPr>
          <a:xfrm>
            <a:off x="6629400" y="5105400"/>
            <a:ext cx="457201"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EL</a:t>
            </a:r>
            <a:endParaRPr lang="en-US" b="1" dirty="0">
              <a:solidFill>
                <a:schemeClr val="tx1">
                  <a:lumMod val="65000"/>
                  <a:lumOff val="35000"/>
                </a:schemeClr>
              </a:solidFill>
            </a:endParaRPr>
          </a:p>
        </p:txBody>
      </p:sp>
      <p:cxnSp>
        <p:nvCxnSpPr>
          <p:cNvPr id="50" name="Straight Connector 49"/>
          <p:cNvCxnSpPr/>
          <p:nvPr/>
        </p:nvCxnSpPr>
        <p:spPr>
          <a:xfrm rot="5400000" flipH="1" flipV="1">
            <a:off x="6096000" y="4572000"/>
            <a:ext cx="1066800"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3888954" y="4054207"/>
            <a:ext cx="2688116" cy="486578"/>
          </a:xfrm>
          <a:custGeom>
            <a:avLst/>
            <a:gdLst>
              <a:gd name="connsiteX0" fmla="*/ 0 w 2688116"/>
              <a:gd name="connsiteY0" fmla="*/ 0 h 486578"/>
              <a:gd name="connsiteX1" fmla="*/ 1101687 w 2688116"/>
              <a:gd name="connsiteY1" fmla="*/ 418641 h 486578"/>
              <a:gd name="connsiteX2" fmla="*/ 1961003 w 2688116"/>
              <a:gd name="connsiteY2" fmla="*/ 407624 h 486578"/>
              <a:gd name="connsiteX3" fmla="*/ 2688116 w 2688116"/>
              <a:gd name="connsiteY3" fmla="*/ 55085 h 486578"/>
            </a:gdLst>
            <a:ahLst/>
            <a:cxnLst>
              <a:cxn ang="0">
                <a:pos x="connsiteX0" y="connsiteY0"/>
              </a:cxn>
              <a:cxn ang="0">
                <a:pos x="connsiteX1" y="connsiteY1"/>
              </a:cxn>
              <a:cxn ang="0">
                <a:pos x="connsiteX2" y="connsiteY2"/>
              </a:cxn>
              <a:cxn ang="0">
                <a:pos x="connsiteX3" y="connsiteY3"/>
              </a:cxn>
            </a:cxnLst>
            <a:rect l="l" t="t" r="r" b="b"/>
            <a:pathLst>
              <a:path w="2688116" h="486578">
                <a:moveTo>
                  <a:pt x="0" y="0"/>
                </a:moveTo>
                <a:cubicBezTo>
                  <a:pt x="387426" y="175352"/>
                  <a:pt x="774853" y="350704"/>
                  <a:pt x="1101687" y="418641"/>
                </a:cubicBezTo>
                <a:cubicBezTo>
                  <a:pt x="1428521" y="486578"/>
                  <a:pt x="1696598" y="468217"/>
                  <a:pt x="1961003" y="407624"/>
                </a:cubicBezTo>
                <a:cubicBezTo>
                  <a:pt x="2225408" y="347031"/>
                  <a:pt x="2596309" y="77119"/>
                  <a:pt x="2688116" y="55085"/>
                </a:cubicBezTo>
              </a:path>
            </a:pathLst>
          </a:cu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8" name="Picture 2"/>
          <p:cNvPicPr>
            <a:picLocks noChangeAspect="1" noChangeArrowheads="1"/>
          </p:cNvPicPr>
          <p:nvPr/>
        </p:nvPicPr>
        <p:blipFill>
          <a:blip r:embed="rId2" cstate="print"/>
          <a:srcRect/>
          <a:stretch>
            <a:fillRect/>
          </a:stretch>
        </p:blipFill>
        <p:spPr bwMode="auto">
          <a:xfrm>
            <a:off x="6400800" y="3581400"/>
            <a:ext cx="374164" cy="396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study</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1600" dirty="0" smtClean="0"/>
              <a:t>Purpose</a:t>
            </a:r>
          </a:p>
          <a:p>
            <a:pPr lvl="1"/>
            <a:r>
              <a:rPr lang="en-US" sz="1400" dirty="0" smtClean="0"/>
              <a:t>Evaluate the impact of the program on a variety of child, maternal, household and community outcomes</a:t>
            </a:r>
          </a:p>
          <a:p>
            <a:r>
              <a:rPr lang="en-US" sz="1600" dirty="0" smtClean="0"/>
              <a:t>Timing</a:t>
            </a:r>
          </a:p>
          <a:p>
            <a:pPr lvl="1"/>
            <a:r>
              <a:rPr lang="en-US" sz="1400" dirty="0" smtClean="0"/>
              <a:t>Baseline: Just before program implementation</a:t>
            </a:r>
          </a:p>
          <a:p>
            <a:pPr lvl="1"/>
            <a:r>
              <a:rPr lang="en-US" sz="1400" dirty="0" err="1" smtClean="0"/>
              <a:t>Endline</a:t>
            </a:r>
            <a:r>
              <a:rPr lang="en-US" sz="1400" dirty="0" smtClean="0"/>
              <a:t>: After a sufficiently long period of program implementation to ensure that exposure to program has had an impact</a:t>
            </a:r>
          </a:p>
          <a:p>
            <a:r>
              <a:rPr lang="en-US" sz="1600" dirty="0" smtClean="0"/>
              <a:t>Opportunities</a:t>
            </a:r>
          </a:p>
          <a:p>
            <a:pPr lvl="1"/>
            <a:r>
              <a:rPr lang="en-US" sz="1400" dirty="0" smtClean="0"/>
              <a:t>Having evidence that a program is successful (and information related to how this happened)</a:t>
            </a:r>
          </a:p>
          <a:p>
            <a:pPr lvl="1"/>
            <a:r>
              <a:rPr lang="en-US" sz="1400" dirty="0" smtClean="0"/>
              <a:t>Having the ability to replicate a successful program in different settings (or adjust the design to make a more successful program)</a:t>
            </a:r>
          </a:p>
          <a:p>
            <a:r>
              <a:rPr lang="en-US" sz="1600" dirty="0" smtClean="0"/>
              <a:t>Challenges</a:t>
            </a:r>
          </a:p>
          <a:p>
            <a:pPr lvl="1"/>
            <a:r>
              <a:rPr lang="en-US" sz="1400" dirty="0" smtClean="0"/>
              <a:t>Timing, timing, timing</a:t>
            </a:r>
          </a:p>
          <a:p>
            <a:pPr lvl="1"/>
            <a:r>
              <a:rPr lang="en-US" sz="1400" dirty="0" smtClean="0"/>
              <a:t>Convincing partners that an ethically sound study can include a control group</a:t>
            </a:r>
          </a:p>
          <a:p>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research</a:t>
            </a:r>
            <a:br>
              <a:rPr lang="en-US" dirty="0" smtClean="0"/>
            </a:b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
        <p:nvSpPr>
          <p:cNvPr id="32" name="Rectangle 31"/>
          <p:cNvSpPr/>
          <p:nvPr/>
        </p:nvSpPr>
        <p:spPr>
          <a:xfrm>
            <a:off x="1066800" y="6019800"/>
            <a:ext cx="7543800" cy="663766"/>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19600" y="55626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R1</a:t>
            </a:r>
            <a:endParaRPr lang="en-US" b="1" dirty="0">
              <a:solidFill>
                <a:schemeClr val="tx1">
                  <a:lumMod val="65000"/>
                  <a:lumOff val="35000"/>
                </a:schemeClr>
              </a:solidFill>
            </a:endParaRPr>
          </a:p>
        </p:txBody>
      </p:sp>
      <p:sp>
        <p:nvSpPr>
          <p:cNvPr id="36" name="Rectangle 35"/>
          <p:cNvSpPr/>
          <p:nvPr/>
        </p:nvSpPr>
        <p:spPr>
          <a:xfrm>
            <a:off x="990600" y="4495800"/>
            <a:ext cx="7543800" cy="9906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72200" y="55626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lumMod val="65000"/>
                    <a:lumOff val="35000"/>
                  </a:schemeClr>
                </a:solidFill>
              </a:rPr>
              <a:t>R2</a:t>
            </a:r>
            <a:endParaRPr lang="en-US" b="1" dirty="0">
              <a:solidFill>
                <a:schemeClr val="tx1">
                  <a:lumMod val="65000"/>
                  <a:lumOff val="35000"/>
                </a:schemeClr>
              </a:solidFill>
            </a:endParaRPr>
          </a:p>
        </p:txBody>
      </p: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4953000" y="2667000"/>
            <a:ext cx="2286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Left Brace 44"/>
          <p:cNvSpPr/>
          <p:nvPr/>
        </p:nvSpPr>
        <p:spPr>
          <a:xfrm>
            <a:off x="51816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eft Brace 58"/>
          <p:cNvSpPr/>
          <p:nvPr/>
        </p:nvSpPr>
        <p:spPr>
          <a:xfrm flipH="1">
            <a:off x="39624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flipH="1">
            <a:off x="4267200" y="2667000"/>
            <a:ext cx="1524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e 72"/>
          <p:cNvSpPr/>
          <p:nvPr/>
        </p:nvSpPr>
        <p:spPr>
          <a:xfrm flipH="1">
            <a:off x="5715000" y="2209800"/>
            <a:ext cx="228600" cy="1295400"/>
          </a:xfrm>
          <a:prstGeom prst="leftBrace">
            <a:avLst>
              <a:gd name="adj1" fmla="val 625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flipH="1">
            <a:off x="6019800" y="2667000"/>
            <a:ext cx="152400" cy="3096658"/>
          </a:xfrm>
          <a:custGeom>
            <a:avLst/>
            <a:gdLst>
              <a:gd name="connsiteX0" fmla="*/ 44067 w 352540"/>
              <a:gd name="connsiteY0" fmla="*/ 2106058 h 2106058"/>
              <a:gd name="connsiteX1" fmla="*/ 286438 w 352540"/>
              <a:gd name="connsiteY1" fmla="*/ 1797585 h 2106058"/>
              <a:gd name="connsiteX2" fmla="*/ 11017 w 352540"/>
              <a:gd name="connsiteY2" fmla="*/ 277258 h 2106058"/>
              <a:gd name="connsiteX3" fmla="*/ 352540 w 352540"/>
              <a:gd name="connsiteY3" fmla="*/ 134038 h 2106058"/>
            </a:gdLst>
            <a:ahLst/>
            <a:cxnLst>
              <a:cxn ang="0">
                <a:pos x="connsiteX0" y="connsiteY0"/>
              </a:cxn>
              <a:cxn ang="0">
                <a:pos x="connsiteX1" y="connsiteY1"/>
              </a:cxn>
              <a:cxn ang="0">
                <a:pos x="connsiteX2" y="connsiteY2"/>
              </a:cxn>
              <a:cxn ang="0">
                <a:pos x="connsiteX3" y="connsiteY3"/>
              </a:cxn>
            </a:cxnLst>
            <a:rect l="l" t="t" r="r" b="b"/>
            <a:pathLst>
              <a:path w="352540" h="2106058">
                <a:moveTo>
                  <a:pt x="44067" y="2106058"/>
                </a:moveTo>
                <a:cubicBezTo>
                  <a:pt x="168006" y="2104221"/>
                  <a:pt x="291946" y="2102385"/>
                  <a:pt x="286438" y="1797585"/>
                </a:cubicBezTo>
                <a:cubicBezTo>
                  <a:pt x="280930" y="1492785"/>
                  <a:pt x="0" y="554516"/>
                  <a:pt x="11017" y="277258"/>
                </a:cubicBezTo>
                <a:cubicBezTo>
                  <a:pt x="22034" y="0"/>
                  <a:pt x="271750" y="159744"/>
                  <a:pt x="352540" y="134038"/>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research</a:t>
            </a:r>
            <a:br>
              <a:rPr lang="en-US" dirty="0" smtClean="0"/>
            </a:br>
            <a:endParaRPr lang="en-US" dirty="0"/>
          </a:p>
        </p:txBody>
      </p:sp>
      <p:sp>
        <p:nvSpPr>
          <p:cNvPr id="3" name="Content Placeholder 2"/>
          <p:cNvSpPr>
            <a:spLocks noGrp="1"/>
          </p:cNvSpPr>
          <p:nvPr>
            <p:ph sz="quarter" idx="1"/>
          </p:nvPr>
        </p:nvSpPr>
        <p:spPr>
          <a:xfrm>
            <a:off x="612648" y="1600200"/>
            <a:ext cx="8153400" cy="5257800"/>
          </a:xfrm>
        </p:spPr>
        <p:txBody>
          <a:bodyPr>
            <a:normAutofit fontScale="55000" lnSpcReduction="20000"/>
          </a:bodyPr>
          <a:lstStyle/>
          <a:p>
            <a:r>
              <a:rPr lang="en-US" dirty="0" smtClean="0"/>
              <a:t>Purpose</a:t>
            </a:r>
          </a:p>
          <a:p>
            <a:pPr lvl="1"/>
            <a:r>
              <a:rPr lang="en-US" dirty="0" smtClean="0"/>
              <a:t>Identify program components that are working or not working as planned</a:t>
            </a:r>
          </a:p>
          <a:p>
            <a:pPr lvl="1"/>
            <a:r>
              <a:rPr lang="en-US" dirty="0" smtClean="0"/>
              <a:t>Understand the potential of the program to have the desired impacts (and potential differences between treatment arms) based on how it the program components are being delivered by implementers and utilized by beneficiaries</a:t>
            </a:r>
          </a:p>
          <a:p>
            <a:pPr lvl="1"/>
            <a:r>
              <a:rPr lang="en-US" dirty="0" smtClean="0"/>
              <a:t>Identify program components that are feasible to improve within the context and timeline of the on-going program</a:t>
            </a:r>
          </a:p>
          <a:p>
            <a:r>
              <a:rPr lang="en-US" dirty="0" smtClean="0"/>
              <a:t>Timing</a:t>
            </a:r>
          </a:p>
          <a:p>
            <a:pPr lvl="1"/>
            <a:r>
              <a:rPr lang="en-US" dirty="0" smtClean="0"/>
              <a:t>Round 1</a:t>
            </a:r>
          </a:p>
          <a:p>
            <a:pPr lvl="2"/>
            <a:r>
              <a:rPr lang="en-US" dirty="0" smtClean="0"/>
              <a:t>1 year after program implementation</a:t>
            </a:r>
          </a:p>
          <a:p>
            <a:pPr lvl="1"/>
            <a:r>
              <a:rPr lang="en-US" dirty="0" smtClean="0"/>
              <a:t>Round 2</a:t>
            </a:r>
          </a:p>
          <a:p>
            <a:pPr lvl="2"/>
            <a:r>
              <a:rPr lang="en-US" dirty="0" smtClean="0"/>
              <a:t>1 year after the first round (after identified changes have been implemented)</a:t>
            </a:r>
          </a:p>
          <a:p>
            <a:r>
              <a:rPr lang="en-US" dirty="0" smtClean="0"/>
              <a:t>Opportunities</a:t>
            </a:r>
          </a:p>
          <a:p>
            <a:pPr lvl="1"/>
            <a:r>
              <a:rPr lang="en-US" dirty="0" smtClean="0"/>
              <a:t>Ability to identify program components that can be improved to increase impact</a:t>
            </a:r>
          </a:p>
          <a:p>
            <a:pPr lvl="1"/>
            <a:r>
              <a:rPr lang="en-US" dirty="0" smtClean="0"/>
              <a:t>Ability to identify any potential problems in program implementation and/or utilization that may explain a lower than expected of effect (or differences in effects between different treatment arms)</a:t>
            </a:r>
          </a:p>
          <a:p>
            <a:r>
              <a:rPr lang="en-US" dirty="0" smtClean="0"/>
              <a:t>Challenges</a:t>
            </a:r>
          </a:p>
          <a:p>
            <a:pPr lvl="1"/>
            <a:r>
              <a:rPr lang="en-US" dirty="0" smtClean="0"/>
              <a:t>Perception that operations research implies an evaluation of the program implementers</a:t>
            </a:r>
          </a:p>
          <a:p>
            <a:pPr lvl="1"/>
            <a:r>
              <a:rPr lang="en-US" dirty="0" smtClean="0"/>
              <a:t>Conducting the operations research in a useful and timely manner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study</a:t>
            </a:r>
            <a:br>
              <a:rPr lang="en-US" dirty="0" smtClean="0"/>
            </a:br>
            <a:endParaRPr lang="en-US" dirty="0"/>
          </a:p>
        </p:txBody>
      </p:sp>
      <p:sp>
        <p:nvSpPr>
          <p:cNvPr id="17" name="Rectangle 16"/>
          <p:cNvSpPr/>
          <p:nvPr/>
        </p:nvSpPr>
        <p:spPr>
          <a:xfrm>
            <a:off x="1295400" y="3122611"/>
            <a:ext cx="6629400" cy="38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Food distribution</a:t>
            </a:r>
            <a:endParaRPr lang="en-US" b="1" dirty="0">
              <a:solidFill>
                <a:schemeClr val="tx1">
                  <a:lumMod val="65000"/>
                  <a:lumOff val="35000"/>
                </a:schemeClr>
              </a:solidFill>
            </a:endParaRPr>
          </a:p>
        </p:txBody>
      </p:sp>
      <p:sp>
        <p:nvSpPr>
          <p:cNvPr id="18" name="Rectangle 17"/>
          <p:cNvSpPr/>
          <p:nvPr/>
        </p:nvSpPr>
        <p:spPr>
          <a:xfrm>
            <a:off x="1295400" y="2665411"/>
            <a:ext cx="662939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BCC</a:t>
            </a:r>
            <a:endParaRPr lang="en-US" b="1" dirty="0">
              <a:solidFill>
                <a:schemeClr val="tx1">
                  <a:lumMod val="65000"/>
                  <a:lumOff val="35000"/>
                </a:schemeClr>
              </a:solidFill>
            </a:endParaRPr>
          </a:p>
        </p:txBody>
      </p:sp>
      <p:cxnSp>
        <p:nvCxnSpPr>
          <p:cNvPr id="19" name="Straight Connector 18"/>
          <p:cNvCxnSpPr/>
          <p:nvPr/>
        </p:nvCxnSpPr>
        <p:spPr>
          <a:xfrm rot="10800000">
            <a:off x="2971799" y="2665411"/>
            <a:ext cx="49530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0800000" flipV="1">
            <a:off x="1295401" y="3046410"/>
            <a:ext cx="6629403"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10800000" flipV="1">
            <a:off x="1295400" y="31226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1295400" y="3505198"/>
            <a:ext cx="6629400" cy="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295400" y="2208211"/>
            <a:ext cx="6629399"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Health</a:t>
            </a:r>
            <a:endParaRPr lang="en-US" b="1" dirty="0">
              <a:solidFill>
                <a:schemeClr val="tx1">
                  <a:lumMod val="65000"/>
                  <a:lumOff val="35000"/>
                </a:schemeClr>
              </a:solidFill>
            </a:endParaRPr>
          </a:p>
        </p:txBody>
      </p:sp>
      <p:cxnSp>
        <p:nvCxnSpPr>
          <p:cNvPr id="26" name="Straight Connector 25"/>
          <p:cNvCxnSpPr/>
          <p:nvPr/>
        </p:nvCxnSpPr>
        <p:spPr>
          <a:xfrm rot="10800000" flipV="1">
            <a:off x="1295401" y="2209798"/>
            <a:ext cx="66293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1295401" y="2589210"/>
            <a:ext cx="66293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1295400" y="2665410"/>
            <a:ext cx="66294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304800" y="4038600"/>
            <a:ext cx="822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380319" y="2565794"/>
            <a:ext cx="2058762" cy="584775"/>
          </a:xfrm>
          <a:prstGeom prst="rect">
            <a:avLst/>
          </a:prstGeom>
          <a:noFill/>
        </p:spPr>
        <p:txBody>
          <a:bodyPr wrap="square" rtlCol="0">
            <a:spAutoFit/>
          </a:bodyPr>
          <a:lstStyle/>
          <a:p>
            <a:pPr algn="ctr"/>
            <a:r>
              <a:rPr lang="en-US" sz="3200" dirty="0" smtClean="0"/>
              <a:t>Program</a:t>
            </a:r>
            <a:endParaRPr lang="en-US" sz="3200" dirty="0"/>
          </a:p>
        </p:txBody>
      </p:sp>
      <p:sp>
        <p:nvSpPr>
          <p:cNvPr id="48" name="TextBox 47"/>
          <p:cNvSpPr txBox="1"/>
          <p:nvPr/>
        </p:nvSpPr>
        <p:spPr>
          <a:xfrm rot="16200000">
            <a:off x="-381681" y="5155231"/>
            <a:ext cx="2058762" cy="584775"/>
          </a:xfrm>
          <a:prstGeom prst="rect">
            <a:avLst/>
          </a:prstGeom>
          <a:noFill/>
        </p:spPr>
        <p:txBody>
          <a:bodyPr wrap="square" rtlCol="0">
            <a:spAutoFit/>
          </a:bodyPr>
          <a:lstStyle/>
          <a:p>
            <a:pPr algn="ctr"/>
            <a:r>
              <a:rPr lang="en-US" sz="3200" dirty="0" smtClean="0"/>
              <a:t>Research</a:t>
            </a:r>
            <a:endParaRPr lang="en-US" sz="3200" dirty="0"/>
          </a:p>
        </p:txBody>
      </p:sp>
      <p:sp>
        <p:nvSpPr>
          <p:cNvPr id="57" name="TextBox 56"/>
          <p:cNvSpPr txBox="1"/>
          <p:nvPr/>
        </p:nvSpPr>
        <p:spPr>
          <a:xfrm>
            <a:off x="3810000" y="1764268"/>
            <a:ext cx="2209800" cy="369332"/>
          </a:xfrm>
          <a:prstGeom prst="rect">
            <a:avLst/>
          </a:prstGeom>
          <a:noFill/>
        </p:spPr>
        <p:txBody>
          <a:bodyPr wrap="square" rtlCol="0">
            <a:spAutoFit/>
          </a:bodyPr>
          <a:lstStyle/>
          <a:p>
            <a:r>
              <a:rPr lang="en-US" dirty="0" smtClean="0"/>
              <a:t>implementation</a:t>
            </a:r>
            <a:endParaRPr lang="en-US" dirty="0"/>
          </a:p>
        </p:txBody>
      </p:sp>
      <p:cxnSp>
        <p:nvCxnSpPr>
          <p:cNvPr id="61" name="Straight Connector 60"/>
          <p:cNvCxnSpPr/>
          <p:nvPr/>
        </p:nvCxnSpPr>
        <p:spPr>
          <a:xfrm rot="10800000" flipV="1">
            <a:off x="1219201" y="5942010"/>
            <a:ext cx="6705601"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flipV="1">
            <a:off x="1219200" y="60182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0800000" flipV="1">
            <a:off x="1219200" y="6400798"/>
            <a:ext cx="6705600" cy="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rot="10800000" flipV="1">
            <a:off x="1219201" y="5105398"/>
            <a:ext cx="6705599"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10800000" flipV="1">
            <a:off x="1219201" y="5484810"/>
            <a:ext cx="6705599"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10800000" flipV="1">
            <a:off x="1219200" y="5561010"/>
            <a:ext cx="6705600" cy="15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10800000">
            <a:off x="1219201" y="4648200"/>
            <a:ext cx="6705601"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0800000" flipV="1">
            <a:off x="1219201" y="5029198"/>
            <a:ext cx="6705601"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362200" y="1752600"/>
            <a:ext cx="1298124" cy="381000"/>
          </a:xfrm>
          <a:prstGeom prst="rect">
            <a:avLst/>
          </a:prstGeom>
          <a:noFill/>
        </p:spPr>
        <p:txBody>
          <a:bodyPr wrap="square" rtlCol="0">
            <a:spAutoFit/>
          </a:bodyPr>
          <a:lstStyle/>
          <a:p>
            <a:pPr algn="r"/>
            <a:r>
              <a:rPr lang="en-US" dirty="0" smtClean="0"/>
              <a:t>planning</a:t>
            </a:r>
            <a:endParaRPr lang="en-US" dirty="0"/>
          </a:p>
        </p:txBody>
      </p:sp>
      <p:sp>
        <p:nvSpPr>
          <p:cNvPr id="126" name="Rectangle 125"/>
          <p:cNvSpPr/>
          <p:nvPr/>
        </p:nvSpPr>
        <p:spPr>
          <a:xfrm>
            <a:off x="1219200" y="5105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Impact</a:t>
            </a:r>
            <a:endParaRPr lang="en-US" b="1" dirty="0">
              <a:solidFill>
                <a:schemeClr val="tx1">
                  <a:lumMod val="65000"/>
                  <a:lumOff val="35000"/>
                </a:schemeClr>
              </a:solidFill>
            </a:endParaRPr>
          </a:p>
        </p:txBody>
      </p:sp>
      <p:sp>
        <p:nvSpPr>
          <p:cNvPr id="43" name="Rectangle 42"/>
          <p:cNvSpPr/>
          <p:nvPr/>
        </p:nvSpPr>
        <p:spPr>
          <a:xfrm>
            <a:off x="1219200" y="55626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Operations</a:t>
            </a:r>
            <a:endParaRPr lang="en-US" b="1" dirty="0">
              <a:solidFill>
                <a:schemeClr val="tx1">
                  <a:lumMod val="65000"/>
                  <a:lumOff val="35000"/>
                </a:schemeClr>
              </a:solidFill>
            </a:endParaRPr>
          </a:p>
        </p:txBody>
      </p:sp>
      <p:sp>
        <p:nvSpPr>
          <p:cNvPr id="52" name="Rectangle 51"/>
          <p:cNvSpPr/>
          <p:nvPr/>
        </p:nvSpPr>
        <p:spPr>
          <a:xfrm>
            <a:off x="1219200" y="4648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Formative</a:t>
            </a:r>
            <a:endParaRPr lang="en-US" b="1" dirty="0">
              <a:solidFill>
                <a:schemeClr val="tx1">
                  <a:lumMod val="65000"/>
                  <a:lumOff val="35000"/>
                </a:schemeClr>
              </a:solidFill>
            </a:endParaRPr>
          </a:p>
        </p:txBody>
      </p:sp>
      <p:sp>
        <p:nvSpPr>
          <p:cNvPr id="54" name="Rectangle 53"/>
          <p:cNvSpPr/>
          <p:nvPr/>
        </p:nvSpPr>
        <p:spPr>
          <a:xfrm>
            <a:off x="1219200" y="6019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65000"/>
                    <a:lumOff val="35000"/>
                  </a:schemeClr>
                </a:solidFill>
              </a:rPr>
              <a:t>Cost</a:t>
            </a:r>
            <a:endParaRPr lang="en-US" b="1" dirty="0">
              <a:solidFill>
                <a:schemeClr val="tx1">
                  <a:lumMod val="65000"/>
                  <a:lumOff val="35000"/>
                </a:schemeClr>
              </a:solidFill>
            </a:endParaRPr>
          </a:p>
        </p:txBody>
      </p:sp>
      <p:sp>
        <p:nvSpPr>
          <p:cNvPr id="51" name="TextBox 50"/>
          <p:cNvSpPr txBox="1"/>
          <p:nvPr/>
        </p:nvSpPr>
        <p:spPr>
          <a:xfrm>
            <a:off x="8077200" y="4038600"/>
            <a:ext cx="685800" cy="369332"/>
          </a:xfrm>
          <a:prstGeom prst="rect">
            <a:avLst/>
          </a:prstGeom>
          <a:noFill/>
        </p:spPr>
        <p:txBody>
          <a:bodyPr wrap="square" rtlCol="0">
            <a:spAutoFit/>
          </a:bodyPr>
          <a:lstStyle/>
          <a:p>
            <a:pPr algn="ctr"/>
            <a:r>
              <a:rPr lang="en-US" dirty="0" smtClean="0"/>
              <a:t>time</a:t>
            </a:r>
            <a:endParaRPr lang="en-US" dirty="0"/>
          </a:p>
        </p:txBody>
      </p:sp>
      <p:sp>
        <p:nvSpPr>
          <p:cNvPr id="33" name="Rectangle 32"/>
          <p:cNvSpPr/>
          <p:nvPr/>
        </p:nvSpPr>
        <p:spPr>
          <a:xfrm>
            <a:off x="3886200" y="6019800"/>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sp>
        <p:nvSpPr>
          <p:cNvPr id="36" name="Rectangle 35"/>
          <p:cNvSpPr/>
          <p:nvPr/>
        </p:nvSpPr>
        <p:spPr>
          <a:xfrm>
            <a:off x="990600" y="4451732"/>
            <a:ext cx="7543800" cy="15240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rot="5400000">
            <a:off x="1258094" y="4229100"/>
            <a:ext cx="4952206" cy="794"/>
          </a:xfrm>
          <a:prstGeom prst="straightConnector1">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521362" y="4229100"/>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2597562" y="4457700"/>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2673762" y="4686300"/>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648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78" name="Straight Arrow Connector 77"/>
          <p:cNvCxnSpPr/>
          <p:nvPr/>
        </p:nvCxnSpPr>
        <p:spPr>
          <a:xfrm rot="5400000" flipH="1" flipV="1">
            <a:off x="3283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359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3435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410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82" name="Straight Arrow Connector 81"/>
          <p:cNvCxnSpPr/>
          <p:nvPr/>
        </p:nvCxnSpPr>
        <p:spPr>
          <a:xfrm rot="5400000" flipH="1" flipV="1">
            <a:off x="4045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4121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4197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6172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86" name="Straight Arrow Connector 85"/>
          <p:cNvCxnSpPr/>
          <p:nvPr/>
        </p:nvCxnSpPr>
        <p:spPr>
          <a:xfrm rot="5400000" flipH="1" flipV="1">
            <a:off x="4807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4883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959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934200" y="6019006"/>
            <a:ext cx="533400" cy="381000"/>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lumMod val="65000"/>
                  <a:lumOff val="35000"/>
                </a:schemeClr>
              </a:solidFill>
            </a:endParaRPr>
          </a:p>
        </p:txBody>
      </p:sp>
      <p:cxnSp>
        <p:nvCxnSpPr>
          <p:cNvPr id="90" name="Straight Arrow Connector 89"/>
          <p:cNvCxnSpPr/>
          <p:nvPr/>
        </p:nvCxnSpPr>
        <p:spPr>
          <a:xfrm rot="5400000" flipH="1" flipV="1">
            <a:off x="5569362" y="4228306"/>
            <a:ext cx="35814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flipH="1" flipV="1">
            <a:off x="5645562" y="4456906"/>
            <a:ext cx="31242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flipH="1" flipV="1">
            <a:off x="5721762" y="4685506"/>
            <a:ext cx="2667000" cy="1588"/>
          </a:xfrm>
          <a:prstGeom prst="straightConnector1">
            <a:avLst/>
          </a:prstGeom>
          <a:ln w="190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407</TotalTime>
  <Words>1180</Words>
  <Application>Microsoft Office PowerPoint</Application>
  <PresentationFormat>On-screen Show (4:3)</PresentationFormat>
  <Paragraphs>205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Opportunities and challenges of conducting research in large scale programs</vt:lpstr>
      <vt:lpstr>Program and research activities</vt:lpstr>
      <vt:lpstr>Formative research </vt:lpstr>
      <vt:lpstr>Formative research </vt:lpstr>
      <vt:lpstr>Impact study </vt:lpstr>
      <vt:lpstr>Impact study </vt:lpstr>
      <vt:lpstr>Operations research </vt:lpstr>
      <vt:lpstr>Operations research </vt:lpstr>
      <vt:lpstr>Cost study </vt:lpstr>
      <vt:lpstr>Cost study </vt:lpstr>
      <vt:lpstr>The Biggest Opportunities</vt:lpstr>
      <vt:lpstr>The Biggest Challenges</vt:lpstr>
      <vt:lpstr>Formative research </vt:lpstr>
      <vt:lpstr>Plan, plan and plan some more</vt:lpstr>
      <vt:lpstr>Talk, talk and talk some more</vt:lpstr>
      <vt:lpstr>Slide 16</vt:lpstr>
      <vt:lpstr>Have fun</vt:lpstr>
      <vt:lpstr>In the end – everyone wins!</vt:lpstr>
      <vt:lpstr>Slide 19</vt:lpstr>
    </vt:vector>
  </TitlesOfParts>
  <Company>IFPRI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and challenges of conducting research in large scales programs</dc:title>
  <dc:creator>DOLNEY</dc:creator>
  <cp:lastModifiedBy>nneumann</cp:lastModifiedBy>
  <cp:revision>43</cp:revision>
  <dcterms:created xsi:type="dcterms:W3CDTF">2011-05-03T19:06:45Z</dcterms:created>
  <dcterms:modified xsi:type="dcterms:W3CDTF">2012-04-04T19:02:54Z</dcterms:modified>
</cp:coreProperties>
</file>