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customXml/itemProps4.xml" ContentType="application/vnd.openxmlformats-officedocument.customXml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2"/>
  </p:notesMasterIdLst>
  <p:sldIdLst>
    <p:sldId id="299" r:id="rId6"/>
    <p:sldId id="283" r:id="rId7"/>
    <p:sldId id="293" r:id="rId8"/>
    <p:sldId id="306" r:id="rId9"/>
    <p:sldId id="297" r:id="rId10"/>
    <p:sldId id="300" r:id="rId11"/>
    <p:sldId id="303" r:id="rId12"/>
    <p:sldId id="276" r:id="rId13"/>
    <p:sldId id="294" r:id="rId14"/>
    <p:sldId id="302" r:id="rId15"/>
    <p:sldId id="295" r:id="rId16"/>
    <p:sldId id="296" r:id="rId17"/>
    <p:sldId id="319" r:id="rId18"/>
    <p:sldId id="318" r:id="rId19"/>
    <p:sldId id="284" r:id="rId20"/>
    <p:sldId id="307" r:id="rId21"/>
    <p:sldId id="308" r:id="rId22"/>
    <p:sldId id="309" r:id="rId23"/>
    <p:sldId id="310" r:id="rId24"/>
    <p:sldId id="311" r:id="rId25"/>
    <p:sldId id="312" r:id="rId26"/>
    <p:sldId id="314" r:id="rId27"/>
    <p:sldId id="305" r:id="rId28"/>
    <p:sldId id="313" r:id="rId29"/>
    <p:sldId id="315" r:id="rId30"/>
    <p:sldId id="298" r:id="rId31"/>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a:ea typeface="+mn-ea"/>
        <a:cs typeface="+mn-cs"/>
      </a:defRPr>
    </a:lvl1pPr>
    <a:lvl2pPr marL="457200" algn="l" rtl="0" eaLnBrk="0" fontAlgn="base" hangingPunct="0">
      <a:spcBef>
        <a:spcPct val="0"/>
      </a:spcBef>
      <a:spcAft>
        <a:spcPct val="0"/>
      </a:spcAft>
      <a:defRPr sz="2400" kern="1200">
        <a:solidFill>
          <a:schemeClr val="tx1"/>
        </a:solidFill>
        <a:latin typeface="Times New Roman"/>
        <a:ea typeface="+mn-ea"/>
        <a:cs typeface="+mn-cs"/>
      </a:defRPr>
    </a:lvl2pPr>
    <a:lvl3pPr marL="914400" algn="l" rtl="0" eaLnBrk="0" fontAlgn="base" hangingPunct="0">
      <a:spcBef>
        <a:spcPct val="0"/>
      </a:spcBef>
      <a:spcAft>
        <a:spcPct val="0"/>
      </a:spcAft>
      <a:defRPr sz="2400" kern="1200">
        <a:solidFill>
          <a:schemeClr val="tx1"/>
        </a:solidFill>
        <a:latin typeface="Times New Roman"/>
        <a:ea typeface="+mn-ea"/>
        <a:cs typeface="+mn-cs"/>
      </a:defRPr>
    </a:lvl3pPr>
    <a:lvl4pPr marL="1371600" algn="l" rtl="0" eaLnBrk="0" fontAlgn="base" hangingPunct="0">
      <a:spcBef>
        <a:spcPct val="0"/>
      </a:spcBef>
      <a:spcAft>
        <a:spcPct val="0"/>
      </a:spcAft>
      <a:defRPr sz="2400" kern="1200">
        <a:solidFill>
          <a:schemeClr val="tx1"/>
        </a:solidFill>
        <a:latin typeface="Times New Roman"/>
        <a:ea typeface="+mn-ea"/>
        <a:cs typeface="+mn-cs"/>
      </a:defRPr>
    </a:lvl4pPr>
    <a:lvl5pPr marL="1828800" algn="l" rtl="0" eaLnBrk="0" fontAlgn="base" hangingPunct="0">
      <a:spcBef>
        <a:spcPct val="0"/>
      </a:spcBef>
      <a:spcAft>
        <a:spcPct val="0"/>
      </a:spcAft>
      <a:defRPr sz="2400" kern="1200">
        <a:solidFill>
          <a:schemeClr val="tx1"/>
        </a:solidFill>
        <a:latin typeface="Times New Roman"/>
        <a:ea typeface="+mn-ea"/>
        <a:cs typeface="+mn-cs"/>
      </a:defRPr>
    </a:lvl5pPr>
    <a:lvl6pPr marL="2286000" algn="l" defTabSz="914400" rtl="0" eaLnBrk="1" latinLnBrk="0" hangingPunct="1">
      <a:defRPr sz="2400" kern="1200">
        <a:solidFill>
          <a:schemeClr val="tx1"/>
        </a:solidFill>
        <a:latin typeface="Times New Roman"/>
        <a:ea typeface="+mn-ea"/>
        <a:cs typeface="+mn-cs"/>
      </a:defRPr>
    </a:lvl6pPr>
    <a:lvl7pPr marL="2743200" algn="l" defTabSz="914400" rtl="0" eaLnBrk="1" latinLnBrk="0" hangingPunct="1">
      <a:defRPr sz="2400" kern="1200">
        <a:solidFill>
          <a:schemeClr val="tx1"/>
        </a:solidFill>
        <a:latin typeface="Times New Roman"/>
        <a:ea typeface="+mn-ea"/>
        <a:cs typeface="+mn-cs"/>
      </a:defRPr>
    </a:lvl7pPr>
    <a:lvl8pPr marL="3200400" algn="l" defTabSz="914400" rtl="0" eaLnBrk="1" latinLnBrk="0" hangingPunct="1">
      <a:defRPr sz="2400" kern="1200">
        <a:solidFill>
          <a:schemeClr val="tx1"/>
        </a:solidFill>
        <a:latin typeface="Times New Roman"/>
        <a:ea typeface="+mn-ea"/>
        <a:cs typeface="+mn-cs"/>
      </a:defRPr>
    </a:lvl8pPr>
    <a:lvl9pPr marL="3657600" algn="l" defTabSz="914400" rtl="0" eaLnBrk="1" latinLnBrk="0" hangingPunct="1">
      <a:defRPr sz="2400" kern="1200">
        <a:solidFill>
          <a:schemeClr val="tx1"/>
        </a:solidFill>
        <a:latin typeface="Times New Roman"/>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38" autoAdjust="0"/>
    <p:restoredTop sz="68100" autoAdjust="0"/>
  </p:normalViewPr>
  <p:slideViewPr>
    <p:cSldViewPr snapToGrid="0">
      <p:cViewPr>
        <p:scale>
          <a:sx n="60" d="100"/>
          <a:sy n="60" d="100"/>
        </p:scale>
        <p:origin x="-30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E55709-E7ED-420F-AFBF-8AB7FBF6C468}" type="doc">
      <dgm:prSet loTypeId="urn:microsoft.com/office/officeart/2005/8/layout/gear1" loCatId="cycle" qsTypeId="urn:microsoft.com/office/officeart/2005/8/quickstyle/simple3" qsCatId="simple" csTypeId="urn:microsoft.com/office/officeart/2005/8/colors/accent6_4" csCatId="accent6" phldr="1"/>
      <dgm:spPr/>
    </dgm:pt>
    <dgm:pt modelId="{9EAE5162-DA4D-466B-B589-F12170AABB67}">
      <dgm:prSet phldrT="[Text]" custT="1"/>
      <dgm:spPr/>
      <dgm:t>
        <a:bodyPr/>
        <a:lstStyle/>
        <a:p>
          <a:r>
            <a:rPr lang="en-GB" sz="1400" b="1" dirty="0" smtClean="0"/>
            <a:t>stability</a:t>
          </a:r>
          <a:endParaRPr lang="en-US" sz="1400" b="1" dirty="0"/>
        </a:p>
      </dgm:t>
    </dgm:pt>
    <dgm:pt modelId="{BC21B2C7-39B7-42E6-80F8-F6823F7A0348}" type="parTrans" cxnId="{4B915677-0291-42EB-8D80-3060EED24B49}">
      <dgm:prSet/>
      <dgm:spPr/>
      <dgm:t>
        <a:bodyPr/>
        <a:lstStyle/>
        <a:p>
          <a:endParaRPr lang="en-US"/>
        </a:p>
      </dgm:t>
    </dgm:pt>
    <dgm:pt modelId="{B7BFFCAE-125E-43D4-B808-263D127DDBEA}" type="sibTrans" cxnId="{4B915677-0291-42EB-8D80-3060EED24B49}">
      <dgm:prSet/>
      <dgm:spPr/>
      <dgm:t>
        <a:bodyPr/>
        <a:lstStyle/>
        <a:p>
          <a:endParaRPr lang="en-US"/>
        </a:p>
      </dgm:t>
    </dgm:pt>
    <dgm:pt modelId="{15665FC9-12AD-4953-8ABC-5ADFB7014823}">
      <dgm:prSet phldrT="[Text]" custT="1"/>
      <dgm:spPr/>
      <dgm:t>
        <a:bodyPr/>
        <a:lstStyle/>
        <a:p>
          <a:r>
            <a:rPr lang="en-GB" sz="1000" b="1" dirty="0" err="1" smtClean="0"/>
            <a:t>Adapta-bility</a:t>
          </a:r>
          <a:endParaRPr lang="en-US" sz="1000" b="1" dirty="0"/>
        </a:p>
      </dgm:t>
    </dgm:pt>
    <dgm:pt modelId="{DE6901D3-2885-42C7-BD63-3E6A269B4E4E}" type="parTrans" cxnId="{18E0E067-D613-4215-951C-5D25A02CAD44}">
      <dgm:prSet/>
      <dgm:spPr/>
      <dgm:t>
        <a:bodyPr/>
        <a:lstStyle/>
        <a:p>
          <a:endParaRPr lang="en-US"/>
        </a:p>
      </dgm:t>
    </dgm:pt>
    <dgm:pt modelId="{33372ECC-E4C9-4622-902F-72378B4A4B58}" type="sibTrans" cxnId="{18E0E067-D613-4215-951C-5D25A02CAD44}">
      <dgm:prSet/>
      <dgm:spPr/>
      <dgm:t>
        <a:bodyPr/>
        <a:lstStyle/>
        <a:p>
          <a:endParaRPr lang="en-US"/>
        </a:p>
      </dgm:t>
    </dgm:pt>
    <dgm:pt modelId="{72BDF51E-50AF-4251-B454-D1ADF497CEFB}">
      <dgm:prSet phldrT="[Text]" custT="1"/>
      <dgm:spPr/>
      <dgm:t>
        <a:bodyPr/>
        <a:lstStyle/>
        <a:p>
          <a:r>
            <a:rPr lang="en-GB" sz="900" b="1" dirty="0" err="1" smtClean="0"/>
            <a:t>Transfor-mation</a:t>
          </a:r>
          <a:endParaRPr lang="en-US" sz="900" b="1" dirty="0"/>
        </a:p>
      </dgm:t>
    </dgm:pt>
    <dgm:pt modelId="{508E7378-7B78-4E71-884A-624533C5BAA2}" type="parTrans" cxnId="{9EC62C3E-E67D-4307-8B65-2585D1C2486C}">
      <dgm:prSet/>
      <dgm:spPr/>
      <dgm:t>
        <a:bodyPr/>
        <a:lstStyle/>
        <a:p>
          <a:endParaRPr lang="en-US"/>
        </a:p>
      </dgm:t>
    </dgm:pt>
    <dgm:pt modelId="{E36E78B6-7E64-4351-AA3B-8EEF2BEFD05D}" type="sibTrans" cxnId="{9EC62C3E-E67D-4307-8B65-2585D1C2486C}">
      <dgm:prSet/>
      <dgm:spPr/>
      <dgm:t>
        <a:bodyPr/>
        <a:lstStyle/>
        <a:p>
          <a:endParaRPr lang="en-US"/>
        </a:p>
      </dgm:t>
    </dgm:pt>
    <dgm:pt modelId="{565C2318-8CFD-4E2F-B39E-175EB93D594A}" type="pres">
      <dgm:prSet presAssocID="{45E55709-E7ED-420F-AFBF-8AB7FBF6C468}" presName="composite" presStyleCnt="0">
        <dgm:presLayoutVars>
          <dgm:chMax val="3"/>
          <dgm:animLvl val="lvl"/>
          <dgm:resizeHandles val="exact"/>
        </dgm:presLayoutVars>
      </dgm:prSet>
      <dgm:spPr/>
    </dgm:pt>
    <dgm:pt modelId="{7256B7D0-A110-4191-BB74-C19F5EAD6776}" type="pres">
      <dgm:prSet presAssocID="{9EAE5162-DA4D-466B-B589-F12170AABB67}" presName="gear1" presStyleLbl="node1" presStyleIdx="0" presStyleCnt="3" custAng="2026636" custScaleX="100461" custScaleY="101288" custLinFactNeighborX="40" custLinFactNeighborY="-3128">
        <dgm:presLayoutVars>
          <dgm:chMax val="1"/>
          <dgm:bulletEnabled val="1"/>
        </dgm:presLayoutVars>
      </dgm:prSet>
      <dgm:spPr/>
      <dgm:t>
        <a:bodyPr/>
        <a:lstStyle/>
        <a:p>
          <a:endParaRPr lang="en-US"/>
        </a:p>
      </dgm:t>
    </dgm:pt>
    <dgm:pt modelId="{FDEFEFAA-2651-4798-84A2-B977EE263024}" type="pres">
      <dgm:prSet presAssocID="{9EAE5162-DA4D-466B-B589-F12170AABB67}" presName="gear1srcNode" presStyleLbl="node1" presStyleIdx="0" presStyleCnt="3"/>
      <dgm:spPr/>
      <dgm:t>
        <a:bodyPr/>
        <a:lstStyle/>
        <a:p>
          <a:endParaRPr lang="en-US"/>
        </a:p>
      </dgm:t>
    </dgm:pt>
    <dgm:pt modelId="{AA481925-C7BB-44BF-B691-C67EE6CA5654}" type="pres">
      <dgm:prSet presAssocID="{9EAE5162-DA4D-466B-B589-F12170AABB67}" presName="gear1dstNode" presStyleLbl="node1" presStyleIdx="0" presStyleCnt="3"/>
      <dgm:spPr/>
      <dgm:t>
        <a:bodyPr/>
        <a:lstStyle/>
        <a:p>
          <a:endParaRPr lang="en-US"/>
        </a:p>
      </dgm:t>
    </dgm:pt>
    <dgm:pt modelId="{A3FE246B-2956-402C-8605-8D234E7BA4C4}" type="pres">
      <dgm:prSet presAssocID="{15665FC9-12AD-4953-8ABC-5ADFB7014823}" presName="gear2" presStyleLbl="node1" presStyleIdx="1" presStyleCnt="3" custAng="250928" custScaleX="98330" custScaleY="99784">
        <dgm:presLayoutVars>
          <dgm:chMax val="1"/>
          <dgm:bulletEnabled val="1"/>
        </dgm:presLayoutVars>
      </dgm:prSet>
      <dgm:spPr/>
      <dgm:t>
        <a:bodyPr/>
        <a:lstStyle/>
        <a:p>
          <a:endParaRPr lang="en-US"/>
        </a:p>
      </dgm:t>
    </dgm:pt>
    <dgm:pt modelId="{00EF77B5-7E45-458F-A15A-78146BBAEF77}" type="pres">
      <dgm:prSet presAssocID="{15665FC9-12AD-4953-8ABC-5ADFB7014823}" presName="gear2srcNode" presStyleLbl="node1" presStyleIdx="1" presStyleCnt="3"/>
      <dgm:spPr/>
      <dgm:t>
        <a:bodyPr/>
        <a:lstStyle/>
        <a:p>
          <a:endParaRPr lang="en-US"/>
        </a:p>
      </dgm:t>
    </dgm:pt>
    <dgm:pt modelId="{114F2DB9-BB33-4E4F-970C-3DAC52D57704}" type="pres">
      <dgm:prSet presAssocID="{15665FC9-12AD-4953-8ABC-5ADFB7014823}" presName="gear2dstNode" presStyleLbl="node1" presStyleIdx="1" presStyleCnt="3"/>
      <dgm:spPr/>
      <dgm:t>
        <a:bodyPr/>
        <a:lstStyle/>
        <a:p>
          <a:endParaRPr lang="en-US"/>
        </a:p>
      </dgm:t>
    </dgm:pt>
    <dgm:pt modelId="{1DC8E766-E2B1-4B4F-AF32-10888EC5F380}" type="pres">
      <dgm:prSet presAssocID="{72BDF51E-50AF-4251-B454-D1ADF497CEFB}" presName="gear3" presStyleLbl="node1" presStyleIdx="2" presStyleCnt="3" custAng="900000" custScaleX="97823" custScaleY="100520" custLinFactNeighborX="9242" custLinFactNeighborY="9314"/>
      <dgm:spPr/>
      <dgm:t>
        <a:bodyPr/>
        <a:lstStyle/>
        <a:p>
          <a:endParaRPr lang="en-US"/>
        </a:p>
      </dgm:t>
    </dgm:pt>
    <dgm:pt modelId="{E3F3D1AB-7BA7-49FD-86FE-DFB5271B94A9}" type="pres">
      <dgm:prSet presAssocID="{72BDF51E-50AF-4251-B454-D1ADF497CEFB}" presName="gear3tx" presStyleLbl="node1" presStyleIdx="2" presStyleCnt="3">
        <dgm:presLayoutVars>
          <dgm:chMax val="1"/>
          <dgm:bulletEnabled val="1"/>
        </dgm:presLayoutVars>
      </dgm:prSet>
      <dgm:spPr/>
      <dgm:t>
        <a:bodyPr/>
        <a:lstStyle/>
        <a:p>
          <a:endParaRPr lang="en-US"/>
        </a:p>
      </dgm:t>
    </dgm:pt>
    <dgm:pt modelId="{6492FA69-6BCB-4810-9E7E-8E9C766B56D8}" type="pres">
      <dgm:prSet presAssocID="{72BDF51E-50AF-4251-B454-D1ADF497CEFB}" presName="gear3srcNode" presStyleLbl="node1" presStyleIdx="2" presStyleCnt="3"/>
      <dgm:spPr/>
      <dgm:t>
        <a:bodyPr/>
        <a:lstStyle/>
        <a:p>
          <a:endParaRPr lang="en-US"/>
        </a:p>
      </dgm:t>
    </dgm:pt>
    <dgm:pt modelId="{E0796A8A-FA7F-4D02-B7A1-9B157CA1DDA2}" type="pres">
      <dgm:prSet presAssocID="{72BDF51E-50AF-4251-B454-D1ADF497CEFB}" presName="gear3dstNode" presStyleLbl="node1" presStyleIdx="2" presStyleCnt="3"/>
      <dgm:spPr/>
      <dgm:t>
        <a:bodyPr/>
        <a:lstStyle/>
        <a:p>
          <a:endParaRPr lang="en-US"/>
        </a:p>
      </dgm:t>
    </dgm:pt>
    <dgm:pt modelId="{EEC8F6CF-A0C6-4AD4-A591-588B41341902}" type="pres">
      <dgm:prSet presAssocID="{B7BFFCAE-125E-43D4-B808-263D127DDBEA}" presName="connector1" presStyleLbl="sibTrans2D1" presStyleIdx="0" presStyleCnt="3" custAng="336924"/>
      <dgm:spPr/>
      <dgm:t>
        <a:bodyPr/>
        <a:lstStyle/>
        <a:p>
          <a:endParaRPr lang="en-US"/>
        </a:p>
      </dgm:t>
    </dgm:pt>
    <dgm:pt modelId="{5FB0C823-6919-4EC2-89DA-986BC57A6367}" type="pres">
      <dgm:prSet presAssocID="{33372ECC-E4C9-4622-902F-72378B4A4B58}" presName="connector2" presStyleLbl="sibTrans2D1" presStyleIdx="1" presStyleCnt="3"/>
      <dgm:spPr/>
      <dgm:t>
        <a:bodyPr/>
        <a:lstStyle/>
        <a:p>
          <a:endParaRPr lang="en-US"/>
        </a:p>
      </dgm:t>
    </dgm:pt>
    <dgm:pt modelId="{15DF623E-42FE-4214-9D7F-06F0E77B9F18}" type="pres">
      <dgm:prSet presAssocID="{E36E78B6-7E64-4351-AA3B-8EEF2BEFD05D}" presName="connector3" presStyleLbl="sibTrans2D1" presStyleIdx="2" presStyleCnt="3"/>
      <dgm:spPr/>
      <dgm:t>
        <a:bodyPr/>
        <a:lstStyle/>
        <a:p>
          <a:endParaRPr lang="en-US"/>
        </a:p>
      </dgm:t>
    </dgm:pt>
  </dgm:ptLst>
  <dgm:cxnLst>
    <dgm:cxn modelId="{57EB6E04-5887-4E45-85F0-F9A39904CEC1}" type="presOf" srcId="{72BDF51E-50AF-4251-B454-D1ADF497CEFB}" destId="{E3F3D1AB-7BA7-49FD-86FE-DFB5271B94A9}" srcOrd="1" destOrd="0" presId="urn:microsoft.com/office/officeart/2005/8/layout/gear1"/>
    <dgm:cxn modelId="{B5F6F4CB-62B4-4564-8E56-DC43D6EF5D17}" type="presOf" srcId="{15665FC9-12AD-4953-8ABC-5ADFB7014823}" destId="{114F2DB9-BB33-4E4F-970C-3DAC52D57704}" srcOrd="2" destOrd="0" presId="urn:microsoft.com/office/officeart/2005/8/layout/gear1"/>
    <dgm:cxn modelId="{C4B8C001-5B9D-4771-BDCF-B82CAD5CD2D2}" type="presOf" srcId="{9EAE5162-DA4D-466B-B589-F12170AABB67}" destId="{FDEFEFAA-2651-4798-84A2-B977EE263024}" srcOrd="1" destOrd="0" presId="urn:microsoft.com/office/officeart/2005/8/layout/gear1"/>
    <dgm:cxn modelId="{92752BD9-B9B6-47B9-8788-3C82AC3AE8A4}" type="presOf" srcId="{72BDF51E-50AF-4251-B454-D1ADF497CEFB}" destId="{6492FA69-6BCB-4810-9E7E-8E9C766B56D8}" srcOrd="2" destOrd="0" presId="urn:microsoft.com/office/officeart/2005/8/layout/gear1"/>
    <dgm:cxn modelId="{FDBA60B4-DCC9-4403-86FC-9ED8D7A551A6}" type="presOf" srcId="{15665FC9-12AD-4953-8ABC-5ADFB7014823}" destId="{00EF77B5-7E45-458F-A15A-78146BBAEF77}" srcOrd="1" destOrd="0" presId="urn:microsoft.com/office/officeart/2005/8/layout/gear1"/>
    <dgm:cxn modelId="{E6300EF9-19E2-42AB-8711-3E3399BE2741}" type="presOf" srcId="{9EAE5162-DA4D-466B-B589-F12170AABB67}" destId="{AA481925-C7BB-44BF-B691-C67EE6CA5654}" srcOrd="2" destOrd="0" presId="urn:microsoft.com/office/officeart/2005/8/layout/gear1"/>
    <dgm:cxn modelId="{97803FC7-F93D-4FDD-A851-597066B1B997}" type="presOf" srcId="{33372ECC-E4C9-4622-902F-72378B4A4B58}" destId="{5FB0C823-6919-4EC2-89DA-986BC57A6367}" srcOrd="0" destOrd="0" presId="urn:microsoft.com/office/officeart/2005/8/layout/gear1"/>
    <dgm:cxn modelId="{DF6ECFE6-0262-4ECA-814C-E8DDEA519E47}" type="presOf" srcId="{9EAE5162-DA4D-466B-B589-F12170AABB67}" destId="{7256B7D0-A110-4191-BB74-C19F5EAD6776}" srcOrd="0" destOrd="0" presId="urn:microsoft.com/office/officeart/2005/8/layout/gear1"/>
    <dgm:cxn modelId="{D6E1B063-A420-40D4-B988-63F890481106}" type="presOf" srcId="{72BDF51E-50AF-4251-B454-D1ADF497CEFB}" destId="{1DC8E766-E2B1-4B4F-AF32-10888EC5F380}" srcOrd="0" destOrd="0" presId="urn:microsoft.com/office/officeart/2005/8/layout/gear1"/>
    <dgm:cxn modelId="{59A41459-E66B-4073-BCD7-D9A0652E7C21}" type="presOf" srcId="{72BDF51E-50AF-4251-B454-D1ADF497CEFB}" destId="{E0796A8A-FA7F-4D02-B7A1-9B157CA1DDA2}" srcOrd="3" destOrd="0" presId="urn:microsoft.com/office/officeart/2005/8/layout/gear1"/>
    <dgm:cxn modelId="{1A1A2159-2347-4643-8662-9C4DF11E6D3C}" type="presOf" srcId="{E36E78B6-7E64-4351-AA3B-8EEF2BEFD05D}" destId="{15DF623E-42FE-4214-9D7F-06F0E77B9F18}" srcOrd="0" destOrd="0" presId="urn:microsoft.com/office/officeart/2005/8/layout/gear1"/>
    <dgm:cxn modelId="{4B915677-0291-42EB-8D80-3060EED24B49}" srcId="{45E55709-E7ED-420F-AFBF-8AB7FBF6C468}" destId="{9EAE5162-DA4D-466B-B589-F12170AABB67}" srcOrd="0" destOrd="0" parTransId="{BC21B2C7-39B7-42E6-80F8-F6823F7A0348}" sibTransId="{B7BFFCAE-125E-43D4-B808-263D127DDBEA}"/>
    <dgm:cxn modelId="{9EC62C3E-E67D-4307-8B65-2585D1C2486C}" srcId="{45E55709-E7ED-420F-AFBF-8AB7FBF6C468}" destId="{72BDF51E-50AF-4251-B454-D1ADF497CEFB}" srcOrd="2" destOrd="0" parTransId="{508E7378-7B78-4E71-884A-624533C5BAA2}" sibTransId="{E36E78B6-7E64-4351-AA3B-8EEF2BEFD05D}"/>
    <dgm:cxn modelId="{18E0E067-D613-4215-951C-5D25A02CAD44}" srcId="{45E55709-E7ED-420F-AFBF-8AB7FBF6C468}" destId="{15665FC9-12AD-4953-8ABC-5ADFB7014823}" srcOrd="1" destOrd="0" parTransId="{DE6901D3-2885-42C7-BD63-3E6A269B4E4E}" sibTransId="{33372ECC-E4C9-4622-902F-72378B4A4B58}"/>
    <dgm:cxn modelId="{4461D457-8F7F-4A07-B217-A48D06C6F4DE}" type="presOf" srcId="{45E55709-E7ED-420F-AFBF-8AB7FBF6C468}" destId="{565C2318-8CFD-4E2F-B39E-175EB93D594A}" srcOrd="0" destOrd="0" presId="urn:microsoft.com/office/officeart/2005/8/layout/gear1"/>
    <dgm:cxn modelId="{694A857E-4DB7-43CF-8C3B-271C47F4AE92}" type="presOf" srcId="{15665FC9-12AD-4953-8ABC-5ADFB7014823}" destId="{A3FE246B-2956-402C-8605-8D234E7BA4C4}" srcOrd="0" destOrd="0" presId="urn:microsoft.com/office/officeart/2005/8/layout/gear1"/>
    <dgm:cxn modelId="{50C68ED5-5EC0-4FC7-A88A-747F56399880}" type="presOf" srcId="{B7BFFCAE-125E-43D4-B808-263D127DDBEA}" destId="{EEC8F6CF-A0C6-4AD4-A591-588B41341902}" srcOrd="0" destOrd="0" presId="urn:microsoft.com/office/officeart/2005/8/layout/gear1"/>
    <dgm:cxn modelId="{EFF9799E-6E89-4DDC-BA83-006E98400701}" type="presParOf" srcId="{565C2318-8CFD-4E2F-B39E-175EB93D594A}" destId="{7256B7D0-A110-4191-BB74-C19F5EAD6776}" srcOrd="0" destOrd="0" presId="urn:microsoft.com/office/officeart/2005/8/layout/gear1"/>
    <dgm:cxn modelId="{4D561FA0-7DDD-40B0-9567-69FA2308AA8E}" type="presParOf" srcId="{565C2318-8CFD-4E2F-B39E-175EB93D594A}" destId="{FDEFEFAA-2651-4798-84A2-B977EE263024}" srcOrd="1" destOrd="0" presId="urn:microsoft.com/office/officeart/2005/8/layout/gear1"/>
    <dgm:cxn modelId="{90EE05A0-DE30-4C79-9FAC-3E0286332E10}" type="presParOf" srcId="{565C2318-8CFD-4E2F-B39E-175EB93D594A}" destId="{AA481925-C7BB-44BF-B691-C67EE6CA5654}" srcOrd="2" destOrd="0" presId="urn:microsoft.com/office/officeart/2005/8/layout/gear1"/>
    <dgm:cxn modelId="{36609D2C-196C-4FD2-A5F0-5182726A236B}" type="presParOf" srcId="{565C2318-8CFD-4E2F-B39E-175EB93D594A}" destId="{A3FE246B-2956-402C-8605-8D234E7BA4C4}" srcOrd="3" destOrd="0" presId="urn:microsoft.com/office/officeart/2005/8/layout/gear1"/>
    <dgm:cxn modelId="{E391F70E-39E7-4262-B050-DEEC0D61CC41}" type="presParOf" srcId="{565C2318-8CFD-4E2F-B39E-175EB93D594A}" destId="{00EF77B5-7E45-458F-A15A-78146BBAEF77}" srcOrd="4" destOrd="0" presId="urn:microsoft.com/office/officeart/2005/8/layout/gear1"/>
    <dgm:cxn modelId="{4FFB55FF-42B6-437B-8596-9F80C61890BE}" type="presParOf" srcId="{565C2318-8CFD-4E2F-B39E-175EB93D594A}" destId="{114F2DB9-BB33-4E4F-970C-3DAC52D57704}" srcOrd="5" destOrd="0" presId="urn:microsoft.com/office/officeart/2005/8/layout/gear1"/>
    <dgm:cxn modelId="{46E0BD15-50F2-4CD2-BBA0-390C9A31D684}" type="presParOf" srcId="{565C2318-8CFD-4E2F-B39E-175EB93D594A}" destId="{1DC8E766-E2B1-4B4F-AF32-10888EC5F380}" srcOrd="6" destOrd="0" presId="urn:microsoft.com/office/officeart/2005/8/layout/gear1"/>
    <dgm:cxn modelId="{33C2C3A5-4C76-4ECE-BE19-1A9ED2841F10}" type="presParOf" srcId="{565C2318-8CFD-4E2F-B39E-175EB93D594A}" destId="{E3F3D1AB-7BA7-49FD-86FE-DFB5271B94A9}" srcOrd="7" destOrd="0" presId="urn:microsoft.com/office/officeart/2005/8/layout/gear1"/>
    <dgm:cxn modelId="{8F5BA48E-E5A3-4E8A-8040-41ACA811FC38}" type="presParOf" srcId="{565C2318-8CFD-4E2F-B39E-175EB93D594A}" destId="{6492FA69-6BCB-4810-9E7E-8E9C766B56D8}" srcOrd="8" destOrd="0" presId="urn:microsoft.com/office/officeart/2005/8/layout/gear1"/>
    <dgm:cxn modelId="{DAC6E7E0-E020-4C06-8960-31AA46260C38}" type="presParOf" srcId="{565C2318-8CFD-4E2F-B39E-175EB93D594A}" destId="{E0796A8A-FA7F-4D02-B7A1-9B157CA1DDA2}" srcOrd="9" destOrd="0" presId="urn:microsoft.com/office/officeart/2005/8/layout/gear1"/>
    <dgm:cxn modelId="{67161BA4-A66F-4B6B-A9F7-CFFB7C152E66}" type="presParOf" srcId="{565C2318-8CFD-4E2F-B39E-175EB93D594A}" destId="{EEC8F6CF-A0C6-4AD4-A591-588B41341902}" srcOrd="10" destOrd="0" presId="urn:microsoft.com/office/officeart/2005/8/layout/gear1"/>
    <dgm:cxn modelId="{9CE2D4A7-D762-484C-AFEA-A31CD522C030}" type="presParOf" srcId="{565C2318-8CFD-4E2F-B39E-175EB93D594A}" destId="{5FB0C823-6919-4EC2-89DA-986BC57A6367}" srcOrd="11" destOrd="0" presId="urn:microsoft.com/office/officeart/2005/8/layout/gear1"/>
    <dgm:cxn modelId="{3B8FDA15-6E2F-4772-8B98-C9454F9A98BC}" type="presParOf" srcId="{565C2318-8CFD-4E2F-B39E-175EB93D594A}" destId="{15DF623E-42FE-4214-9D7F-06F0E77B9F18}" srcOrd="12" destOrd="0" presId="urn:microsoft.com/office/officeart/2005/8/layout/gear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256B7D0-A110-4191-BB74-C19F5EAD6776}">
      <dsp:nvSpPr>
        <dsp:cNvPr id="0" name=""/>
        <dsp:cNvSpPr/>
      </dsp:nvSpPr>
      <dsp:spPr>
        <a:xfrm rot="2026636">
          <a:off x="1589230" y="1155975"/>
          <a:ext cx="1491957" cy="1504239"/>
        </a:xfrm>
        <a:prstGeom prst="gear9">
          <a:avLst/>
        </a:prstGeom>
        <a:gradFill rotWithShape="0">
          <a:gsLst>
            <a:gs pos="0">
              <a:schemeClr val="accent6">
                <a:shade val="50000"/>
                <a:hueOff val="0"/>
                <a:satOff val="0"/>
                <a:lumOff val="0"/>
                <a:alphaOff val="0"/>
                <a:tint val="50000"/>
                <a:satMod val="300000"/>
              </a:schemeClr>
            </a:gs>
            <a:gs pos="35000">
              <a:schemeClr val="accent6">
                <a:shade val="50000"/>
                <a:hueOff val="0"/>
                <a:satOff val="0"/>
                <a:lumOff val="0"/>
                <a:alphaOff val="0"/>
                <a:tint val="37000"/>
                <a:satMod val="300000"/>
              </a:schemeClr>
            </a:gs>
            <a:gs pos="100000">
              <a:schemeClr val="accent6">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b="1" kern="1200" dirty="0" smtClean="0"/>
            <a:t>stability</a:t>
          </a:r>
          <a:endParaRPr lang="en-US" sz="1400" b="1" kern="1200" dirty="0"/>
        </a:p>
      </dsp:txBody>
      <dsp:txXfrm rot="2026636">
        <a:off x="1589230" y="1155975"/>
        <a:ext cx="1491957" cy="1504239"/>
      </dsp:txXfrm>
    </dsp:sp>
    <dsp:sp modelId="{A3FE246B-2956-402C-8605-8D234E7BA4C4}">
      <dsp:nvSpPr>
        <dsp:cNvPr id="0" name=""/>
        <dsp:cNvSpPr/>
      </dsp:nvSpPr>
      <dsp:spPr>
        <a:xfrm rot="250928">
          <a:off x="737013" y="862133"/>
          <a:ext cx="1062043" cy="1077747"/>
        </a:xfrm>
        <a:prstGeom prst="gear6">
          <a:avLst/>
        </a:prstGeom>
        <a:gradFill rotWithShape="0">
          <a:gsLst>
            <a:gs pos="0">
              <a:schemeClr val="accent6">
                <a:shade val="50000"/>
                <a:hueOff val="0"/>
                <a:satOff val="-18489"/>
                <a:lumOff val="30889"/>
                <a:alphaOff val="0"/>
                <a:tint val="50000"/>
                <a:satMod val="300000"/>
              </a:schemeClr>
            </a:gs>
            <a:gs pos="35000">
              <a:schemeClr val="accent6">
                <a:shade val="50000"/>
                <a:hueOff val="0"/>
                <a:satOff val="-18489"/>
                <a:lumOff val="30889"/>
                <a:alphaOff val="0"/>
                <a:tint val="37000"/>
                <a:satMod val="300000"/>
              </a:schemeClr>
            </a:gs>
            <a:gs pos="100000">
              <a:schemeClr val="accent6">
                <a:shade val="50000"/>
                <a:hueOff val="0"/>
                <a:satOff val="-18489"/>
                <a:lumOff val="3088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b="1" kern="1200" dirty="0" err="1" smtClean="0"/>
            <a:t>Adapta-bility</a:t>
          </a:r>
          <a:endParaRPr lang="en-US" sz="1000" b="1" kern="1200" dirty="0"/>
        </a:p>
      </dsp:txBody>
      <dsp:txXfrm rot="250928">
        <a:off x="737013" y="862133"/>
        <a:ext cx="1062043" cy="1077747"/>
      </dsp:txXfrm>
    </dsp:sp>
    <dsp:sp modelId="{1DC8E766-E2B1-4B4F-AF32-10888EC5F380}">
      <dsp:nvSpPr>
        <dsp:cNvPr id="0" name=""/>
        <dsp:cNvSpPr/>
      </dsp:nvSpPr>
      <dsp:spPr>
        <a:xfrm>
          <a:off x="1469477" y="228565"/>
          <a:ext cx="1024773" cy="1074208"/>
        </a:xfrm>
        <a:prstGeom prst="gear6">
          <a:avLst/>
        </a:prstGeom>
        <a:gradFill rotWithShape="0">
          <a:gsLst>
            <a:gs pos="0">
              <a:schemeClr val="accent6">
                <a:shade val="50000"/>
                <a:hueOff val="0"/>
                <a:satOff val="-18489"/>
                <a:lumOff val="30889"/>
                <a:alphaOff val="0"/>
                <a:tint val="50000"/>
                <a:satMod val="300000"/>
              </a:schemeClr>
            </a:gs>
            <a:gs pos="35000">
              <a:schemeClr val="accent6">
                <a:shade val="50000"/>
                <a:hueOff val="0"/>
                <a:satOff val="-18489"/>
                <a:lumOff val="30889"/>
                <a:alphaOff val="0"/>
                <a:tint val="37000"/>
                <a:satMod val="300000"/>
              </a:schemeClr>
            </a:gs>
            <a:gs pos="100000">
              <a:schemeClr val="accent6">
                <a:shade val="50000"/>
                <a:hueOff val="0"/>
                <a:satOff val="-18489"/>
                <a:lumOff val="3088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b="1" kern="1200" dirty="0" err="1" smtClean="0"/>
            <a:t>Transfor-mation</a:t>
          </a:r>
          <a:endParaRPr lang="en-US" sz="900" b="1" kern="1200" dirty="0"/>
        </a:p>
      </dsp:txBody>
      <dsp:txXfrm rot="900000">
        <a:off x="1691308" y="467103"/>
        <a:ext cx="581112" cy="597133"/>
      </dsp:txXfrm>
    </dsp:sp>
    <dsp:sp modelId="{EEC8F6CF-A0C6-4AD4-A591-588B41341902}">
      <dsp:nvSpPr>
        <dsp:cNvPr id="0" name=""/>
        <dsp:cNvSpPr/>
      </dsp:nvSpPr>
      <dsp:spPr>
        <a:xfrm rot="336924">
          <a:off x="1462237" y="996639"/>
          <a:ext cx="1900942" cy="1900942"/>
        </a:xfrm>
        <a:prstGeom prst="circularArrow">
          <a:avLst>
            <a:gd name="adj1" fmla="val 4688"/>
            <a:gd name="adj2" fmla="val 299029"/>
            <a:gd name="adj3" fmla="val 2465098"/>
            <a:gd name="adj4" fmla="val 15976032"/>
            <a:gd name="adj5" fmla="val 5469"/>
          </a:avLst>
        </a:prstGeom>
        <a:gradFill rotWithShape="0">
          <a:gsLst>
            <a:gs pos="0">
              <a:schemeClr val="accent6">
                <a:shade val="90000"/>
                <a:hueOff val="0"/>
                <a:satOff val="0"/>
                <a:lumOff val="0"/>
                <a:alphaOff val="0"/>
                <a:tint val="50000"/>
                <a:satMod val="300000"/>
              </a:schemeClr>
            </a:gs>
            <a:gs pos="35000">
              <a:schemeClr val="accent6">
                <a:shade val="90000"/>
                <a:hueOff val="0"/>
                <a:satOff val="0"/>
                <a:lumOff val="0"/>
                <a:alphaOff val="0"/>
                <a:tint val="37000"/>
                <a:satMod val="300000"/>
              </a:schemeClr>
            </a:gs>
            <a:gs pos="100000">
              <a:schemeClr val="accent6">
                <a:shade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FB0C823-6919-4EC2-89DA-986BC57A6367}">
      <dsp:nvSpPr>
        <dsp:cNvPr id="0" name=""/>
        <dsp:cNvSpPr/>
      </dsp:nvSpPr>
      <dsp:spPr>
        <a:xfrm>
          <a:off x="536714" y="628398"/>
          <a:ext cx="1381153" cy="1381153"/>
        </a:xfrm>
        <a:prstGeom prst="leftCircularArrow">
          <a:avLst>
            <a:gd name="adj1" fmla="val 6452"/>
            <a:gd name="adj2" fmla="val 429999"/>
            <a:gd name="adj3" fmla="val 10489124"/>
            <a:gd name="adj4" fmla="val 14837806"/>
            <a:gd name="adj5" fmla="val 7527"/>
          </a:avLst>
        </a:prstGeom>
        <a:gradFill rotWithShape="0">
          <a:gsLst>
            <a:gs pos="0">
              <a:schemeClr val="accent6">
                <a:shade val="90000"/>
                <a:hueOff val="0"/>
                <a:satOff val="-17411"/>
                <a:lumOff val="25413"/>
                <a:alphaOff val="0"/>
                <a:tint val="50000"/>
                <a:satMod val="300000"/>
              </a:schemeClr>
            </a:gs>
            <a:gs pos="35000">
              <a:schemeClr val="accent6">
                <a:shade val="90000"/>
                <a:hueOff val="0"/>
                <a:satOff val="-17411"/>
                <a:lumOff val="25413"/>
                <a:alphaOff val="0"/>
                <a:tint val="37000"/>
                <a:satMod val="300000"/>
              </a:schemeClr>
            </a:gs>
            <a:gs pos="100000">
              <a:schemeClr val="accent6">
                <a:shade val="90000"/>
                <a:hueOff val="0"/>
                <a:satOff val="-17411"/>
                <a:lumOff val="25413"/>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15DF623E-42FE-4214-9D7F-06F0E77B9F18}">
      <dsp:nvSpPr>
        <dsp:cNvPr id="0" name=""/>
        <dsp:cNvSpPr/>
      </dsp:nvSpPr>
      <dsp:spPr>
        <a:xfrm>
          <a:off x="1088163" y="-109564"/>
          <a:ext cx="1489161" cy="1489161"/>
        </a:xfrm>
        <a:prstGeom prst="circularArrow">
          <a:avLst>
            <a:gd name="adj1" fmla="val 5984"/>
            <a:gd name="adj2" fmla="val 394124"/>
            <a:gd name="adj3" fmla="val 13313824"/>
            <a:gd name="adj4" fmla="val 10508221"/>
            <a:gd name="adj5" fmla="val 6981"/>
          </a:avLst>
        </a:prstGeom>
        <a:gradFill rotWithShape="0">
          <a:gsLst>
            <a:gs pos="0">
              <a:schemeClr val="accent6">
                <a:shade val="90000"/>
                <a:hueOff val="0"/>
                <a:satOff val="-17411"/>
                <a:lumOff val="25413"/>
                <a:alphaOff val="0"/>
                <a:tint val="50000"/>
                <a:satMod val="300000"/>
              </a:schemeClr>
            </a:gs>
            <a:gs pos="35000">
              <a:schemeClr val="accent6">
                <a:shade val="90000"/>
                <a:hueOff val="0"/>
                <a:satOff val="-17411"/>
                <a:lumOff val="25413"/>
                <a:alphaOff val="0"/>
                <a:tint val="37000"/>
                <a:satMod val="300000"/>
              </a:schemeClr>
            </a:gs>
            <a:gs pos="100000">
              <a:schemeClr val="accent6">
                <a:shade val="90000"/>
                <a:hueOff val="0"/>
                <a:satOff val="-17411"/>
                <a:lumOff val="25413"/>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7485E09-F078-472E-B7B4-4FF861246EBB}" type="datetimeFigureOut">
              <a:rPr lang="en-US"/>
              <a:pPr>
                <a:defRPr/>
              </a:pPr>
              <a:t>11/13/2012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AD2D072-A4E1-4126-9DD7-A4DEF643FB99}"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D2D072-A4E1-4126-9DD7-A4DEF643FB99}" type="slidenum">
              <a:rPr lang="en-GB" smtClean="0"/>
              <a:pPr>
                <a:defRPr/>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10</a:t>
            </a:fld>
            <a:endParaRPr lang="en-GB"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11</a:t>
            </a:fld>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Distinction between what is perceived as risk aversion and which results in fact simply from lack</a:t>
            </a:r>
            <a:r>
              <a:rPr lang="en-GB" baseline="0" dirty="0" smtClean="0"/>
              <a:t> of alternative (so often poor are not adopting change, not because they don’t want but because they can’t)and o the other change resistance to change (often by the </a:t>
            </a:r>
            <a:r>
              <a:rPr lang="en-GB" baseline="0" dirty="0" err="1" smtClean="0"/>
              <a:t>richers</a:t>
            </a:r>
            <a:r>
              <a:rPr lang="en-GB" baseline="0" dirty="0" smtClean="0"/>
              <a:t>) as way to maintain their current advantage.</a:t>
            </a:r>
          </a:p>
          <a:p>
            <a:pPr eaLnBrk="1" hangingPunct="1">
              <a:spcBef>
                <a:spcPct val="0"/>
              </a:spcBef>
            </a:pPr>
            <a:r>
              <a:rPr lang="en-GB" baseline="0" dirty="0" smtClean="0"/>
              <a:t>So in that context talking about trade-off is focusing on the wrong issue. The issue is not the trade-off the issue is what are the reason why people can’t or don’t want to change</a:t>
            </a: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12</a:t>
            </a:fld>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Distinction between what is perceived as risk aversion and which results in fact simply from lack</a:t>
            </a:r>
            <a:r>
              <a:rPr lang="en-GB" baseline="0" dirty="0" smtClean="0"/>
              <a:t> of alternative (so often poor are not adopting change, not because they don’t want but because they can’t)and o the other change resistance to change (often by the </a:t>
            </a:r>
            <a:r>
              <a:rPr lang="en-GB" baseline="0" dirty="0" err="1" smtClean="0"/>
              <a:t>richers</a:t>
            </a:r>
            <a:r>
              <a:rPr lang="en-GB" baseline="0" dirty="0" smtClean="0"/>
              <a:t>) as way to maintain their current advantage.</a:t>
            </a:r>
          </a:p>
          <a:p>
            <a:pPr eaLnBrk="1" hangingPunct="1">
              <a:spcBef>
                <a:spcPct val="0"/>
              </a:spcBef>
            </a:pPr>
            <a:r>
              <a:rPr lang="en-GB" baseline="0" dirty="0" smtClean="0"/>
              <a:t>So in that context talking about trade-off is focusing on the wrong issue. The issue is not the trade-off the issue is what are the reason why people can’t or don’t want to change</a:t>
            </a: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13</a:t>
            </a:fld>
            <a:endParaRPr lang="en-GB"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Distinction between what is perceived as risk aversion and which results in fact simply from lack</a:t>
            </a:r>
            <a:r>
              <a:rPr lang="en-GB" baseline="0" dirty="0" smtClean="0"/>
              <a:t> of alternative (so often poor are not adopting change, not because they don’t want but because they can’t)and o the other change resistance to change (often by the </a:t>
            </a:r>
            <a:r>
              <a:rPr lang="en-GB" baseline="0" dirty="0" err="1" smtClean="0"/>
              <a:t>richers</a:t>
            </a:r>
            <a:r>
              <a:rPr lang="en-GB" baseline="0" dirty="0" smtClean="0"/>
              <a:t>) as way to maintain their current advantage.</a:t>
            </a:r>
          </a:p>
          <a:p>
            <a:pPr eaLnBrk="1" hangingPunct="1">
              <a:spcBef>
                <a:spcPct val="0"/>
              </a:spcBef>
            </a:pPr>
            <a:r>
              <a:rPr lang="en-GB" baseline="0" dirty="0" smtClean="0"/>
              <a:t>So in that context talking about trade-off is focusing on the wrong issue. The issue is not the trade-off the issue is what are the reason why people can’t or don’t want to change</a:t>
            </a: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14</a:t>
            </a:fld>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lvl="0"/>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15</a:t>
            </a:fld>
            <a:endParaRPr lang="en-GB"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Distinction between what is perceived as risk aversion and which results in fact simply from lack</a:t>
            </a:r>
            <a:r>
              <a:rPr lang="en-GB" baseline="0" dirty="0" smtClean="0"/>
              <a:t> of alternative (so often poor are not adopting change, not because they don’t want but because they can’t)and o the other change resistance to change (often by the </a:t>
            </a:r>
            <a:r>
              <a:rPr lang="en-GB" baseline="0" dirty="0" err="1" smtClean="0"/>
              <a:t>richers</a:t>
            </a:r>
            <a:r>
              <a:rPr lang="en-GB" baseline="0" dirty="0" smtClean="0"/>
              <a:t>) as way to maintain their current advantage.</a:t>
            </a:r>
          </a:p>
          <a:p>
            <a:pPr eaLnBrk="1" hangingPunct="1">
              <a:spcBef>
                <a:spcPct val="0"/>
              </a:spcBef>
            </a:pPr>
            <a:r>
              <a:rPr lang="en-GB" baseline="0" dirty="0" smtClean="0"/>
              <a:t>So in that context talking about trade-off is focusing on the wrong issue. The issue is not the trade-off the issue is what are the reason why people can’t or don’t want to change</a:t>
            </a: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16</a:t>
            </a:fld>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Distinction between what is perceived as risk aversion and which results in fact simply from lack</a:t>
            </a:r>
            <a:r>
              <a:rPr lang="en-GB" baseline="0" dirty="0" smtClean="0"/>
              <a:t> of alternative (so often poor are not adopting change, not because they don’t want but because they can’t)and o the other change resistance to change (often by the </a:t>
            </a:r>
            <a:r>
              <a:rPr lang="en-GB" baseline="0" dirty="0" err="1" smtClean="0"/>
              <a:t>richers</a:t>
            </a:r>
            <a:r>
              <a:rPr lang="en-GB" baseline="0" dirty="0" smtClean="0"/>
              <a:t>) as way to maintain their current advantage.</a:t>
            </a:r>
          </a:p>
          <a:p>
            <a:pPr eaLnBrk="1" hangingPunct="1">
              <a:spcBef>
                <a:spcPct val="0"/>
              </a:spcBef>
            </a:pPr>
            <a:r>
              <a:rPr lang="en-GB" baseline="0" dirty="0" smtClean="0"/>
              <a:t>So in that context talking about trade-off is focusing on the wrong issue. The issue is not the trade-off the issue is what are the reason why people can’t or don’t want to change</a:t>
            </a: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17</a:t>
            </a:fld>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Distinction between what is perceived as risk aversion and which results in fact simply from lack</a:t>
            </a:r>
            <a:r>
              <a:rPr lang="en-GB" baseline="0" dirty="0" smtClean="0"/>
              <a:t> of alternative (so often poor are not adopting change, not because they don’t want but because they can’t)and o the other change resistance to change (often by the </a:t>
            </a:r>
            <a:r>
              <a:rPr lang="en-GB" baseline="0" dirty="0" err="1" smtClean="0"/>
              <a:t>richers</a:t>
            </a:r>
            <a:r>
              <a:rPr lang="en-GB" baseline="0" dirty="0" smtClean="0"/>
              <a:t>) as way to maintain their current advantage.</a:t>
            </a:r>
          </a:p>
          <a:p>
            <a:pPr eaLnBrk="1" hangingPunct="1">
              <a:spcBef>
                <a:spcPct val="0"/>
              </a:spcBef>
            </a:pPr>
            <a:r>
              <a:rPr lang="en-GB" baseline="0" dirty="0" smtClean="0"/>
              <a:t>So in that context talking about trade-off is focusing on the wrong issue. The issue is not the trade-off the issue is what are the reason why people can’t or don’t want to change</a:t>
            </a: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18</a:t>
            </a:fld>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Distinction between what is perceived as risk aversion and which results in fact simply from lack</a:t>
            </a:r>
            <a:r>
              <a:rPr lang="en-GB" baseline="0" dirty="0" smtClean="0"/>
              <a:t> of alternative (so often poor are not adopting change, not because they don’t want but because they can’t)and o the other change resistance to change (often by the </a:t>
            </a:r>
            <a:r>
              <a:rPr lang="en-GB" baseline="0" dirty="0" err="1" smtClean="0"/>
              <a:t>richers</a:t>
            </a:r>
            <a:r>
              <a:rPr lang="en-GB" baseline="0" dirty="0" smtClean="0"/>
              <a:t>) as way to maintain their current advantage.</a:t>
            </a:r>
          </a:p>
          <a:p>
            <a:pPr eaLnBrk="1" hangingPunct="1">
              <a:spcBef>
                <a:spcPct val="0"/>
              </a:spcBef>
            </a:pPr>
            <a:r>
              <a:rPr lang="en-GB" baseline="0" dirty="0" smtClean="0"/>
              <a:t>So in that context talking about trade-off is focusing on the wrong issue. The issue is not the trade-off the issue is what are the reason why people can’t or don’t want to change</a:t>
            </a: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19</a:t>
            </a:fld>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200" kern="1200" dirty="0" smtClean="0">
              <a:solidFill>
                <a:schemeClr val="tx1"/>
              </a:solidFill>
              <a:latin typeface="+mn-lt"/>
              <a:ea typeface="+mn-ea"/>
              <a:cs typeface="+mn-cs"/>
            </a:endParaRPr>
          </a:p>
          <a:p>
            <a:pPr eaLnBrk="1" hangingPunct="1">
              <a:spcBef>
                <a:spcPct val="0"/>
              </a:spcBef>
            </a:pP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2</a:t>
            </a:fld>
            <a:endParaRPr lang="en-GB"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Distinction between what is perceived as risk aversion and which results in fact simply from lack</a:t>
            </a:r>
            <a:r>
              <a:rPr lang="en-GB" baseline="0" dirty="0" smtClean="0"/>
              <a:t> of alternative (so often poor are not adopting change, not because they don’t want but because they can’t)and o the other change resistance to change (often by the </a:t>
            </a:r>
            <a:r>
              <a:rPr lang="en-GB" baseline="0" dirty="0" err="1" smtClean="0"/>
              <a:t>richers</a:t>
            </a:r>
            <a:r>
              <a:rPr lang="en-GB" baseline="0" dirty="0" smtClean="0"/>
              <a:t>) as way to maintain their current advantage.</a:t>
            </a:r>
          </a:p>
          <a:p>
            <a:pPr eaLnBrk="1" hangingPunct="1">
              <a:spcBef>
                <a:spcPct val="0"/>
              </a:spcBef>
            </a:pPr>
            <a:r>
              <a:rPr lang="en-GB" baseline="0" dirty="0" smtClean="0"/>
              <a:t>So in that context talking about trade-off is focusing on the wrong issue. The issue is not the trade-off the issue is what are the reason why people can’t or don’t want to change</a:t>
            </a: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20</a:t>
            </a:fld>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Distinction between what is perceived as risk aversion and which results in fact simply from lack</a:t>
            </a:r>
            <a:r>
              <a:rPr lang="en-GB" baseline="0" dirty="0" smtClean="0"/>
              <a:t> of alternative (so often poor are not adopting change, not because they don’t want but because they can’t)and o the other change resistance to change (often by the </a:t>
            </a:r>
            <a:r>
              <a:rPr lang="en-GB" baseline="0" dirty="0" err="1" smtClean="0"/>
              <a:t>richers</a:t>
            </a:r>
            <a:r>
              <a:rPr lang="en-GB" baseline="0" dirty="0" smtClean="0"/>
              <a:t>) as way to maintain their current advantage.</a:t>
            </a:r>
          </a:p>
          <a:p>
            <a:pPr eaLnBrk="1" hangingPunct="1">
              <a:spcBef>
                <a:spcPct val="0"/>
              </a:spcBef>
            </a:pPr>
            <a:r>
              <a:rPr lang="en-GB" baseline="0" dirty="0" smtClean="0"/>
              <a:t>So in that context talking about trade-off is focusing on the wrong issue. The issue is not the trade-off the issue is what are the reason why people can’t or don’t want to change</a:t>
            </a: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21</a:t>
            </a:fld>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Distinction between what is perceived as risk aversion and which results in fact simply from lack</a:t>
            </a:r>
            <a:r>
              <a:rPr lang="en-GB" baseline="0" dirty="0" smtClean="0"/>
              <a:t> of alternative (so often poor are not adopting change, not because they don’t want but because they can’t)and o the other change resistance to change (often by the </a:t>
            </a:r>
            <a:r>
              <a:rPr lang="en-GB" baseline="0" dirty="0" err="1" smtClean="0"/>
              <a:t>richers</a:t>
            </a:r>
            <a:r>
              <a:rPr lang="en-GB" baseline="0" dirty="0" smtClean="0"/>
              <a:t>) as way to maintain their current advantage.</a:t>
            </a:r>
          </a:p>
          <a:p>
            <a:pPr eaLnBrk="1" hangingPunct="1">
              <a:spcBef>
                <a:spcPct val="0"/>
              </a:spcBef>
            </a:pPr>
            <a:r>
              <a:rPr lang="en-GB" baseline="0" dirty="0" smtClean="0"/>
              <a:t>So in that context talking about trade-off is focusing on the wrong issue. The issue is not the trade-off the issue is what are the reason why people can’t or don’t want to change</a:t>
            </a: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22</a:t>
            </a:fld>
            <a:endParaRPr lang="en-GB"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23</a:t>
            </a:fld>
            <a:endParaRPr lang="en-GB"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Distinction between what is perceived as risk aversion and which results in fact simply from lack</a:t>
            </a:r>
            <a:r>
              <a:rPr lang="en-GB" baseline="0" dirty="0" smtClean="0"/>
              <a:t> of alternative (so often poor are not adopting change, not because they don’t want but because they can’t)and o the other change resistance to change (often by the </a:t>
            </a:r>
            <a:r>
              <a:rPr lang="en-GB" baseline="0" dirty="0" err="1" smtClean="0"/>
              <a:t>richers</a:t>
            </a:r>
            <a:r>
              <a:rPr lang="en-GB" baseline="0" dirty="0" smtClean="0"/>
              <a:t>) as way to maintain their current advantage.</a:t>
            </a:r>
          </a:p>
          <a:p>
            <a:pPr eaLnBrk="1" hangingPunct="1">
              <a:spcBef>
                <a:spcPct val="0"/>
              </a:spcBef>
            </a:pPr>
            <a:r>
              <a:rPr lang="en-GB" baseline="0" dirty="0" smtClean="0"/>
              <a:t>So in that context talking about trade-off is focusing on the wrong issue. The issue is not the trade-off the issue is what are the reason why people can’t or don’t want to change</a:t>
            </a: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24</a:t>
            </a:fld>
            <a:endParaRPr lang="en-GB"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Distinction between what is perceived as risk aversion and which results in fact simply from lack</a:t>
            </a:r>
            <a:r>
              <a:rPr lang="en-GB" baseline="0" dirty="0" smtClean="0"/>
              <a:t> of alternative (so often poor are not adopting change, not because they don’t want but because they can’t)and o the other change resistance to change (often by the </a:t>
            </a:r>
            <a:r>
              <a:rPr lang="en-GB" baseline="0" dirty="0" err="1" smtClean="0"/>
              <a:t>richers</a:t>
            </a:r>
            <a:r>
              <a:rPr lang="en-GB" baseline="0" dirty="0" smtClean="0"/>
              <a:t>) as way to maintain their current advantage.</a:t>
            </a:r>
          </a:p>
          <a:p>
            <a:pPr eaLnBrk="1" hangingPunct="1">
              <a:spcBef>
                <a:spcPct val="0"/>
              </a:spcBef>
            </a:pPr>
            <a:r>
              <a:rPr lang="en-GB" baseline="0" dirty="0" smtClean="0"/>
              <a:t>So in that context talking about trade-off is focusing on the wrong issue. The issue is not the trade-off the issue is what are the reason why people can’t or don’t want to change</a:t>
            </a: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25</a:t>
            </a:fld>
            <a:endParaRPr lang="en-GB"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26</a:t>
            </a:fld>
            <a:endParaRPr lang="en-GB"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3</a:t>
            </a:fld>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4</a:t>
            </a:fld>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5</a:t>
            </a:fld>
            <a:endParaRPr lang="en-GB"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6</a:t>
            </a:fld>
            <a:endParaRPr lang="en-GB"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In fact people have to be very resilient</a:t>
            </a:r>
            <a:r>
              <a:rPr lang="en-GB" baseline="0" dirty="0" smtClean="0"/>
              <a:t> when they are poor</a:t>
            </a: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7</a:t>
            </a:fld>
            <a:endParaRPr lang="en-GB"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In fact people have to be very resilient</a:t>
            </a:r>
            <a:r>
              <a:rPr lang="en-GB" baseline="0" dirty="0" smtClean="0"/>
              <a:t> when they are poor</a:t>
            </a: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8</a:t>
            </a:fld>
            <a:endParaRPr lang="en-GB"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3D031-13DF-4282-B60B-06EDF19E1E16}" type="slidenum">
              <a:rPr lang="en-GB" smtClean="0"/>
              <a:pPr/>
              <a:t>9</a:t>
            </a:fld>
            <a:endParaRPr lang="en-GB"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www.ids.ac.uk</a:t>
            </a:r>
          </a:p>
        </p:txBody>
      </p:sp>
      <p:sp>
        <p:nvSpPr>
          <p:cNvPr id="6" name="Rectangle 6"/>
          <p:cNvSpPr>
            <a:spLocks noGrp="1" noChangeArrowheads="1"/>
          </p:cNvSpPr>
          <p:nvPr>
            <p:ph type="sldNum" sz="quarter" idx="12"/>
          </p:nvPr>
        </p:nvSpPr>
        <p:spPr>
          <a:ln/>
        </p:spPr>
        <p:txBody>
          <a:bodyPr/>
          <a:lstStyle>
            <a:lvl1pPr>
              <a:defRPr/>
            </a:lvl1pPr>
          </a:lstStyle>
          <a:p>
            <a:pPr>
              <a:defRPr/>
            </a:pPr>
            <a:fld id="{937994EC-0232-4A8E-9A63-D18B74206EC1}"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www.ids.ac.uk</a:t>
            </a:r>
          </a:p>
        </p:txBody>
      </p:sp>
      <p:sp>
        <p:nvSpPr>
          <p:cNvPr id="6" name="Rectangle 6"/>
          <p:cNvSpPr>
            <a:spLocks noGrp="1" noChangeArrowheads="1"/>
          </p:cNvSpPr>
          <p:nvPr>
            <p:ph type="sldNum" sz="quarter" idx="12"/>
          </p:nvPr>
        </p:nvSpPr>
        <p:spPr>
          <a:ln/>
        </p:spPr>
        <p:txBody>
          <a:bodyPr/>
          <a:lstStyle>
            <a:lvl1pPr>
              <a:defRPr/>
            </a:lvl1pPr>
          </a:lstStyle>
          <a:p>
            <a:pPr>
              <a:defRPr/>
            </a:pPr>
            <a:fld id="{9ED29865-7F77-471C-A869-437C1A81008B}"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www.ids.ac.uk</a:t>
            </a:r>
          </a:p>
        </p:txBody>
      </p:sp>
      <p:sp>
        <p:nvSpPr>
          <p:cNvPr id="6" name="Rectangle 6"/>
          <p:cNvSpPr>
            <a:spLocks noGrp="1" noChangeArrowheads="1"/>
          </p:cNvSpPr>
          <p:nvPr>
            <p:ph type="sldNum" sz="quarter" idx="12"/>
          </p:nvPr>
        </p:nvSpPr>
        <p:spPr>
          <a:ln/>
        </p:spPr>
        <p:txBody>
          <a:bodyPr/>
          <a:lstStyle>
            <a:lvl1pPr>
              <a:defRPr/>
            </a:lvl1pPr>
          </a:lstStyle>
          <a:p>
            <a:pPr>
              <a:defRPr/>
            </a:pPr>
            <a:fld id="{993C7C92-660B-4CFF-AB54-3D06767AB76A}"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www.ids.ac.uk</a:t>
            </a:r>
          </a:p>
        </p:txBody>
      </p:sp>
      <p:sp>
        <p:nvSpPr>
          <p:cNvPr id="6" name="Rectangle 6"/>
          <p:cNvSpPr>
            <a:spLocks noGrp="1" noChangeArrowheads="1"/>
          </p:cNvSpPr>
          <p:nvPr>
            <p:ph type="sldNum" sz="quarter" idx="12"/>
          </p:nvPr>
        </p:nvSpPr>
        <p:spPr>
          <a:ln/>
        </p:spPr>
        <p:txBody>
          <a:bodyPr/>
          <a:lstStyle>
            <a:lvl1pPr>
              <a:defRPr/>
            </a:lvl1pPr>
          </a:lstStyle>
          <a:p>
            <a:pPr>
              <a:defRPr/>
            </a:pPr>
            <a:fld id="{1C90762B-71C6-41D0-A6E0-C50121E61F7A}"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www.ids.ac.uk</a:t>
            </a:r>
          </a:p>
        </p:txBody>
      </p:sp>
      <p:sp>
        <p:nvSpPr>
          <p:cNvPr id="6" name="Rectangle 6"/>
          <p:cNvSpPr>
            <a:spLocks noGrp="1" noChangeArrowheads="1"/>
          </p:cNvSpPr>
          <p:nvPr>
            <p:ph type="sldNum" sz="quarter" idx="12"/>
          </p:nvPr>
        </p:nvSpPr>
        <p:spPr>
          <a:ln/>
        </p:spPr>
        <p:txBody>
          <a:bodyPr/>
          <a:lstStyle>
            <a:lvl1pPr>
              <a:defRPr/>
            </a:lvl1pPr>
          </a:lstStyle>
          <a:p>
            <a:pPr>
              <a:defRPr/>
            </a:pPr>
            <a:fld id="{25083FB5-FD05-4B21-8B1B-0FAC9644A1D9}"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www.ids.ac.uk</a:t>
            </a:r>
          </a:p>
        </p:txBody>
      </p:sp>
      <p:sp>
        <p:nvSpPr>
          <p:cNvPr id="7" name="Rectangle 6"/>
          <p:cNvSpPr>
            <a:spLocks noGrp="1" noChangeArrowheads="1"/>
          </p:cNvSpPr>
          <p:nvPr>
            <p:ph type="sldNum" sz="quarter" idx="12"/>
          </p:nvPr>
        </p:nvSpPr>
        <p:spPr>
          <a:ln/>
        </p:spPr>
        <p:txBody>
          <a:bodyPr/>
          <a:lstStyle>
            <a:lvl1pPr>
              <a:defRPr/>
            </a:lvl1pPr>
          </a:lstStyle>
          <a:p>
            <a:pPr>
              <a:defRPr/>
            </a:pPr>
            <a:fld id="{B84848BD-A910-48FF-9DE2-53E34B0633DF}"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r>
              <a:rPr lang="en-GB"/>
              <a:t>www.ids.ac.uk</a:t>
            </a:r>
          </a:p>
        </p:txBody>
      </p:sp>
      <p:sp>
        <p:nvSpPr>
          <p:cNvPr id="9" name="Rectangle 6"/>
          <p:cNvSpPr>
            <a:spLocks noGrp="1" noChangeArrowheads="1"/>
          </p:cNvSpPr>
          <p:nvPr>
            <p:ph type="sldNum" sz="quarter" idx="12"/>
          </p:nvPr>
        </p:nvSpPr>
        <p:spPr>
          <a:ln/>
        </p:spPr>
        <p:txBody>
          <a:bodyPr/>
          <a:lstStyle>
            <a:lvl1pPr>
              <a:defRPr/>
            </a:lvl1pPr>
          </a:lstStyle>
          <a:p>
            <a:pPr>
              <a:defRPr/>
            </a:pPr>
            <a:fld id="{C399D0B9-23BC-48CD-A0F8-716B773BB1A9}"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r>
              <a:rPr lang="en-GB"/>
              <a:t>www.ids.ac.uk</a:t>
            </a:r>
          </a:p>
        </p:txBody>
      </p:sp>
      <p:sp>
        <p:nvSpPr>
          <p:cNvPr id="5" name="Rectangle 6"/>
          <p:cNvSpPr>
            <a:spLocks noGrp="1" noChangeArrowheads="1"/>
          </p:cNvSpPr>
          <p:nvPr>
            <p:ph type="sldNum" sz="quarter" idx="12"/>
          </p:nvPr>
        </p:nvSpPr>
        <p:spPr>
          <a:ln/>
        </p:spPr>
        <p:txBody>
          <a:bodyPr/>
          <a:lstStyle>
            <a:lvl1pPr>
              <a:defRPr/>
            </a:lvl1pPr>
          </a:lstStyle>
          <a:p>
            <a:pPr>
              <a:defRPr/>
            </a:pPr>
            <a:fld id="{B0598637-4A20-444E-88D1-352D9ED8F68C}"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r>
              <a:rPr lang="en-GB"/>
              <a:t>www.ids.ac.uk</a:t>
            </a:r>
          </a:p>
        </p:txBody>
      </p:sp>
      <p:sp>
        <p:nvSpPr>
          <p:cNvPr id="4" name="Rectangle 6"/>
          <p:cNvSpPr>
            <a:spLocks noGrp="1" noChangeArrowheads="1"/>
          </p:cNvSpPr>
          <p:nvPr>
            <p:ph type="sldNum" sz="quarter" idx="12"/>
          </p:nvPr>
        </p:nvSpPr>
        <p:spPr>
          <a:ln/>
        </p:spPr>
        <p:txBody>
          <a:bodyPr/>
          <a:lstStyle>
            <a:lvl1pPr>
              <a:defRPr/>
            </a:lvl1pPr>
          </a:lstStyle>
          <a:p>
            <a:pPr>
              <a:defRPr/>
            </a:pPr>
            <a:fld id="{9E4E4A82-49CE-49FB-B914-41EEB92115EF}"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www.ids.ac.uk</a:t>
            </a:r>
          </a:p>
        </p:txBody>
      </p:sp>
      <p:sp>
        <p:nvSpPr>
          <p:cNvPr id="7" name="Rectangle 6"/>
          <p:cNvSpPr>
            <a:spLocks noGrp="1" noChangeArrowheads="1"/>
          </p:cNvSpPr>
          <p:nvPr>
            <p:ph type="sldNum" sz="quarter" idx="12"/>
          </p:nvPr>
        </p:nvSpPr>
        <p:spPr>
          <a:ln/>
        </p:spPr>
        <p:txBody>
          <a:bodyPr/>
          <a:lstStyle>
            <a:lvl1pPr>
              <a:defRPr/>
            </a:lvl1pPr>
          </a:lstStyle>
          <a:p>
            <a:pPr>
              <a:defRPr/>
            </a:pPr>
            <a:fld id="{E869B7EC-280D-457A-B456-8B0A466435C4}"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www.ids.ac.uk</a:t>
            </a:r>
          </a:p>
        </p:txBody>
      </p:sp>
      <p:sp>
        <p:nvSpPr>
          <p:cNvPr id="7" name="Rectangle 6"/>
          <p:cNvSpPr>
            <a:spLocks noGrp="1" noChangeArrowheads="1"/>
          </p:cNvSpPr>
          <p:nvPr>
            <p:ph type="sldNum" sz="quarter" idx="12"/>
          </p:nvPr>
        </p:nvSpPr>
        <p:spPr>
          <a:ln/>
        </p:spPr>
        <p:txBody>
          <a:bodyPr/>
          <a:lstStyle>
            <a:lvl1pPr>
              <a:defRPr/>
            </a:lvl1pPr>
          </a:lstStyle>
          <a:p>
            <a:pPr>
              <a:defRPr/>
            </a:pPr>
            <a:fld id="{42C45E56-3007-4155-A862-789A9F55A196}"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GB"/>
              <a:t>www.ids.ac.uk</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21DB952-F721-4EDD-8FED-1A58A462B81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a:defRPr>
      </a:lvl2pPr>
      <a:lvl3pPr algn="ctr" rtl="0" eaLnBrk="0" fontAlgn="base" hangingPunct="0">
        <a:spcBef>
          <a:spcPct val="0"/>
        </a:spcBef>
        <a:spcAft>
          <a:spcPct val="0"/>
        </a:spcAft>
        <a:defRPr sz="4400">
          <a:solidFill>
            <a:schemeClr val="tx2"/>
          </a:solidFill>
          <a:latin typeface="Times New Roman"/>
        </a:defRPr>
      </a:lvl3pPr>
      <a:lvl4pPr algn="ctr" rtl="0" eaLnBrk="0" fontAlgn="base" hangingPunct="0">
        <a:spcBef>
          <a:spcPct val="0"/>
        </a:spcBef>
        <a:spcAft>
          <a:spcPct val="0"/>
        </a:spcAft>
        <a:defRPr sz="4400">
          <a:solidFill>
            <a:schemeClr val="tx2"/>
          </a:solidFill>
          <a:latin typeface="Times New Roman"/>
        </a:defRPr>
      </a:lvl4pPr>
      <a:lvl5pPr algn="ctr" rtl="0" eaLnBrk="0" fontAlgn="base" hangingPunct="0">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diagramQuickStyle" Target="../diagrams/quickStyle1.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3.pn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5" descr="FrontLogo"/>
          <p:cNvPicPr>
            <a:picLocks noChangeAspect="1" noChangeArrowheads="1"/>
          </p:cNvPicPr>
          <p:nvPr/>
        </p:nvPicPr>
        <p:blipFill>
          <a:blip r:embed="rId3" cstate="print"/>
          <a:srcRect/>
          <a:stretch>
            <a:fillRect/>
          </a:stretch>
        </p:blipFill>
        <p:spPr bwMode="auto">
          <a:xfrm>
            <a:off x="251520" y="403208"/>
            <a:ext cx="4464496" cy="1801655"/>
          </a:xfrm>
          <a:prstGeom prst="rect">
            <a:avLst/>
          </a:prstGeom>
          <a:blipFill dpi="0" rotWithShape="1">
            <a:blip r:embed="rId4" cstate="print">
              <a:alphaModFix amt="0"/>
            </a:blip>
            <a:srcRect/>
            <a:tile tx="0" ty="0" sx="100000" sy="100000" flip="none" algn="tl"/>
          </a:blipFill>
          <a:ln w="9525">
            <a:noFill/>
            <a:miter lim="800000"/>
            <a:headEnd/>
            <a:tailEnd/>
          </a:ln>
        </p:spPr>
      </p:pic>
      <p:sp>
        <p:nvSpPr>
          <p:cNvPr id="8" name="Rectangle 8"/>
          <p:cNvSpPr>
            <a:spLocks noChangeArrowheads="1"/>
          </p:cNvSpPr>
          <p:nvPr/>
        </p:nvSpPr>
        <p:spPr bwMode="auto">
          <a:xfrm>
            <a:off x="0" y="4782228"/>
            <a:ext cx="5377218" cy="992929"/>
          </a:xfrm>
          <a:prstGeom prst="rect">
            <a:avLst/>
          </a:prstGeom>
          <a:solidFill>
            <a:schemeClr val="bg1"/>
          </a:solidFill>
          <a:ln w="9525">
            <a:noFill/>
            <a:miter lim="800000"/>
            <a:headEnd/>
            <a:tailEnd/>
          </a:ln>
        </p:spPr>
        <p:txBody>
          <a:bodyPr/>
          <a:lstStyle/>
          <a:p>
            <a:pPr algn="ctr">
              <a:spcBef>
                <a:spcPct val="20000"/>
              </a:spcBef>
            </a:pPr>
            <a:r>
              <a:rPr lang="en-US" sz="2200" b="1" dirty="0" smtClean="0">
                <a:latin typeface="Arial" charset="0"/>
                <a:cs typeface="Arial" charset="0"/>
              </a:rPr>
              <a:t>Chris B</a:t>
            </a:r>
            <a:r>
              <a:rPr lang="fr-FR" sz="2200" b="1" dirty="0" smtClean="0">
                <a:latin typeface="Arial" charset="0"/>
                <a:cs typeface="Arial" charset="0"/>
              </a:rPr>
              <a:t>é</a:t>
            </a:r>
            <a:r>
              <a:rPr lang="en-US" sz="2200" b="1" dirty="0" err="1" smtClean="0">
                <a:latin typeface="Arial" charset="0"/>
                <a:cs typeface="Arial" charset="0"/>
              </a:rPr>
              <a:t>né</a:t>
            </a:r>
            <a:r>
              <a:rPr lang="en-US" sz="2200" b="1" dirty="0" smtClean="0">
                <a:latin typeface="Arial" charset="0"/>
                <a:cs typeface="Arial" charset="0"/>
              </a:rPr>
              <a:t>, Rachel Godfrey-Wood, Andy Newsham, Mark Davies</a:t>
            </a:r>
          </a:p>
          <a:p>
            <a:pPr algn="ctr">
              <a:spcBef>
                <a:spcPct val="20000"/>
              </a:spcBef>
            </a:pPr>
            <a:endParaRPr lang="en-US" sz="2000" b="1" dirty="0" smtClean="0">
              <a:latin typeface="Arial" charset="0"/>
              <a:cs typeface="Arial" charset="0"/>
            </a:endParaRPr>
          </a:p>
          <a:p>
            <a:pPr algn="ctr">
              <a:spcBef>
                <a:spcPct val="20000"/>
              </a:spcBef>
            </a:pPr>
            <a:r>
              <a:rPr lang="en-GB" sz="2000" b="1" dirty="0" smtClean="0">
                <a:latin typeface="Arial" charset="0"/>
                <a:cs typeface="Arial" charset="0"/>
              </a:rPr>
              <a:t>Adaptive Social Protection Programme</a:t>
            </a:r>
          </a:p>
          <a:p>
            <a:pPr algn="ctr">
              <a:spcBef>
                <a:spcPct val="20000"/>
              </a:spcBef>
            </a:pPr>
            <a:r>
              <a:rPr lang="en-GB" sz="2000" b="1" dirty="0" smtClean="0">
                <a:latin typeface="Arial" charset="0"/>
                <a:cs typeface="Arial" charset="0"/>
              </a:rPr>
              <a:t>IDS, UK</a:t>
            </a:r>
            <a:endParaRPr lang="en-US" sz="2000" b="1" dirty="0" smtClean="0">
              <a:latin typeface="Arial" charset="0"/>
              <a:cs typeface="Arial" charset="0"/>
            </a:endParaRPr>
          </a:p>
          <a:p>
            <a:pPr>
              <a:spcBef>
                <a:spcPct val="20000"/>
              </a:spcBef>
            </a:pPr>
            <a:endParaRPr lang="en-GB" sz="2000" b="1" dirty="0" smtClean="0">
              <a:latin typeface="Arial" charset="0"/>
              <a:cs typeface="Arial" charset="0"/>
            </a:endParaRPr>
          </a:p>
        </p:txBody>
      </p:sp>
      <p:pic>
        <p:nvPicPr>
          <p:cNvPr id="6" name="Picture 3" descr="C:\Data\My Documents\Chris New\CBPhotos\Mali\DSC_0729.JPG"/>
          <p:cNvPicPr>
            <a:picLocks noChangeAspect="1" noChangeArrowheads="1"/>
          </p:cNvPicPr>
          <p:nvPr/>
        </p:nvPicPr>
        <p:blipFill>
          <a:blip r:embed="rId5" cstate="print"/>
          <a:srcRect l="25412" r="27398"/>
          <a:stretch>
            <a:fillRect/>
          </a:stretch>
        </p:blipFill>
        <p:spPr bwMode="auto">
          <a:xfrm>
            <a:off x="5171090" y="515230"/>
            <a:ext cx="3972910" cy="5650933"/>
          </a:xfrm>
          <a:prstGeom prst="rect">
            <a:avLst/>
          </a:prstGeom>
          <a:noFill/>
        </p:spPr>
      </p:pic>
      <p:pic>
        <p:nvPicPr>
          <p:cNvPr id="10" name="Picture 2"/>
          <p:cNvPicPr>
            <a:picLocks noChangeAspect="1" noChangeArrowheads="1"/>
          </p:cNvPicPr>
          <p:nvPr/>
        </p:nvPicPr>
        <p:blipFill>
          <a:blip r:embed="rId6" cstate="print"/>
          <a:srcRect/>
          <a:stretch>
            <a:fillRect/>
          </a:stretch>
        </p:blipFill>
        <p:spPr bwMode="auto">
          <a:xfrm>
            <a:off x="7215188" y="6143625"/>
            <a:ext cx="1649412" cy="454025"/>
          </a:xfrm>
          <a:prstGeom prst="rect">
            <a:avLst/>
          </a:prstGeom>
          <a:noFill/>
          <a:ln w="9525">
            <a:noFill/>
            <a:miter lim="800000"/>
            <a:headEnd/>
            <a:tailEnd/>
          </a:ln>
        </p:spPr>
      </p:pic>
      <p:sp>
        <p:nvSpPr>
          <p:cNvPr id="9" name="Subtitle 2"/>
          <p:cNvSpPr txBox="1">
            <a:spLocks/>
          </p:cNvSpPr>
          <p:nvPr/>
        </p:nvSpPr>
        <p:spPr bwMode="auto">
          <a:xfrm>
            <a:off x="322073" y="2470202"/>
            <a:ext cx="5045693" cy="18607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GB" sz="4000" b="1" i="1" kern="0" dirty="0" smtClean="0">
                <a:latin typeface="Arial" charset="0"/>
                <a:cs typeface="Arial" charset="0"/>
              </a:rPr>
              <a:t>Learning to use resilience wisely</a:t>
            </a:r>
            <a:endParaRPr lang="en-GB" sz="3600" b="1" i="1" kern="0" dirty="0" smtClean="0">
              <a:latin typeface="Arial" charset="0"/>
              <a:cs typeface="Arial" charset="0"/>
            </a:endParaRPr>
          </a:p>
          <a:p>
            <a:endParaRPr lang="en-GB" sz="2200" b="1" kern="0"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2"/>
          <p:cNvSpPr>
            <a:spLocks noGrp="1"/>
          </p:cNvSpPr>
          <p:nvPr>
            <p:ph type="subTitle" idx="1"/>
          </p:nvPr>
        </p:nvSpPr>
        <p:spPr>
          <a:xfrm>
            <a:off x="611560" y="1124744"/>
            <a:ext cx="8264426" cy="500063"/>
          </a:xfrm>
        </p:spPr>
        <p:txBody>
          <a:bodyPr/>
          <a:lstStyle/>
          <a:p>
            <a:pPr algn="l" eaLnBrk="1" hangingPunct="1"/>
            <a:r>
              <a:rPr lang="en-GB" sz="2200" b="1" dirty="0" smtClean="0">
                <a:solidFill>
                  <a:srgbClr val="C00000"/>
                </a:solidFill>
                <a:latin typeface="Arial" charset="0"/>
                <a:cs typeface="Arial" charset="0"/>
              </a:rPr>
              <a:t>Some not-so-good things about resilience</a:t>
            </a:r>
          </a:p>
        </p:txBody>
      </p:sp>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sp>
        <p:nvSpPr>
          <p:cNvPr id="8" name="Subtitle 2"/>
          <p:cNvSpPr txBox="1">
            <a:spLocks/>
          </p:cNvSpPr>
          <p:nvPr/>
        </p:nvSpPr>
        <p:spPr bwMode="auto">
          <a:xfrm>
            <a:off x="245739" y="1677825"/>
            <a:ext cx="5792454" cy="1081141"/>
          </a:xfrm>
          <a:prstGeom prst="rect">
            <a:avLst/>
          </a:prstGeom>
          <a:noFill/>
          <a:ln w="9525">
            <a:noFill/>
            <a:miter lim="800000"/>
            <a:headEnd/>
            <a:tailEnd/>
          </a:ln>
        </p:spPr>
        <p:txBody>
          <a:bodyPr/>
          <a:lstStyle/>
          <a:p>
            <a:pPr eaLnBrk="1" hangingPunct="1">
              <a:spcBef>
                <a:spcPct val="20000"/>
              </a:spcBef>
              <a:buSzPct val="75000"/>
              <a:buFont typeface="Wingdings" pitchFamily="2" charset="2"/>
              <a:buChar char="q"/>
              <a:defRPr/>
            </a:pPr>
            <a:r>
              <a:rPr lang="en-GB" sz="1800" b="1" kern="0" dirty="0" smtClean="0">
                <a:solidFill>
                  <a:schemeClr val="accent6">
                    <a:lumMod val="75000"/>
                  </a:schemeClr>
                </a:solidFill>
                <a:latin typeface="Arial" pitchFamily="34" charset="0"/>
                <a:cs typeface="Arial" pitchFamily="34" charset="0"/>
              </a:rPr>
              <a:t> </a:t>
            </a:r>
            <a:r>
              <a:rPr lang="en-GB" sz="1800" b="1" kern="0" dirty="0" smtClean="0">
                <a:solidFill>
                  <a:schemeClr val="accent6">
                    <a:lumMod val="75000"/>
                  </a:schemeClr>
                </a:solidFill>
                <a:latin typeface="Arial" charset="0"/>
                <a:cs typeface="Arial" charset="0"/>
              </a:rPr>
              <a:t>Poverty and resilience</a:t>
            </a:r>
          </a:p>
          <a:p>
            <a:pPr marL="630238" eaLnBrk="1" hangingPunct="1">
              <a:spcBef>
                <a:spcPct val="20000"/>
              </a:spcBef>
              <a:defRPr/>
            </a:pPr>
            <a:r>
              <a:rPr lang="en-GB" sz="1800" kern="0" dirty="0" smtClean="0">
                <a:latin typeface="Arial" pitchFamily="34" charset="0"/>
                <a:cs typeface="Arial" pitchFamily="34" charset="0"/>
              </a:rPr>
              <a:t>“</a:t>
            </a:r>
            <a:r>
              <a:rPr lang="en-GB" sz="1800" i="1" kern="0" dirty="0" smtClean="0">
                <a:latin typeface="Arial" pitchFamily="34" charset="0"/>
                <a:cs typeface="Arial" pitchFamily="34" charset="0"/>
              </a:rPr>
              <a:t>people can be very poor and very resilient</a:t>
            </a:r>
            <a:r>
              <a:rPr lang="en-GB" sz="1800" kern="0" dirty="0" smtClean="0">
                <a:latin typeface="Arial" pitchFamily="34" charset="0"/>
                <a:cs typeface="Arial" pitchFamily="34" charset="0"/>
              </a:rPr>
              <a:t>”</a:t>
            </a:r>
          </a:p>
          <a:p>
            <a:pPr eaLnBrk="1" hangingPunct="1">
              <a:spcBef>
                <a:spcPct val="20000"/>
              </a:spcBef>
              <a:buSzPct val="75000"/>
              <a:defRPr/>
            </a:pPr>
            <a:r>
              <a:rPr lang="en-GB" sz="1800" kern="0" dirty="0" smtClean="0">
                <a:solidFill>
                  <a:schemeClr val="accent6">
                    <a:lumMod val="75000"/>
                  </a:schemeClr>
                </a:solidFill>
                <a:latin typeface="Arial" pitchFamily="34" charset="0"/>
                <a:cs typeface="Arial" pitchFamily="34" charset="0"/>
              </a:rPr>
              <a:t>     </a:t>
            </a:r>
            <a:endParaRPr lang="en-GB" sz="1600" kern="0" dirty="0" smtClean="0">
              <a:solidFill>
                <a:schemeClr val="accent6">
                  <a:lumMod val="75000"/>
                </a:schemeClr>
              </a:solidFill>
              <a:latin typeface="Arial" pitchFamily="34" charset="0"/>
              <a:cs typeface="Arial" pitchFamily="34" charset="0"/>
            </a:endParaRPr>
          </a:p>
          <a:p>
            <a:pPr marL="630238" lvl="1" indent="-173038" eaLnBrk="1" hangingPunct="1">
              <a:spcBef>
                <a:spcPct val="20000"/>
              </a:spcBef>
              <a:defRPr/>
            </a:pPr>
            <a:r>
              <a:rPr lang="en-GB" sz="1800" kern="0" dirty="0" smtClean="0">
                <a:latin typeface="Arial" pitchFamily="34" charset="0"/>
                <a:cs typeface="Arial" pitchFamily="34" charset="0"/>
              </a:rPr>
              <a:t>   </a:t>
            </a:r>
          </a:p>
        </p:txBody>
      </p:sp>
      <p:sp>
        <p:nvSpPr>
          <p:cNvPr id="6" name="Rectangle 5"/>
          <p:cNvSpPr/>
          <p:nvPr/>
        </p:nvSpPr>
        <p:spPr>
          <a:xfrm>
            <a:off x="0" y="5248238"/>
            <a:ext cx="5202621" cy="369332"/>
          </a:xfrm>
          <a:prstGeom prst="rect">
            <a:avLst/>
          </a:prstGeom>
        </p:spPr>
        <p:txBody>
          <a:bodyPr wrap="square">
            <a:spAutoFit/>
          </a:bodyPr>
          <a:lstStyle/>
          <a:p>
            <a:pPr marL="630238" indent="-188913" eaLnBrk="1" hangingPunct="1">
              <a:spcBef>
                <a:spcPct val="20000"/>
              </a:spcBef>
              <a:defRPr/>
            </a:pPr>
            <a:r>
              <a:rPr lang="en-GB" sz="1800" kern="0" dirty="0" smtClean="0">
                <a:latin typeface="Arial" pitchFamily="34" charset="0"/>
                <a:cs typeface="Arial" pitchFamily="34" charset="0"/>
              </a:rPr>
              <a:t> </a:t>
            </a:r>
          </a:p>
        </p:txBody>
      </p:sp>
      <p:sp>
        <p:nvSpPr>
          <p:cNvPr id="11" name="Rectangle 10"/>
          <p:cNvSpPr/>
          <p:nvPr/>
        </p:nvSpPr>
        <p:spPr>
          <a:xfrm>
            <a:off x="0" y="2355871"/>
            <a:ext cx="5943600" cy="646331"/>
          </a:xfrm>
          <a:prstGeom prst="rect">
            <a:avLst/>
          </a:prstGeom>
        </p:spPr>
        <p:txBody>
          <a:bodyPr wrap="square">
            <a:spAutoFit/>
          </a:bodyPr>
          <a:lstStyle/>
          <a:p>
            <a:pPr marL="630238" eaLnBrk="1" hangingPunct="1">
              <a:spcBef>
                <a:spcPct val="20000"/>
              </a:spcBef>
              <a:defRPr/>
            </a:pPr>
            <a:r>
              <a:rPr lang="en-GB" sz="1800" kern="0" dirty="0" smtClean="0">
                <a:latin typeface="Arial" pitchFamily="34" charset="0"/>
                <a:cs typeface="Arial" pitchFamily="34" charset="0"/>
              </a:rPr>
              <a:t>People HAVE to be very resilient when they are chronic poor (</a:t>
            </a:r>
            <a:r>
              <a:rPr lang="en-GB" sz="1800" kern="0" dirty="0" err="1" smtClean="0">
                <a:latin typeface="Arial" pitchFamily="34" charset="0"/>
                <a:cs typeface="Arial" pitchFamily="34" charset="0"/>
              </a:rPr>
              <a:t>Sen</a:t>
            </a:r>
            <a:r>
              <a:rPr lang="en-GB" sz="1800" kern="0" dirty="0" smtClean="0">
                <a:latin typeface="Arial" pitchFamily="34" charset="0"/>
                <a:cs typeface="Arial" pitchFamily="34" charset="0"/>
              </a:rPr>
              <a:t> 1999, Wood 2003)</a:t>
            </a:r>
          </a:p>
        </p:txBody>
      </p:sp>
      <p:pic>
        <p:nvPicPr>
          <p:cNvPr id="7" name="Picture 4" descr="C:\Data\My Documents\Chris New\CBPhotos\Mali\DSC_0146.JPG"/>
          <p:cNvPicPr>
            <a:picLocks noChangeAspect="1" noChangeArrowheads="1"/>
          </p:cNvPicPr>
          <p:nvPr/>
        </p:nvPicPr>
        <p:blipFill>
          <a:blip r:embed="rId4" cstate="print"/>
          <a:srcRect l="26812" t="7796" r="34500" b="7744"/>
          <a:stretch>
            <a:fillRect/>
          </a:stretch>
        </p:blipFill>
        <p:spPr bwMode="auto">
          <a:xfrm>
            <a:off x="5959366" y="1529255"/>
            <a:ext cx="3184634" cy="4666593"/>
          </a:xfrm>
          <a:prstGeom prst="rect">
            <a:avLst/>
          </a:prstGeom>
          <a:noFill/>
        </p:spPr>
      </p:pic>
      <p:sp>
        <p:nvSpPr>
          <p:cNvPr id="9" name="Rectangle 8"/>
          <p:cNvSpPr/>
          <p:nvPr/>
        </p:nvSpPr>
        <p:spPr>
          <a:xfrm>
            <a:off x="378373" y="3517998"/>
            <a:ext cx="5328745" cy="707886"/>
          </a:xfrm>
          <a:prstGeom prst="rect">
            <a:avLst/>
          </a:prstGeom>
        </p:spPr>
        <p:txBody>
          <a:bodyPr wrap="square">
            <a:spAutoFit/>
          </a:bodyPr>
          <a:lstStyle/>
          <a:p>
            <a:pPr algn="ctr" eaLnBrk="1" hangingPunct="1">
              <a:spcBef>
                <a:spcPct val="20000"/>
              </a:spcBef>
              <a:defRPr/>
            </a:pPr>
            <a:r>
              <a:rPr lang="en-GB" sz="2000" b="1" kern="0" dirty="0" smtClean="0">
                <a:latin typeface="Arial" pitchFamily="34" charset="0"/>
                <a:cs typeface="Arial" pitchFamily="34" charset="0"/>
              </a:rPr>
              <a:t>No direct relation between building resilience and poverty alleviation!</a:t>
            </a:r>
          </a:p>
        </p:txBody>
      </p:sp>
      <p:sp>
        <p:nvSpPr>
          <p:cNvPr id="10" name="Subtitle 2"/>
          <p:cNvSpPr txBox="1">
            <a:spLocks/>
          </p:cNvSpPr>
          <p:nvPr/>
        </p:nvSpPr>
        <p:spPr bwMode="auto">
          <a:xfrm>
            <a:off x="224717" y="4147758"/>
            <a:ext cx="5655821" cy="2268808"/>
          </a:xfrm>
          <a:prstGeom prst="rect">
            <a:avLst/>
          </a:prstGeom>
          <a:noFill/>
          <a:ln w="9525">
            <a:noFill/>
            <a:miter lim="800000"/>
            <a:headEnd/>
            <a:tailEnd/>
          </a:ln>
        </p:spPr>
        <p:txBody>
          <a:bodyPr/>
          <a:lstStyle/>
          <a:p>
            <a:pPr eaLnBrk="1" hangingPunct="1">
              <a:spcBef>
                <a:spcPct val="20000"/>
              </a:spcBef>
              <a:buSzPct val="75000"/>
              <a:buFont typeface="Wingdings" pitchFamily="2" charset="2"/>
              <a:buChar char="q"/>
              <a:defRPr/>
            </a:pPr>
            <a:r>
              <a:rPr lang="en-GB" sz="1800" b="1" kern="0" dirty="0" smtClean="0">
                <a:solidFill>
                  <a:schemeClr val="accent6">
                    <a:lumMod val="75000"/>
                  </a:schemeClr>
                </a:solidFill>
                <a:latin typeface="Arial" pitchFamily="34" charset="0"/>
                <a:cs typeface="Arial" pitchFamily="34" charset="0"/>
              </a:rPr>
              <a:t> </a:t>
            </a:r>
            <a:r>
              <a:rPr lang="en-GB" sz="1800" b="1" kern="0" dirty="0" smtClean="0">
                <a:solidFill>
                  <a:schemeClr val="accent6">
                    <a:lumMod val="75000"/>
                  </a:schemeClr>
                </a:solidFill>
                <a:latin typeface="Arial" charset="0"/>
                <a:cs typeface="Arial" charset="0"/>
              </a:rPr>
              <a:t>Resilience as a dangerous idea</a:t>
            </a:r>
          </a:p>
          <a:p>
            <a:pPr marL="630238" lvl="1" indent="-173038" eaLnBrk="1" hangingPunct="1">
              <a:spcBef>
                <a:spcPct val="20000"/>
              </a:spcBef>
              <a:buSzPct val="75000"/>
              <a:buFont typeface="Arial" pitchFamily="34" charset="0"/>
              <a:buChar char="•"/>
              <a:defRPr/>
            </a:pPr>
            <a:r>
              <a:rPr lang="en-GB" sz="1800" kern="0" dirty="0" smtClean="0">
                <a:latin typeface="Arial" charset="0"/>
                <a:cs typeface="Arial" charset="0"/>
              </a:rPr>
              <a:t>Genuine (naive) ignorance of the real nature of resilience </a:t>
            </a:r>
          </a:p>
          <a:p>
            <a:pPr marL="630238" lvl="1" indent="-173038" eaLnBrk="1" hangingPunct="1">
              <a:spcBef>
                <a:spcPct val="20000"/>
              </a:spcBef>
              <a:buSzPct val="75000"/>
              <a:buFont typeface="Arial" pitchFamily="34" charset="0"/>
              <a:buChar char="•"/>
              <a:defRPr/>
            </a:pPr>
            <a:r>
              <a:rPr lang="en-GB" sz="1800" kern="0" dirty="0" smtClean="0">
                <a:latin typeface="Arial" charset="0"/>
                <a:cs typeface="Arial" charset="0"/>
              </a:rPr>
              <a:t>Abuse and </a:t>
            </a:r>
            <a:r>
              <a:rPr lang="en-GB" sz="1800" kern="0" dirty="0" err="1" smtClean="0">
                <a:latin typeface="Arial" charset="0"/>
                <a:cs typeface="Arial" charset="0"/>
              </a:rPr>
              <a:t>mis</a:t>
            </a:r>
            <a:r>
              <a:rPr lang="en-GB" sz="1800" kern="0" dirty="0" smtClean="0">
                <a:latin typeface="Arial" charset="0"/>
                <a:cs typeface="Arial" charset="0"/>
              </a:rPr>
              <a:t>-use of resilience</a:t>
            </a:r>
          </a:p>
          <a:p>
            <a:pPr marL="1087438" lvl="2" indent="-173038" eaLnBrk="1" hangingPunct="1">
              <a:spcBef>
                <a:spcPct val="20000"/>
              </a:spcBef>
              <a:buSzPct val="75000"/>
              <a:buFont typeface="Wingdings" pitchFamily="2" charset="2"/>
              <a:buChar char="Ø"/>
              <a:defRPr/>
            </a:pPr>
            <a:r>
              <a:rPr lang="en-GB" sz="1800" kern="0" dirty="0" smtClean="0">
                <a:latin typeface="Arial" charset="0"/>
                <a:cs typeface="Arial" charset="0"/>
              </a:rPr>
              <a:t> </a:t>
            </a:r>
            <a:r>
              <a:rPr lang="en-GB" sz="1800" kern="0" dirty="0" err="1" smtClean="0">
                <a:latin typeface="Arial" charset="0"/>
                <a:cs typeface="Arial" charset="0"/>
              </a:rPr>
              <a:t>repacketization</a:t>
            </a:r>
            <a:r>
              <a:rPr lang="en-GB" sz="1800" kern="0" dirty="0" smtClean="0">
                <a:latin typeface="Arial" charset="0"/>
                <a:cs typeface="Arial" charset="0"/>
              </a:rPr>
              <a:t> of past, current projects</a:t>
            </a:r>
          </a:p>
          <a:p>
            <a:pPr marL="1087438" lvl="2" indent="-173038" eaLnBrk="1" hangingPunct="1">
              <a:spcBef>
                <a:spcPct val="20000"/>
              </a:spcBef>
              <a:buSzPct val="75000"/>
              <a:buFont typeface="Wingdings" pitchFamily="2" charset="2"/>
              <a:buChar char="Ø"/>
              <a:defRPr/>
            </a:pPr>
            <a:r>
              <a:rPr lang="en-GB" sz="1800" kern="0" dirty="0" smtClean="0">
                <a:latin typeface="Arial" charset="0"/>
                <a:cs typeface="Arial" charset="0"/>
              </a:rPr>
              <a:t> </a:t>
            </a:r>
            <a:r>
              <a:rPr lang="en-GB" sz="1800" kern="0" dirty="0" err="1" smtClean="0">
                <a:latin typeface="Arial" charset="0"/>
                <a:cs typeface="Arial" charset="0"/>
              </a:rPr>
              <a:t>instrumentalisation</a:t>
            </a:r>
            <a:r>
              <a:rPr lang="en-GB" sz="1800" kern="0" dirty="0" smtClean="0">
                <a:latin typeface="Arial" charset="0"/>
                <a:cs typeface="Arial" charset="0"/>
              </a:rPr>
              <a:t>, cooptation</a:t>
            </a:r>
          </a:p>
          <a:p>
            <a:pPr marL="630238" eaLnBrk="1" hangingPunct="1">
              <a:spcBef>
                <a:spcPct val="20000"/>
              </a:spcBef>
              <a:defRPr/>
            </a:pPr>
            <a:endParaRPr lang="en-GB" sz="1800" kern="0" dirty="0" smtClean="0">
              <a:latin typeface="Arial" pitchFamily="34" charset="0"/>
              <a:cs typeface="Arial" pitchFamily="34" charset="0"/>
            </a:endParaRPr>
          </a:p>
          <a:p>
            <a:pPr eaLnBrk="1" hangingPunct="1">
              <a:spcBef>
                <a:spcPct val="20000"/>
              </a:spcBef>
              <a:buSzPct val="75000"/>
              <a:defRPr/>
            </a:pPr>
            <a:r>
              <a:rPr lang="en-GB" sz="1800" kern="0" dirty="0" smtClean="0">
                <a:solidFill>
                  <a:schemeClr val="accent6">
                    <a:lumMod val="75000"/>
                  </a:schemeClr>
                </a:solidFill>
                <a:latin typeface="Arial" pitchFamily="34" charset="0"/>
                <a:cs typeface="Arial" pitchFamily="34" charset="0"/>
              </a:rPr>
              <a:t>     </a:t>
            </a:r>
            <a:endParaRPr lang="en-GB" sz="1600" kern="0" dirty="0" smtClean="0">
              <a:solidFill>
                <a:schemeClr val="accent6">
                  <a:lumMod val="75000"/>
                </a:schemeClr>
              </a:solidFill>
              <a:latin typeface="Arial" pitchFamily="34" charset="0"/>
              <a:cs typeface="Arial" pitchFamily="34" charset="0"/>
            </a:endParaRPr>
          </a:p>
          <a:p>
            <a:pPr marL="630238" lvl="1" indent="-173038" eaLnBrk="1" hangingPunct="1">
              <a:spcBef>
                <a:spcPct val="20000"/>
              </a:spcBef>
              <a:defRPr/>
            </a:pPr>
            <a:r>
              <a:rPr lang="en-GB" sz="1800" kern="0" dirty="0" smtClean="0">
                <a:latin typeface="Arial" pitchFamily="34" charset="0"/>
                <a:cs typeface="Arial" pitchFamily="34" charset="0"/>
              </a:rPr>
              <a:t>   </a:t>
            </a:r>
          </a:p>
        </p:txBody>
      </p:sp>
      <p:sp>
        <p:nvSpPr>
          <p:cNvPr id="12" name="Rectangle 11"/>
          <p:cNvSpPr/>
          <p:nvPr/>
        </p:nvSpPr>
        <p:spPr>
          <a:xfrm>
            <a:off x="-220718" y="2929417"/>
            <a:ext cx="5691352" cy="707886"/>
          </a:xfrm>
          <a:prstGeom prst="rect">
            <a:avLst/>
          </a:prstGeom>
        </p:spPr>
        <p:txBody>
          <a:bodyPr wrap="square">
            <a:spAutoFit/>
          </a:bodyPr>
          <a:lstStyle/>
          <a:p>
            <a:pPr marL="630238" algn="ctr" eaLnBrk="1" hangingPunct="1">
              <a:spcBef>
                <a:spcPct val="20000"/>
              </a:spcBef>
              <a:defRPr/>
            </a:pPr>
            <a:r>
              <a:rPr lang="en-GB" sz="2000" b="1" kern="0" dirty="0" smtClean="0">
                <a:latin typeface="Arial" pitchFamily="34" charset="0"/>
                <a:cs typeface="Arial" pitchFamily="34" charset="0"/>
              </a:rPr>
              <a:t>Resilience is not automatically a pro-poor concept</a:t>
            </a:r>
          </a:p>
        </p:txBody>
      </p:sp>
      <p:sp>
        <p:nvSpPr>
          <p:cNvPr id="13" name="Rectangle 12"/>
          <p:cNvSpPr/>
          <p:nvPr/>
        </p:nvSpPr>
        <p:spPr>
          <a:xfrm>
            <a:off x="0" y="6173361"/>
            <a:ext cx="8623738" cy="369332"/>
          </a:xfrm>
          <a:prstGeom prst="rect">
            <a:avLst/>
          </a:prstGeom>
        </p:spPr>
        <p:txBody>
          <a:bodyPr wrap="square">
            <a:spAutoFit/>
          </a:bodyPr>
          <a:lstStyle/>
          <a:p>
            <a:pPr marL="630238" lvl="1" indent="-173038" eaLnBrk="1" hangingPunct="1">
              <a:spcBef>
                <a:spcPct val="20000"/>
              </a:spcBef>
              <a:buSzPct val="75000"/>
              <a:defRPr/>
            </a:pPr>
            <a:r>
              <a:rPr lang="en-GB" sz="1800" b="1" kern="0" dirty="0" smtClean="0">
                <a:latin typeface="Arial" charset="0"/>
                <a:cs typeface="Arial" charset="0"/>
              </a:rPr>
              <a:t>Monsanto “let’s strengthen poor people resilience to bio-diversity loss”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2"/>
          <p:cNvSpPr>
            <a:spLocks noGrp="1"/>
          </p:cNvSpPr>
          <p:nvPr>
            <p:ph type="subTitle" idx="1"/>
          </p:nvPr>
        </p:nvSpPr>
        <p:spPr>
          <a:xfrm>
            <a:off x="3950565" y="1014858"/>
            <a:ext cx="3827090" cy="500063"/>
          </a:xfrm>
        </p:spPr>
        <p:txBody>
          <a:bodyPr/>
          <a:lstStyle/>
          <a:p>
            <a:pPr algn="l" eaLnBrk="1" hangingPunct="1"/>
            <a:r>
              <a:rPr lang="en-GB" sz="2200" b="1" dirty="0" smtClean="0">
                <a:solidFill>
                  <a:srgbClr val="C00000"/>
                </a:solidFill>
                <a:latin typeface="Arial" charset="0"/>
                <a:cs typeface="Arial" charset="0"/>
              </a:rPr>
              <a:t>Resilience in the literature</a:t>
            </a:r>
          </a:p>
        </p:txBody>
      </p:sp>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sp>
        <p:nvSpPr>
          <p:cNvPr id="8" name="Subtitle 2"/>
          <p:cNvSpPr txBox="1">
            <a:spLocks/>
          </p:cNvSpPr>
          <p:nvPr/>
        </p:nvSpPr>
        <p:spPr bwMode="auto">
          <a:xfrm>
            <a:off x="3846786" y="1529838"/>
            <a:ext cx="5297214" cy="3641252"/>
          </a:xfrm>
          <a:prstGeom prst="rect">
            <a:avLst/>
          </a:prstGeom>
          <a:noFill/>
          <a:ln w="9525">
            <a:noFill/>
            <a:miter lim="800000"/>
            <a:headEnd/>
            <a:tailEnd/>
          </a:ln>
        </p:spPr>
        <p:txBody>
          <a:bodyPr/>
          <a:lstStyle/>
          <a:p>
            <a:pPr eaLnBrk="1" hangingPunct="1">
              <a:spcBef>
                <a:spcPct val="20000"/>
              </a:spcBef>
              <a:buSzPct val="75000"/>
              <a:buFont typeface="Wingdings" pitchFamily="2" charset="2"/>
              <a:buChar char="q"/>
              <a:defRPr/>
            </a:pPr>
            <a:r>
              <a:rPr lang="en-GB" sz="1800" b="1" kern="0" dirty="0" smtClean="0">
                <a:solidFill>
                  <a:schemeClr val="accent6">
                    <a:lumMod val="75000"/>
                  </a:schemeClr>
                </a:solidFill>
                <a:latin typeface="Arial" pitchFamily="34" charset="0"/>
                <a:cs typeface="Arial" pitchFamily="34" charset="0"/>
              </a:rPr>
              <a:t> ‘</a:t>
            </a:r>
            <a:r>
              <a:rPr lang="en-GB" sz="2000" b="1" kern="0" dirty="0" smtClean="0">
                <a:solidFill>
                  <a:schemeClr val="accent6">
                    <a:lumMod val="75000"/>
                  </a:schemeClr>
                </a:solidFill>
                <a:latin typeface="Arial" pitchFamily="34" charset="0"/>
                <a:cs typeface="Arial" pitchFamily="34" charset="0"/>
              </a:rPr>
              <a:t>Either–or’ approach...</a:t>
            </a:r>
            <a:r>
              <a:rPr lang="en-GB" sz="2000" kern="0" dirty="0" smtClean="0">
                <a:solidFill>
                  <a:schemeClr val="accent6">
                    <a:lumMod val="75000"/>
                  </a:schemeClr>
                </a:solidFill>
                <a:latin typeface="Arial" pitchFamily="34" charset="0"/>
                <a:cs typeface="Arial" pitchFamily="34" charset="0"/>
              </a:rPr>
              <a:t>     </a:t>
            </a:r>
          </a:p>
          <a:p>
            <a:pPr marL="441325" lvl="1" indent="-173038" eaLnBrk="1" hangingPunct="1">
              <a:spcBef>
                <a:spcPct val="20000"/>
              </a:spcBef>
              <a:buFont typeface="Arial" pitchFamily="34" charset="0"/>
              <a:buChar char="•"/>
              <a:defRPr/>
            </a:pPr>
            <a:r>
              <a:rPr lang="en-GB" sz="1800" b="1" kern="0" dirty="0" smtClean="0">
                <a:latin typeface="Arial" pitchFamily="34" charset="0"/>
                <a:cs typeface="Arial" pitchFamily="34" charset="0"/>
              </a:rPr>
              <a:t>So far ... focus on adaptive capacity  </a:t>
            </a:r>
            <a:endParaRPr lang="en-GB" sz="1800" kern="0" dirty="0" smtClean="0">
              <a:latin typeface="Arial" pitchFamily="34" charset="0"/>
              <a:cs typeface="Arial" pitchFamily="34" charset="0"/>
            </a:endParaRPr>
          </a:p>
          <a:p>
            <a:pPr marL="630238" lvl="1" indent="-1588" eaLnBrk="1" hangingPunct="1">
              <a:spcBef>
                <a:spcPct val="20000"/>
              </a:spcBef>
              <a:defRPr/>
            </a:pPr>
            <a:r>
              <a:rPr lang="en-GB" sz="1800" dirty="0" smtClean="0">
                <a:latin typeface="Arial" pitchFamily="34" charset="0"/>
                <a:cs typeface="Arial" pitchFamily="34" charset="0"/>
              </a:rPr>
              <a:t>Resilience as “better conceptualized as adaptability than as stability” Norris et al. (2008)</a:t>
            </a:r>
            <a:r>
              <a:rPr lang="en-GB" sz="1800" kern="0" dirty="0" smtClean="0">
                <a:latin typeface="Arial" pitchFamily="34" charset="0"/>
                <a:cs typeface="Arial" pitchFamily="34" charset="0"/>
              </a:rPr>
              <a:t> </a:t>
            </a:r>
          </a:p>
          <a:p>
            <a:pPr marL="458788" lvl="1" indent="-173038" eaLnBrk="1" hangingPunct="1">
              <a:spcBef>
                <a:spcPct val="20000"/>
              </a:spcBef>
              <a:buFont typeface="Arial" pitchFamily="34" charset="0"/>
              <a:buChar char="•"/>
              <a:defRPr/>
            </a:pPr>
            <a:r>
              <a:rPr lang="en-GB" sz="1800" b="1" kern="0" dirty="0" smtClean="0">
                <a:latin typeface="Arial" pitchFamily="34" charset="0"/>
                <a:cs typeface="Arial" pitchFamily="34" charset="0"/>
              </a:rPr>
              <a:t>Predicted: shift to transformative capacity</a:t>
            </a:r>
          </a:p>
          <a:p>
            <a:pPr marL="628650" lvl="1" indent="-95250" eaLnBrk="1" hangingPunct="1">
              <a:spcBef>
                <a:spcPct val="20000"/>
              </a:spcBef>
              <a:defRPr/>
            </a:pPr>
            <a:r>
              <a:rPr lang="en-GB" sz="1800" dirty="0" smtClean="0">
                <a:latin typeface="Arial" pitchFamily="34" charset="0"/>
                <a:cs typeface="Arial" pitchFamily="34" charset="0"/>
              </a:rPr>
              <a:t>“From resilience to transformation” </a:t>
            </a:r>
            <a:r>
              <a:rPr lang="en-GB" sz="1800" dirty="0" err="1" smtClean="0">
                <a:latin typeface="Arial" pitchFamily="34" charset="0"/>
                <a:cs typeface="Arial" pitchFamily="34" charset="0"/>
              </a:rPr>
              <a:t>Pelling</a:t>
            </a:r>
            <a:r>
              <a:rPr lang="en-GB" sz="1800" dirty="0" smtClean="0">
                <a:latin typeface="Arial" pitchFamily="34" charset="0"/>
                <a:cs typeface="Arial" pitchFamily="34" charset="0"/>
              </a:rPr>
              <a:t> and Manuel-</a:t>
            </a:r>
            <a:r>
              <a:rPr lang="en-GB" sz="1800" dirty="0" err="1" smtClean="0">
                <a:latin typeface="Arial" pitchFamily="34" charset="0"/>
                <a:cs typeface="Arial" pitchFamily="34" charset="0"/>
              </a:rPr>
              <a:t>Navarrete</a:t>
            </a:r>
            <a:r>
              <a:rPr lang="en-GB" sz="1800" kern="0" dirty="0" smtClean="0">
                <a:latin typeface="Arial" pitchFamily="34" charset="0"/>
                <a:cs typeface="Arial" pitchFamily="34" charset="0"/>
              </a:rPr>
              <a:t> (2010)</a:t>
            </a:r>
          </a:p>
          <a:p>
            <a:pPr marL="628650" lvl="1" indent="-95250" eaLnBrk="1" hangingPunct="1">
              <a:spcBef>
                <a:spcPct val="20000"/>
              </a:spcBef>
              <a:defRPr/>
            </a:pPr>
            <a:r>
              <a:rPr lang="en-GB" sz="1800" dirty="0" smtClean="0">
                <a:latin typeface="Arial" pitchFamily="34" charset="0"/>
                <a:cs typeface="Arial" pitchFamily="34" charset="0"/>
              </a:rPr>
              <a:t>“Transformation in a Changing Climate” conf, Oslo 19-21 June 2013 (‘deliberate’ transformation)</a:t>
            </a:r>
          </a:p>
          <a:p>
            <a:pPr marL="630238" lvl="1" indent="-173038" eaLnBrk="1" hangingPunct="1">
              <a:spcBef>
                <a:spcPct val="20000"/>
              </a:spcBef>
              <a:defRPr/>
            </a:pPr>
            <a:endParaRPr lang="en-GB" sz="1800" kern="0" dirty="0" smtClean="0">
              <a:latin typeface="Arial" pitchFamily="34" charset="0"/>
              <a:cs typeface="Arial" pitchFamily="34" charset="0"/>
            </a:endParaRPr>
          </a:p>
        </p:txBody>
      </p:sp>
      <p:sp>
        <p:nvSpPr>
          <p:cNvPr id="12" name="Rectangle 11"/>
          <p:cNvSpPr/>
          <p:nvPr/>
        </p:nvSpPr>
        <p:spPr>
          <a:xfrm>
            <a:off x="3736426" y="4986718"/>
            <a:ext cx="5155325" cy="1871282"/>
          </a:xfrm>
          <a:prstGeom prst="rect">
            <a:avLst/>
          </a:prstGeom>
        </p:spPr>
        <p:txBody>
          <a:bodyPr wrap="square">
            <a:spAutoFit/>
          </a:bodyPr>
          <a:lstStyle/>
          <a:p>
            <a:pPr marL="360363" lvl="1" indent="-187325" eaLnBrk="1" hangingPunct="1">
              <a:spcBef>
                <a:spcPct val="20000"/>
              </a:spcBef>
              <a:buSzPct val="75000"/>
              <a:buFont typeface="Wingdings" pitchFamily="2" charset="2"/>
              <a:buChar char="q"/>
              <a:defRPr/>
            </a:pPr>
            <a:r>
              <a:rPr lang="en-GB" sz="2000" b="1" kern="0" dirty="0" smtClean="0">
                <a:solidFill>
                  <a:schemeClr val="accent6">
                    <a:lumMod val="75000"/>
                  </a:schemeClr>
                </a:solidFill>
                <a:latin typeface="Arial" pitchFamily="34" charset="0"/>
                <a:cs typeface="Arial" pitchFamily="34" charset="0"/>
              </a:rPr>
              <a:t> ... often at the detriment of coping strategies</a:t>
            </a:r>
          </a:p>
          <a:p>
            <a:pPr marL="723900" lvl="1" indent="-95250" eaLnBrk="1" hangingPunct="1">
              <a:spcBef>
                <a:spcPct val="20000"/>
              </a:spcBef>
              <a:defRPr/>
            </a:pPr>
            <a:r>
              <a:rPr lang="en-GB" sz="1800" kern="0" dirty="0" smtClean="0">
                <a:latin typeface="Arial" pitchFamily="34" charset="0"/>
                <a:cs typeface="Arial" pitchFamily="34" charset="0"/>
              </a:rPr>
              <a:t>“</a:t>
            </a:r>
            <a:r>
              <a:rPr lang="en-GB" sz="1800" dirty="0" smtClean="0">
                <a:latin typeface="Arial" pitchFamily="34" charset="0"/>
                <a:cs typeface="Arial" pitchFamily="34" charset="0"/>
              </a:rPr>
              <a:t>resilience as moving beyond coping strategies toward achieving longer-term development</a:t>
            </a:r>
            <a:r>
              <a:rPr lang="en-GB" sz="1800" kern="0" dirty="0" smtClean="0">
                <a:latin typeface="Arial" pitchFamily="34" charset="0"/>
                <a:cs typeface="Arial" pitchFamily="34" charset="0"/>
              </a:rPr>
              <a:t>” </a:t>
            </a:r>
            <a:r>
              <a:rPr lang="en-GB" sz="1800" dirty="0" err="1" smtClean="0">
                <a:latin typeface="Arial" pitchFamily="34" charset="0"/>
                <a:cs typeface="Arial" pitchFamily="34" charset="0"/>
              </a:rPr>
              <a:t>Arcab</a:t>
            </a:r>
            <a:r>
              <a:rPr lang="en-GB" sz="1800" dirty="0" smtClean="0">
                <a:latin typeface="Arial" pitchFamily="34" charset="0"/>
                <a:cs typeface="Arial" pitchFamily="34" charset="0"/>
              </a:rPr>
              <a:t> (2012); Dowman (2009</a:t>
            </a:r>
            <a:r>
              <a:rPr lang="en-GB" sz="1800" kern="0" dirty="0" smtClean="0">
                <a:latin typeface="Arial" pitchFamily="34" charset="0"/>
                <a:cs typeface="Arial" pitchFamily="34" charset="0"/>
              </a:rPr>
              <a:t>)</a:t>
            </a:r>
          </a:p>
        </p:txBody>
      </p:sp>
      <p:pic>
        <p:nvPicPr>
          <p:cNvPr id="1028" name="Picture 4" descr="\\ushers\christopheb\IDS\CBPhotos\Haiti\DSC_0601.JPG"/>
          <p:cNvPicPr>
            <a:picLocks noChangeAspect="1" noChangeArrowheads="1"/>
          </p:cNvPicPr>
          <p:nvPr/>
        </p:nvPicPr>
        <p:blipFill>
          <a:blip r:embed="rId4" cstate="print"/>
          <a:srcRect l="57302"/>
          <a:stretch>
            <a:fillRect/>
          </a:stretch>
        </p:blipFill>
        <p:spPr bwMode="auto">
          <a:xfrm>
            <a:off x="0" y="835572"/>
            <a:ext cx="3831021" cy="6022428"/>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2"/>
          <p:cNvSpPr txBox="1">
            <a:spLocks/>
          </p:cNvSpPr>
          <p:nvPr/>
        </p:nvSpPr>
        <p:spPr bwMode="auto">
          <a:xfrm>
            <a:off x="277199" y="983327"/>
            <a:ext cx="3827090" cy="500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200" b="1" i="0" u="none" strike="noStrike" kern="0" cap="none" spc="0" normalizeH="0" baseline="0" noProof="0" dirty="0" smtClean="0">
                <a:ln>
                  <a:noFill/>
                </a:ln>
                <a:solidFill>
                  <a:srgbClr val="C00000"/>
                </a:solidFill>
                <a:effectLst/>
                <a:uLnTx/>
                <a:uFillTx/>
                <a:latin typeface="Arial" charset="0"/>
                <a:ea typeface="+mn-ea"/>
                <a:cs typeface="Arial" charset="0"/>
              </a:rPr>
              <a:t>Resilience in the literature</a:t>
            </a:r>
          </a:p>
        </p:txBody>
      </p:sp>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sp>
        <p:nvSpPr>
          <p:cNvPr id="8" name="Subtitle 2"/>
          <p:cNvSpPr txBox="1">
            <a:spLocks/>
          </p:cNvSpPr>
          <p:nvPr/>
        </p:nvSpPr>
        <p:spPr bwMode="auto">
          <a:xfrm>
            <a:off x="353421" y="1561369"/>
            <a:ext cx="5353696" cy="2096231"/>
          </a:xfrm>
          <a:prstGeom prst="rect">
            <a:avLst/>
          </a:prstGeom>
          <a:noFill/>
          <a:ln w="9525">
            <a:noFill/>
            <a:miter lim="800000"/>
            <a:headEnd/>
            <a:tailEnd/>
          </a:ln>
        </p:spPr>
        <p:txBody>
          <a:bodyPr/>
          <a:lstStyle/>
          <a:p>
            <a:pPr eaLnBrk="1" hangingPunct="1">
              <a:spcBef>
                <a:spcPct val="20000"/>
              </a:spcBef>
              <a:buSzPct val="75000"/>
              <a:buFont typeface="Wingdings" pitchFamily="2" charset="2"/>
              <a:buChar char="q"/>
              <a:defRPr/>
            </a:pPr>
            <a:r>
              <a:rPr lang="en-GB" sz="1800" b="1" kern="0" dirty="0" smtClean="0">
                <a:solidFill>
                  <a:schemeClr val="accent6">
                    <a:lumMod val="75000"/>
                  </a:schemeClr>
                </a:solidFill>
                <a:latin typeface="Arial" pitchFamily="34" charset="0"/>
                <a:cs typeface="Arial" pitchFamily="34" charset="0"/>
              </a:rPr>
              <a:t> Trade-off or antagonism, perhaps....</a:t>
            </a:r>
            <a:r>
              <a:rPr lang="en-GB" sz="2000" kern="0" dirty="0" smtClean="0">
                <a:solidFill>
                  <a:schemeClr val="accent6">
                    <a:lumMod val="75000"/>
                  </a:schemeClr>
                </a:solidFill>
                <a:latin typeface="Arial" pitchFamily="34" charset="0"/>
                <a:cs typeface="Arial" pitchFamily="34" charset="0"/>
              </a:rPr>
              <a:t>     </a:t>
            </a:r>
          </a:p>
          <a:p>
            <a:pPr marL="441325" lvl="1"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Conceptual confusion between </a:t>
            </a:r>
            <a:r>
              <a:rPr lang="en-GB" sz="1800" b="1" kern="0" dirty="0" smtClean="0">
                <a:latin typeface="Arial" pitchFamily="34" charset="0"/>
                <a:cs typeface="Arial" pitchFamily="34" charset="0"/>
              </a:rPr>
              <a:t>resistance</a:t>
            </a:r>
            <a:r>
              <a:rPr lang="en-GB" sz="1800" kern="0" dirty="0" smtClean="0">
                <a:latin typeface="Arial" pitchFamily="34" charset="0"/>
                <a:cs typeface="Arial" pitchFamily="34" charset="0"/>
              </a:rPr>
              <a:t> and </a:t>
            </a:r>
            <a:r>
              <a:rPr lang="en-GB" sz="1800" b="1" kern="0" dirty="0" smtClean="0">
                <a:latin typeface="Arial" pitchFamily="34" charset="0"/>
                <a:cs typeface="Arial" pitchFamily="34" charset="0"/>
              </a:rPr>
              <a:t>risk-aversion</a:t>
            </a:r>
            <a:r>
              <a:rPr lang="en-GB" sz="1800" kern="0" dirty="0" smtClean="0">
                <a:latin typeface="Arial" pitchFamily="34" charset="0"/>
                <a:cs typeface="Arial" pitchFamily="34" charset="0"/>
              </a:rPr>
              <a:t> (prevent changes)</a:t>
            </a:r>
          </a:p>
          <a:p>
            <a:pPr marL="803275" lvl="1" indent="-174625" eaLnBrk="1" hangingPunct="1">
              <a:spcBef>
                <a:spcPct val="20000"/>
              </a:spcBef>
              <a:buFont typeface="Wingdings" pitchFamily="2" charset="2"/>
              <a:buChar char="§"/>
              <a:defRPr/>
            </a:pPr>
            <a:r>
              <a:rPr lang="en-GB" sz="1800" dirty="0" smtClean="0">
                <a:latin typeface="Arial" pitchFamily="34" charset="0"/>
                <a:cs typeface="Arial" pitchFamily="34" charset="0"/>
              </a:rPr>
              <a:t>risk-aversion = result of lack of alternative</a:t>
            </a:r>
          </a:p>
          <a:p>
            <a:pPr marL="803275" lvl="1" indent="-174625" eaLnBrk="1" hangingPunct="1">
              <a:spcBef>
                <a:spcPct val="20000"/>
              </a:spcBef>
              <a:buFont typeface="Wingdings" pitchFamily="2" charset="2"/>
              <a:buChar char="§"/>
              <a:defRPr/>
            </a:pPr>
            <a:r>
              <a:rPr lang="en-GB" sz="1800" kern="0" dirty="0" smtClean="0">
                <a:latin typeface="Arial" pitchFamily="34" charset="0"/>
                <a:cs typeface="Arial" pitchFamily="34" charset="0"/>
              </a:rPr>
              <a:t>resistance to change (status quo) to preserve current advantages</a:t>
            </a:r>
          </a:p>
          <a:p>
            <a:pPr marL="630238" lvl="1" indent="-173038" eaLnBrk="1" hangingPunct="1">
              <a:spcBef>
                <a:spcPct val="20000"/>
              </a:spcBef>
              <a:defRPr/>
            </a:pPr>
            <a:endParaRPr lang="en-GB" sz="1800" kern="0" dirty="0" smtClean="0">
              <a:latin typeface="Arial" pitchFamily="34" charset="0"/>
              <a:cs typeface="Arial" pitchFamily="34" charset="0"/>
            </a:endParaRPr>
          </a:p>
        </p:txBody>
      </p:sp>
      <p:sp>
        <p:nvSpPr>
          <p:cNvPr id="12" name="Rectangle 11"/>
          <p:cNvSpPr/>
          <p:nvPr/>
        </p:nvSpPr>
        <p:spPr>
          <a:xfrm>
            <a:off x="252248" y="3494245"/>
            <a:ext cx="5155325" cy="3317831"/>
          </a:xfrm>
          <a:prstGeom prst="rect">
            <a:avLst/>
          </a:prstGeom>
        </p:spPr>
        <p:txBody>
          <a:bodyPr wrap="square">
            <a:spAutoFit/>
          </a:bodyPr>
          <a:lstStyle/>
          <a:p>
            <a:pPr marL="361950" lvl="1" indent="-284163" eaLnBrk="1" hangingPunct="1">
              <a:spcBef>
                <a:spcPct val="20000"/>
              </a:spcBef>
              <a:buSzPct val="75000"/>
              <a:buFont typeface="Wingdings" pitchFamily="2" charset="2"/>
              <a:buChar char="q"/>
              <a:defRPr/>
            </a:pPr>
            <a:r>
              <a:rPr lang="en-GB" sz="2000" b="1" kern="0" dirty="0" smtClean="0">
                <a:solidFill>
                  <a:schemeClr val="accent6">
                    <a:lumMod val="75000"/>
                  </a:schemeClr>
                </a:solidFill>
                <a:latin typeface="Arial" pitchFamily="34" charset="0"/>
                <a:cs typeface="Arial" pitchFamily="34" charset="0"/>
              </a:rPr>
              <a:t>... but more importantly, synergy and</a:t>
            </a:r>
          </a:p>
          <a:p>
            <a:pPr marL="361950" lvl="1" indent="-284163" eaLnBrk="1" hangingPunct="1">
              <a:spcBef>
                <a:spcPct val="20000"/>
              </a:spcBef>
              <a:defRPr/>
            </a:pPr>
            <a:r>
              <a:rPr lang="en-GB" sz="2000" b="1" kern="0" dirty="0" smtClean="0">
                <a:solidFill>
                  <a:schemeClr val="accent6">
                    <a:lumMod val="75000"/>
                  </a:schemeClr>
                </a:solidFill>
                <a:latin typeface="Arial" pitchFamily="34" charset="0"/>
                <a:cs typeface="Arial" pitchFamily="34" charset="0"/>
              </a:rPr>
              <a:t>         complementarities</a:t>
            </a:r>
          </a:p>
          <a:p>
            <a:pPr marL="630238" lvl="2" indent="-284163" eaLnBrk="1" hangingPunct="1">
              <a:spcBef>
                <a:spcPct val="20000"/>
              </a:spcBef>
              <a:buFont typeface="Arial" pitchFamily="34" charset="0"/>
              <a:buChar char="•"/>
              <a:defRPr/>
            </a:pPr>
            <a:r>
              <a:rPr lang="en-GB" sz="1800" b="1" kern="0" dirty="0" smtClean="0">
                <a:latin typeface="Arial" pitchFamily="34" charset="0"/>
                <a:cs typeface="Arial" pitchFamily="34" charset="0"/>
              </a:rPr>
              <a:t>Stability</a:t>
            </a:r>
            <a:r>
              <a:rPr lang="en-GB" sz="1800" kern="0" dirty="0" smtClean="0">
                <a:latin typeface="Arial" pitchFamily="34" charset="0"/>
                <a:cs typeface="Arial" pitchFamily="34" charset="0"/>
              </a:rPr>
              <a:t> is essential to create or to accumulate </a:t>
            </a:r>
            <a:r>
              <a:rPr lang="en-GB" sz="1800" b="1" kern="0" dirty="0" smtClean="0">
                <a:latin typeface="Arial" pitchFamily="34" charset="0"/>
                <a:cs typeface="Arial" pitchFamily="34" charset="0"/>
              </a:rPr>
              <a:t>assets</a:t>
            </a:r>
          </a:p>
          <a:p>
            <a:pPr marL="1087438" lvl="3" indent="-284163" eaLnBrk="1" hangingPunct="1">
              <a:spcBef>
                <a:spcPct val="20000"/>
              </a:spcBef>
              <a:buFont typeface="Wingdings" pitchFamily="2" charset="2"/>
              <a:buChar char="§"/>
              <a:defRPr/>
            </a:pPr>
            <a:r>
              <a:rPr lang="en-GB" sz="1800" kern="0" dirty="0" smtClean="0">
                <a:latin typeface="Arial" pitchFamily="34" charset="0"/>
                <a:cs typeface="Arial" pitchFamily="34" charset="0"/>
              </a:rPr>
              <a:t>Poverty reduction</a:t>
            </a:r>
          </a:p>
          <a:p>
            <a:pPr marL="1087438" lvl="3" indent="-284163" eaLnBrk="1" hangingPunct="1">
              <a:spcBef>
                <a:spcPct val="20000"/>
              </a:spcBef>
              <a:buFont typeface="Wingdings" pitchFamily="2" charset="2"/>
              <a:buChar char="§"/>
              <a:defRPr/>
            </a:pPr>
            <a:r>
              <a:rPr lang="en-GB" sz="1800" kern="0" dirty="0" smtClean="0">
                <a:latin typeface="Arial" pitchFamily="34" charset="0"/>
                <a:cs typeface="Arial" pitchFamily="34" charset="0"/>
              </a:rPr>
              <a:t>Building adaptation</a:t>
            </a:r>
          </a:p>
          <a:p>
            <a:pPr marL="1087438" lvl="3" indent="-284163" eaLnBrk="1" hangingPunct="1">
              <a:spcBef>
                <a:spcPct val="20000"/>
              </a:spcBef>
              <a:buFont typeface="Wingdings" pitchFamily="2" charset="2"/>
              <a:buChar char="§"/>
              <a:defRPr/>
            </a:pPr>
            <a:r>
              <a:rPr lang="en-GB" sz="1800" kern="0" dirty="0" smtClean="0">
                <a:latin typeface="Arial" pitchFamily="34" charset="0"/>
                <a:cs typeface="Arial" pitchFamily="34" charset="0"/>
              </a:rPr>
              <a:t>Facilitating transformation</a:t>
            </a:r>
          </a:p>
          <a:p>
            <a:pPr marL="630238" lvl="2" indent="-284163" eaLnBrk="1" hangingPunct="1">
              <a:spcBef>
                <a:spcPct val="20000"/>
              </a:spcBef>
              <a:buFont typeface="Arial" pitchFamily="34" charset="0"/>
              <a:buChar char="•"/>
              <a:defRPr/>
            </a:pPr>
            <a:r>
              <a:rPr lang="en-GB" sz="1800" b="1" kern="0" dirty="0" smtClean="0">
                <a:latin typeface="Arial" pitchFamily="34" charset="0"/>
                <a:cs typeface="Arial" pitchFamily="34" charset="0"/>
              </a:rPr>
              <a:t>Institutions</a:t>
            </a:r>
            <a:r>
              <a:rPr lang="en-GB" sz="1800" kern="0" dirty="0" smtClean="0">
                <a:latin typeface="Arial" pitchFamily="34" charset="0"/>
                <a:cs typeface="Arial" pitchFamily="34" charset="0"/>
              </a:rPr>
              <a:t> (markets, insurance mechanisms) also created during </a:t>
            </a:r>
            <a:r>
              <a:rPr lang="en-GB" sz="1800" b="1" kern="0" dirty="0" smtClean="0">
                <a:latin typeface="Arial" pitchFamily="34" charset="0"/>
                <a:cs typeface="Arial" pitchFamily="34" charset="0"/>
              </a:rPr>
              <a:t>stability</a:t>
            </a:r>
            <a:endParaRPr lang="en-GB" sz="1800" kern="0" dirty="0" smtClean="0">
              <a:latin typeface="Arial" pitchFamily="34" charset="0"/>
              <a:cs typeface="Arial" pitchFamily="34" charset="0"/>
            </a:endParaRPr>
          </a:p>
          <a:p>
            <a:pPr marL="630238" lvl="2" indent="-284163" eaLnBrk="1" hangingPunct="1">
              <a:spcBef>
                <a:spcPct val="20000"/>
              </a:spcBef>
              <a:buFont typeface="Arial" pitchFamily="34" charset="0"/>
              <a:buChar char="•"/>
              <a:defRPr/>
            </a:pPr>
            <a:endParaRPr lang="en-GB" sz="1800" kern="0" dirty="0" smtClean="0">
              <a:latin typeface="Arial" pitchFamily="34" charset="0"/>
              <a:cs typeface="Arial" pitchFamily="34" charset="0"/>
            </a:endParaRPr>
          </a:p>
        </p:txBody>
      </p:sp>
      <p:pic>
        <p:nvPicPr>
          <p:cNvPr id="7" name="Picture 19"/>
          <p:cNvPicPr>
            <a:picLocks noChangeAspect="1" noChangeArrowheads="1"/>
          </p:cNvPicPr>
          <p:nvPr/>
        </p:nvPicPr>
        <p:blipFill>
          <a:blip r:embed="rId4" cstate="print"/>
          <a:srcRect l="26897" r="40000"/>
          <a:stretch>
            <a:fillRect/>
          </a:stretch>
        </p:blipFill>
        <p:spPr bwMode="auto">
          <a:xfrm>
            <a:off x="6138526" y="835572"/>
            <a:ext cx="3005474" cy="6022428"/>
          </a:xfrm>
          <a:prstGeom prst="rect">
            <a:avLst/>
          </a:prstGeom>
          <a:noFill/>
          <a:ln w="9525">
            <a:noFill/>
            <a:miter lim="800000"/>
            <a:headEnd/>
            <a:tailEnd/>
          </a:ln>
        </p:spPr>
      </p:pic>
      <p:grpSp>
        <p:nvGrpSpPr>
          <p:cNvPr id="17" name="Group 16"/>
          <p:cNvGrpSpPr/>
          <p:nvPr/>
        </p:nvGrpSpPr>
        <p:grpSpPr>
          <a:xfrm>
            <a:off x="0" y="736681"/>
            <a:ext cx="5694014" cy="2731733"/>
            <a:chOff x="296883" y="831274"/>
            <a:chExt cx="5694014" cy="2731733"/>
          </a:xfrm>
        </p:grpSpPr>
        <p:sp>
          <p:nvSpPr>
            <p:cNvPr id="9" name="Rectangle 8"/>
            <p:cNvSpPr/>
            <p:nvPr/>
          </p:nvSpPr>
          <p:spPr bwMode="auto">
            <a:xfrm>
              <a:off x="296883" y="1021278"/>
              <a:ext cx="5694014" cy="25417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a:endParaRPr>
            </a:p>
          </p:txBody>
        </p:sp>
        <p:graphicFrame>
          <p:nvGraphicFramePr>
            <p:cNvPr id="14" name="Diagram 13"/>
            <p:cNvGraphicFramePr/>
            <p:nvPr/>
          </p:nvGraphicFramePr>
          <p:xfrm>
            <a:off x="2517570" y="831274"/>
            <a:ext cx="3457562" cy="27002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Left Brace 14"/>
            <p:cNvSpPr/>
            <p:nvPr/>
          </p:nvSpPr>
          <p:spPr bwMode="auto">
            <a:xfrm>
              <a:off x="2588822" y="1187532"/>
              <a:ext cx="285008" cy="2185060"/>
            </a:xfrm>
            <a:prstGeom prst="lef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sp>
          <p:nvSpPr>
            <p:cNvPr id="16" name="TextBox 15"/>
            <p:cNvSpPr txBox="1"/>
            <p:nvPr/>
          </p:nvSpPr>
          <p:spPr>
            <a:xfrm>
              <a:off x="961902" y="1995055"/>
              <a:ext cx="1463862" cy="461665"/>
            </a:xfrm>
            <a:prstGeom prst="rect">
              <a:avLst/>
            </a:prstGeom>
            <a:noFill/>
          </p:spPr>
          <p:txBody>
            <a:bodyPr wrap="none" rtlCol="0">
              <a:spAutoFit/>
            </a:bodyPr>
            <a:lstStyle/>
            <a:p>
              <a:r>
                <a:rPr lang="en-GB" dirty="0" smtClean="0"/>
                <a:t>Resilience</a:t>
              </a:r>
              <a:endParaRPr lang="en-US" dirty="0"/>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2"/>
          <p:cNvSpPr txBox="1">
            <a:spLocks/>
          </p:cNvSpPr>
          <p:nvPr/>
        </p:nvSpPr>
        <p:spPr bwMode="auto">
          <a:xfrm>
            <a:off x="277199" y="983327"/>
            <a:ext cx="5619104" cy="500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200" b="1" i="0" u="none" strike="noStrike" kern="0" cap="none" spc="0" normalizeH="0" baseline="0" noProof="0" dirty="0" smtClean="0">
              <a:ln>
                <a:noFill/>
              </a:ln>
              <a:solidFill>
                <a:srgbClr val="C00000"/>
              </a:solidFill>
              <a:effectLst/>
              <a:uLnTx/>
              <a:uFillTx/>
              <a:latin typeface="Arial" charset="0"/>
              <a:ea typeface="+mn-ea"/>
              <a:cs typeface="Arial" charset="0"/>
            </a:endParaRPr>
          </a:p>
        </p:txBody>
      </p:sp>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sp>
        <p:nvSpPr>
          <p:cNvPr id="11" name="Title 10"/>
          <p:cNvSpPr>
            <a:spLocks noGrp="1"/>
          </p:cNvSpPr>
          <p:nvPr>
            <p:ph type="title"/>
          </p:nvPr>
        </p:nvSpPr>
        <p:spPr/>
        <p:txBody>
          <a:bodyPr/>
          <a:lstStyle/>
          <a:p>
            <a:pPr lvl="0"/>
            <a:r>
              <a:rPr lang="en-GB" b="1" dirty="0" smtClean="0">
                <a:solidFill>
                  <a:srgbClr val="C00000"/>
                </a:solidFill>
                <a:latin typeface="Arial" charset="0"/>
                <a:cs typeface="Arial" charset="0"/>
              </a:rPr>
              <a:t/>
            </a:r>
            <a:br>
              <a:rPr lang="en-GB" b="1" dirty="0" smtClean="0">
                <a:solidFill>
                  <a:srgbClr val="C00000"/>
                </a:solidFill>
                <a:latin typeface="Arial" charset="0"/>
                <a:cs typeface="Arial" charset="0"/>
              </a:rPr>
            </a:br>
            <a:r>
              <a:rPr lang="en-GB" b="1" dirty="0" smtClean="0">
                <a:solidFill>
                  <a:srgbClr val="C00000"/>
                </a:solidFill>
                <a:latin typeface="Arial" charset="0"/>
                <a:cs typeface="Arial" charset="0"/>
              </a:rPr>
              <a:t>Resilience and vulnerability </a:t>
            </a:r>
            <a:br>
              <a:rPr lang="en-GB" b="1" dirty="0" smtClean="0">
                <a:solidFill>
                  <a:srgbClr val="C00000"/>
                </a:solidFill>
                <a:latin typeface="Arial" charset="0"/>
                <a:cs typeface="Arial" charset="0"/>
              </a:rPr>
            </a:br>
            <a:endParaRPr lang="en-GB" dirty="0"/>
          </a:p>
        </p:txBody>
      </p:sp>
      <p:sp>
        <p:nvSpPr>
          <p:cNvPr id="13" name="Content Placeholder 12"/>
          <p:cNvSpPr>
            <a:spLocks noGrp="1"/>
          </p:cNvSpPr>
          <p:nvPr>
            <p:ph idx="1"/>
          </p:nvPr>
        </p:nvSpPr>
        <p:spPr/>
        <p:txBody>
          <a:bodyPr/>
          <a:lstStyle/>
          <a:p>
            <a:r>
              <a:rPr lang="en-GB" dirty="0" smtClean="0">
                <a:latin typeface="Arial" pitchFamily="34" charset="0"/>
                <a:cs typeface="Arial" pitchFamily="34" charset="0"/>
              </a:rPr>
              <a:t>Often seen as separate camps but complementary even if have different strengths: </a:t>
            </a:r>
          </a:p>
          <a:p>
            <a:pPr lvl="1"/>
            <a:r>
              <a:rPr lang="en-GB" dirty="0" smtClean="0">
                <a:latin typeface="Arial" pitchFamily="34" charset="0"/>
                <a:cs typeface="Arial" pitchFamily="34" charset="0"/>
              </a:rPr>
              <a:t>Resilience for overall system perspective</a:t>
            </a:r>
          </a:p>
          <a:p>
            <a:pPr lvl="1"/>
            <a:r>
              <a:rPr lang="en-GB" dirty="0" smtClean="0">
                <a:latin typeface="Arial" pitchFamily="34" charset="0"/>
                <a:cs typeface="Arial" pitchFamily="34" charset="0"/>
              </a:rPr>
              <a:t>Vulnerability for power, agency, underlying causes etc  </a:t>
            </a:r>
          </a:p>
          <a:p>
            <a:pPr lvl="1"/>
            <a:r>
              <a:rPr lang="en-GB" dirty="0" smtClean="0">
                <a:latin typeface="Arial" pitchFamily="34" charset="0"/>
                <a:cs typeface="Arial" pitchFamily="34" charset="0"/>
              </a:rPr>
              <a:t>‘from vulnerability to resilience’ to describe the relationship between them</a:t>
            </a:r>
          </a:p>
          <a:p>
            <a:endParaRPr lang="en-GB" dirty="0">
              <a:latin typeface="Arial" pitchFamily="34" charset="0"/>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2"/>
          <p:cNvSpPr txBox="1">
            <a:spLocks/>
          </p:cNvSpPr>
          <p:nvPr/>
        </p:nvSpPr>
        <p:spPr bwMode="auto">
          <a:xfrm>
            <a:off x="277199" y="983327"/>
            <a:ext cx="3827090" cy="500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200" b="1" i="0" u="none" strike="noStrike" kern="0" cap="none" spc="0" normalizeH="0" baseline="0" noProof="0" dirty="0" smtClean="0">
                <a:ln>
                  <a:noFill/>
                </a:ln>
                <a:solidFill>
                  <a:srgbClr val="C00000"/>
                </a:solidFill>
                <a:effectLst/>
                <a:uLnTx/>
                <a:uFillTx/>
                <a:latin typeface="Arial" charset="0"/>
                <a:ea typeface="+mn-ea"/>
                <a:cs typeface="Arial" charset="0"/>
              </a:rPr>
              <a:t>‘Good resilience’ definition</a:t>
            </a:r>
          </a:p>
        </p:txBody>
      </p:sp>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sp>
        <p:nvSpPr>
          <p:cNvPr id="8" name="Subtitle 2"/>
          <p:cNvSpPr txBox="1">
            <a:spLocks/>
          </p:cNvSpPr>
          <p:nvPr/>
        </p:nvSpPr>
        <p:spPr bwMode="auto">
          <a:xfrm>
            <a:off x="353421" y="1561369"/>
            <a:ext cx="5353696" cy="2096231"/>
          </a:xfrm>
          <a:prstGeom prst="rect">
            <a:avLst/>
          </a:prstGeom>
          <a:noFill/>
          <a:ln w="9525">
            <a:noFill/>
            <a:miter lim="800000"/>
            <a:headEnd/>
            <a:tailEnd/>
          </a:ln>
        </p:spPr>
        <p:txBody>
          <a:bodyPr/>
          <a:lstStyle/>
          <a:p>
            <a:pPr marL="630238" lvl="1" indent="-173038" eaLnBrk="1" hangingPunct="1">
              <a:spcBef>
                <a:spcPct val="20000"/>
              </a:spcBef>
              <a:defRPr/>
            </a:pPr>
            <a:endParaRPr lang="en-GB" sz="1800" kern="0" dirty="0" smtClean="0">
              <a:latin typeface="Arial" pitchFamily="34" charset="0"/>
              <a:cs typeface="Arial" pitchFamily="34" charset="0"/>
            </a:endParaRPr>
          </a:p>
        </p:txBody>
      </p:sp>
      <p:sp>
        <p:nvSpPr>
          <p:cNvPr id="9" name="TextBox 8"/>
          <p:cNvSpPr txBox="1"/>
          <p:nvPr/>
        </p:nvSpPr>
        <p:spPr>
          <a:xfrm>
            <a:off x="1671146" y="2222938"/>
            <a:ext cx="5612524" cy="3046988"/>
          </a:xfrm>
          <a:prstGeom prst="rect">
            <a:avLst/>
          </a:prstGeom>
          <a:noFill/>
        </p:spPr>
        <p:txBody>
          <a:bodyPr wrap="square" rtlCol="0">
            <a:spAutoFit/>
          </a:bodyPr>
          <a:lstStyle/>
          <a:p>
            <a:r>
              <a:rPr lang="en-GB" dirty="0" smtClean="0"/>
              <a:t>the ability of a system to accommodate positively adverse changes and shocks, simultaneously at different scales and with consideration of all the different components and agents of the system, through the complementarities of its absorptive, adaptive and transformative capacities’.</a:t>
            </a:r>
            <a:endParaRPr lang="en-GB" dirty="0"/>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2"/>
          <p:cNvSpPr>
            <a:spLocks noGrp="1"/>
          </p:cNvSpPr>
          <p:nvPr>
            <p:ph type="subTitle" idx="1"/>
          </p:nvPr>
        </p:nvSpPr>
        <p:spPr>
          <a:xfrm>
            <a:off x="658857" y="1629241"/>
            <a:ext cx="6400800" cy="500063"/>
          </a:xfrm>
        </p:spPr>
        <p:txBody>
          <a:bodyPr/>
          <a:lstStyle/>
          <a:p>
            <a:pPr algn="l" eaLnBrk="1" hangingPunct="1"/>
            <a:r>
              <a:rPr lang="en-GB" sz="2000" b="1" dirty="0" smtClean="0">
                <a:latin typeface="Arial" charset="0"/>
                <a:cs typeface="Arial" charset="0"/>
              </a:rPr>
              <a:t>Conceptual framework  - 3D resilience </a:t>
            </a:r>
          </a:p>
        </p:txBody>
      </p:sp>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sp>
        <p:nvSpPr>
          <p:cNvPr id="1638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7" name="Rectangle 3"/>
          <p:cNvSpPr txBox="1">
            <a:spLocks noChangeArrowheads="1"/>
          </p:cNvSpPr>
          <p:nvPr/>
        </p:nvSpPr>
        <p:spPr>
          <a:xfrm>
            <a:off x="2518747" y="2054910"/>
            <a:ext cx="3424853" cy="1492332"/>
          </a:xfrm>
          <a:prstGeom prst="rect">
            <a:avLst/>
          </a:prstGeom>
        </p:spPr>
        <p:txBody>
          <a:bodyPr/>
          <a:lstStyle/>
          <a:p>
            <a:pPr marL="342900" indent="-342900">
              <a:spcBef>
                <a:spcPct val="20000"/>
              </a:spcBef>
            </a:pPr>
            <a:r>
              <a:rPr lang="en-GB" sz="1800" dirty="0" smtClean="0">
                <a:latin typeface="Arial" pitchFamily="34" charset="0"/>
                <a:cs typeface="Arial" pitchFamily="34" charset="0"/>
              </a:rPr>
              <a:t>3 components of Resilience </a:t>
            </a:r>
          </a:p>
          <a:p>
            <a:pPr marL="342900" indent="-342900">
              <a:spcBef>
                <a:spcPct val="20000"/>
              </a:spcBef>
              <a:buFontTx/>
              <a:buChar char="-"/>
            </a:pPr>
            <a:r>
              <a:rPr lang="en-GB" sz="1800" dirty="0" smtClean="0">
                <a:latin typeface="Arial" pitchFamily="34" charset="0"/>
                <a:cs typeface="Arial" pitchFamily="34" charset="0"/>
              </a:rPr>
              <a:t>buffer capacity</a:t>
            </a:r>
          </a:p>
          <a:p>
            <a:pPr marL="342900" indent="-342900">
              <a:spcBef>
                <a:spcPct val="20000"/>
              </a:spcBef>
              <a:buFontTx/>
              <a:buChar char="-"/>
            </a:pPr>
            <a:r>
              <a:rPr lang="en-GB" sz="1800" dirty="0" smtClean="0">
                <a:latin typeface="Arial" pitchFamily="34" charset="0"/>
                <a:cs typeface="Arial" pitchFamily="34" charset="0"/>
              </a:rPr>
              <a:t>adaptability </a:t>
            </a:r>
          </a:p>
          <a:p>
            <a:pPr marL="342900" indent="-342900">
              <a:spcBef>
                <a:spcPct val="20000"/>
              </a:spcBef>
              <a:buFontTx/>
              <a:buChar char="-"/>
            </a:pPr>
            <a:r>
              <a:rPr lang="en-GB" sz="1800" dirty="0" smtClean="0">
                <a:latin typeface="Arial" pitchFamily="34" charset="0"/>
                <a:cs typeface="Arial" pitchFamily="34" charset="0"/>
              </a:rPr>
              <a:t>transformability</a:t>
            </a:r>
          </a:p>
        </p:txBody>
      </p:sp>
      <p:pic>
        <p:nvPicPr>
          <p:cNvPr id="6" name="Picture 5"/>
          <p:cNvPicPr/>
          <p:nvPr/>
        </p:nvPicPr>
        <p:blipFill>
          <a:blip r:embed="rId4" cstate="print"/>
          <a:srcRect/>
          <a:stretch>
            <a:fillRect/>
          </a:stretch>
        </p:blipFill>
        <p:spPr bwMode="auto">
          <a:xfrm>
            <a:off x="806669" y="3622127"/>
            <a:ext cx="7486650" cy="2533650"/>
          </a:xfrm>
          <a:prstGeom prst="rect">
            <a:avLst/>
          </a:prstGeom>
          <a:noFill/>
          <a:ln w="9525">
            <a:noFill/>
            <a:miter lim="800000"/>
            <a:headEnd/>
            <a:tailEnd/>
          </a:ln>
        </p:spPr>
      </p:pic>
      <p:sp>
        <p:nvSpPr>
          <p:cNvPr id="7" name="Subtitle 2"/>
          <p:cNvSpPr txBox="1">
            <a:spLocks/>
          </p:cNvSpPr>
          <p:nvPr/>
        </p:nvSpPr>
        <p:spPr bwMode="auto">
          <a:xfrm>
            <a:off x="259462" y="1072193"/>
            <a:ext cx="9278676" cy="500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200" b="1" i="0" u="none" strike="noStrike" kern="0" cap="none" spc="0" normalizeH="0" baseline="0" noProof="0" dirty="0" smtClean="0">
                <a:ln>
                  <a:noFill/>
                </a:ln>
                <a:solidFill>
                  <a:srgbClr val="C00000"/>
                </a:solidFill>
                <a:effectLst/>
                <a:uLnTx/>
                <a:uFillTx/>
                <a:latin typeface="Arial" charset="0"/>
                <a:ea typeface="+mn-ea"/>
                <a:cs typeface="Arial" charset="0"/>
              </a:rPr>
              <a:t>Resilience</a:t>
            </a:r>
            <a:r>
              <a:rPr kumimoji="0" lang="en-GB" sz="2200" b="1" i="0" u="none" strike="noStrike" kern="0" cap="none" spc="0" normalizeH="0" noProof="0" dirty="0" smtClean="0">
                <a:ln>
                  <a:noFill/>
                </a:ln>
                <a:solidFill>
                  <a:srgbClr val="C00000"/>
                </a:solidFill>
                <a:effectLst/>
                <a:uLnTx/>
                <a:uFillTx/>
                <a:latin typeface="Arial" charset="0"/>
                <a:ea typeface="+mn-ea"/>
                <a:cs typeface="Arial" charset="0"/>
              </a:rPr>
              <a:t> in the context of vulnerability reduction programmes</a:t>
            </a:r>
            <a:endParaRPr kumimoji="0" lang="en-GB" sz="2200" b="1" i="0" u="none" strike="noStrike" kern="0" cap="none" spc="0" normalizeH="0" baseline="0" noProof="0" dirty="0" smtClean="0">
              <a:ln>
                <a:noFill/>
              </a:ln>
              <a:solidFill>
                <a:srgbClr val="C00000"/>
              </a:solidFill>
              <a:effectLst/>
              <a:uLnTx/>
              <a:uFillTx/>
              <a:latin typeface="Arial" charset="0"/>
              <a:ea typeface="+mn-ea"/>
              <a:cs typeface="Arial" charset="0"/>
            </a:endParaRPr>
          </a:p>
        </p:txBody>
      </p:sp>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pic>
        <p:nvPicPr>
          <p:cNvPr id="1026" name="Picture 2"/>
          <p:cNvPicPr>
            <a:picLocks noGrp="1" noChangeAspect="1" noChangeArrowheads="1"/>
          </p:cNvPicPr>
          <p:nvPr>
            <p:ph idx="1"/>
          </p:nvPr>
        </p:nvPicPr>
        <p:blipFill>
          <a:blip r:embed="rId4" cstate="print"/>
          <a:srcRect/>
          <a:stretch>
            <a:fillRect/>
          </a:stretch>
        </p:blipFill>
        <p:spPr bwMode="auto">
          <a:xfrm>
            <a:off x="549724" y="1772432"/>
            <a:ext cx="7995186" cy="5047239"/>
          </a:xfrm>
          <a:prstGeom prst="rect">
            <a:avLst/>
          </a:prstGeom>
          <a:noFill/>
          <a:ln w="9525">
            <a:noFill/>
            <a:miter lim="800000"/>
            <a:headEnd/>
            <a:tailEnd/>
          </a:ln>
        </p:spPr>
      </p:pic>
      <p:sp>
        <p:nvSpPr>
          <p:cNvPr id="13" name="TextBox 12"/>
          <p:cNvSpPr txBox="1"/>
          <p:nvPr/>
        </p:nvSpPr>
        <p:spPr>
          <a:xfrm>
            <a:off x="662151" y="788275"/>
            <a:ext cx="7567449" cy="1077218"/>
          </a:xfrm>
          <a:prstGeom prst="rect">
            <a:avLst/>
          </a:prstGeom>
          <a:noFill/>
        </p:spPr>
        <p:txBody>
          <a:bodyPr wrap="square" rtlCol="0">
            <a:spAutoFit/>
          </a:bodyPr>
          <a:lstStyle/>
          <a:p>
            <a:pPr algn="ctr"/>
            <a:r>
              <a:rPr lang="en-GB" sz="3200" b="1" dirty="0" smtClean="0">
                <a:solidFill>
                  <a:srgbClr val="C00000"/>
                </a:solidFill>
                <a:latin typeface="Arial" pitchFamily="34" charset="0"/>
                <a:cs typeface="Arial" pitchFamily="34" charset="0"/>
              </a:rPr>
              <a:t>Using resilience for vulnerability reduction: the 3Ps &amp; T framework </a:t>
            </a:r>
            <a:endParaRPr lang="en-GB" sz="3200" b="1" dirty="0">
              <a:solidFill>
                <a:srgbClr val="C00000"/>
              </a:solidFill>
              <a:latin typeface="Arial" pitchFamily="34" charset="0"/>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sp>
        <p:nvSpPr>
          <p:cNvPr id="13" name="TextBox 12"/>
          <p:cNvSpPr txBox="1"/>
          <p:nvPr/>
        </p:nvSpPr>
        <p:spPr>
          <a:xfrm>
            <a:off x="662151" y="788275"/>
            <a:ext cx="7567449" cy="584775"/>
          </a:xfrm>
          <a:prstGeom prst="rect">
            <a:avLst/>
          </a:prstGeom>
          <a:noFill/>
        </p:spPr>
        <p:txBody>
          <a:bodyPr wrap="square" rtlCol="0">
            <a:spAutoFit/>
          </a:bodyPr>
          <a:lstStyle/>
          <a:p>
            <a:pPr algn="ctr"/>
            <a:r>
              <a:rPr lang="en-GB" sz="3200" b="1" dirty="0" smtClean="0">
                <a:solidFill>
                  <a:srgbClr val="C00000"/>
                </a:solidFill>
                <a:latin typeface="Arial" pitchFamily="34" charset="0"/>
                <a:cs typeface="Arial" pitchFamily="34" charset="0"/>
              </a:rPr>
              <a:t>The 3P&amp;T-3D analytical framework </a:t>
            </a:r>
            <a:endParaRPr lang="en-GB" sz="3200" b="1" dirty="0">
              <a:solidFill>
                <a:srgbClr val="C00000"/>
              </a:solidFill>
              <a:latin typeface="Arial" pitchFamily="34" charset="0"/>
              <a:cs typeface="Arial" pitchFamily="34" charset="0"/>
            </a:endParaRPr>
          </a:p>
        </p:txBody>
      </p:sp>
      <p:sp>
        <p:nvSpPr>
          <p:cNvPr id="5" name="Content Placeholder 4"/>
          <p:cNvSpPr>
            <a:spLocks noGrp="1"/>
          </p:cNvSpPr>
          <p:nvPr>
            <p:ph idx="1"/>
          </p:nvPr>
        </p:nvSpPr>
        <p:spPr/>
        <p:txBody>
          <a:bodyPr/>
          <a:lstStyle/>
          <a:p>
            <a:endParaRPr lang="en-GB" dirty="0"/>
          </a:p>
        </p:txBody>
      </p:sp>
      <p:pic>
        <p:nvPicPr>
          <p:cNvPr id="2050" name="Picture 2"/>
          <p:cNvPicPr>
            <a:picLocks noChangeAspect="1" noChangeArrowheads="1"/>
          </p:cNvPicPr>
          <p:nvPr/>
        </p:nvPicPr>
        <p:blipFill>
          <a:blip r:embed="rId4" cstate="print"/>
          <a:srcRect/>
          <a:stretch>
            <a:fillRect/>
          </a:stretch>
        </p:blipFill>
        <p:spPr bwMode="auto">
          <a:xfrm>
            <a:off x="662153" y="1514986"/>
            <a:ext cx="7750726" cy="5122297"/>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sp>
        <p:nvSpPr>
          <p:cNvPr id="13" name="TextBox 12"/>
          <p:cNvSpPr txBox="1"/>
          <p:nvPr/>
        </p:nvSpPr>
        <p:spPr>
          <a:xfrm>
            <a:off x="662151" y="788275"/>
            <a:ext cx="7567449" cy="1077218"/>
          </a:xfrm>
          <a:prstGeom prst="rect">
            <a:avLst/>
          </a:prstGeom>
          <a:noFill/>
        </p:spPr>
        <p:txBody>
          <a:bodyPr wrap="square" rtlCol="0">
            <a:spAutoFit/>
          </a:bodyPr>
          <a:lstStyle/>
          <a:p>
            <a:pPr algn="ctr"/>
            <a:r>
              <a:rPr lang="en-GB" sz="3200" b="1" dirty="0" smtClean="0">
                <a:solidFill>
                  <a:srgbClr val="C00000"/>
                </a:solidFill>
                <a:latin typeface="Arial" pitchFamily="34" charset="0"/>
                <a:cs typeface="Arial" pitchFamily="34" charset="0"/>
              </a:rPr>
              <a:t>Example: Ethiopia’s Productive Safety Nets programme (PSNP)</a:t>
            </a:r>
            <a:endParaRPr lang="en-GB" sz="3200" b="1" dirty="0">
              <a:solidFill>
                <a:srgbClr val="C00000"/>
              </a:solidFill>
              <a:latin typeface="Arial" pitchFamily="34" charset="0"/>
              <a:cs typeface="Arial" pitchFamily="34" charset="0"/>
            </a:endParaRPr>
          </a:p>
        </p:txBody>
      </p:sp>
      <p:sp>
        <p:nvSpPr>
          <p:cNvPr id="5" name="Content Placeholder 4"/>
          <p:cNvSpPr>
            <a:spLocks noGrp="1"/>
          </p:cNvSpPr>
          <p:nvPr>
            <p:ph idx="1"/>
          </p:nvPr>
        </p:nvSpPr>
        <p:spPr/>
        <p:txBody>
          <a:bodyPr/>
          <a:lstStyle/>
          <a:p>
            <a:r>
              <a:rPr lang="en-GB" sz="2800" dirty="0" smtClean="0">
                <a:latin typeface="Arial" pitchFamily="34" charset="0"/>
                <a:cs typeface="Arial" pitchFamily="34" charset="0"/>
              </a:rPr>
              <a:t>Attempt to break dependence on emergency food aid via cash/food transfers delivered through:</a:t>
            </a:r>
          </a:p>
          <a:p>
            <a:pPr lvl="1"/>
            <a:r>
              <a:rPr lang="en-GB" sz="2400" dirty="0" smtClean="0">
                <a:latin typeface="Arial" pitchFamily="34" charset="0"/>
                <a:cs typeface="Arial" pitchFamily="34" charset="0"/>
              </a:rPr>
              <a:t>employment in public works (construction, irrigation, reforestation</a:t>
            </a:r>
          </a:p>
          <a:p>
            <a:pPr lvl="1"/>
            <a:r>
              <a:rPr lang="en-GB" sz="2400" dirty="0" smtClean="0">
                <a:latin typeface="Arial" pitchFamily="34" charset="0"/>
                <a:cs typeface="Arial" pitchFamily="34" charset="0"/>
              </a:rPr>
              <a:t>Direct provision of cash/food to households without labour contribute (elderly, pregnant women etc)</a:t>
            </a:r>
          </a:p>
          <a:p>
            <a:r>
              <a:rPr lang="en-GB" dirty="0" smtClean="0">
                <a:latin typeface="Arial" pitchFamily="34" charset="0"/>
                <a:cs typeface="Arial" pitchFamily="34" charset="0"/>
              </a:rPr>
              <a:t>Household Asset building Programme (HABP) for livelihood development and diversification </a:t>
            </a:r>
          </a:p>
          <a:p>
            <a:pPr lvl="1"/>
            <a:endParaRPr lang="en-GB" sz="2400" dirty="0">
              <a:latin typeface="Arial" pitchFamily="34" charset="0"/>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sp>
        <p:nvSpPr>
          <p:cNvPr id="13" name="TextBox 12"/>
          <p:cNvSpPr txBox="1"/>
          <p:nvPr/>
        </p:nvSpPr>
        <p:spPr>
          <a:xfrm>
            <a:off x="662151" y="788275"/>
            <a:ext cx="7567449" cy="1077218"/>
          </a:xfrm>
          <a:prstGeom prst="rect">
            <a:avLst/>
          </a:prstGeom>
          <a:noFill/>
        </p:spPr>
        <p:txBody>
          <a:bodyPr wrap="square" rtlCol="0">
            <a:spAutoFit/>
          </a:bodyPr>
          <a:lstStyle/>
          <a:p>
            <a:pPr algn="ctr"/>
            <a:r>
              <a:rPr lang="en-GB" sz="3200" b="1" dirty="0" smtClean="0">
                <a:solidFill>
                  <a:srgbClr val="C00000"/>
                </a:solidFill>
                <a:latin typeface="Arial" pitchFamily="34" charset="0"/>
                <a:cs typeface="Arial" pitchFamily="34" charset="0"/>
              </a:rPr>
              <a:t>Example: Ethiopia’s Productive Safety Nets programme (PSNP)</a:t>
            </a:r>
            <a:endParaRPr lang="en-GB" sz="3200" b="1" dirty="0">
              <a:solidFill>
                <a:srgbClr val="C00000"/>
              </a:solidFill>
              <a:latin typeface="Arial" pitchFamily="34" charset="0"/>
              <a:cs typeface="Arial" pitchFamily="34" charset="0"/>
            </a:endParaRPr>
          </a:p>
        </p:txBody>
      </p:sp>
      <p:sp>
        <p:nvSpPr>
          <p:cNvPr id="5" name="Content Placeholder 4"/>
          <p:cNvSpPr>
            <a:spLocks noGrp="1"/>
          </p:cNvSpPr>
          <p:nvPr>
            <p:ph idx="1"/>
          </p:nvPr>
        </p:nvSpPr>
        <p:spPr/>
        <p:txBody>
          <a:bodyPr>
            <a:normAutofit fontScale="85000" lnSpcReduction="10000"/>
          </a:bodyPr>
          <a:lstStyle/>
          <a:p>
            <a:r>
              <a:rPr lang="en-GB" b="1" dirty="0" smtClean="0">
                <a:latin typeface="Arial" pitchFamily="34" charset="0"/>
                <a:cs typeface="Arial" pitchFamily="34" charset="0"/>
              </a:rPr>
              <a:t>Protective &amp; preventive</a:t>
            </a:r>
            <a:r>
              <a:rPr lang="en-GB" dirty="0" smtClean="0">
                <a:latin typeface="Arial" pitchFamily="34" charset="0"/>
                <a:cs typeface="Arial" pitchFamily="34" charset="0"/>
              </a:rPr>
              <a:t> – helps families avoid famine, protect food security and livelihoods (more so when combined with HABP) 	  </a:t>
            </a:r>
            <a:r>
              <a:rPr lang="en-GB" i="1" dirty="0" smtClean="0">
                <a:latin typeface="Arial" pitchFamily="34" charset="0"/>
                <a:cs typeface="Arial" pitchFamily="34" charset="0"/>
              </a:rPr>
              <a:t>coping</a:t>
            </a:r>
          </a:p>
          <a:p>
            <a:r>
              <a:rPr lang="en-GB" b="1" dirty="0" err="1" smtClean="0">
                <a:latin typeface="Arial" pitchFamily="34" charset="0"/>
                <a:cs typeface="Arial" pitchFamily="34" charset="0"/>
              </a:rPr>
              <a:t>Promotive</a:t>
            </a:r>
            <a:r>
              <a:rPr lang="en-GB" dirty="0" smtClean="0">
                <a:latin typeface="Arial" pitchFamily="34" charset="0"/>
                <a:cs typeface="Arial" pitchFamily="34" charset="0"/>
              </a:rPr>
              <a:t> – helped build and maintain assets, encourage investment in new productive activities, income used for new activities more than existing assets   	         </a:t>
            </a:r>
            <a:r>
              <a:rPr lang="en-GB" i="1" dirty="0" smtClean="0">
                <a:latin typeface="Arial" pitchFamily="34" charset="0"/>
                <a:cs typeface="Arial" pitchFamily="34" charset="0"/>
              </a:rPr>
              <a:t>adaptive</a:t>
            </a:r>
            <a:endParaRPr lang="en-GB" b="1" i="1" dirty="0" smtClean="0">
              <a:latin typeface="Arial" pitchFamily="34" charset="0"/>
              <a:cs typeface="Arial" pitchFamily="34" charset="0"/>
            </a:endParaRPr>
          </a:p>
          <a:p>
            <a:r>
              <a:rPr lang="en-GB" b="1" dirty="0" smtClean="0">
                <a:latin typeface="Arial" pitchFamily="34" charset="0"/>
                <a:cs typeface="Arial" pitchFamily="34" charset="0"/>
              </a:rPr>
              <a:t>Transformative</a:t>
            </a:r>
            <a:r>
              <a:rPr lang="en-GB" dirty="0" smtClean="0">
                <a:latin typeface="Arial" pitchFamily="34" charset="0"/>
                <a:cs typeface="Arial" pitchFamily="34" charset="0"/>
              </a:rPr>
              <a:t> – graduation when can withstand shocks            </a:t>
            </a:r>
            <a:r>
              <a:rPr lang="en-GB" i="1" dirty="0" smtClean="0">
                <a:latin typeface="Arial" pitchFamily="34" charset="0"/>
                <a:cs typeface="Arial" pitchFamily="34" charset="0"/>
              </a:rPr>
              <a:t>transformation?</a:t>
            </a:r>
          </a:p>
          <a:p>
            <a:endParaRPr lang="en-GB" dirty="0">
              <a:latin typeface="Arial" pitchFamily="34" charset="0"/>
              <a:cs typeface="Arial" pitchFamily="34" charset="0"/>
            </a:endParaRPr>
          </a:p>
        </p:txBody>
      </p:sp>
      <p:sp>
        <p:nvSpPr>
          <p:cNvPr id="6" name="Right Arrow 5"/>
          <p:cNvSpPr/>
          <p:nvPr/>
        </p:nvSpPr>
        <p:spPr bwMode="auto">
          <a:xfrm>
            <a:off x="7015654" y="2695902"/>
            <a:ext cx="978408" cy="626522"/>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a:endParaRPr>
          </a:p>
        </p:txBody>
      </p:sp>
      <p:sp>
        <p:nvSpPr>
          <p:cNvPr id="7" name="Right Arrow 6"/>
          <p:cNvSpPr/>
          <p:nvPr/>
        </p:nvSpPr>
        <p:spPr bwMode="auto">
          <a:xfrm>
            <a:off x="4235670" y="4582510"/>
            <a:ext cx="978408" cy="626522"/>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a:endParaRPr>
          </a:p>
        </p:txBody>
      </p:sp>
      <p:sp>
        <p:nvSpPr>
          <p:cNvPr id="8" name="Right Arrow 7"/>
          <p:cNvSpPr/>
          <p:nvPr/>
        </p:nvSpPr>
        <p:spPr bwMode="auto">
          <a:xfrm>
            <a:off x="3799490" y="5391807"/>
            <a:ext cx="978408" cy="626522"/>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a:endParaRPr>
          </a:p>
        </p:txBody>
      </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hers\christopheb\IDS\CBPhotos\Mali\DSC_0374.JPG"/>
          <p:cNvPicPr>
            <a:picLocks noChangeAspect="1" noChangeArrowheads="1"/>
          </p:cNvPicPr>
          <p:nvPr/>
        </p:nvPicPr>
        <p:blipFill>
          <a:blip r:embed="rId3" cstate="print"/>
          <a:srcRect l="15170" r="49584"/>
          <a:stretch>
            <a:fillRect/>
          </a:stretch>
        </p:blipFill>
        <p:spPr bwMode="auto">
          <a:xfrm>
            <a:off x="6258912" y="1111365"/>
            <a:ext cx="2885088" cy="5494385"/>
          </a:xfrm>
          <a:prstGeom prst="rect">
            <a:avLst/>
          </a:prstGeom>
          <a:noFill/>
        </p:spPr>
      </p:pic>
      <p:pic>
        <p:nvPicPr>
          <p:cNvPr id="12" name="Picture 2"/>
          <p:cNvPicPr>
            <a:picLocks noChangeAspect="1" noChangeArrowheads="1"/>
          </p:cNvPicPr>
          <p:nvPr/>
        </p:nvPicPr>
        <p:blipFill>
          <a:blip r:embed="rId4" cstate="print"/>
          <a:srcRect r="57839"/>
          <a:stretch>
            <a:fillRect/>
          </a:stretch>
        </p:blipFill>
        <p:spPr bwMode="auto">
          <a:xfrm>
            <a:off x="6258624" y="1104285"/>
            <a:ext cx="2885376" cy="5485701"/>
          </a:xfrm>
          <a:prstGeom prst="rect">
            <a:avLst/>
          </a:prstGeom>
          <a:noFill/>
          <a:ln w="9525">
            <a:noFill/>
            <a:miter lim="800000"/>
            <a:headEnd/>
            <a:tailEnd/>
          </a:ln>
        </p:spPr>
      </p:pic>
      <p:pic>
        <p:nvPicPr>
          <p:cNvPr id="17" name="Picture 3"/>
          <p:cNvPicPr>
            <a:picLocks noChangeAspect="1" noChangeArrowheads="1"/>
          </p:cNvPicPr>
          <p:nvPr/>
        </p:nvPicPr>
        <p:blipFill>
          <a:blip r:embed="rId5" cstate="print"/>
          <a:srcRect l="37511" r="29737"/>
          <a:stretch>
            <a:fillRect/>
          </a:stretch>
        </p:blipFill>
        <p:spPr bwMode="auto">
          <a:xfrm>
            <a:off x="6258910" y="1095898"/>
            <a:ext cx="2885090" cy="5541385"/>
          </a:xfrm>
          <a:prstGeom prst="rect">
            <a:avLst/>
          </a:prstGeom>
          <a:noFill/>
          <a:ln w="9525">
            <a:noFill/>
            <a:miter lim="800000"/>
            <a:headEnd/>
            <a:tailEnd/>
          </a:ln>
        </p:spPr>
      </p:pic>
      <p:pic>
        <p:nvPicPr>
          <p:cNvPr id="3075" name="Picture 3" descr="\\ushers\christopheb\IDS\CBPhotos\Mali\DSC_0411.JPG"/>
          <p:cNvPicPr>
            <a:picLocks noChangeAspect="1" noChangeArrowheads="1"/>
          </p:cNvPicPr>
          <p:nvPr/>
        </p:nvPicPr>
        <p:blipFill>
          <a:blip r:embed="rId6" cstate="print"/>
          <a:srcRect l="28959" r="35898"/>
          <a:stretch>
            <a:fillRect/>
          </a:stretch>
        </p:blipFill>
        <p:spPr bwMode="auto">
          <a:xfrm>
            <a:off x="6258911" y="1111072"/>
            <a:ext cx="2885089" cy="5510446"/>
          </a:xfrm>
          <a:prstGeom prst="rect">
            <a:avLst/>
          </a:prstGeom>
          <a:noFill/>
        </p:spPr>
      </p:pic>
      <p:sp>
        <p:nvSpPr>
          <p:cNvPr id="4098" name="Subtitle 2"/>
          <p:cNvSpPr>
            <a:spLocks noGrp="1"/>
          </p:cNvSpPr>
          <p:nvPr>
            <p:ph type="subTitle" idx="1"/>
          </p:nvPr>
        </p:nvSpPr>
        <p:spPr>
          <a:xfrm>
            <a:off x="217422" y="935557"/>
            <a:ext cx="6400800" cy="500063"/>
          </a:xfrm>
        </p:spPr>
        <p:txBody>
          <a:bodyPr/>
          <a:lstStyle/>
          <a:p>
            <a:pPr algn="l" eaLnBrk="1" hangingPunct="1"/>
            <a:r>
              <a:rPr lang="en-GB" sz="2200" b="1" dirty="0" smtClean="0">
                <a:solidFill>
                  <a:srgbClr val="C00000"/>
                </a:solidFill>
                <a:latin typeface="Arial" charset="0"/>
                <a:cs typeface="Arial" charset="0"/>
              </a:rPr>
              <a:t>Background</a:t>
            </a:r>
          </a:p>
        </p:txBody>
      </p:sp>
      <p:pic>
        <p:nvPicPr>
          <p:cNvPr id="4099" name="Picture 5"/>
          <p:cNvPicPr>
            <a:picLocks noChangeAspect="1" noChangeArrowheads="1"/>
          </p:cNvPicPr>
          <p:nvPr/>
        </p:nvPicPr>
        <p:blipFill>
          <a:blip r:embed="rId7" cstate="print"/>
          <a:srcRect/>
          <a:stretch>
            <a:fillRect/>
          </a:stretch>
        </p:blipFill>
        <p:spPr bwMode="auto">
          <a:xfrm>
            <a:off x="0" y="0"/>
            <a:ext cx="9144000" cy="830263"/>
          </a:xfrm>
          <a:prstGeom prst="rect">
            <a:avLst/>
          </a:prstGeom>
          <a:noFill/>
          <a:ln w="9525">
            <a:noFill/>
            <a:miter lim="800000"/>
            <a:headEnd/>
            <a:tailEnd/>
          </a:ln>
        </p:spPr>
      </p:pic>
      <p:sp>
        <p:nvSpPr>
          <p:cNvPr id="7" name="Subtitle 2"/>
          <p:cNvSpPr txBox="1">
            <a:spLocks/>
          </p:cNvSpPr>
          <p:nvPr/>
        </p:nvSpPr>
        <p:spPr bwMode="auto">
          <a:xfrm>
            <a:off x="403393" y="2557083"/>
            <a:ext cx="5871281" cy="2279318"/>
          </a:xfrm>
          <a:prstGeom prst="rect">
            <a:avLst/>
          </a:prstGeom>
          <a:noFill/>
          <a:ln w="9525">
            <a:noFill/>
            <a:miter lim="800000"/>
            <a:headEnd/>
            <a:tailEnd/>
          </a:ln>
        </p:spPr>
        <p:txBody>
          <a:bodyPr/>
          <a:lstStyle/>
          <a:p>
            <a:pPr eaLnBrk="1" hangingPunct="1">
              <a:spcBef>
                <a:spcPct val="20000"/>
              </a:spcBef>
              <a:buSzPct val="75000"/>
              <a:buFont typeface="Wingdings" pitchFamily="2" charset="2"/>
              <a:buChar char="q"/>
              <a:defRPr/>
            </a:pPr>
            <a:r>
              <a:rPr lang="en-GB" sz="1800" b="1" kern="0" dirty="0" smtClean="0">
                <a:solidFill>
                  <a:schemeClr val="accent6">
                    <a:lumMod val="75000"/>
                  </a:schemeClr>
                </a:solidFill>
                <a:latin typeface="Arial" pitchFamily="34" charset="0"/>
                <a:cs typeface="Arial" pitchFamily="34" charset="0"/>
              </a:rPr>
              <a:t> Resilience as a (new?) concept in relation to</a:t>
            </a:r>
          </a:p>
          <a:p>
            <a:pPr eaLnBrk="1" hangingPunct="1">
              <a:spcBef>
                <a:spcPct val="20000"/>
              </a:spcBef>
              <a:defRPr/>
            </a:pPr>
            <a:r>
              <a:rPr lang="en-GB" sz="1800" b="1" kern="0" dirty="0" smtClean="0">
                <a:solidFill>
                  <a:schemeClr val="accent6">
                    <a:lumMod val="75000"/>
                  </a:schemeClr>
                </a:solidFill>
                <a:latin typeface="Arial" pitchFamily="34" charset="0"/>
                <a:cs typeface="Arial" pitchFamily="34" charset="0"/>
              </a:rPr>
              <a:t>                    vulnerability-reduction interventions</a:t>
            </a:r>
            <a:r>
              <a:rPr lang="en-GB" sz="1800" kern="0" dirty="0" smtClean="0">
                <a:solidFill>
                  <a:schemeClr val="accent6">
                    <a:lumMod val="75000"/>
                  </a:schemeClr>
                </a:solidFill>
                <a:latin typeface="Arial" pitchFamily="34" charset="0"/>
                <a:cs typeface="Arial" pitchFamily="34" charset="0"/>
              </a:rPr>
              <a:t>     </a:t>
            </a:r>
            <a:endParaRPr lang="en-GB" sz="1600" kern="0" dirty="0" smtClean="0">
              <a:solidFill>
                <a:schemeClr val="accent6">
                  <a:lumMod val="75000"/>
                </a:schemeClr>
              </a:solidFill>
              <a:latin typeface="Arial" pitchFamily="34" charset="0"/>
              <a:cs typeface="Arial" pitchFamily="34" charset="0"/>
            </a:endParaRPr>
          </a:p>
          <a:p>
            <a:pPr marL="630238" lvl="1"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Disaster Risk Reduction literature </a:t>
            </a:r>
            <a:r>
              <a:rPr lang="en-GB" sz="1600" kern="0" dirty="0" smtClean="0">
                <a:latin typeface="Arial" pitchFamily="34" charset="0"/>
                <a:cs typeface="Arial" pitchFamily="34" charset="0"/>
              </a:rPr>
              <a:t>(IFRC 2004 WCDR 2005; Klein et al. 1998; Tobin 1999)</a:t>
            </a:r>
          </a:p>
          <a:p>
            <a:pPr marL="630238" lvl="1"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Climate Change Adaptation literature </a:t>
            </a:r>
            <a:r>
              <a:rPr lang="en-GB" sz="1600" kern="0" dirty="0" smtClean="0">
                <a:latin typeface="Arial" pitchFamily="34" charset="0"/>
                <a:cs typeface="Arial" pitchFamily="34" charset="0"/>
              </a:rPr>
              <a:t>(IPCC 2012; Moser et al. 2010; Allison and Hobbes 2004)  </a:t>
            </a:r>
          </a:p>
          <a:p>
            <a:pPr marL="630238" lvl="1"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Social Protection literature </a:t>
            </a:r>
            <a:r>
              <a:rPr lang="en-GB" sz="1600" kern="0" dirty="0" smtClean="0">
                <a:latin typeface="Arial" pitchFamily="34" charset="0"/>
                <a:cs typeface="Arial" pitchFamily="34" charset="0"/>
              </a:rPr>
              <a:t>(World Bank 2012)</a:t>
            </a:r>
          </a:p>
        </p:txBody>
      </p:sp>
      <p:sp>
        <p:nvSpPr>
          <p:cNvPr id="8" name="Subtitle 2"/>
          <p:cNvSpPr txBox="1">
            <a:spLocks/>
          </p:cNvSpPr>
          <p:nvPr/>
        </p:nvSpPr>
        <p:spPr bwMode="auto">
          <a:xfrm>
            <a:off x="413906" y="1341498"/>
            <a:ext cx="5845005" cy="881440"/>
          </a:xfrm>
          <a:prstGeom prst="rect">
            <a:avLst/>
          </a:prstGeom>
          <a:noFill/>
          <a:ln w="9525">
            <a:noFill/>
            <a:miter lim="800000"/>
            <a:headEnd/>
            <a:tailEnd/>
          </a:ln>
        </p:spPr>
        <p:txBody>
          <a:bodyPr/>
          <a:lstStyle/>
          <a:p>
            <a:pPr eaLnBrk="1" hangingPunct="1">
              <a:spcBef>
                <a:spcPct val="20000"/>
              </a:spcBef>
              <a:buSzPct val="75000"/>
              <a:buFont typeface="Wingdings" pitchFamily="2" charset="2"/>
              <a:buChar char="q"/>
              <a:defRPr/>
            </a:pPr>
            <a:r>
              <a:rPr lang="en-GB" sz="1800" b="1" kern="0" dirty="0" smtClean="0">
                <a:solidFill>
                  <a:schemeClr val="accent6">
                    <a:lumMod val="75000"/>
                  </a:schemeClr>
                </a:solidFill>
                <a:latin typeface="Arial" pitchFamily="34" charset="0"/>
                <a:cs typeface="Arial" pitchFamily="34" charset="0"/>
              </a:rPr>
              <a:t> Resilience in academia</a:t>
            </a:r>
            <a:endParaRPr lang="en-GB" sz="1600" b="1" kern="0" dirty="0" smtClean="0">
              <a:solidFill>
                <a:schemeClr val="accent6">
                  <a:lumMod val="75000"/>
                </a:schemeClr>
              </a:solidFill>
              <a:latin typeface="Arial" pitchFamily="34" charset="0"/>
              <a:cs typeface="Arial" pitchFamily="34" charset="0"/>
            </a:endParaRPr>
          </a:p>
          <a:p>
            <a:pPr marL="630238" lvl="1" indent="-188913" eaLnBrk="1" hangingPunct="1">
              <a:spcBef>
                <a:spcPct val="20000"/>
              </a:spcBef>
              <a:buFont typeface="Arial" pitchFamily="34" charset="0"/>
              <a:buChar char="•"/>
              <a:defRPr/>
            </a:pPr>
            <a:r>
              <a:rPr lang="en-GB" sz="1800" kern="0" dirty="0" smtClean="0">
                <a:latin typeface="Arial" pitchFamily="34" charset="0"/>
                <a:cs typeface="Arial" pitchFamily="34" charset="0"/>
              </a:rPr>
              <a:t>Resilience Alliance, Social-ecological system </a:t>
            </a:r>
            <a:r>
              <a:rPr lang="en-GB" sz="1600" kern="0" dirty="0" smtClean="0">
                <a:latin typeface="Arial" pitchFamily="34" charset="0"/>
                <a:cs typeface="Arial" pitchFamily="34" charset="0"/>
              </a:rPr>
              <a:t>(</a:t>
            </a:r>
            <a:r>
              <a:rPr lang="en-GB" sz="1600" kern="0" dirty="0" err="1" smtClean="0">
                <a:latin typeface="Arial" pitchFamily="34" charset="0"/>
                <a:cs typeface="Arial" pitchFamily="34" charset="0"/>
              </a:rPr>
              <a:t>Adger</a:t>
            </a:r>
            <a:r>
              <a:rPr lang="en-GB" sz="1600" kern="0" dirty="0" smtClean="0">
                <a:latin typeface="Arial" pitchFamily="34" charset="0"/>
                <a:cs typeface="Arial" pitchFamily="34" charset="0"/>
              </a:rPr>
              <a:t>; </a:t>
            </a:r>
            <a:r>
              <a:rPr lang="en-GB" sz="1600" kern="0" dirty="0" err="1" smtClean="0">
                <a:latin typeface="Arial" pitchFamily="34" charset="0"/>
                <a:cs typeface="Arial" pitchFamily="34" charset="0"/>
              </a:rPr>
              <a:t>Folke</a:t>
            </a:r>
            <a:r>
              <a:rPr lang="en-GB" sz="1600" kern="0" dirty="0" smtClean="0">
                <a:latin typeface="Arial" pitchFamily="34" charset="0"/>
                <a:cs typeface="Arial" pitchFamily="34" charset="0"/>
              </a:rPr>
              <a:t>; Carpenter; </a:t>
            </a:r>
            <a:r>
              <a:rPr lang="en-GB" sz="1600" kern="0" dirty="0" err="1" smtClean="0">
                <a:latin typeface="Arial" pitchFamily="34" charset="0"/>
                <a:cs typeface="Arial" pitchFamily="34" charset="0"/>
              </a:rPr>
              <a:t>Gallopin</a:t>
            </a:r>
            <a:r>
              <a:rPr lang="en-GB" sz="1600" kern="0" dirty="0" smtClean="0">
                <a:latin typeface="Arial" pitchFamily="34" charset="0"/>
                <a:cs typeface="Arial" pitchFamily="34" charset="0"/>
              </a:rPr>
              <a:t> etc.)</a:t>
            </a:r>
          </a:p>
          <a:p>
            <a:pPr marL="630238" lvl="1" indent="-188913" eaLnBrk="1" hangingPunct="1">
              <a:spcBef>
                <a:spcPct val="20000"/>
              </a:spcBef>
              <a:buFont typeface="Arial" pitchFamily="34" charset="0"/>
              <a:buChar char="•"/>
              <a:defRPr/>
            </a:pPr>
            <a:r>
              <a:rPr lang="en-GB" sz="1600" kern="0" dirty="0" smtClean="0">
                <a:latin typeface="Arial" pitchFamily="34" charset="0"/>
                <a:cs typeface="Arial" pitchFamily="34" charset="0"/>
              </a:rPr>
              <a:t>IDS bulletin on resilience (2008)</a:t>
            </a:r>
          </a:p>
          <a:p>
            <a:pPr lvl="1" eaLnBrk="1" hangingPunct="1">
              <a:spcBef>
                <a:spcPct val="20000"/>
              </a:spcBef>
              <a:defRPr/>
            </a:pPr>
            <a:r>
              <a:rPr lang="en-GB" sz="1800" kern="0" dirty="0" smtClean="0">
                <a:latin typeface="Arial" pitchFamily="34" charset="0"/>
                <a:cs typeface="Arial" pitchFamily="34" charset="0"/>
              </a:rPr>
              <a:t> </a:t>
            </a:r>
          </a:p>
        </p:txBody>
      </p:sp>
      <p:sp>
        <p:nvSpPr>
          <p:cNvPr id="11" name="Subtitle 2"/>
          <p:cNvSpPr txBox="1">
            <a:spLocks/>
          </p:cNvSpPr>
          <p:nvPr/>
        </p:nvSpPr>
        <p:spPr bwMode="auto">
          <a:xfrm>
            <a:off x="405117" y="5713797"/>
            <a:ext cx="6139294" cy="1033841"/>
          </a:xfrm>
          <a:prstGeom prst="rect">
            <a:avLst/>
          </a:prstGeom>
          <a:noFill/>
          <a:ln w="9525">
            <a:noFill/>
            <a:miter lim="800000"/>
            <a:headEnd/>
            <a:tailEnd/>
          </a:ln>
        </p:spPr>
        <p:txBody>
          <a:bodyPr/>
          <a:lstStyle/>
          <a:p>
            <a:pPr eaLnBrk="1" hangingPunct="1">
              <a:spcBef>
                <a:spcPct val="20000"/>
              </a:spcBef>
              <a:buSzPct val="75000"/>
              <a:buFont typeface="Wingdings" pitchFamily="2" charset="2"/>
              <a:buChar char="q"/>
              <a:defRPr/>
            </a:pPr>
            <a:r>
              <a:rPr lang="en-GB" sz="1800" b="1" kern="0" dirty="0" smtClean="0">
                <a:solidFill>
                  <a:schemeClr val="accent6">
                    <a:lumMod val="75000"/>
                  </a:schemeClr>
                </a:solidFill>
                <a:latin typeface="Arial" pitchFamily="34" charset="0"/>
                <a:cs typeface="Arial" pitchFamily="34" charset="0"/>
              </a:rPr>
              <a:t> “Appropriation” by donors and  development agencies</a:t>
            </a:r>
          </a:p>
          <a:p>
            <a:pPr lvl="1" eaLnBrk="1" hangingPunct="1">
              <a:spcBef>
                <a:spcPct val="20000"/>
              </a:spcBef>
              <a:buFont typeface="Arial" pitchFamily="34" charset="0"/>
              <a:buChar char="•"/>
              <a:defRPr/>
            </a:pPr>
            <a:r>
              <a:rPr lang="en-GB" sz="1800" kern="0" dirty="0" smtClean="0">
                <a:latin typeface="Arial" pitchFamily="34" charset="0"/>
                <a:cs typeface="Arial" pitchFamily="34" charset="0"/>
              </a:rPr>
              <a:t>  WFP, FAO, DFID, World Bank, etc.</a:t>
            </a:r>
          </a:p>
        </p:txBody>
      </p:sp>
      <p:sp>
        <p:nvSpPr>
          <p:cNvPr id="13" name="Subtitle 2"/>
          <p:cNvSpPr txBox="1">
            <a:spLocks/>
          </p:cNvSpPr>
          <p:nvPr/>
        </p:nvSpPr>
        <p:spPr bwMode="auto">
          <a:xfrm>
            <a:off x="430770" y="4769510"/>
            <a:ext cx="5845005" cy="881440"/>
          </a:xfrm>
          <a:prstGeom prst="rect">
            <a:avLst/>
          </a:prstGeom>
          <a:noFill/>
          <a:ln w="9525">
            <a:noFill/>
            <a:miter lim="800000"/>
            <a:headEnd/>
            <a:tailEnd/>
          </a:ln>
        </p:spPr>
        <p:txBody>
          <a:bodyPr/>
          <a:lstStyle/>
          <a:p>
            <a:pPr eaLnBrk="1" hangingPunct="1">
              <a:spcBef>
                <a:spcPct val="20000"/>
              </a:spcBef>
              <a:buSzPct val="75000"/>
              <a:buFont typeface="Wingdings" pitchFamily="2" charset="2"/>
              <a:buChar char="q"/>
              <a:defRPr/>
            </a:pPr>
            <a:r>
              <a:rPr lang="en-GB" sz="1800" b="1" kern="0" dirty="0" smtClean="0">
                <a:solidFill>
                  <a:schemeClr val="accent6">
                    <a:lumMod val="75000"/>
                  </a:schemeClr>
                </a:solidFill>
                <a:latin typeface="Arial" pitchFamily="34" charset="0"/>
                <a:cs typeface="Arial" pitchFamily="34" charset="0"/>
              </a:rPr>
              <a:t> Resilience and Development</a:t>
            </a:r>
            <a:endParaRPr lang="en-GB" sz="1600" b="1" kern="0" dirty="0" smtClean="0">
              <a:solidFill>
                <a:schemeClr val="accent6">
                  <a:lumMod val="75000"/>
                </a:schemeClr>
              </a:solidFill>
              <a:latin typeface="Arial" pitchFamily="34" charset="0"/>
              <a:cs typeface="Arial" pitchFamily="34" charset="0"/>
            </a:endParaRPr>
          </a:p>
          <a:p>
            <a:pPr marL="630238" lvl="1" indent="-188913" eaLnBrk="1" hangingPunct="1">
              <a:spcBef>
                <a:spcPct val="20000"/>
              </a:spcBef>
              <a:buFont typeface="Arial" pitchFamily="34" charset="0"/>
              <a:buChar char="•"/>
              <a:defRPr/>
            </a:pPr>
            <a:r>
              <a:rPr lang="en-GB" sz="1800" kern="0" dirty="0" smtClean="0">
                <a:latin typeface="Arial" pitchFamily="34" charset="0"/>
                <a:cs typeface="Arial" pitchFamily="34" charset="0"/>
              </a:rPr>
              <a:t>Resilience building, resilience in practice </a:t>
            </a:r>
            <a:r>
              <a:rPr lang="en-GB" sz="1600" kern="0" dirty="0" smtClean="0">
                <a:latin typeface="Arial" pitchFamily="34" charset="0"/>
                <a:cs typeface="Arial" pitchFamily="34" charset="0"/>
              </a:rPr>
              <a:t>(BOND process – 15 NGOs), CARE, etc.</a:t>
            </a:r>
          </a:p>
          <a:p>
            <a:pPr lvl="1" eaLnBrk="1" hangingPunct="1">
              <a:spcBef>
                <a:spcPct val="20000"/>
              </a:spcBef>
              <a:defRPr/>
            </a:pPr>
            <a:r>
              <a:rPr lang="en-GB" sz="1800" kern="0" dirty="0" smtClean="0">
                <a:latin typeface="Arial" pitchFamily="34" charset="0"/>
                <a:cs typeface="Arial" pitchFamily="34" charset="0"/>
              </a:rPr>
              <a:t> </a:t>
            </a:r>
          </a:p>
        </p:txBody>
      </p:sp>
      <p:sp>
        <p:nvSpPr>
          <p:cNvPr id="15" name="Rectangle 14"/>
          <p:cNvSpPr/>
          <p:nvPr/>
        </p:nvSpPr>
        <p:spPr bwMode="auto">
          <a:xfrm>
            <a:off x="0" y="993228"/>
            <a:ext cx="9144000" cy="5864772"/>
          </a:xfrm>
          <a:prstGeom prst="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a:p>
            <a:pPr marL="173038" marR="0" algn="l" defTabSz="914400" rtl="0" eaLnBrk="0" fontAlgn="base" latinLnBrk="0" hangingPunct="0">
              <a:lnSpc>
                <a:spcPct val="100000"/>
              </a:lnSpc>
              <a:spcBef>
                <a:spcPct val="0"/>
              </a:spcBef>
              <a:spcAft>
                <a:spcPct val="0"/>
              </a:spcAft>
              <a:buClrTx/>
              <a:buSzTx/>
              <a:buFontTx/>
              <a:buNone/>
              <a:tabLst/>
            </a:pPr>
            <a:r>
              <a:rPr lang="en-GB" sz="2000" dirty="0" smtClean="0">
                <a:latin typeface="Arial" pitchFamily="34" charset="0"/>
                <a:cs typeface="Arial" pitchFamily="34" charset="0"/>
              </a:rPr>
              <a:t>Long term donor commitments?...</a:t>
            </a:r>
          </a:p>
          <a:p>
            <a:pPr marL="173038"/>
            <a:endParaRPr lang="en-GB" sz="2000" dirty="0" smtClean="0">
              <a:latin typeface="Arial" pitchFamily="34" charset="0"/>
              <a:cs typeface="Arial" pitchFamily="34" charset="0"/>
            </a:endParaRPr>
          </a:p>
          <a:p>
            <a:pPr marL="173038"/>
            <a:r>
              <a:rPr lang="en-GB" sz="2000" dirty="0" smtClean="0">
                <a:latin typeface="Arial" pitchFamily="34" charset="0"/>
                <a:cs typeface="Arial" pitchFamily="34" charset="0"/>
              </a:rPr>
              <a:t>‘</a:t>
            </a:r>
            <a:r>
              <a:rPr lang="en-GB" sz="2000" i="1" dirty="0" smtClean="0">
                <a:latin typeface="Arial" pitchFamily="34" charset="0"/>
                <a:cs typeface="Arial" pitchFamily="34" charset="0"/>
              </a:rPr>
              <a:t>to help improve resilience, equity and opportunity in both low- and middle-income countries</a:t>
            </a:r>
            <a:r>
              <a:rPr lang="en-GB" sz="2000" dirty="0" smtClean="0">
                <a:latin typeface="Arial" pitchFamily="34" charset="0"/>
                <a:cs typeface="Arial" pitchFamily="34" charset="0"/>
              </a:rPr>
              <a:t>’ </a:t>
            </a:r>
          </a:p>
          <a:p>
            <a:pPr marL="173038"/>
            <a:r>
              <a:rPr lang="en-GB" sz="2000" dirty="0" smtClean="0">
                <a:latin typeface="Arial" pitchFamily="34" charset="0"/>
                <a:cs typeface="Arial" pitchFamily="34" charset="0"/>
              </a:rPr>
              <a:t>                               (Social Protection and Labour 2012-2022 Global</a:t>
            </a:r>
          </a:p>
          <a:p>
            <a:pPr marL="173038"/>
            <a:r>
              <a:rPr lang="en-GB" sz="2000" dirty="0" smtClean="0">
                <a:latin typeface="Arial" pitchFamily="34" charset="0"/>
                <a:cs typeface="Arial" pitchFamily="34" charset="0"/>
              </a:rPr>
              <a:t>                                                                  Strategy World Bank 2011)</a:t>
            </a:r>
          </a:p>
          <a:p>
            <a:pPr marL="173038"/>
            <a:endParaRPr lang="en-GB" sz="2000" dirty="0" smtClean="0">
              <a:latin typeface="Arial" pitchFamily="34" charset="0"/>
              <a:cs typeface="Arial" pitchFamily="34" charset="0"/>
            </a:endParaRPr>
          </a:p>
          <a:p>
            <a:pPr marL="173038"/>
            <a:r>
              <a:rPr lang="en-GB" sz="2000" dirty="0" smtClean="0">
                <a:latin typeface="Arial" pitchFamily="34" charset="0"/>
                <a:cs typeface="Arial" pitchFamily="34" charset="0"/>
              </a:rPr>
              <a:t>‘</a:t>
            </a:r>
            <a:r>
              <a:rPr lang="en-GB" sz="2000" i="1" dirty="0" smtClean="0">
                <a:latin typeface="Arial" pitchFamily="34" charset="0"/>
                <a:cs typeface="Arial" pitchFamily="34" charset="0"/>
              </a:rPr>
              <a:t>commitments to embed resilience-building in all DFID country programmes by 2015, integrate resilience into [DFID] work on climate change and conflict prevention and improve the coherence of [DFID] development and humanitarian work</a:t>
            </a:r>
            <a:r>
              <a:rPr lang="en-GB" sz="2000" dirty="0" smtClean="0">
                <a:latin typeface="Arial" pitchFamily="34" charset="0"/>
                <a:cs typeface="Arial" pitchFamily="34" charset="0"/>
              </a:rPr>
              <a:t>’ </a:t>
            </a:r>
          </a:p>
          <a:p>
            <a:pPr marL="173038"/>
            <a:r>
              <a:rPr lang="en-GB" sz="2000" dirty="0" smtClean="0">
                <a:latin typeface="Arial" pitchFamily="34" charset="0"/>
                <a:cs typeface="Arial" pitchFamily="34" charset="0"/>
              </a:rPr>
              <a:t>                  (Humanitarian Emergency Response Review DFID 2011)</a:t>
            </a:r>
          </a:p>
          <a:p>
            <a:pPr marL="173038"/>
            <a:endParaRPr lang="en-GB" sz="800" dirty="0" smtClean="0">
              <a:latin typeface="Arial" pitchFamily="34" charset="0"/>
              <a:cs typeface="Arial" pitchFamily="34" charset="0"/>
            </a:endParaRPr>
          </a:p>
          <a:p>
            <a:pPr marL="173038"/>
            <a:endParaRPr lang="en-GB" sz="800" dirty="0" smtClean="0">
              <a:latin typeface="Arial" pitchFamily="34" charset="0"/>
              <a:cs typeface="Arial" pitchFamily="34" charset="0"/>
            </a:endParaRPr>
          </a:p>
          <a:p>
            <a:pPr marL="173038"/>
            <a:endParaRPr lang="en-GB" sz="800" dirty="0" smtClean="0">
              <a:latin typeface="Arial" pitchFamily="34" charset="0"/>
              <a:cs typeface="Arial" pitchFamily="34" charset="0"/>
            </a:endParaRPr>
          </a:p>
          <a:p>
            <a:pPr marL="173038"/>
            <a:r>
              <a:rPr lang="en-GB" sz="800" dirty="0" smtClean="0">
                <a:latin typeface="Arial" pitchFamily="34" charset="0"/>
                <a:cs typeface="Arial" pitchFamily="34" charset="0"/>
              </a:rPr>
              <a:t>            </a:t>
            </a:r>
            <a:r>
              <a:rPr lang="en-GB" sz="2000" dirty="0" smtClean="0">
                <a:latin typeface="Arial" pitchFamily="34" charset="0"/>
                <a:cs typeface="Arial" pitchFamily="34" charset="0"/>
              </a:rPr>
              <a:t> So: </a:t>
            </a:r>
          </a:p>
          <a:p>
            <a:pPr marL="173038"/>
            <a:r>
              <a:rPr lang="en-GB" sz="2000" dirty="0" smtClean="0">
                <a:latin typeface="Arial" pitchFamily="34" charset="0"/>
                <a:cs typeface="Arial" pitchFamily="34" charset="0"/>
              </a:rPr>
              <a:t>		</a:t>
            </a:r>
            <a:r>
              <a:rPr lang="en-GB" sz="2000" b="1" dirty="0" smtClean="0">
                <a:latin typeface="Arial" pitchFamily="34" charset="0"/>
                <a:cs typeface="Arial" pitchFamily="34" charset="0"/>
              </a:rPr>
              <a:t>how can we ensure we use it wisely?</a:t>
            </a:r>
          </a:p>
          <a:p>
            <a:pPr marL="173038"/>
            <a:endParaRPr lang="en-GB" sz="2000" dirty="0" smtClean="0">
              <a:latin typeface="Arial" pitchFamily="34" charset="0"/>
              <a:cs typeface="Arial" pitchFamily="34" charset="0"/>
            </a:endParaRPr>
          </a:p>
          <a:p>
            <a:pPr marL="173038"/>
            <a:endParaRPr lang="en-GB" sz="2000" dirty="0" smtClean="0">
              <a:latin typeface="Arial" pitchFamily="34" charset="0"/>
              <a:cs typeface="Arial" pitchFamily="34" charset="0"/>
            </a:endParaRPr>
          </a:p>
          <a:p>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a:p>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20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sp>
        <p:nvSpPr>
          <p:cNvPr id="13" name="TextBox 12"/>
          <p:cNvSpPr txBox="1"/>
          <p:nvPr/>
        </p:nvSpPr>
        <p:spPr>
          <a:xfrm>
            <a:off x="662151" y="788275"/>
            <a:ext cx="7567449" cy="1077218"/>
          </a:xfrm>
          <a:prstGeom prst="rect">
            <a:avLst/>
          </a:prstGeom>
          <a:noFill/>
        </p:spPr>
        <p:txBody>
          <a:bodyPr wrap="square" rtlCol="0">
            <a:spAutoFit/>
          </a:bodyPr>
          <a:lstStyle/>
          <a:p>
            <a:pPr algn="ctr"/>
            <a:r>
              <a:rPr lang="en-GB" sz="3200" b="1" dirty="0" smtClean="0">
                <a:solidFill>
                  <a:srgbClr val="C00000"/>
                </a:solidFill>
                <a:latin typeface="Arial" pitchFamily="34" charset="0"/>
                <a:cs typeface="Arial" pitchFamily="34" charset="0"/>
              </a:rPr>
              <a:t>Example: Ethiopia’s Productive Safety Nets programme (PSNP)</a:t>
            </a:r>
            <a:endParaRPr lang="en-GB" sz="3200" b="1" dirty="0">
              <a:solidFill>
                <a:srgbClr val="C00000"/>
              </a:solidFill>
              <a:latin typeface="Arial" pitchFamily="34" charset="0"/>
              <a:cs typeface="Arial" pitchFamily="34" charset="0"/>
            </a:endParaRPr>
          </a:p>
        </p:txBody>
      </p:sp>
      <p:sp>
        <p:nvSpPr>
          <p:cNvPr id="5" name="Content Placeholder 4"/>
          <p:cNvSpPr>
            <a:spLocks noGrp="1"/>
          </p:cNvSpPr>
          <p:nvPr>
            <p:ph idx="1"/>
          </p:nvPr>
        </p:nvSpPr>
        <p:spPr/>
        <p:txBody>
          <a:bodyPr>
            <a:normAutofit/>
          </a:bodyPr>
          <a:lstStyle/>
          <a:p>
            <a:pPr>
              <a:buNone/>
            </a:pPr>
            <a:r>
              <a:rPr lang="en-GB" b="1" dirty="0" smtClean="0">
                <a:latin typeface="Arial" pitchFamily="34" charset="0"/>
                <a:cs typeface="Arial" pitchFamily="34" charset="0"/>
              </a:rPr>
              <a:t>Implications</a:t>
            </a:r>
          </a:p>
          <a:p>
            <a:r>
              <a:rPr lang="en-GB" dirty="0" smtClean="0">
                <a:latin typeface="Arial" pitchFamily="34" charset="0"/>
                <a:cs typeface="Arial" pitchFamily="34" charset="0"/>
              </a:rPr>
              <a:t>PSNP did not insulate against most severe shocks</a:t>
            </a:r>
          </a:p>
          <a:p>
            <a:r>
              <a:rPr lang="en-GB" dirty="0" smtClean="0">
                <a:latin typeface="Arial" pitchFamily="34" charset="0"/>
                <a:cs typeface="Arial" pitchFamily="34" charset="0"/>
              </a:rPr>
              <a:t>Worked best in combination with other programme: 1 programme can’t do it all</a:t>
            </a:r>
          </a:p>
          <a:p>
            <a:r>
              <a:rPr lang="en-GB" dirty="0" smtClean="0">
                <a:latin typeface="Arial" pitchFamily="34" charset="0"/>
                <a:cs typeface="Arial" pitchFamily="34" charset="0"/>
              </a:rPr>
              <a:t>What level of resilience? Enough to ‘get by’?            How to define graduation?</a:t>
            </a:r>
          </a:p>
        </p:txBody>
      </p:sp>
      <p:sp>
        <p:nvSpPr>
          <p:cNvPr id="9" name="Right Arrow 8"/>
          <p:cNvSpPr/>
          <p:nvPr/>
        </p:nvSpPr>
        <p:spPr bwMode="auto">
          <a:xfrm>
            <a:off x="2033750" y="5186854"/>
            <a:ext cx="978408" cy="626522"/>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a:endParaRPr>
          </a:p>
        </p:txBody>
      </p:sp>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sp>
        <p:nvSpPr>
          <p:cNvPr id="13" name="TextBox 12"/>
          <p:cNvSpPr txBox="1"/>
          <p:nvPr/>
        </p:nvSpPr>
        <p:spPr>
          <a:xfrm>
            <a:off x="662151" y="788275"/>
            <a:ext cx="7567449" cy="1077218"/>
          </a:xfrm>
          <a:prstGeom prst="rect">
            <a:avLst/>
          </a:prstGeom>
          <a:noFill/>
        </p:spPr>
        <p:txBody>
          <a:bodyPr wrap="square" rtlCol="0">
            <a:spAutoFit/>
          </a:bodyPr>
          <a:lstStyle/>
          <a:p>
            <a:pPr algn="ctr"/>
            <a:r>
              <a:rPr lang="en-GB" sz="3200" b="1" dirty="0" smtClean="0">
                <a:solidFill>
                  <a:srgbClr val="C00000"/>
                </a:solidFill>
                <a:latin typeface="Arial" pitchFamily="34" charset="0"/>
                <a:cs typeface="Arial" pitchFamily="34" charset="0"/>
              </a:rPr>
              <a:t>Example: Targeting the Ultra Poor in Bangladesh (BRAC)</a:t>
            </a:r>
            <a:endParaRPr lang="en-GB" sz="3200" b="1" dirty="0">
              <a:solidFill>
                <a:srgbClr val="C00000"/>
              </a:solidFill>
              <a:latin typeface="Arial" pitchFamily="34" charset="0"/>
              <a:cs typeface="Arial" pitchFamily="34" charset="0"/>
            </a:endParaRPr>
          </a:p>
        </p:txBody>
      </p:sp>
      <p:sp>
        <p:nvSpPr>
          <p:cNvPr id="5" name="Content Placeholder 4"/>
          <p:cNvSpPr>
            <a:spLocks noGrp="1"/>
          </p:cNvSpPr>
          <p:nvPr>
            <p:ph idx="1"/>
          </p:nvPr>
        </p:nvSpPr>
        <p:spPr/>
        <p:txBody>
          <a:bodyPr>
            <a:normAutofit/>
          </a:bodyPr>
          <a:lstStyle/>
          <a:p>
            <a:r>
              <a:rPr lang="en-GB" dirty="0" smtClean="0">
                <a:latin typeface="Arial" pitchFamily="34" charset="0"/>
                <a:cs typeface="Arial" pitchFamily="34" charset="0"/>
              </a:rPr>
              <a:t>BRAC realised its micro credit schemes did not reach the ‘ultra poor’           ‘Challenging the Frontiers of Poverty Reduction (CFPR)</a:t>
            </a:r>
          </a:p>
          <a:p>
            <a:r>
              <a:rPr lang="en-GB" dirty="0" smtClean="0">
                <a:latin typeface="Arial" pitchFamily="34" charset="0"/>
                <a:cs typeface="Arial" pitchFamily="34" charset="0"/>
              </a:rPr>
              <a:t>Two types of intervention: </a:t>
            </a:r>
          </a:p>
          <a:p>
            <a:pPr lvl="1"/>
            <a:r>
              <a:rPr lang="en-GB" dirty="0" smtClean="0">
                <a:latin typeface="Arial" pitchFamily="34" charset="0"/>
                <a:cs typeface="Arial" pitchFamily="34" charset="0"/>
              </a:rPr>
              <a:t>Push down (get to the ultra poor)</a:t>
            </a:r>
          </a:p>
          <a:p>
            <a:pPr lvl="1"/>
            <a:r>
              <a:rPr lang="en-GB" dirty="0" smtClean="0">
                <a:latin typeface="Arial" pitchFamily="34" charset="0"/>
                <a:cs typeface="Arial" pitchFamily="34" charset="0"/>
              </a:rPr>
              <a:t>Push out (address underlying causes of chronic poverty)</a:t>
            </a:r>
          </a:p>
          <a:p>
            <a:endParaRPr lang="en-GB" dirty="0" smtClean="0">
              <a:latin typeface="Arial" pitchFamily="34" charset="0"/>
              <a:cs typeface="Arial" pitchFamily="34" charset="0"/>
            </a:endParaRPr>
          </a:p>
        </p:txBody>
      </p:sp>
      <p:sp>
        <p:nvSpPr>
          <p:cNvPr id="6" name="Right Arrow 5"/>
          <p:cNvSpPr/>
          <p:nvPr/>
        </p:nvSpPr>
        <p:spPr bwMode="auto">
          <a:xfrm>
            <a:off x="6227378" y="2506716"/>
            <a:ext cx="978408" cy="626522"/>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a:endParaRPr>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sp>
        <p:nvSpPr>
          <p:cNvPr id="13" name="TextBox 12"/>
          <p:cNvSpPr txBox="1"/>
          <p:nvPr/>
        </p:nvSpPr>
        <p:spPr>
          <a:xfrm>
            <a:off x="662151" y="788275"/>
            <a:ext cx="7567449" cy="1077218"/>
          </a:xfrm>
          <a:prstGeom prst="rect">
            <a:avLst/>
          </a:prstGeom>
          <a:noFill/>
        </p:spPr>
        <p:txBody>
          <a:bodyPr wrap="square" rtlCol="0">
            <a:spAutoFit/>
          </a:bodyPr>
          <a:lstStyle/>
          <a:p>
            <a:pPr algn="ctr"/>
            <a:r>
              <a:rPr lang="en-GB" sz="3200" b="1" dirty="0" smtClean="0">
                <a:solidFill>
                  <a:srgbClr val="C00000"/>
                </a:solidFill>
                <a:latin typeface="Arial" pitchFamily="34" charset="0"/>
                <a:cs typeface="Arial" pitchFamily="34" charset="0"/>
              </a:rPr>
              <a:t>Example: Targeting the Ultra Poor in Bangladesh (BRAC)</a:t>
            </a:r>
            <a:endParaRPr lang="en-GB" sz="3200" b="1" dirty="0">
              <a:solidFill>
                <a:srgbClr val="C00000"/>
              </a:solidFill>
              <a:latin typeface="Arial" pitchFamily="34" charset="0"/>
              <a:cs typeface="Arial" pitchFamily="34" charset="0"/>
            </a:endParaRPr>
          </a:p>
        </p:txBody>
      </p:sp>
      <p:sp>
        <p:nvSpPr>
          <p:cNvPr id="5" name="Content Placeholder 4"/>
          <p:cNvSpPr>
            <a:spLocks noGrp="1"/>
          </p:cNvSpPr>
          <p:nvPr>
            <p:ph idx="1"/>
          </p:nvPr>
        </p:nvSpPr>
        <p:spPr/>
        <p:txBody>
          <a:bodyPr>
            <a:normAutofit/>
          </a:bodyPr>
          <a:lstStyle/>
          <a:p>
            <a:pPr>
              <a:buNone/>
            </a:pPr>
            <a:r>
              <a:rPr lang="en-GB" b="1" dirty="0" smtClean="0">
                <a:latin typeface="Arial" pitchFamily="34" charset="0"/>
                <a:cs typeface="Arial" pitchFamily="34" charset="0"/>
              </a:rPr>
              <a:t>Instruments and inputs</a:t>
            </a:r>
          </a:p>
          <a:p>
            <a:r>
              <a:rPr lang="en-GB" dirty="0" smtClean="0">
                <a:latin typeface="Arial" pitchFamily="34" charset="0"/>
                <a:cs typeface="Arial" pitchFamily="34" charset="0"/>
              </a:rPr>
              <a:t>Cash transfers</a:t>
            </a:r>
          </a:p>
          <a:p>
            <a:r>
              <a:rPr lang="en-GB" dirty="0" smtClean="0">
                <a:latin typeface="Arial" pitchFamily="34" charset="0"/>
                <a:cs typeface="Arial" pitchFamily="34" charset="0"/>
              </a:rPr>
              <a:t>Asset transfers</a:t>
            </a:r>
          </a:p>
          <a:p>
            <a:r>
              <a:rPr lang="en-GB" dirty="0" smtClean="0">
                <a:latin typeface="Arial" pitchFamily="34" charset="0"/>
                <a:cs typeface="Arial" pitchFamily="34" charset="0"/>
              </a:rPr>
              <a:t>Skills training </a:t>
            </a:r>
          </a:p>
          <a:p>
            <a:r>
              <a:rPr lang="en-GB" dirty="0" smtClean="0">
                <a:latin typeface="Arial" pitchFamily="34" charset="0"/>
                <a:cs typeface="Arial" pitchFamily="34" charset="0"/>
              </a:rPr>
              <a:t>obligatory savings</a:t>
            </a:r>
          </a:p>
          <a:p>
            <a:r>
              <a:rPr lang="en-GB" dirty="0" smtClean="0">
                <a:latin typeface="Arial" pitchFamily="34" charset="0"/>
                <a:cs typeface="Arial" pitchFamily="34" charset="0"/>
              </a:rPr>
              <a:t>Micro credit</a:t>
            </a:r>
          </a:p>
          <a:p>
            <a:r>
              <a:rPr lang="en-GB" dirty="0" smtClean="0">
                <a:latin typeface="Arial" pitchFamily="34" charset="0"/>
                <a:cs typeface="Arial" pitchFamily="34" charset="0"/>
              </a:rPr>
              <a:t>Awareness-raising </a:t>
            </a:r>
          </a:p>
        </p:txBody>
      </p:sp>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2"/>
          <p:cNvSpPr txBox="1">
            <a:spLocks/>
          </p:cNvSpPr>
          <p:nvPr/>
        </p:nvSpPr>
        <p:spPr bwMode="auto">
          <a:xfrm>
            <a:off x="277199" y="983327"/>
            <a:ext cx="3827090" cy="500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200" b="1" i="0" u="none" strike="noStrike" kern="0" cap="none" spc="0" normalizeH="0" baseline="0" noProof="0" dirty="0" smtClean="0">
                <a:ln>
                  <a:noFill/>
                </a:ln>
                <a:solidFill>
                  <a:srgbClr val="C00000"/>
                </a:solidFill>
                <a:effectLst/>
                <a:uLnTx/>
                <a:uFillTx/>
                <a:latin typeface="Arial" charset="0"/>
                <a:ea typeface="+mn-ea"/>
                <a:cs typeface="Arial" charset="0"/>
              </a:rPr>
              <a:t>Resilience in practice</a:t>
            </a:r>
          </a:p>
        </p:txBody>
      </p:sp>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sp>
        <p:nvSpPr>
          <p:cNvPr id="8" name="Subtitle 2"/>
          <p:cNvSpPr txBox="1">
            <a:spLocks/>
          </p:cNvSpPr>
          <p:nvPr/>
        </p:nvSpPr>
        <p:spPr bwMode="auto">
          <a:xfrm>
            <a:off x="1630426" y="6023008"/>
            <a:ext cx="5353697" cy="740396"/>
          </a:xfrm>
          <a:prstGeom prst="rect">
            <a:avLst/>
          </a:prstGeom>
          <a:solidFill>
            <a:schemeClr val="bg1"/>
          </a:solidFill>
          <a:ln w="9525">
            <a:noFill/>
            <a:miter lim="800000"/>
            <a:headEnd/>
            <a:tailEnd/>
          </a:ln>
        </p:spPr>
        <p:txBody>
          <a:bodyPr/>
          <a:lstStyle/>
          <a:p>
            <a:pPr marL="95250" lvl="1" eaLnBrk="1" hangingPunct="1">
              <a:spcBef>
                <a:spcPct val="20000"/>
              </a:spcBef>
              <a:defRPr/>
            </a:pPr>
            <a:r>
              <a:rPr lang="en-US" sz="1800" b="1" dirty="0" smtClean="0">
                <a:latin typeface="Arial" pitchFamily="34" charset="0"/>
                <a:cs typeface="Arial" pitchFamily="34" charset="0"/>
              </a:rPr>
              <a:t>BRAC Graduation model</a:t>
            </a:r>
          </a:p>
          <a:p>
            <a:pPr marL="95250" lvl="1" eaLnBrk="1" hangingPunct="1">
              <a:spcBef>
                <a:spcPct val="20000"/>
              </a:spcBef>
              <a:defRPr/>
            </a:pPr>
            <a:r>
              <a:rPr lang="en-GB" sz="1800" kern="0" dirty="0" smtClean="0">
                <a:latin typeface="Arial" pitchFamily="34" charset="0"/>
                <a:cs typeface="Arial" pitchFamily="34" charset="0"/>
              </a:rPr>
              <a:t>   </a:t>
            </a:r>
            <a:r>
              <a:rPr lang="en-GB" sz="1800" dirty="0" smtClean="0"/>
              <a:t>Source: Redrawn from </a:t>
            </a:r>
            <a:r>
              <a:rPr lang="en-GB" sz="1800" dirty="0" err="1" smtClean="0"/>
              <a:t>Hashemi</a:t>
            </a:r>
            <a:r>
              <a:rPr lang="en-GB" sz="1800" dirty="0" smtClean="0"/>
              <a:t> </a:t>
            </a:r>
            <a:r>
              <a:rPr lang="en-GB" sz="1800" i="1" dirty="0" smtClean="0"/>
              <a:t>et al</a:t>
            </a:r>
            <a:r>
              <a:rPr lang="en-GB" sz="1800" dirty="0" smtClean="0"/>
              <a:t>. (2011)</a:t>
            </a:r>
            <a:endParaRPr lang="en-GB" sz="1800" kern="0" dirty="0" smtClean="0">
              <a:latin typeface="Arial" pitchFamily="34" charset="0"/>
              <a:cs typeface="Arial" pitchFamily="34" charset="0"/>
            </a:endParaRPr>
          </a:p>
        </p:txBody>
      </p:sp>
      <p:pic>
        <p:nvPicPr>
          <p:cNvPr id="4101" name="Picture 5"/>
          <p:cNvPicPr>
            <a:picLocks noChangeAspect="1" noChangeArrowheads="1"/>
          </p:cNvPicPr>
          <p:nvPr/>
        </p:nvPicPr>
        <p:blipFill>
          <a:blip r:embed="rId4" cstate="print"/>
          <a:srcRect/>
          <a:stretch>
            <a:fillRect/>
          </a:stretch>
        </p:blipFill>
        <p:spPr bwMode="auto">
          <a:xfrm>
            <a:off x="430292" y="1564563"/>
            <a:ext cx="8228508" cy="431597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sp>
        <p:nvSpPr>
          <p:cNvPr id="13" name="TextBox 12"/>
          <p:cNvSpPr txBox="1"/>
          <p:nvPr/>
        </p:nvSpPr>
        <p:spPr>
          <a:xfrm>
            <a:off x="662151" y="788275"/>
            <a:ext cx="7567449" cy="1077218"/>
          </a:xfrm>
          <a:prstGeom prst="rect">
            <a:avLst/>
          </a:prstGeom>
          <a:noFill/>
        </p:spPr>
        <p:txBody>
          <a:bodyPr wrap="square" rtlCol="0">
            <a:spAutoFit/>
          </a:bodyPr>
          <a:lstStyle/>
          <a:p>
            <a:pPr algn="ctr"/>
            <a:r>
              <a:rPr lang="en-GB" sz="3200" b="1" dirty="0" smtClean="0">
                <a:solidFill>
                  <a:srgbClr val="C00000"/>
                </a:solidFill>
                <a:latin typeface="Arial" pitchFamily="34" charset="0"/>
                <a:cs typeface="Arial" pitchFamily="34" charset="0"/>
              </a:rPr>
              <a:t>Example: Targeting the Ultra Poor in Bangladesh (BRAC)</a:t>
            </a:r>
            <a:endParaRPr lang="en-GB" sz="3200" b="1" dirty="0">
              <a:solidFill>
                <a:srgbClr val="C00000"/>
              </a:solidFill>
              <a:latin typeface="Arial" pitchFamily="34" charset="0"/>
              <a:cs typeface="Arial" pitchFamily="34" charset="0"/>
            </a:endParaRPr>
          </a:p>
        </p:txBody>
      </p:sp>
      <p:sp>
        <p:nvSpPr>
          <p:cNvPr id="5" name="Content Placeholder 4"/>
          <p:cNvSpPr>
            <a:spLocks noGrp="1"/>
          </p:cNvSpPr>
          <p:nvPr>
            <p:ph idx="1"/>
          </p:nvPr>
        </p:nvSpPr>
        <p:spPr>
          <a:xfrm>
            <a:off x="670035" y="1996966"/>
            <a:ext cx="7772400" cy="4114800"/>
          </a:xfrm>
        </p:spPr>
        <p:txBody>
          <a:bodyPr>
            <a:normAutofit fontScale="85000" lnSpcReduction="20000"/>
          </a:bodyPr>
          <a:lstStyle/>
          <a:p>
            <a:pPr>
              <a:buNone/>
            </a:pPr>
            <a:r>
              <a:rPr lang="en-GB" b="1" dirty="0" smtClean="0">
                <a:latin typeface="Arial" pitchFamily="34" charset="0"/>
                <a:cs typeface="Arial" pitchFamily="34" charset="0"/>
              </a:rPr>
              <a:t>Protective:</a:t>
            </a:r>
            <a:r>
              <a:rPr lang="en-GB" dirty="0" smtClean="0">
                <a:latin typeface="Arial" pitchFamily="34" charset="0"/>
                <a:cs typeface="Arial" pitchFamily="34" charset="0"/>
              </a:rPr>
              <a:t> cash transfers for covering basic food needs            </a:t>
            </a:r>
            <a:r>
              <a:rPr lang="en-GB" i="1" dirty="0" smtClean="0">
                <a:latin typeface="Arial" pitchFamily="34" charset="0"/>
                <a:cs typeface="Arial" pitchFamily="34" charset="0"/>
              </a:rPr>
              <a:t>stability for coping</a:t>
            </a:r>
            <a:endParaRPr lang="en-GB" dirty="0" smtClean="0">
              <a:latin typeface="Arial" pitchFamily="34" charset="0"/>
              <a:cs typeface="Arial" pitchFamily="34" charset="0"/>
            </a:endParaRPr>
          </a:p>
          <a:p>
            <a:pPr>
              <a:buNone/>
            </a:pPr>
            <a:r>
              <a:rPr lang="en-GB" b="1" dirty="0" smtClean="0">
                <a:latin typeface="Arial" pitchFamily="34" charset="0"/>
                <a:cs typeface="Arial" pitchFamily="34" charset="0"/>
              </a:rPr>
              <a:t>Preventive:</a:t>
            </a:r>
            <a:r>
              <a:rPr lang="en-GB" dirty="0" smtClean="0">
                <a:latin typeface="Arial" pitchFamily="34" charset="0"/>
                <a:cs typeface="Arial" pitchFamily="34" charset="0"/>
              </a:rPr>
              <a:t> free 2 year medical care</a:t>
            </a:r>
          </a:p>
          <a:p>
            <a:pPr>
              <a:buNone/>
            </a:pPr>
            <a:r>
              <a:rPr lang="en-GB" i="1" dirty="0" smtClean="0">
                <a:latin typeface="Arial" pitchFamily="34" charset="0"/>
                <a:cs typeface="Arial" pitchFamily="34" charset="0"/>
              </a:rPr>
              <a:t>Coping and adaptation </a:t>
            </a:r>
            <a:endParaRPr lang="en-GB" b="1" i="1" dirty="0" smtClean="0">
              <a:latin typeface="Arial" pitchFamily="34" charset="0"/>
              <a:cs typeface="Arial" pitchFamily="34" charset="0"/>
            </a:endParaRPr>
          </a:p>
          <a:p>
            <a:pPr>
              <a:buNone/>
            </a:pPr>
            <a:r>
              <a:rPr lang="en-GB" b="1" dirty="0" err="1" smtClean="0">
                <a:latin typeface="Arial" pitchFamily="34" charset="0"/>
                <a:cs typeface="Arial" pitchFamily="34" charset="0"/>
              </a:rPr>
              <a:t>Promotive</a:t>
            </a:r>
            <a:r>
              <a:rPr lang="en-GB" b="1" dirty="0" smtClean="0">
                <a:latin typeface="Arial" pitchFamily="34" charset="0"/>
                <a:cs typeface="Arial" pitchFamily="34" charset="0"/>
              </a:rPr>
              <a:t>:</a:t>
            </a:r>
            <a:r>
              <a:rPr lang="en-GB" dirty="0" smtClean="0">
                <a:latin typeface="Arial" pitchFamily="34" charset="0"/>
                <a:cs typeface="Arial" pitchFamily="34" charset="0"/>
              </a:rPr>
              <a:t> asset transfers, skills training, savings, credit             </a:t>
            </a:r>
            <a:r>
              <a:rPr lang="en-GB" i="1" dirty="0" smtClean="0">
                <a:latin typeface="Arial" pitchFamily="34" charset="0"/>
                <a:cs typeface="Arial" pitchFamily="34" charset="0"/>
              </a:rPr>
              <a:t>adaptation </a:t>
            </a:r>
          </a:p>
          <a:p>
            <a:pPr>
              <a:buNone/>
            </a:pPr>
            <a:r>
              <a:rPr lang="en-GB" b="1" dirty="0" smtClean="0">
                <a:latin typeface="Arial" pitchFamily="34" charset="0"/>
                <a:cs typeface="Arial" pitchFamily="34" charset="0"/>
              </a:rPr>
              <a:t>Transformative:</a:t>
            </a:r>
            <a:r>
              <a:rPr lang="en-GB" dirty="0" smtClean="0">
                <a:latin typeface="Arial" pitchFamily="34" charset="0"/>
                <a:cs typeface="Arial" pitchFamily="34" charset="0"/>
              </a:rPr>
              <a:t> Village assistance committees mobilise elite patronage networks for ultra (and rehabilitating) poor (especially women)  </a:t>
            </a:r>
            <a:r>
              <a:rPr lang="en-GB" i="1" dirty="0" smtClean="0">
                <a:latin typeface="Arial" pitchFamily="34" charset="0"/>
                <a:cs typeface="Arial" pitchFamily="34" charset="0"/>
              </a:rPr>
              <a:t>transformation?</a:t>
            </a:r>
            <a:r>
              <a:rPr lang="en-GB" dirty="0" smtClean="0">
                <a:latin typeface="Arial" pitchFamily="34" charset="0"/>
                <a:cs typeface="Arial" pitchFamily="34" charset="0"/>
              </a:rPr>
              <a:t>  </a:t>
            </a:r>
            <a:r>
              <a:rPr lang="en-GB" i="1" dirty="0" smtClean="0">
                <a:latin typeface="Arial" pitchFamily="34" charset="0"/>
                <a:cs typeface="Arial" pitchFamily="34" charset="0"/>
              </a:rPr>
              <a:t> </a:t>
            </a:r>
            <a:r>
              <a:rPr lang="en-GB" dirty="0" smtClean="0">
                <a:latin typeface="Arial" pitchFamily="34" charset="0"/>
                <a:cs typeface="Arial" pitchFamily="34" charset="0"/>
              </a:rPr>
              <a:t>    </a:t>
            </a:r>
          </a:p>
        </p:txBody>
      </p:sp>
      <p:sp>
        <p:nvSpPr>
          <p:cNvPr id="7" name="Right Arrow 6"/>
          <p:cNvSpPr/>
          <p:nvPr/>
        </p:nvSpPr>
        <p:spPr bwMode="auto">
          <a:xfrm>
            <a:off x="2144109" y="2238702"/>
            <a:ext cx="978408" cy="626522"/>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a:endParaRPr>
          </a:p>
        </p:txBody>
      </p:sp>
      <p:sp>
        <p:nvSpPr>
          <p:cNvPr id="8" name="Right Arrow 7"/>
          <p:cNvSpPr/>
          <p:nvPr/>
        </p:nvSpPr>
        <p:spPr bwMode="auto">
          <a:xfrm>
            <a:off x="6574216" y="2632838"/>
            <a:ext cx="978408" cy="626522"/>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a:endParaRPr>
          </a:p>
        </p:txBody>
      </p:sp>
      <p:sp>
        <p:nvSpPr>
          <p:cNvPr id="9" name="Right Arrow 8"/>
          <p:cNvSpPr/>
          <p:nvPr/>
        </p:nvSpPr>
        <p:spPr bwMode="auto">
          <a:xfrm>
            <a:off x="3468413" y="3799487"/>
            <a:ext cx="978408" cy="626522"/>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a:endParaRPr>
          </a:p>
        </p:txBody>
      </p:sp>
      <p:sp>
        <p:nvSpPr>
          <p:cNvPr id="10" name="Right Arrow 9"/>
          <p:cNvSpPr/>
          <p:nvPr/>
        </p:nvSpPr>
        <p:spPr bwMode="auto">
          <a:xfrm>
            <a:off x="7126038" y="4887309"/>
            <a:ext cx="978408" cy="626522"/>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a:endParaRPr>
          </a:p>
        </p:txBody>
      </p:sp>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sp>
        <p:nvSpPr>
          <p:cNvPr id="13" name="TextBox 12"/>
          <p:cNvSpPr txBox="1"/>
          <p:nvPr/>
        </p:nvSpPr>
        <p:spPr>
          <a:xfrm>
            <a:off x="662151" y="788275"/>
            <a:ext cx="7567449" cy="1077218"/>
          </a:xfrm>
          <a:prstGeom prst="rect">
            <a:avLst/>
          </a:prstGeom>
          <a:noFill/>
        </p:spPr>
        <p:txBody>
          <a:bodyPr wrap="square" rtlCol="0">
            <a:spAutoFit/>
          </a:bodyPr>
          <a:lstStyle/>
          <a:p>
            <a:pPr algn="ctr"/>
            <a:r>
              <a:rPr lang="en-GB" sz="3200" b="1" dirty="0" smtClean="0">
                <a:solidFill>
                  <a:srgbClr val="C00000"/>
                </a:solidFill>
                <a:latin typeface="Arial" pitchFamily="34" charset="0"/>
                <a:cs typeface="Arial" pitchFamily="34" charset="0"/>
              </a:rPr>
              <a:t>Example: Targeting the Ultra Poor in Bangladesh (BRAC)</a:t>
            </a:r>
            <a:endParaRPr lang="en-GB" sz="3200" b="1" dirty="0">
              <a:solidFill>
                <a:srgbClr val="C00000"/>
              </a:solidFill>
              <a:latin typeface="Arial" pitchFamily="34" charset="0"/>
              <a:cs typeface="Arial" pitchFamily="34" charset="0"/>
            </a:endParaRPr>
          </a:p>
        </p:txBody>
      </p:sp>
      <p:sp>
        <p:nvSpPr>
          <p:cNvPr id="5" name="Content Placeholder 4"/>
          <p:cNvSpPr>
            <a:spLocks noGrp="1"/>
          </p:cNvSpPr>
          <p:nvPr>
            <p:ph idx="1"/>
          </p:nvPr>
        </p:nvSpPr>
        <p:spPr>
          <a:xfrm>
            <a:off x="670035" y="1996966"/>
            <a:ext cx="7772400" cy="4114800"/>
          </a:xfrm>
        </p:spPr>
        <p:txBody>
          <a:bodyPr>
            <a:normAutofit/>
          </a:bodyPr>
          <a:lstStyle/>
          <a:p>
            <a:pPr>
              <a:buNone/>
            </a:pPr>
            <a:r>
              <a:rPr lang="en-GB" b="1" dirty="0" smtClean="0">
                <a:latin typeface="Arial" pitchFamily="34" charset="0"/>
                <a:cs typeface="Arial" pitchFamily="34" charset="0"/>
              </a:rPr>
              <a:t>Implications </a:t>
            </a:r>
          </a:p>
          <a:p>
            <a:r>
              <a:rPr lang="en-GB" dirty="0" smtClean="0">
                <a:latin typeface="Arial" pitchFamily="34" charset="0"/>
                <a:cs typeface="Arial" pitchFamily="34" charset="0"/>
              </a:rPr>
              <a:t>Pathway from ‘ultra-poverty’ to above the poverty line (if all goes to plan)</a:t>
            </a:r>
          </a:p>
          <a:p>
            <a:r>
              <a:rPr lang="en-GB" dirty="0" smtClean="0">
                <a:latin typeface="Arial" pitchFamily="34" charset="0"/>
                <a:cs typeface="Arial" pitchFamily="34" charset="0"/>
              </a:rPr>
              <a:t>Difficulties from withdrawing health care</a:t>
            </a:r>
          </a:p>
          <a:p>
            <a:r>
              <a:rPr lang="en-GB" dirty="0" smtClean="0">
                <a:latin typeface="Arial" pitchFamily="34" charset="0"/>
                <a:cs typeface="Arial" pitchFamily="34" charset="0"/>
              </a:rPr>
              <a:t>How far above poverty line does it get people and for how long? </a:t>
            </a:r>
          </a:p>
          <a:p>
            <a:endParaRPr lang="en-GB" dirty="0" smtClean="0">
              <a:latin typeface="Arial" pitchFamily="34" charset="0"/>
              <a:cs typeface="Arial" pitchFamily="34" charset="0"/>
            </a:endParaRPr>
          </a:p>
          <a:p>
            <a:endParaRPr lang="en-GB" dirty="0" smtClean="0">
              <a:latin typeface="Arial" pitchFamily="34" charset="0"/>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txBox="1">
            <a:spLocks/>
          </p:cNvSpPr>
          <p:nvPr/>
        </p:nvSpPr>
        <p:spPr bwMode="auto">
          <a:xfrm>
            <a:off x="4770440" y="4484088"/>
            <a:ext cx="4373560" cy="2373912"/>
          </a:xfrm>
          <a:prstGeom prst="rect">
            <a:avLst/>
          </a:prstGeom>
          <a:noFill/>
          <a:ln w="9525">
            <a:noFill/>
            <a:miter lim="800000"/>
            <a:headEnd/>
            <a:tailEnd/>
          </a:ln>
        </p:spPr>
        <p:txBody>
          <a:bodyPr/>
          <a:lstStyle/>
          <a:p>
            <a:pPr eaLnBrk="1" hangingPunct="1">
              <a:spcBef>
                <a:spcPct val="20000"/>
              </a:spcBef>
              <a:buSzPct val="75000"/>
              <a:buFont typeface="Wingdings" pitchFamily="2" charset="2"/>
              <a:buChar char="q"/>
              <a:defRPr/>
            </a:pPr>
            <a:r>
              <a:rPr lang="en-GB" sz="1800" b="1" kern="0" dirty="0" smtClean="0">
                <a:solidFill>
                  <a:schemeClr val="accent6">
                    <a:lumMod val="75000"/>
                  </a:schemeClr>
                </a:solidFill>
                <a:latin typeface="Arial" pitchFamily="34" charset="0"/>
                <a:cs typeface="Arial" pitchFamily="34" charset="0"/>
              </a:rPr>
              <a:t> 3D-</a:t>
            </a:r>
            <a:r>
              <a:rPr lang="en-GB" sz="1800" b="1" kern="0" dirty="0" smtClean="0">
                <a:solidFill>
                  <a:schemeClr val="accent6">
                    <a:lumMod val="75000"/>
                  </a:schemeClr>
                </a:solidFill>
                <a:latin typeface="Arial" charset="0"/>
                <a:cs typeface="Arial" charset="0"/>
              </a:rPr>
              <a:t>Resilience in practice</a:t>
            </a:r>
          </a:p>
          <a:p>
            <a:pPr marL="441325" lvl="1"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A resilience-centred programme</a:t>
            </a:r>
          </a:p>
          <a:p>
            <a:pPr marL="630238" lvl="1" indent="-173038" eaLnBrk="1" hangingPunct="1">
              <a:spcBef>
                <a:spcPct val="20000"/>
              </a:spcBef>
              <a:buFont typeface="Wingdings" pitchFamily="2" charset="2"/>
              <a:buChar char="Ø"/>
              <a:defRPr/>
            </a:pPr>
            <a:r>
              <a:rPr lang="en-GB" sz="1800" kern="0" dirty="0" smtClean="0">
                <a:latin typeface="Arial" pitchFamily="34" charset="0"/>
                <a:cs typeface="Arial" pitchFamily="34" charset="0"/>
              </a:rPr>
              <a:t> recognize and build synergy between the 3 dimensions of resilience</a:t>
            </a:r>
          </a:p>
          <a:p>
            <a:pPr marL="630238" lvl="1" indent="-173038" eaLnBrk="1" hangingPunct="1">
              <a:spcBef>
                <a:spcPct val="20000"/>
              </a:spcBef>
              <a:buFont typeface="Wingdings" pitchFamily="2" charset="2"/>
              <a:buChar char="Ø"/>
              <a:defRPr/>
            </a:pPr>
            <a:r>
              <a:rPr lang="en-GB" sz="1800" kern="0" dirty="0" smtClean="0">
                <a:latin typeface="Arial" pitchFamily="34" charset="0"/>
                <a:cs typeface="Arial" pitchFamily="34" charset="0"/>
              </a:rPr>
              <a:t> consider impacts of resilience building across groups and scales</a:t>
            </a:r>
          </a:p>
          <a:p>
            <a:pPr marL="441325" indent="-173038" eaLnBrk="1" hangingPunct="1">
              <a:spcBef>
                <a:spcPct val="20000"/>
              </a:spcBef>
              <a:defRPr/>
            </a:pPr>
            <a:endParaRPr lang="en-GB" sz="1800" kern="0" dirty="0" smtClean="0">
              <a:latin typeface="Arial" pitchFamily="34" charset="0"/>
              <a:cs typeface="Arial" pitchFamily="34" charset="0"/>
            </a:endParaRPr>
          </a:p>
        </p:txBody>
      </p:sp>
      <p:sp>
        <p:nvSpPr>
          <p:cNvPr id="14" name="Subtitle 2"/>
          <p:cNvSpPr txBox="1">
            <a:spLocks/>
          </p:cNvSpPr>
          <p:nvPr/>
        </p:nvSpPr>
        <p:spPr bwMode="auto">
          <a:xfrm>
            <a:off x="4957589" y="1166785"/>
            <a:ext cx="3755488" cy="500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200" b="1" i="0" u="none" strike="noStrike" kern="0" cap="none" spc="0" normalizeH="0" baseline="0" noProof="0" dirty="0" smtClean="0">
                <a:ln>
                  <a:noFill/>
                </a:ln>
                <a:solidFill>
                  <a:srgbClr val="C00000"/>
                </a:solidFill>
                <a:effectLst/>
                <a:uLnTx/>
                <a:uFillTx/>
                <a:latin typeface="Arial" charset="0"/>
                <a:ea typeface="+mn-ea"/>
                <a:cs typeface="Arial" charset="0"/>
              </a:rPr>
              <a:t>Resilience, Yes but...</a:t>
            </a:r>
          </a:p>
        </p:txBody>
      </p:sp>
      <p:sp>
        <p:nvSpPr>
          <p:cNvPr id="15" name="Subtitle 2"/>
          <p:cNvSpPr txBox="1">
            <a:spLocks/>
          </p:cNvSpPr>
          <p:nvPr/>
        </p:nvSpPr>
        <p:spPr bwMode="auto">
          <a:xfrm>
            <a:off x="4804872" y="1577115"/>
            <a:ext cx="4487984" cy="2373912"/>
          </a:xfrm>
          <a:prstGeom prst="rect">
            <a:avLst/>
          </a:prstGeom>
          <a:noFill/>
          <a:ln w="9525">
            <a:noFill/>
            <a:miter lim="800000"/>
            <a:headEnd/>
            <a:tailEnd/>
          </a:ln>
        </p:spPr>
        <p:txBody>
          <a:bodyPr/>
          <a:lstStyle/>
          <a:p>
            <a:pPr eaLnBrk="1" hangingPunct="1">
              <a:spcBef>
                <a:spcPct val="20000"/>
              </a:spcBef>
              <a:buSzPct val="75000"/>
              <a:buFont typeface="Wingdings" pitchFamily="2" charset="2"/>
              <a:buChar char="q"/>
              <a:defRPr/>
            </a:pPr>
            <a:r>
              <a:rPr lang="en-GB" sz="1800" b="1" kern="0" dirty="0" smtClean="0">
                <a:solidFill>
                  <a:schemeClr val="accent6">
                    <a:lumMod val="75000"/>
                  </a:schemeClr>
                </a:solidFill>
                <a:latin typeface="Arial" pitchFamily="34" charset="0"/>
                <a:cs typeface="Arial" pitchFamily="34" charset="0"/>
              </a:rPr>
              <a:t> </a:t>
            </a:r>
            <a:r>
              <a:rPr lang="en-GB" sz="1800" b="1" kern="0" dirty="0" smtClean="0">
                <a:solidFill>
                  <a:schemeClr val="accent6">
                    <a:lumMod val="75000"/>
                  </a:schemeClr>
                </a:solidFill>
                <a:latin typeface="Arial" charset="0"/>
                <a:cs typeface="Arial" charset="0"/>
              </a:rPr>
              <a:t>New definition</a:t>
            </a:r>
          </a:p>
          <a:p>
            <a:pPr marL="100013" lvl="1" indent="-87313" eaLnBrk="1" hangingPunct="1">
              <a:spcBef>
                <a:spcPct val="20000"/>
              </a:spcBef>
              <a:defRPr/>
            </a:pPr>
            <a:r>
              <a:rPr lang="en-GB" sz="1800" kern="0" dirty="0" smtClean="0">
                <a:latin typeface="Arial" pitchFamily="34" charset="0"/>
                <a:cs typeface="Arial" pitchFamily="34" charset="0"/>
              </a:rPr>
              <a:t>“</a:t>
            </a:r>
            <a:r>
              <a:rPr lang="en-GB" sz="1700" dirty="0" smtClean="0">
                <a:latin typeface="Arial" pitchFamily="34" charset="0"/>
                <a:cs typeface="Arial" pitchFamily="34" charset="0"/>
              </a:rPr>
              <a:t>Resilience is the ability of a system to accommodate positively adverse changes and shocks, simultaneously at different scales and with consideration of all the different components and agents of the system, through the complementarities of its absorptive, adaptive and transformative capacities.</a:t>
            </a:r>
            <a:r>
              <a:rPr lang="en-GB" sz="1800" kern="0" dirty="0" smtClean="0">
                <a:latin typeface="Arial" pitchFamily="34" charset="0"/>
                <a:cs typeface="Arial" pitchFamily="34" charset="0"/>
              </a:rPr>
              <a:t>”</a:t>
            </a:r>
          </a:p>
          <a:p>
            <a:pPr marL="803275" lvl="1" indent="-173038" eaLnBrk="1" hangingPunct="1">
              <a:spcBef>
                <a:spcPct val="20000"/>
              </a:spcBef>
              <a:defRPr/>
            </a:pPr>
            <a:endParaRPr lang="en-GB" sz="1800" kern="0" dirty="0" smtClean="0">
              <a:latin typeface="Arial" pitchFamily="34" charset="0"/>
              <a:cs typeface="Arial" pitchFamily="34" charset="0"/>
            </a:endParaRPr>
          </a:p>
        </p:txBody>
      </p:sp>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sp>
        <p:nvSpPr>
          <p:cNvPr id="8" name="Subtitle 2"/>
          <p:cNvSpPr txBox="1">
            <a:spLocks/>
          </p:cNvSpPr>
          <p:nvPr/>
        </p:nvSpPr>
        <p:spPr bwMode="auto">
          <a:xfrm>
            <a:off x="198440" y="4105715"/>
            <a:ext cx="4373560" cy="2373912"/>
          </a:xfrm>
          <a:prstGeom prst="rect">
            <a:avLst/>
          </a:prstGeom>
          <a:noFill/>
          <a:ln w="9525">
            <a:noFill/>
            <a:miter lim="800000"/>
            <a:headEnd/>
            <a:tailEnd/>
          </a:ln>
        </p:spPr>
        <p:txBody>
          <a:bodyPr/>
          <a:lstStyle/>
          <a:p>
            <a:pPr eaLnBrk="1" hangingPunct="1">
              <a:spcBef>
                <a:spcPct val="20000"/>
              </a:spcBef>
              <a:buSzPct val="75000"/>
              <a:buFont typeface="Wingdings" pitchFamily="2" charset="2"/>
              <a:buChar char="q"/>
              <a:defRPr/>
            </a:pPr>
            <a:r>
              <a:rPr lang="en-GB" sz="1800" b="1" kern="0" dirty="0" smtClean="0">
                <a:solidFill>
                  <a:schemeClr val="accent6">
                    <a:lumMod val="75000"/>
                  </a:schemeClr>
                </a:solidFill>
                <a:latin typeface="Arial" pitchFamily="34" charset="0"/>
                <a:cs typeface="Arial" pitchFamily="34" charset="0"/>
              </a:rPr>
              <a:t> </a:t>
            </a:r>
            <a:r>
              <a:rPr lang="en-GB" sz="1800" b="1" kern="0" dirty="0" smtClean="0">
                <a:solidFill>
                  <a:schemeClr val="accent6">
                    <a:lumMod val="75000"/>
                  </a:schemeClr>
                </a:solidFill>
                <a:latin typeface="Arial" charset="0"/>
                <a:cs typeface="Arial" charset="0"/>
              </a:rPr>
              <a:t>Resilience : new tyranny?</a:t>
            </a:r>
          </a:p>
          <a:p>
            <a:pPr marL="441325" lvl="1"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Appropriated by policy-makers</a:t>
            </a:r>
          </a:p>
          <a:p>
            <a:pPr marL="630238" lvl="1" indent="-173038" eaLnBrk="1" hangingPunct="1">
              <a:spcBef>
                <a:spcPct val="20000"/>
              </a:spcBef>
              <a:buFont typeface="Wingdings" pitchFamily="2" charset="2"/>
              <a:buChar char="Ø"/>
              <a:defRPr/>
            </a:pPr>
            <a:r>
              <a:rPr lang="en-GB" sz="1800" b="1" kern="0" dirty="0" smtClean="0">
                <a:latin typeface="Arial" pitchFamily="34" charset="0"/>
                <a:cs typeface="Arial" pitchFamily="34" charset="0"/>
              </a:rPr>
              <a:t> </a:t>
            </a:r>
            <a:r>
              <a:rPr lang="en-GB" sz="1800" kern="0" dirty="0" smtClean="0">
                <a:latin typeface="Arial" pitchFamily="34" charset="0"/>
                <a:cs typeface="Arial" pitchFamily="34" charset="0"/>
              </a:rPr>
              <a:t> ‘romanticized’ – positive concept</a:t>
            </a:r>
          </a:p>
          <a:p>
            <a:pPr marL="441325"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Neutral, not pro-poor </a:t>
            </a:r>
          </a:p>
          <a:p>
            <a:pPr marL="441325"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Can be good or bad / winners losers</a:t>
            </a:r>
          </a:p>
          <a:p>
            <a:pPr marL="441325"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Not direct relation between resilience and wellbeing, or resilience and poverty</a:t>
            </a:r>
          </a:p>
          <a:p>
            <a:pPr marL="441325" indent="-173038" eaLnBrk="1" hangingPunct="1">
              <a:spcBef>
                <a:spcPct val="20000"/>
              </a:spcBef>
              <a:buFont typeface="Arial" pitchFamily="34" charset="0"/>
              <a:buChar char="•"/>
              <a:defRPr/>
            </a:pPr>
            <a:endParaRPr lang="en-GB" sz="1800" kern="0" dirty="0" smtClean="0">
              <a:latin typeface="Arial" pitchFamily="34" charset="0"/>
              <a:cs typeface="Arial" pitchFamily="34" charset="0"/>
            </a:endParaRPr>
          </a:p>
        </p:txBody>
      </p:sp>
      <p:sp>
        <p:nvSpPr>
          <p:cNvPr id="4098" name="Subtitle 2"/>
          <p:cNvSpPr>
            <a:spLocks noGrp="1"/>
          </p:cNvSpPr>
          <p:nvPr>
            <p:ph type="subTitle" idx="1"/>
          </p:nvPr>
        </p:nvSpPr>
        <p:spPr>
          <a:xfrm>
            <a:off x="611561" y="1124744"/>
            <a:ext cx="3755488" cy="500063"/>
          </a:xfrm>
        </p:spPr>
        <p:txBody>
          <a:bodyPr/>
          <a:lstStyle/>
          <a:p>
            <a:pPr algn="l" eaLnBrk="1" hangingPunct="1"/>
            <a:r>
              <a:rPr lang="en-GB" sz="2200" b="1" dirty="0" smtClean="0">
                <a:solidFill>
                  <a:srgbClr val="C00000"/>
                </a:solidFill>
                <a:latin typeface="Arial" charset="0"/>
                <a:cs typeface="Arial" charset="0"/>
              </a:rPr>
              <a:t>Conclusions</a:t>
            </a:r>
          </a:p>
        </p:txBody>
      </p:sp>
      <p:sp>
        <p:nvSpPr>
          <p:cNvPr id="9" name="Subtitle 2"/>
          <p:cNvSpPr txBox="1">
            <a:spLocks/>
          </p:cNvSpPr>
          <p:nvPr/>
        </p:nvSpPr>
        <p:spPr bwMode="auto">
          <a:xfrm>
            <a:off x="240481" y="1656806"/>
            <a:ext cx="4236925" cy="2373912"/>
          </a:xfrm>
          <a:prstGeom prst="rect">
            <a:avLst/>
          </a:prstGeom>
          <a:noFill/>
          <a:ln w="9525">
            <a:noFill/>
            <a:miter lim="800000"/>
            <a:headEnd/>
            <a:tailEnd/>
          </a:ln>
        </p:spPr>
        <p:txBody>
          <a:bodyPr/>
          <a:lstStyle/>
          <a:p>
            <a:pPr eaLnBrk="1" hangingPunct="1">
              <a:spcBef>
                <a:spcPct val="20000"/>
              </a:spcBef>
              <a:buSzPct val="75000"/>
              <a:buFont typeface="Wingdings" pitchFamily="2" charset="2"/>
              <a:buChar char="q"/>
              <a:defRPr/>
            </a:pPr>
            <a:r>
              <a:rPr lang="en-GB" sz="1800" b="1" kern="0" dirty="0" smtClean="0">
                <a:solidFill>
                  <a:schemeClr val="accent6">
                    <a:lumMod val="75000"/>
                  </a:schemeClr>
                </a:solidFill>
                <a:latin typeface="Arial" pitchFamily="34" charset="0"/>
                <a:cs typeface="Arial" pitchFamily="34" charset="0"/>
              </a:rPr>
              <a:t> </a:t>
            </a:r>
            <a:r>
              <a:rPr lang="en-GB" sz="1800" b="1" kern="0" dirty="0" smtClean="0">
                <a:solidFill>
                  <a:schemeClr val="accent6">
                    <a:lumMod val="75000"/>
                  </a:schemeClr>
                </a:solidFill>
                <a:latin typeface="Arial" charset="0"/>
                <a:cs typeface="Arial" charset="0"/>
              </a:rPr>
              <a:t>Resilience : new utopia?</a:t>
            </a:r>
          </a:p>
          <a:p>
            <a:pPr marL="441325" lvl="1"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Broker for integrated, multi/cross-disciplinary interventions &amp; policies</a:t>
            </a:r>
          </a:p>
          <a:p>
            <a:pPr marL="441325" lvl="1"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Promote system approach</a:t>
            </a:r>
          </a:p>
          <a:p>
            <a:pPr marL="441325" lvl="1"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Emergence of new areas of research</a:t>
            </a:r>
          </a:p>
          <a:p>
            <a:pPr marL="803275" lvl="1" indent="-173038" eaLnBrk="1" hangingPunct="1">
              <a:spcBef>
                <a:spcPct val="20000"/>
              </a:spcBef>
              <a:buFont typeface="Wingdings" pitchFamily="2" charset="2"/>
              <a:buChar char="Ø"/>
              <a:defRPr/>
            </a:pPr>
            <a:r>
              <a:rPr lang="en-GB" sz="1800" b="1" kern="0" dirty="0" smtClean="0">
                <a:latin typeface="Arial" pitchFamily="34" charset="0"/>
                <a:cs typeface="Arial" pitchFamily="34" charset="0"/>
              </a:rPr>
              <a:t>  </a:t>
            </a:r>
            <a:r>
              <a:rPr lang="en-GB" sz="1800" kern="0" dirty="0" smtClean="0">
                <a:latin typeface="Arial" pitchFamily="34" charset="0"/>
                <a:cs typeface="Arial" pitchFamily="34" charset="0"/>
              </a:rPr>
              <a:t>adaptation – transformation</a:t>
            </a:r>
          </a:p>
          <a:p>
            <a:pPr marL="803275" lvl="1" indent="-173038" eaLnBrk="1" hangingPunct="1">
              <a:spcBef>
                <a:spcPct val="20000"/>
              </a:spcBef>
              <a:defRPr/>
            </a:pPr>
            <a:endParaRPr lang="en-GB" sz="1800" kern="0" dirty="0" smtClean="0">
              <a:latin typeface="Arial" pitchFamily="34" charset="0"/>
              <a:cs typeface="Arial" pitchFamily="34" charset="0"/>
            </a:endParaRPr>
          </a:p>
        </p:txBody>
      </p:sp>
      <p:pic>
        <p:nvPicPr>
          <p:cNvPr id="10" name="Picture 14"/>
          <p:cNvPicPr>
            <a:picLocks noChangeAspect="1" noChangeArrowheads="1"/>
          </p:cNvPicPr>
          <p:nvPr/>
        </p:nvPicPr>
        <p:blipFill>
          <a:blip r:embed="rId4" cstate="print"/>
          <a:srcRect l="49483"/>
          <a:stretch>
            <a:fillRect/>
          </a:stretch>
        </p:blipFill>
        <p:spPr bwMode="auto">
          <a:xfrm>
            <a:off x="4496873" y="818866"/>
            <a:ext cx="4647127" cy="6039134"/>
          </a:xfrm>
          <a:prstGeom prst="rect">
            <a:avLst/>
          </a:prstGeom>
          <a:noFill/>
          <a:ln w="9525">
            <a:noFill/>
            <a:miter lim="800000"/>
            <a:headEnd/>
            <a:tailEnd/>
          </a:ln>
        </p:spPr>
      </p:pic>
      <p:pic>
        <p:nvPicPr>
          <p:cNvPr id="11" name="Picture 14"/>
          <p:cNvPicPr>
            <a:picLocks noChangeAspect="1" noChangeArrowheads="1"/>
          </p:cNvPicPr>
          <p:nvPr/>
        </p:nvPicPr>
        <p:blipFill>
          <a:blip r:embed="rId4" cstate="print"/>
          <a:srcRect r="49828"/>
          <a:stretch>
            <a:fillRect/>
          </a:stretch>
        </p:blipFill>
        <p:spPr bwMode="auto">
          <a:xfrm>
            <a:off x="0" y="826936"/>
            <a:ext cx="4609239" cy="6031064"/>
          </a:xfrm>
          <a:prstGeom prst="rect">
            <a:avLst/>
          </a:prstGeom>
          <a:noFill/>
          <a:ln w="9525">
            <a:noFill/>
            <a:miter lim="800000"/>
            <a:headEnd/>
            <a:tailEnd/>
          </a:ln>
        </p:spPr>
      </p:pic>
      <p:pic>
        <p:nvPicPr>
          <p:cNvPr id="12" name="Picture 14"/>
          <p:cNvPicPr>
            <a:picLocks noChangeAspect="1" noChangeArrowheads="1"/>
          </p:cNvPicPr>
          <p:nvPr/>
        </p:nvPicPr>
        <p:blipFill>
          <a:blip r:embed="rId4" cstate="print"/>
          <a:srcRect l="49483"/>
          <a:stretch>
            <a:fillRect/>
          </a:stretch>
        </p:blipFill>
        <p:spPr bwMode="auto">
          <a:xfrm>
            <a:off x="4528109" y="818866"/>
            <a:ext cx="4615891" cy="603913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2"/>
          <p:cNvSpPr>
            <a:spLocks noGrp="1"/>
          </p:cNvSpPr>
          <p:nvPr>
            <p:ph type="subTitle" idx="1"/>
          </p:nvPr>
        </p:nvSpPr>
        <p:spPr>
          <a:xfrm>
            <a:off x="4775774" y="958853"/>
            <a:ext cx="3944674" cy="500063"/>
          </a:xfrm>
        </p:spPr>
        <p:txBody>
          <a:bodyPr/>
          <a:lstStyle/>
          <a:p>
            <a:pPr algn="l" eaLnBrk="1" hangingPunct="1"/>
            <a:r>
              <a:rPr lang="en-GB" sz="2200" b="1" dirty="0" smtClean="0">
                <a:solidFill>
                  <a:srgbClr val="C00000"/>
                </a:solidFill>
                <a:latin typeface="Arial" charset="0"/>
                <a:cs typeface="Arial" charset="0"/>
              </a:rPr>
              <a:t>Objective - motivation</a:t>
            </a:r>
          </a:p>
        </p:txBody>
      </p:sp>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sp>
        <p:nvSpPr>
          <p:cNvPr id="7" name="Subtitle 2"/>
          <p:cNvSpPr txBox="1">
            <a:spLocks/>
          </p:cNvSpPr>
          <p:nvPr/>
        </p:nvSpPr>
        <p:spPr bwMode="auto">
          <a:xfrm>
            <a:off x="4445876" y="1419695"/>
            <a:ext cx="4698124" cy="3514912"/>
          </a:xfrm>
          <a:prstGeom prst="rect">
            <a:avLst/>
          </a:prstGeom>
          <a:noFill/>
          <a:ln w="9525">
            <a:noFill/>
            <a:miter lim="800000"/>
            <a:headEnd/>
            <a:tailEnd/>
          </a:ln>
        </p:spPr>
        <p:txBody>
          <a:bodyPr/>
          <a:lstStyle/>
          <a:p>
            <a:pPr eaLnBrk="1" hangingPunct="1">
              <a:spcBef>
                <a:spcPct val="20000"/>
              </a:spcBef>
              <a:buSzPct val="75000"/>
              <a:buFont typeface="Wingdings" pitchFamily="2" charset="2"/>
              <a:buChar char="q"/>
              <a:defRPr/>
            </a:pPr>
            <a:r>
              <a:rPr lang="en-GB" sz="1800" b="1" kern="0" dirty="0" smtClean="0">
                <a:solidFill>
                  <a:schemeClr val="accent6">
                    <a:lumMod val="75000"/>
                  </a:schemeClr>
                </a:solidFill>
                <a:latin typeface="Arial" pitchFamily="34" charset="0"/>
                <a:cs typeface="Arial" pitchFamily="34" charset="0"/>
              </a:rPr>
              <a:t> Objective: </a:t>
            </a:r>
          </a:p>
          <a:p>
            <a:pPr marL="173038" eaLnBrk="1" hangingPunct="1">
              <a:spcBef>
                <a:spcPct val="20000"/>
              </a:spcBef>
              <a:buSzPct val="75000"/>
              <a:buFont typeface="Arial" pitchFamily="34" charset="0"/>
              <a:buChar char="•"/>
              <a:defRPr/>
            </a:pPr>
            <a:r>
              <a:rPr lang="en-GB" sz="1800" kern="0" dirty="0" smtClean="0">
                <a:latin typeface="Arial" pitchFamily="34" charset="0"/>
                <a:cs typeface="Arial" pitchFamily="34" charset="0"/>
              </a:rPr>
              <a:t> Explore the promise and limits of the concept of resilience in relation to vulnerability reduction programmes </a:t>
            </a:r>
          </a:p>
          <a:p>
            <a:pPr marL="173038"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What is the link between resilience and poverty?</a:t>
            </a:r>
          </a:p>
          <a:p>
            <a:pPr marL="173038"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Is resilience always useful as an objective, as a framework?  </a:t>
            </a:r>
          </a:p>
          <a:p>
            <a:pPr marL="173038" lvl="1" indent="-173038" eaLnBrk="1" hangingPunct="1">
              <a:spcBef>
                <a:spcPct val="20000"/>
              </a:spcBef>
              <a:buFont typeface="Wingdings" pitchFamily="2" charset="2"/>
              <a:buChar char="q"/>
              <a:defRPr/>
            </a:pPr>
            <a:r>
              <a:rPr lang="en-GB" sz="1800" b="1" kern="0" dirty="0" smtClean="0">
                <a:solidFill>
                  <a:schemeClr val="accent6">
                    <a:lumMod val="75000"/>
                  </a:schemeClr>
                </a:solidFill>
                <a:latin typeface="Arial" pitchFamily="34" charset="0"/>
                <a:cs typeface="Arial" pitchFamily="34" charset="0"/>
              </a:rPr>
              <a:t>Method </a:t>
            </a:r>
          </a:p>
          <a:p>
            <a:pPr marL="173038"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What does a resilience-driven programme look like?</a:t>
            </a:r>
          </a:p>
          <a:p>
            <a:pPr marL="173038"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Analytical framework applied to current social protection initiatives in Ethiopia and </a:t>
            </a:r>
            <a:r>
              <a:rPr lang="en-GB" sz="1800" kern="0" dirty="0" err="1" smtClean="0">
                <a:latin typeface="Arial" pitchFamily="34" charset="0"/>
                <a:cs typeface="Arial" pitchFamily="34" charset="0"/>
              </a:rPr>
              <a:t>Bangaldesh</a:t>
            </a:r>
            <a:r>
              <a:rPr lang="en-GB" sz="1800" kern="0" dirty="0" smtClean="0">
                <a:latin typeface="Arial" pitchFamily="34" charset="0"/>
                <a:cs typeface="Arial" pitchFamily="34" charset="0"/>
              </a:rPr>
              <a:t> </a:t>
            </a:r>
          </a:p>
          <a:p>
            <a:pPr marL="630238" lvl="1" indent="-173038" eaLnBrk="1" hangingPunct="1">
              <a:spcBef>
                <a:spcPct val="20000"/>
              </a:spcBef>
              <a:defRPr/>
            </a:pPr>
            <a:r>
              <a:rPr lang="en-GB" sz="1800" kern="0" dirty="0" smtClean="0">
                <a:latin typeface="Arial" pitchFamily="34" charset="0"/>
                <a:cs typeface="Arial" pitchFamily="34" charset="0"/>
              </a:rPr>
              <a:t> </a:t>
            </a:r>
          </a:p>
        </p:txBody>
      </p:sp>
      <p:pic>
        <p:nvPicPr>
          <p:cNvPr id="8" name="Picture 16"/>
          <p:cNvPicPr>
            <a:picLocks noChangeAspect="1" noChangeArrowheads="1"/>
          </p:cNvPicPr>
          <p:nvPr/>
        </p:nvPicPr>
        <p:blipFill>
          <a:blip r:embed="rId4" cstate="print"/>
          <a:srcRect l="5188" r="40439"/>
          <a:stretch>
            <a:fillRect/>
          </a:stretch>
        </p:blipFill>
        <p:spPr bwMode="auto">
          <a:xfrm>
            <a:off x="0" y="940848"/>
            <a:ext cx="4130566" cy="5727966"/>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l="1712" r="7192"/>
          <a:stretch>
            <a:fillRect/>
          </a:stretch>
        </p:blipFill>
        <p:spPr bwMode="auto">
          <a:xfrm>
            <a:off x="0" y="874541"/>
            <a:ext cx="4193627" cy="5983459"/>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2"/>
          <p:cNvSpPr>
            <a:spLocks noGrp="1"/>
          </p:cNvSpPr>
          <p:nvPr>
            <p:ph type="subTitle" idx="1"/>
          </p:nvPr>
        </p:nvSpPr>
        <p:spPr>
          <a:xfrm>
            <a:off x="4775774" y="958853"/>
            <a:ext cx="3944674" cy="500063"/>
          </a:xfrm>
        </p:spPr>
        <p:txBody>
          <a:bodyPr/>
          <a:lstStyle/>
          <a:p>
            <a:pPr algn="l" eaLnBrk="1" hangingPunct="1"/>
            <a:r>
              <a:rPr lang="en-GB" sz="2200" b="1" dirty="0" smtClean="0">
                <a:solidFill>
                  <a:srgbClr val="C00000"/>
                </a:solidFill>
                <a:latin typeface="Arial" charset="0"/>
                <a:cs typeface="Arial" charset="0"/>
              </a:rPr>
              <a:t>Resilience: definition</a:t>
            </a:r>
          </a:p>
        </p:txBody>
      </p:sp>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pic>
        <p:nvPicPr>
          <p:cNvPr id="8" name="Picture 16"/>
          <p:cNvPicPr>
            <a:picLocks noChangeAspect="1" noChangeArrowheads="1"/>
          </p:cNvPicPr>
          <p:nvPr/>
        </p:nvPicPr>
        <p:blipFill>
          <a:blip r:embed="rId4" cstate="print"/>
          <a:srcRect l="5188" r="40439"/>
          <a:stretch>
            <a:fillRect/>
          </a:stretch>
        </p:blipFill>
        <p:spPr bwMode="auto">
          <a:xfrm>
            <a:off x="0" y="940848"/>
            <a:ext cx="4130566" cy="5727966"/>
          </a:xfrm>
          <a:prstGeom prst="rect">
            <a:avLst/>
          </a:prstGeom>
          <a:noFill/>
          <a:ln w="9525">
            <a:noFill/>
            <a:miter lim="800000"/>
            <a:headEnd/>
            <a:tailEnd/>
          </a:ln>
        </p:spPr>
      </p:pic>
      <p:sp>
        <p:nvSpPr>
          <p:cNvPr id="9" name="TextBox 8"/>
          <p:cNvSpPr txBox="1"/>
          <p:nvPr/>
        </p:nvSpPr>
        <p:spPr>
          <a:xfrm>
            <a:off x="4256691" y="1434663"/>
            <a:ext cx="4461640" cy="2086725"/>
          </a:xfrm>
          <a:prstGeom prst="rect">
            <a:avLst/>
          </a:prstGeom>
          <a:noFill/>
        </p:spPr>
        <p:txBody>
          <a:bodyPr wrap="square" rtlCol="0">
            <a:spAutoFit/>
          </a:bodyPr>
          <a:lstStyle/>
          <a:p>
            <a:pPr marL="441325" lvl="1" indent="-173038" eaLnBrk="1" hangingPunct="1">
              <a:spcBef>
                <a:spcPct val="20000"/>
              </a:spcBef>
              <a:defRPr/>
            </a:pPr>
            <a:r>
              <a:rPr lang="en-GB" sz="1800" b="1" kern="0" dirty="0" smtClean="0">
                <a:latin typeface="Arial" pitchFamily="34" charset="0"/>
                <a:cs typeface="Arial" pitchFamily="34" charset="0"/>
              </a:rPr>
              <a:t>Definition of Resilience </a:t>
            </a:r>
            <a:endParaRPr lang="en-GB" sz="1800" kern="0" dirty="0" smtClean="0">
              <a:latin typeface="Arial" pitchFamily="34" charset="0"/>
              <a:cs typeface="Arial" pitchFamily="34" charset="0"/>
            </a:endParaRPr>
          </a:p>
          <a:p>
            <a:pPr marL="630238" lvl="1" indent="-173038" eaLnBrk="1" hangingPunct="1">
              <a:spcBef>
                <a:spcPct val="20000"/>
              </a:spcBef>
              <a:defRPr/>
            </a:pPr>
            <a:r>
              <a:rPr lang="en-GB" sz="1800" dirty="0" smtClean="0">
                <a:latin typeface="Arial" pitchFamily="34" charset="0"/>
                <a:cs typeface="Arial" pitchFamily="34" charset="0"/>
              </a:rPr>
              <a:t>“</a:t>
            </a:r>
            <a:r>
              <a:rPr lang="en-GB" sz="1800" b="1" dirty="0" smtClean="0">
                <a:latin typeface="Arial" pitchFamily="34" charset="0"/>
                <a:cs typeface="Arial" pitchFamily="34" charset="0"/>
              </a:rPr>
              <a:t>ability</a:t>
            </a:r>
            <a:r>
              <a:rPr lang="en-GB" sz="1800" dirty="0" smtClean="0">
                <a:latin typeface="Arial" pitchFamily="34" charset="0"/>
                <a:cs typeface="Arial" pitchFamily="34" charset="0"/>
              </a:rPr>
              <a:t> of a system and its component parts to anticipate, absorb, </a:t>
            </a:r>
            <a:r>
              <a:rPr lang="en-GB" sz="1800" b="1" dirty="0" smtClean="0">
                <a:latin typeface="Arial" pitchFamily="34" charset="0"/>
                <a:cs typeface="Arial" pitchFamily="34" charset="0"/>
              </a:rPr>
              <a:t>accommodate, or recover </a:t>
            </a:r>
            <a:r>
              <a:rPr lang="en-GB" sz="1800" dirty="0" smtClean="0">
                <a:latin typeface="Arial" pitchFamily="34" charset="0"/>
                <a:cs typeface="Arial" pitchFamily="34" charset="0"/>
              </a:rPr>
              <a:t>from the effects of a hazardous </a:t>
            </a:r>
            <a:r>
              <a:rPr lang="en-GB" sz="1800" b="1" dirty="0" smtClean="0">
                <a:latin typeface="Arial" pitchFamily="34" charset="0"/>
                <a:cs typeface="Arial" pitchFamily="34" charset="0"/>
              </a:rPr>
              <a:t>event</a:t>
            </a:r>
            <a:r>
              <a:rPr lang="en-GB" sz="1800" dirty="0" smtClean="0">
                <a:latin typeface="Arial" pitchFamily="34" charset="0"/>
                <a:cs typeface="Arial" pitchFamily="34" charset="0"/>
              </a:rPr>
              <a:t> [shock] in a timely and efficient manner” (IPCC 2012, p.3)</a:t>
            </a:r>
            <a:r>
              <a:rPr lang="en-GB" sz="1800" kern="0" dirty="0" smtClean="0">
                <a:latin typeface="Arial" pitchFamily="34" charset="0"/>
                <a:cs typeface="Arial" pitchFamily="34" charset="0"/>
              </a:rPr>
              <a:t> </a:t>
            </a:r>
          </a:p>
        </p:txBody>
      </p:sp>
      <p:sp>
        <p:nvSpPr>
          <p:cNvPr id="10" name="Rectangle 9"/>
          <p:cNvSpPr/>
          <p:nvPr/>
        </p:nvSpPr>
        <p:spPr>
          <a:xfrm>
            <a:off x="4745421" y="4428352"/>
            <a:ext cx="4083269" cy="923330"/>
          </a:xfrm>
          <a:prstGeom prst="rect">
            <a:avLst/>
          </a:prstGeom>
        </p:spPr>
        <p:txBody>
          <a:bodyPr wrap="square">
            <a:spAutoFit/>
          </a:bodyPr>
          <a:lstStyle/>
          <a:p>
            <a:pPr marL="361950" lvl="1" eaLnBrk="1" hangingPunct="1">
              <a:spcBef>
                <a:spcPct val="20000"/>
              </a:spcBef>
              <a:defRPr/>
            </a:pPr>
            <a:r>
              <a:rPr lang="en-GB" sz="1800" kern="0" dirty="0" smtClean="0">
                <a:latin typeface="Arial" pitchFamily="34" charset="0"/>
                <a:cs typeface="Arial" pitchFamily="34" charset="0"/>
              </a:rPr>
              <a:t>Shocks, capacity to recover, bounce back, to learn and adapt, prevention, etc.</a:t>
            </a:r>
            <a:endParaRPr lang="en-GB" sz="1800" dirty="0" smtClean="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sp>
        <p:nvSpPr>
          <p:cNvPr id="4098" name="Subtitle 2"/>
          <p:cNvSpPr>
            <a:spLocks noGrp="1"/>
          </p:cNvSpPr>
          <p:nvPr>
            <p:ph type="subTitle" idx="1"/>
          </p:nvPr>
        </p:nvSpPr>
        <p:spPr>
          <a:xfrm>
            <a:off x="611560" y="1124744"/>
            <a:ext cx="7712633" cy="500063"/>
          </a:xfrm>
        </p:spPr>
        <p:txBody>
          <a:bodyPr/>
          <a:lstStyle/>
          <a:p>
            <a:pPr algn="l" eaLnBrk="1" hangingPunct="1"/>
            <a:r>
              <a:rPr lang="en-GB" sz="2200" b="1" dirty="0" smtClean="0">
                <a:solidFill>
                  <a:srgbClr val="C00000"/>
                </a:solidFill>
                <a:latin typeface="Arial" charset="0"/>
                <a:cs typeface="Arial" charset="0"/>
              </a:rPr>
              <a:t>Some good things about resilience</a:t>
            </a:r>
          </a:p>
        </p:txBody>
      </p:sp>
      <p:sp>
        <p:nvSpPr>
          <p:cNvPr id="9" name="Subtitle 2"/>
          <p:cNvSpPr txBox="1">
            <a:spLocks/>
          </p:cNvSpPr>
          <p:nvPr/>
        </p:nvSpPr>
        <p:spPr bwMode="auto">
          <a:xfrm>
            <a:off x="398137" y="1656806"/>
            <a:ext cx="5025202" cy="4665166"/>
          </a:xfrm>
          <a:prstGeom prst="rect">
            <a:avLst/>
          </a:prstGeom>
          <a:noFill/>
          <a:ln w="9525">
            <a:noFill/>
            <a:miter lim="800000"/>
            <a:headEnd/>
            <a:tailEnd/>
          </a:ln>
        </p:spPr>
        <p:txBody>
          <a:bodyPr/>
          <a:lstStyle/>
          <a:p>
            <a:pPr eaLnBrk="1" hangingPunct="1">
              <a:spcBef>
                <a:spcPct val="20000"/>
              </a:spcBef>
              <a:buSzPct val="75000"/>
              <a:buFont typeface="Wingdings" pitchFamily="2" charset="2"/>
              <a:buChar char="q"/>
              <a:defRPr/>
            </a:pPr>
            <a:r>
              <a:rPr lang="en-GB" sz="1800" b="1" kern="0" dirty="0" smtClean="0">
                <a:solidFill>
                  <a:schemeClr val="accent6">
                    <a:lumMod val="75000"/>
                  </a:schemeClr>
                </a:solidFill>
                <a:latin typeface="Arial" pitchFamily="34" charset="0"/>
                <a:cs typeface="Arial" pitchFamily="34" charset="0"/>
              </a:rPr>
              <a:t> </a:t>
            </a:r>
            <a:r>
              <a:rPr lang="en-GB" sz="1800" b="1" kern="0" dirty="0" smtClean="0">
                <a:solidFill>
                  <a:schemeClr val="accent6">
                    <a:lumMod val="75000"/>
                  </a:schemeClr>
                </a:solidFill>
                <a:latin typeface="Arial" charset="0"/>
                <a:cs typeface="Arial" charset="0"/>
              </a:rPr>
              <a:t>Resilience as a way to think holistically</a:t>
            </a:r>
          </a:p>
          <a:p>
            <a:pPr marL="441325" lvl="1"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Social-ecological linkages </a:t>
            </a:r>
          </a:p>
          <a:p>
            <a:pPr marL="898525" lvl="2" indent="-173038" eaLnBrk="1" hangingPunct="1">
              <a:spcBef>
                <a:spcPct val="20000"/>
              </a:spcBef>
              <a:buFont typeface="Wingdings" pitchFamily="2" charset="2"/>
              <a:buChar char="Ø"/>
              <a:defRPr/>
            </a:pPr>
            <a:r>
              <a:rPr lang="en-GB" sz="1800" kern="0" dirty="0" smtClean="0">
                <a:latin typeface="Arial" pitchFamily="34" charset="0"/>
                <a:cs typeface="Arial" pitchFamily="34" charset="0"/>
              </a:rPr>
              <a:t> greater dependence of the poor on the environment/natural resources</a:t>
            </a:r>
          </a:p>
          <a:p>
            <a:pPr marL="898525" lvl="2" indent="-173038" eaLnBrk="1" hangingPunct="1">
              <a:spcBef>
                <a:spcPct val="20000"/>
              </a:spcBef>
              <a:buFont typeface="Wingdings" pitchFamily="2" charset="2"/>
              <a:buChar char="Ø"/>
              <a:defRPr/>
            </a:pPr>
            <a:r>
              <a:rPr lang="en-GB" sz="1800" kern="0" dirty="0" smtClean="0">
                <a:latin typeface="Arial" pitchFamily="34" charset="0"/>
                <a:cs typeface="Arial" pitchFamily="34" charset="0"/>
              </a:rPr>
              <a:t> ‘natural disasters’ and the role of ES as buffer (</a:t>
            </a:r>
            <a:r>
              <a:rPr lang="en-GB" sz="1800" kern="0" dirty="0" err="1" smtClean="0">
                <a:latin typeface="Arial" pitchFamily="34" charset="0"/>
                <a:cs typeface="Arial" pitchFamily="34" charset="0"/>
              </a:rPr>
              <a:t>Adger</a:t>
            </a:r>
            <a:r>
              <a:rPr lang="en-GB" sz="1800" kern="0" dirty="0" smtClean="0">
                <a:latin typeface="Arial" pitchFamily="34" charset="0"/>
                <a:cs typeface="Arial" pitchFamily="34" charset="0"/>
              </a:rPr>
              <a:t> et al. 2005)</a:t>
            </a:r>
          </a:p>
          <a:p>
            <a:pPr marL="898525" lvl="2" indent="-173038" eaLnBrk="1" hangingPunct="1">
              <a:spcBef>
                <a:spcPct val="20000"/>
              </a:spcBef>
              <a:buFont typeface="Wingdings" pitchFamily="2" charset="2"/>
              <a:buChar char="Ø"/>
              <a:defRPr/>
            </a:pPr>
            <a:r>
              <a:rPr lang="en-GB" sz="1800" kern="0" dirty="0" smtClean="0">
                <a:latin typeface="Arial" pitchFamily="34" charset="0"/>
                <a:cs typeface="Arial" pitchFamily="34" charset="0"/>
              </a:rPr>
              <a:t> widen the ‘nature/type’ of vulnerability</a:t>
            </a:r>
          </a:p>
          <a:p>
            <a:pPr marL="441325" lvl="1"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Increasing occurrence of covariate shocks</a:t>
            </a:r>
          </a:p>
          <a:p>
            <a:pPr marL="441325" lvl="1"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Recognition of cross-scale processes and cross-scale vulnerabilities</a:t>
            </a:r>
          </a:p>
          <a:p>
            <a:pPr marL="441325" lvl="1"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Complexity and importance of -/+ feedback</a:t>
            </a:r>
          </a:p>
          <a:p>
            <a:pPr marL="441325" lvl="1"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Emergence of new areas of research</a:t>
            </a:r>
          </a:p>
          <a:p>
            <a:pPr marL="803275" lvl="1" indent="-173038" eaLnBrk="1" hangingPunct="1">
              <a:spcBef>
                <a:spcPct val="20000"/>
              </a:spcBef>
              <a:buFont typeface="Wingdings" pitchFamily="2" charset="2"/>
              <a:buChar char="Ø"/>
              <a:defRPr/>
            </a:pPr>
            <a:r>
              <a:rPr lang="en-GB" sz="1800" b="1" kern="0" dirty="0" smtClean="0">
                <a:latin typeface="Arial" pitchFamily="34" charset="0"/>
                <a:cs typeface="Arial" pitchFamily="34" charset="0"/>
              </a:rPr>
              <a:t>  </a:t>
            </a:r>
            <a:r>
              <a:rPr lang="en-GB" sz="1800" kern="0" dirty="0" smtClean="0">
                <a:latin typeface="Arial" pitchFamily="34" charset="0"/>
                <a:cs typeface="Arial" pitchFamily="34" charset="0"/>
              </a:rPr>
              <a:t>adaptation – adaptive capacity</a:t>
            </a:r>
          </a:p>
          <a:p>
            <a:pPr marL="803275" lvl="1" indent="-173038" eaLnBrk="1" hangingPunct="1">
              <a:spcBef>
                <a:spcPct val="20000"/>
              </a:spcBef>
              <a:buFont typeface="Wingdings" pitchFamily="2" charset="2"/>
              <a:buChar char="Ø"/>
              <a:defRPr/>
            </a:pPr>
            <a:r>
              <a:rPr lang="en-GB" sz="1800" kern="0" dirty="0" smtClean="0">
                <a:latin typeface="Arial" pitchFamily="34" charset="0"/>
                <a:cs typeface="Arial" pitchFamily="34" charset="0"/>
              </a:rPr>
              <a:t>  transformation</a:t>
            </a:r>
          </a:p>
          <a:p>
            <a:pPr marL="803275" lvl="1" indent="-173038" eaLnBrk="1" hangingPunct="1">
              <a:spcBef>
                <a:spcPct val="20000"/>
              </a:spcBef>
              <a:defRPr/>
            </a:pPr>
            <a:endParaRPr lang="en-GB" sz="1800" kern="0" dirty="0" smtClean="0">
              <a:latin typeface="Arial" pitchFamily="34" charset="0"/>
              <a:cs typeface="Arial" pitchFamily="34" charset="0"/>
            </a:endParaRPr>
          </a:p>
        </p:txBody>
      </p:sp>
      <p:pic>
        <p:nvPicPr>
          <p:cNvPr id="6" name="Picture 13"/>
          <p:cNvPicPr>
            <a:picLocks noChangeAspect="1" noChangeArrowheads="1"/>
          </p:cNvPicPr>
          <p:nvPr/>
        </p:nvPicPr>
        <p:blipFill>
          <a:blip r:embed="rId4" cstate="print"/>
          <a:srcRect l="36321" r="15324"/>
          <a:stretch>
            <a:fillRect/>
          </a:stretch>
        </p:blipFill>
        <p:spPr bwMode="auto">
          <a:xfrm>
            <a:off x="5612524" y="1456386"/>
            <a:ext cx="3531476" cy="4849819"/>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5495802" y="1610267"/>
            <a:ext cx="3648198" cy="5056909"/>
          </a:xfrm>
          <a:prstGeom prst="rect">
            <a:avLst/>
          </a:prstGeom>
          <a:noFill/>
          <a:ln w="9525">
            <a:noFill/>
            <a:miter lim="800000"/>
            <a:headEnd/>
            <a:tailEnd/>
          </a:ln>
        </p:spPr>
      </p:pic>
      <p:pic>
        <p:nvPicPr>
          <p:cNvPr id="4099" name="Picture 5"/>
          <p:cNvPicPr>
            <a:picLocks noChangeAspect="1" noChangeArrowheads="1"/>
          </p:cNvPicPr>
          <p:nvPr/>
        </p:nvPicPr>
        <p:blipFill>
          <a:blip r:embed="rId4" cstate="print"/>
          <a:srcRect/>
          <a:stretch>
            <a:fillRect/>
          </a:stretch>
        </p:blipFill>
        <p:spPr bwMode="auto">
          <a:xfrm>
            <a:off x="0" y="0"/>
            <a:ext cx="9144000" cy="830263"/>
          </a:xfrm>
          <a:prstGeom prst="rect">
            <a:avLst/>
          </a:prstGeom>
          <a:noFill/>
          <a:ln w="9525">
            <a:noFill/>
            <a:miter lim="800000"/>
            <a:headEnd/>
            <a:tailEnd/>
          </a:ln>
        </p:spPr>
      </p:pic>
      <p:sp>
        <p:nvSpPr>
          <p:cNvPr id="8" name="Subtitle 2"/>
          <p:cNvSpPr txBox="1">
            <a:spLocks/>
          </p:cNvSpPr>
          <p:nvPr/>
        </p:nvSpPr>
        <p:spPr bwMode="auto">
          <a:xfrm>
            <a:off x="293033" y="1630527"/>
            <a:ext cx="5256429" cy="4927927"/>
          </a:xfrm>
          <a:prstGeom prst="rect">
            <a:avLst/>
          </a:prstGeom>
          <a:noFill/>
          <a:ln w="9525">
            <a:noFill/>
            <a:miter lim="800000"/>
            <a:headEnd/>
            <a:tailEnd/>
          </a:ln>
        </p:spPr>
        <p:txBody>
          <a:bodyPr/>
          <a:lstStyle/>
          <a:p>
            <a:pPr eaLnBrk="1" hangingPunct="1">
              <a:spcBef>
                <a:spcPct val="20000"/>
              </a:spcBef>
              <a:buSzPct val="75000"/>
              <a:buFont typeface="Wingdings" pitchFamily="2" charset="2"/>
              <a:buChar char="q"/>
              <a:defRPr/>
            </a:pPr>
            <a:r>
              <a:rPr lang="en-GB" sz="1800" b="1" kern="0" dirty="0" smtClean="0">
                <a:solidFill>
                  <a:schemeClr val="accent6">
                    <a:lumMod val="75000"/>
                  </a:schemeClr>
                </a:solidFill>
                <a:latin typeface="Arial" pitchFamily="34" charset="0"/>
                <a:cs typeface="Arial" pitchFamily="34" charset="0"/>
              </a:rPr>
              <a:t> </a:t>
            </a:r>
            <a:r>
              <a:rPr lang="en-GB" sz="1800" b="1" kern="0" dirty="0" smtClean="0">
                <a:solidFill>
                  <a:schemeClr val="accent6">
                    <a:lumMod val="75000"/>
                  </a:schemeClr>
                </a:solidFill>
                <a:latin typeface="Arial" charset="0"/>
                <a:cs typeface="Arial" charset="0"/>
              </a:rPr>
              <a:t>Resilience as a policy narrative     </a:t>
            </a:r>
          </a:p>
          <a:p>
            <a:pPr marL="441325" lvl="1"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‘Intuitive’ concept  - ‘policy broker’</a:t>
            </a:r>
          </a:p>
          <a:p>
            <a:pPr marL="898525" lvl="1" indent="-268288" eaLnBrk="1" hangingPunct="1">
              <a:spcBef>
                <a:spcPct val="20000"/>
              </a:spcBef>
              <a:buFont typeface="Wingdings" pitchFamily="2" charset="2"/>
              <a:buChar char="Ø"/>
              <a:defRPr/>
            </a:pPr>
            <a:r>
              <a:rPr lang="en-GB" sz="1800" b="1" kern="0" dirty="0" smtClean="0">
                <a:latin typeface="Arial" pitchFamily="34" charset="0"/>
                <a:cs typeface="Arial" pitchFamily="34" charset="0"/>
              </a:rPr>
              <a:t> </a:t>
            </a:r>
            <a:r>
              <a:rPr lang="en-GB" sz="1800" kern="0" dirty="0" smtClean="0">
                <a:latin typeface="Arial" pitchFamily="34" charset="0"/>
                <a:cs typeface="Arial" pitchFamily="34" charset="0"/>
              </a:rPr>
              <a:t>across discipline and background</a:t>
            </a:r>
          </a:p>
          <a:p>
            <a:pPr marL="898525" lvl="1" indent="-268288" eaLnBrk="1" hangingPunct="1">
              <a:spcBef>
                <a:spcPct val="20000"/>
              </a:spcBef>
              <a:defRPr/>
            </a:pPr>
            <a:r>
              <a:rPr lang="en-GB" sz="1800" kern="0" dirty="0" smtClean="0">
                <a:latin typeface="Arial" pitchFamily="34" charset="0"/>
                <a:cs typeface="Arial" pitchFamily="34" charset="0"/>
              </a:rPr>
              <a:t>“decreases the rigidities of disciplinary and institutional structure”</a:t>
            </a:r>
          </a:p>
          <a:p>
            <a:pPr marL="898525" lvl="1" indent="-268288" eaLnBrk="1" hangingPunct="1">
              <a:spcBef>
                <a:spcPct val="20000"/>
              </a:spcBef>
              <a:defRPr/>
            </a:pPr>
            <a:r>
              <a:rPr lang="en-GB" sz="1800" kern="0" dirty="0" smtClean="0">
                <a:latin typeface="Arial" pitchFamily="34" charset="0"/>
                <a:cs typeface="Arial" pitchFamily="34" charset="0"/>
              </a:rPr>
              <a:t>		         </a:t>
            </a:r>
            <a:r>
              <a:rPr lang="en-GB" sz="1600" kern="0" dirty="0" smtClean="0">
                <a:latin typeface="Arial" pitchFamily="34" charset="0"/>
                <a:cs typeface="Arial" pitchFamily="34" charset="0"/>
              </a:rPr>
              <a:t>Martin-Breen and </a:t>
            </a:r>
            <a:r>
              <a:rPr lang="en-GB" sz="1600" kern="0" dirty="0" err="1" smtClean="0">
                <a:latin typeface="Arial" pitchFamily="34" charset="0"/>
                <a:cs typeface="Arial" pitchFamily="34" charset="0"/>
              </a:rPr>
              <a:t>Anderies</a:t>
            </a:r>
            <a:r>
              <a:rPr lang="en-GB" sz="1600" kern="0" dirty="0" smtClean="0">
                <a:latin typeface="Arial" pitchFamily="34" charset="0"/>
                <a:cs typeface="Arial" pitchFamily="34" charset="0"/>
              </a:rPr>
              <a:t> 2011</a:t>
            </a:r>
          </a:p>
          <a:p>
            <a:pPr marL="898525" lvl="1" indent="-268288" eaLnBrk="1" hangingPunct="1">
              <a:spcBef>
                <a:spcPct val="20000"/>
              </a:spcBef>
              <a:buFont typeface="Wingdings" pitchFamily="2" charset="2"/>
              <a:buChar char="Ø"/>
              <a:defRPr/>
            </a:pPr>
            <a:r>
              <a:rPr lang="en-GB" sz="1800" kern="0" dirty="0" smtClean="0">
                <a:latin typeface="Arial" pitchFamily="34" charset="0"/>
                <a:cs typeface="Arial" pitchFamily="34" charset="0"/>
              </a:rPr>
              <a:t> potential for integration</a:t>
            </a:r>
          </a:p>
          <a:p>
            <a:pPr marL="898525" lvl="1" indent="-268288" eaLnBrk="1" hangingPunct="1">
              <a:spcBef>
                <a:spcPct val="20000"/>
              </a:spcBef>
              <a:buFont typeface="Wingdings" pitchFamily="2" charset="2"/>
              <a:buChar char="Ø"/>
              <a:defRPr/>
            </a:pPr>
            <a:r>
              <a:rPr lang="en-GB" sz="1800" kern="0" dirty="0" smtClean="0">
                <a:latin typeface="Arial" pitchFamily="34" charset="0"/>
                <a:cs typeface="Arial" pitchFamily="34" charset="0"/>
              </a:rPr>
              <a:t> bridge between communities of practices</a:t>
            </a:r>
          </a:p>
          <a:p>
            <a:pPr marL="898525" lvl="1" indent="-268288" eaLnBrk="1" hangingPunct="1">
              <a:spcBef>
                <a:spcPct val="20000"/>
              </a:spcBef>
              <a:defRPr/>
            </a:pPr>
            <a:r>
              <a:rPr lang="en-GB" sz="1800" kern="0" dirty="0" smtClean="0">
                <a:latin typeface="Arial" pitchFamily="34" charset="0"/>
                <a:cs typeface="Arial" pitchFamily="34" charset="0"/>
              </a:rPr>
              <a:t>   (health, planning, food security, disaster risks management, etc.)</a:t>
            </a:r>
          </a:p>
          <a:p>
            <a:pPr marL="441325" indent="-173038" eaLnBrk="1" hangingPunct="1">
              <a:spcBef>
                <a:spcPct val="20000"/>
              </a:spcBef>
              <a:buFont typeface="Arial" pitchFamily="34" charset="0"/>
              <a:buChar char="•"/>
              <a:defRPr/>
            </a:pPr>
            <a:r>
              <a:rPr lang="en-GB" sz="1800" kern="0" dirty="0" smtClean="0">
                <a:latin typeface="Arial" pitchFamily="34" charset="0"/>
                <a:cs typeface="Arial" pitchFamily="34" charset="0"/>
              </a:rPr>
              <a:t>Resilience as integrating tool</a:t>
            </a:r>
          </a:p>
        </p:txBody>
      </p:sp>
      <p:pic>
        <p:nvPicPr>
          <p:cNvPr id="9" name="Picture 8" descr="The Resilience Project - Brief 120521.jpg"/>
          <p:cNvPicPr>
            <a:picLocks noChangeAspect="1"/>
          </p:cNvPicPr>
          <p:nvPr/>
        </p:nvPicPr>
        <p:blipFill>
          <a:blip r:embed="rId5" cstate="print"/>
          <a:srcRect l="3649" r="9044"/>
          <a:stretch>
            <a:fillRect/>
          </a:stretch>
        </p:blipFill>
        <p:spPr>
          <a:xfrm>
            <a:off x="5186855" y="993228"/>
            <a:ext cx="3957145" cy="5864772"/>
          </a:xfrm>
          <a:prstGeom prst="rect">
            <a:avLst/>
          </a:prstGeom>
        </p:spPr>
      </p:pic>
      <p:sp>
        <p:nvSpPr>
          <p:cNvPr id="10" name="Rectangle 9"/>
          <p:cNvSpPr/>
          <p:nvPr/>
        </p:nvSpPr>
        <p:spPr>
          <a:xfrm>
            <a:off x="0" y="5534561"/>
            <a:ext cx="5565228" cy="1323439"/>
          </a:xfrm>
          <a:prstGeom prst="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5400000" scaled="1"/>
            <a:tileRect/>
          </a:gradFill>
        </p:spPr>
        <p:txBody>
          <a:bodyPr wrap="square">
            <a:spAutoFit/>
          </a:bodyPr>
          <a:lstStyle/>
          <a:p>
            <a:pPr marL="173038"/>
            <a:r>
              <a:rPr lang="en-GB" sz="2000" dirty="0" smtClean="0">
                <a:latin typeface="Arial" pitchFamily="34" charset="0"/>
                <a:cs typeface="Arial" pitchFamily="34" charset="0"/>
              </a:rPr>
              <a:t>‘resilience concept as a platform to ”share knowledge, foster policy dialogue, and field level collaboration” </a:t>
            </a:r>
          </a:p>
          <a:p>
            <a:r>
              <a:rPr lang="en-GB" sz="2000" dirty="0" smtClean="0">
                <a:latin typeface="Arial" pitchFamily="34" charset="0"/>
                <a:cs typeface="Arial" pitchFamily="34" charset="0"/>
              </a:rPr>
              <a:t>                               (SDC and WFP 2011)</a:t>
            </a:r>
            <a:endParaRPr lang="en-US" sz="2000" dirty="0">
              <a:latin typeface="Arial" pitchFamily="34" charset="0"/>
              <a:cs typeface="Arial" pitchFamily="34" charset="0"/>
            </a:endParaRPr>
          </a:p>
        </p:txBody>
      </p:sp>
      <p:sp>
        <p:nvSpPr>
          <p:cNvPr id="4098" name="Subtitle 2"/>
          <p:cNvSpPr>
            <a:spLocks noGrp="1"/>
          </p:cNvSpPr>
          <p:nvPr>
            <p:ph type="subTitle" idx="1"/>
          </p:nvPr>
        </p:nvSpPr>
        <p:spPr>
          <a:xfrm>
            <a:off x="0" y="1108978"/>
            <a:ext cx="7712633" cy="500063"/>
          </a:xfrm>
        </p:spPr>
        <p:txBody>
          <a:bodyPr/>
          <a:lstStyle/>
          <a:p>
            <a:pPr algn="l" eaLnBrk="1" hangingPunct="1"/>
            <a:r>
              <a:rPr lang="en-GB" sz="2200" b="1" dirty="0" smtClean="0">
                <a:solidFill>
                  <a:srgbClr val="C00000"/>
                </a:solidFill>
                <a:latin typeface="Arial" charset="0"/>
                <a:cs typeface="Arial" charset="0"/>
              </a:rPr>
              <a:t>Some (more)good things about resilience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t="26376" b="22513"/>
          <a:stretch>
            <a:fillRect/>
          </a:stretch>
        </p:blipFill>
        <p:spPr bwMode="auto">
          <a:xfrm>
            <a:off x="326477" y="4209393"/>
            <a:ext cx="8454916" cy="2648607"/>
          </a:xfrm>
          <a:prstGeom prst="rect">
            <a:avLst/>
          </a:prstGeom>
          <a:noFill/>
          <a:ln w="9525">
            <a:noFill/>
            <a:miter lim="800000"/>
            <a:headEnd/>
            <a:tailEnd/>
          </a:ln>
        </p:spPr>
      </p:pic>
      <p:sp>
        <p:nvSpPr>
          <p:cNvPr id="4098" name="Subtitle 2"/>
          <p:cNvSpPr>
            <a:spLocks noGrp="1"/>
          </p:cNvSpPr>
          <p:nvPr>
            <p:ph type="subTitle" idx="1"/>
          </p:nvPr>
        </p:nvSpPr>
        <p:spPr>
          <a:xfrm>
            <a:off x="611560" y="1124744"/>
            <a:ext cx="8264426" cy="500063"/>
          </a:xfrm>
        </p:spPr>
        <p:txBody>
          <a:bodyPr/>
          <a:lstStyle/>
          <a:p>
            <a:pPr algn="l" eaLnBrk="1" hangingPunct="1"/>
            <a:r>
              <a:rPr lang="en-GB" sz="2200" b="1" dirty="0" smtClean="0">
                <a:solidFill>
                  <a:srgbClr val="C00000"/>
                </a:solidFill>
                <a:latin typeface="Arial" charset="0"/>
                <a:cs typeface="Arial" charset="0"/>
              </a:rPr>
              <a:t>Some not-so-good things about resilience</a:t>
            </a:r>
          </a:p>
        </p:txBody>
      </p:sp>
      <p:pic>
        <p:nvPicPr>
          <p:cNvPr id="4099" name="Picture 5"/>
          <p:cNvPicPr>
            <a:picLocks noChangeAspect="1" noChangeArrowheads="1"/>
          </p:cNvPicPr>
          <p:nvPr/>
        </p:nvPicPr>
        <p:blipFill>
          <a:blip r:embed="rId4" cstate="print"/>
          <a:srcRect/>
          <a:stretch>
            <a:fillRect/>
          </a:stretch>
        </p:blipFill>
        <p:spPr bwMode="auto">
          <a:xfrm>
            <a:off x="0" y="0"/>
            <a:ext cx="9144000" cy="830263"/>
          </a:xfrm>
          <a:prstGeom prst="rect">
            <a:avLst/>
          </a:prstGeom>
          <a:noFill/>
          <a:ln w="9525">
            <a:noFill/>
            <a:miter lim="800000"/>
            <a:headEnd/>
            <a:tailEnd/>
          </a:ln>
        </p:spPr>
      </p:pic>
      <p:sp>
        <p:nvSpPr>
          <p:cNvPr id="8" name="Subtitle 2"/>
          <p:cNvSpPr txBox="1">
            <a:spLocks/>
          </p:cNvSpPr>
          <p:nvPr/>
        </p:nvSpPr>
        <p:spPr bwMode="auto">
          <a:xfrm>
            <a:off x="907889" y="1693591"/>
            <a:ext cx="6564965" cy="2531568"/>
          </a:xfrm>
          <a:prstGeom prst="rect">
            <a:avLst/>
          </a:prstGeom>
          <a:noFill/>
          <a:ln w="9525">
            <a:noFill/>
            <a:miter lim="800000"/>
            <a:headEnd/>
            <a:tailEnd/>
          </a:ln>
        </p:spPr>
        <p:txBody>
          <a:bodyPr/>
          <a:lstStyle/>
          <a:p>
            <a:pPr eaLnBrk="1" hangingPunct="1">
              <a:spcBef>
                <a:spcPct val="20000"/>
              </a:spcBef>
              <a:buSzPct val="75000"/>
              <a:buFont typeface="Wingdings" pitchFamily="2" charset="2"/>
              <a:buChar char="q"/>
              <a:defRPr/>
            </a:pPr>
            <a:r>
              <a:rPr lang="en-GB" sz="1800" b="1" kern="0" dirty="0" smtClean="0">
                <a:solidFill>
                  <a:schemeClr val="accent6">
                    <a:lumMod val="75000"/>
                  </a:schemeClr>
                </a:solidFill>
                <a:latin typeface="Arial" pitchFamily="34" charset="0"/>
                <a:cs typeface="Arial" pitchFamily="34" charset="0"/>
              </a:rPr>
              <a:t> </a:t>
            </a:r>
            <a:r>
              <a:rPr lang="en-GB" sz="1800" b="1" kern="0" dirty="0" smtClean="0">
                <a:solidFill>
                  <a:schemeClr val="accent6">
                    <a:lumMod val="75000"/>
                  </a:schemeClr>
                </a:solidFill>
                <a:latin typeface="Arial" charset="0"/>
                <a:cs typeface="Arial" charset="0"/>
              </a:rPr>
              <a:t>Resilience  as a fashionable research concept?   </a:t>
            </a:r>
            <a:endParaRPr lang="en-GB" sz="1800" kern="0" dirty="0" smtClean="0">
              <a:latin typeface="Arial" pitchFamily="34" charset="0"/>
              <a:cs typeface="Arial" pitchFamily="34" charset="0"/>
            </a:endParaRPr>
          </a:p>
          <a:p>
            <a:pPr marL="441325" indent="-173038" eaLnBrk="1" hangingPunct="1">
              <a:spcBef>
                <a:spcPct val="20000"/>
              </a:spcBef>
              <a:buSzPct val="85000"/>
              <a:buFont typeface="Wingdings" pitchFamily="2" charset="2"/>
              <a:buChar char="Ø"/>
              <a:defRPr/>
            </a:pPr>
            <a:r>
              <a:rPr lang="en-GB" sz="1800" kern="0" dirty="0" smtClean="0">
                <a:latin typeface="Arial" pitchFamily="34" charset="0"/>
                <a:cs typeface="Arial" pitchFamily="34" charset="0"/>
              </a:rPr>
              <a:t> Increasing number of articles, PhD theses</a:t>
            </a:r>
          </a:p>
          <a:p>
            <a:pPr marL="441325" indent="-173038" eaLnBrk="1" hangingPunct="1">
              <a:spcBef>
                <a:spcPct val="20000"/>
              </a:spcBef>
              <a:buSzPct val="85000"/>
              <a:buFont typeface="Wingdings" pitchFamily="2" charset="2"/>
              <a:buChar char="Ø"/>
              <a:defRPr/>
            </a:pPr>
            <a:r>
              <a:rPr lang="en-GB" sz="1800" kern="0" dirty="0" smtClean="0">
                <a:latin typeface="Arial" pitchFamily="34" charset="0"/>
                <a:cs typeface="Arial" pitchFamily="34" charset="0"/>
              </a:rPr>
              <a:t> Several hundred of definitions (moving target)</a:t>
            </a:r>
          </a:p>
          <a:p>
            <a:pPr marL="441325" indent="-173038" eaLnBrk="1" hangingPunct="1">
              <a:spcBef>
                <a:spcPct val="20000"/>
              </a:spcBef>
              <a:buSzPct val="85000"/>
              <a:buFont typeface="Wingdings" pitchFamily="2" charset="2"/>
              <a:buChar char="Ø"/>
              <a:defRPr/>
            </a:pPr>
            <a:r>
              <a:rPr lang="en-GB" sz="1800" kern="0" dirty="0" smtClean="0">
                <a:latin typeface="Arial" pitchFamily="34" charset="0"/>
                <a:cs typeface="Arial" pitchFamily="34" charset="0"/>
              </a:rPr>
              <a:t> Not easily measurable (outcome, ability)</a:t>
            </a:r>
          </a:p>
          <a:p>
            <a:pPr marL="441325" indent="-173038" eaLnBrk="1" hangingPunct="1">
              <a:spcBef>
                <a:spcPct val="20000"/>
              </a:spcBef>
              <a:buSzPct val="85000"/>
              <a:buFont typeface="Wingdings" pitchFamily="2" charset="2"/>
              <a:buChar char="Ø"/>
              <a:defRPr/>
            </a:pPr>
            <a:r>
              <a:rPr lang="en-GB" sz="1800" kern="0" dirty="0" smtClean="0">
                <a:latin typeface="Arial" pitchFamily="34" charset="0"/>
                <a:cs typeface="Arial" pitchFamily="34" charset="0"/>
              </a:rPr>
              <a:t> Not easily </a:t>
            </a:r>
            <a:r>
              <a:rPr lang="en-GB" sz="1800" kern="0" dirty="0" err="1" smtClean="0">
                <a:latin typeface="Arial" pitchFamily="34" charset="0"/>
                <a:cs typeface="Arial" pitchFamily="34" charset="0"/>
              </a:rPr>
              <a:t>operationable</a:t>
            </a:r>
            <a:endParaRPr lang="en-GB" sz="1800" kern="0" dirty="0" smtClean="0">
              <a:latin typeface="Arial" pitchFamily="34" charset="0"/>
              <a:cs typeface="Arial" pitchFamily="34" charset="0"/>
            </a:endParaRPr>
          </a:p>
          <a:p>
            <a:pPr marL="441325" indent="-173038" eaLnBrk="1" hangingPunct="1">
              <a:spcBef>
                <a:spcPct val="20000"/>
              </a:spcBef>
              <a:buSzPct val="85000"/>
              <a:buFont typeface="Wingdings" pitchFamily="2" charset="2"/>
              <a:buChar char="Ø"/>
              <a:defRPr/>
            </a:pPr>
            <a:r>
              <a:rPr lang="en-GB" sz="1800" kern="0" dirty="0" smtClean="0">
                <a:latin typeface="Arial" pitchFamily="34" charset="0"/>
                <a:cs typeface="Arial" pitchFamily="34" charset="0"/>
              </a:rPr>
              <a:t> Risk to use the wrong concept</a:t>
            </a:r>
          </a:p>
          <a:p>
            <a:pPr marL="441325" indent="-173038" eaLnBrk="1" hangingPunct="1">
              <a:spcBef>
                <a:spcPct val="20000"/>
              </a:spcBef>
              <a:buSzPct val="85000"/>
              <a:buFont typeface="Wingdings" pitchFamily="2" charset="2"/>
              <a:buChar char="Ø"/>
              <a:defRPr/>
            </a:pPr>
            <a:r>
              <a:rPr lang="en-GB" sz="1800" kern="0" dirty="0" smtClean="0">
                <a:latin typeface="Arial" pitchFamily="34" charset="0"/>
                <a:cs typeface="Arial" pitchFamily="34" charset="0"/>
              </a:rPr>
              <a:t> Risk to ‘</a:t>
            </a:r>
            <a:r>
              <a:rPr lang="en-GB" sz="1800" kern="0" dirty="0" err="1" smtClean="0">
                <a:latin typeface="Arial" pitchFamily="34" charset="0"/>
                <a:cs typeface="Arial" pitchFamily="34" charset="0"/>
              </a:rPr>
              <a:t>complexify</a:t>
            </a:r>
            <a:r>
              <a:rPr lang="en-GB" sz="1800" kern="0" dirty="0" smtClean="0">
                <a:latin typeface="Arial" pitchFamily="34" charset="0"/>
                <a:cs typeface="Arial" pitchFamily="34" charset="0"/>
              </a:rPr>
              <a:t>’ the problem instead of clarifying it</a:t>
            </a:r>
          </a:p>
        </p:txBody>
      </p:sp>
      <p:grpSp>
        <p:nvGrpSpPr>
          <p:cNvPr id="9" name="Group 8"/>
          <p:cNvGrpSpPr/>
          <p:nvPr/>
        </p:nvGrpSpPr>
        <p:grpSpPr>
          <a:xfrm>
            <a:off x="1044794" y="2103518"/>
            <a:ext cx="6364999" cy="4754482"/>
            <a:chOff x="1170917" y="2041963"/>
            <a:chExt cx="6364999" cy="4754482"/>
          </a:xfrm>
        </p:grpSpPr>
        <p:sp>
          <p:nvSpPr>
            <p:cNvPr id="6" name="TextBox 5"/>
            <p:cNvSpPr txBox="1"/>
            <p:nvPr/>
          </p:nvSpPr>
          <p:spPr>
            <a:xfrm>
              <a:off x="1182414" y="6396335"/>
              <a:ext cx="6337738" cy="400110"/>
            </a:xfrm>
            <a:prstGeom prst="rect">
              <a:avLst/>
            </a:prstGeom>
            <a:solidFill>
              <a:schemeClr val="bg1"/>
            </a:solidFill>
          </p:spPr>
          <p:txBody>
            <a:bodyPr wrap="square" rtlCol="0">
              <a:spAutoFit/>
            </a:bodyPr>
            <a:lstStyle/>
            <a:p>
              <a:pPr algn="ctr"/>
              <a:r>
                <a:rPr lang="en-GB" sz="2000" dirty="0" smtClean="0">
                  <a:latin typeface="Arial" pitchFamily="34" charset="0"/>
                  <a:cs typeface="Arial" pitchFamily="34" charset="0"/>
                </a:rPr>
                <a:t>Number of articles published in PNAS</a:t>
              </a:r>
              <a:endParaRPr lang="en-US" sz="2000" dirty="0">
                <a:latin typeface="Arial" pitchFamily="34" charset="0"/>
                <a:cs typeface="Arial" pitchFamily="34" charset="0"/>
              </a:endParaRPr>
            </a:p>
          </p:txBody>
        </p:sp>
        <p:pic>
          <p:nvPicPr>
            <p:cNvPr id="1026" name="Picture 2"/>
            <p:cNvPicPr>
              <a:picLocks noChangeAspect="1" noChangeArrowheads="1"/>
            </p:cNvPicPr>
            <p:nvPr/>
          </p:nvPicPr>
          <p:blipFill>
            <a:blip r:embed="rId5" cstate="print"/>
            <a:srcRect/>
            <a:stretch>
              <a:fillRect/>
            </a:stretch>
          </p:blipFill>
          <p:spPr bwMode="auto">
            <a:xfrm>
              <a:off x="1170917" y="2041963"/>
              <a:ext cx="6364999" cy="4392084"/>
            </a:xfrm>
            <a:prstGeom prst="rect">
              <a:avLst/>
            </a:prstGeom>
            <a:noFill/>
            <a:ln w="9525">
              <a:noFill/>
              <a:miter lim="800000"/>
              <a:headEnd/>
              <a:tailEnd/>
            </a:ln>
          </p:spPr>
        </p:pic>
      </p:grpSp>
      <p:pic>
        <p:nvPicPr>
          <p:cNvPr id="2050" name="Picture 2" descr="image001"/>
          <p:cNvPicPr>
            <a:picLocks noChangeAspect="1" noChangeArrowheads="1"/>
          </p:cNvPicPr>
          <p:nvPr/>
        </p:nvPicPr>
        <p:blipFill>
          <a:blip r:embed="rId6" cstate="print"/>
          <a:srcRect/>
          <a:stretch>
            <a:fillRect/>
          </a:stretch>
        </p:blipFill>
        <p:spPr bwMode="auto">
          <a:xfrm>
            <a:off x="1029686" y="2095230"/>
            <a:ext cx="6758481" cy="476277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subTnLst>
                                    <p:set>
                                      <p:cBhvr override="childStyle">
                                        <p:cTn dur="1" fill="hold" display="0" masterRel="nextClick" afterEffect="1"/>
                                        <p:tgtEl>
                                          <p:spTgt spid="205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2"/>
          <p:cNvSpPr>
            <a:spLocks noGrp="1"/>
          </p:cNvSpPr>
          <p:nvPr>
            <p:ph type="subTitle" idx="1"/>
          </p:nvPr>
        </p:nvSpPr>
        <p:spPr>
          <a:xfrm>
            <a:off x="611560" y="1124744"/>
            <a:ext cx="8264426" cy="500063"/>
          </a:xfrm>
        </p:spPr>
        <p:txBody>
          <a:bodyPr/>
          <a:lstStyle/>
          <a:p>
            <a:pPr algn="l" eaLnBrk="1" hangingPunct="1"/>
            <a:r>
              <a:rPr lang="en-GB" sz="2200" b="1" dirty="0" smtClean="0">
                <a:solidFill>
                  <a:srgbClr val="C00000"/>
                </a:solidFill>
                <a:latin typeface="Arial" charset="0"/>
                <a:cs typeface="Arial" charset="0"/>
              </a:rPr>
              <a:t>Some not-so-good things about resilience</a:t>
            </a:r>
          </a:p>
        </p:txBody>
      </p:sp>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sp>
        <p:nvSpPr>
          <p:cNvPr id="8" name="Subtitle 2"/>
          <p:cNvSpPr txBox="1">
            <a:spLocks/>
          </p:cNvSpPr>
          <p:nvPr/>
        </p:nvSpPr>
        <p:spPr bwMode="auto">
          <a:xfrm>
            <a:off x="245739" y="1677825"/>
            <a:ext cx="5792454" cy="2531568"/>
          </a:xfrm>
          <a:prstGeom prst="rect">
            <a:avLst/>
          </a:prstGeom>
          <a:noFill/>
          <a:ln w="9525">
            <a:noFill/>
            <a:miter lim="800000"/>
            <a:headEnd/>
            <a:tailEnd/>
          </a:ln>
        </p:spPr>
        <p:txBody>
          <a:bodyPr/>
          <a:lstStyle/>
          <a:p>
            <a:pPr eaLnBrk="1" hangingPunct="1">
              <a:spcBef>
                <a:spcPct val="20000"/>
              </a:spcBef>
              <a:buSzPct val="75000"/>
              <a:buFont typeface="Wingdings" pitchFamily="2" charset="2"/>
              <a:buChar char="q"/>
              <a:defRPr/>
            </a:pPr>
            <a:r>
              <a:rPr lang="en-GB" sz="1800" b="1" kern="0" dirty="0" smtClean="0">
                <a:solidFill>
                  <a:schemeClr val="accent6">
                    <a:lumMod val="75000"/>
                  </a:schemeClr>
                </a:solidFill>
                <a:latin typeface="Arial" pitchFamily="34" charset="0"/>
                <a:cs typeface="Arial" pitchFamily="34" charset="0"/>
              </a:rPr>
              <a:t> </a:t>
            </a:r>
            <a:r>
              <a:rPr lang="en-GB" sz="1800" b="1" kern="0" dirty="0" smtClean="0">
                <a:solidFill>
                  <a:schemeClr val="accent6">
                    <a:lumMod val="75000"/>
                  </a:schemeClr>
                </a:solidFill>
                <a:latin typeface="Arial" charset="0"/>
                <a:cs typeface="Arial" charset="0"/>
              </a:rPr>
              <a:t>Agency, power and resilience</a:t>
            </a:r>
            <a:r>
              <a:rPr lang="en-GB" sz="1800" kern="0" dirty="0" smtClean="0">
                <a:solidFill>
                  <a:schemeClr val="accent6">
                    <a:lumMod val="75000"/>
                  </a:schemeClr>
                </a:solidFill>
                <a:latin typeface="Arial" pitchFamily="34" charset="0"/>
                <a:cs typeface="Arial" pitchFamily="34" charset="0"/>
              </a:rPr>
              <a:t>     </a:t>
            </a:r>
            <a:endParaRPr lang="en-GB" sz="1600" kern="0" dirty="0" smtClean="0">
              <a:solidFill>
                <a:schemeClr val="accent6">
                  <a:lumMod val="75000"/>
                </a:schemeClr>
              </a:solidFill>
              <a:latin typeface="Arial" pitchFamily="34" charset="0"/>
              <a:cs typeface="Arial" pitchFamily="34" charset="0"/>
            </a:endParaRPr>
          </a:p>
          <a:p>
            <a:pPr marL="441325" lvl="1" indent="-173038" eaLnBrk="1" hangingPunct="1">
              <a:spcBef>
                <a:spcPct val="20000"/>
              </a:spcBef>
              <a:buFont typeface="Arial" pitchFamily="34" charset="0"/>
              <a:buChar char="•"/>
              <a:defRPr/>
            </a:pPr>
            <a:r>
              <a:rPr lang="en-GB" sz="1800" b="1" kern="0" dirty="0" smtClean="0">
                <a:latin typeface="Arial" pitchFamily="34" charset="0"/>
                <a:cs typeface="Arial" pitchFamily="34" charset="0"/>
              </a:rPr>
              <a:t>Definition of Resilience </a:t>
            </a:r>
            <a:endParaRPr lang="en-GB" sz="1800" kern="0" dirty="0" smtClean="0">
              <a:latin typeface="Arial" pitchFamily="34" charset="0"/>
              <a:cs typeface="Arial" pitchFamily="34" charset="0"/>
            </a:endParaRPr>
          </a:p>
          <a:p>
            <a:pPr marL="630238" lvl="1" indent="-173038" eaLnBrk="1" hangingPunct="1">
              <a:spcBef>
                <a:spcPct val="20000"/>
              </a:spcBef>
              <a:defRPr/>
            </a:pPr>
            <a:r>
              <a:rPr lang="en-GB" sz="1800" kern="0" dirty="0" smtClean="0">
                <a:latin typeface="Arial" pitchFamily="34" charset="0"/>
                <a:cs typeface="Arial" pitchFamily="34" charset="0"/>
              </a:rPr>
              <a:t>   </a:t>
            </a:r>
            <a:r>
              <a:rPr lang="en-GB" sz="1800" dirty="0" smtClean="0">
                <a:latin typeface="Arial" pitchFamily="34" charset="0"/>
                <a:cs typeface="Arial" pitchFamily="34" charset="0"/>
              </a:rPr>
              <a:t>“</a:t>
            </a:r>
            <a:r>
              <a:rPr lang="en-GB" sz="1800" b="1" dirty="0" smtClean="0">
                <a:latin typeface="Arial" pitchFamily="34" charset="0"/>
                <a:cs typeface="Arial" pitchFamily="34" charset="0"/>
              </a:rPr>
              <a:t>ability</a:t>
            </a:r>
            <a:r>
              <a:rPr lang="en-GB" sz="1800" dirty="0" smtClean="0">
                <a:latin typeface="Arial" pitchFamily="34" charset="0"/>
                <a:cs typeface="Arial" pitchFamily="34" charset="0"/>
              </a:rPr>
              <a:t> of a system and its component parts to anticipate, absorb, </a:t>
            </a:r>
            <a:r>
              <a:rPr lang="en-GB" sz="1800" b="1" dirty="0" smtClean="0">
                <a:latin typeface="Arial" pitchFamily="34" charset="0"/>
                <a:cs typeface="Arial" pitchFamily="34" charset="0"/>
              </a:rPr>
              <a:t>accommodate, or recover </a:t>
            </a:r>
            <a:r>
              <a:rPr lang="en-GB" sz="1800" dirty="0" smtClean="0">
                <a:latin typeface="Arial" pitchFamily="34" charset="0"/>
                <a:cs typeface="Arial" pitchFamily="34" charset="0"/>
              </a:rPr>
              <a:t>from the effects of a hazardous </a:t>
            </a:r>
            <a:r>
              <a:rPr lang="en-GB" sz="1800" b="1" dirty="0" smtClean="0">
                <a:latin typeface="Arial" pitchFamily="34" charset="0"/>
                <a:cs typeface="Arial" pitchFamily="34" charset="0"/>
              </a:rPr>
              <a:t>event</a:t>
            </a:r>
            <a:r>
              <a:rPr lang="en-GB" sz="1800" dirty="0" smtClean="0">
                <a:latin typeface="Arial" pitchFamily="34" charset="0"/>
                <a:cs typeface="Arial" pitchFamily="34" charset="0"/>
              </a:rPr>
              <a:t> [shock] in a timely and efficient manner” (IPCC 2012, p.3)</a:t>
            </a:r>
            <a:r>
              <a:rPr lang="en-GB" sz="1800" kern="0" dirty="0" smtClean="0">
                <a:latin typeface="Arial" pitchFamily="34" charset="0"/>
                <a:cs typeface="Arial" pitchFamily="34" charset="0"/>
              </a:rPr>
              <a:t> </a:t>
            </a:r>
          </a:p>
        </p:txBody>
      </p:sp>
      <p:sp>
        <p:nvSpPr>
          <p:cNvPr id="5" name="Rectangle 4"/>
          <p:cNvSpPr/>
          <p:nvPr/>
        </p:nvSpPr>
        <p:spPr>
          <a:xfrm>
            <a:off x="236483" y="5506634"/>
            <a:ext cx="5549463" cy="978729"/>
          </a:xfrm>
          <a:prstGeom prst="rect">
            <a:avLst/>
          </a:prstGeom>
        </p:spPr>
        <p:txBody>
          <a:bodyPr wrap="square">
            <a:spAutoFit/>
          </a:bodyPr>
          <a:lstStyle/>
          <a:p>
            <a:pPr marL="630238" indent="-188913" eaLnBrk="1" hangingPunct="1">
              <a:spcBef>
                <a:spcPct val="20000"/>
              </a:spcBef>
              <a:buFont typeface="Arial" pitchFamily="34" charset="0"/>
              <a:buChar char="•"/>
              <a:defRPr/>
            </a:pPr>
            <a:r>
              <a:rPr lang="en-GB" sz="1800" b="1" kern="0" dirty="0" smtClean="0">
                <a:latin typeface="Arial" pitchFamily="34" charset="0"/>
                <a:cs typeface="Arial" pitchFamily="34" charset="0"/>
              </a:rPr>
              <a:t>no particular attention paid to agency, nor to power</a:t>
            </a:r>
          </a:p>
          <a:p>
            <a:pPr marL="630238" eaLnBrk="1" hangingPunct="1">
              <a:spcBef>
                <a:spcPct val="20000"/>
              </a:spcBef>
              <a:defRPr/>
            </a:pPr>
            <a:r>
              <a:rPr lang="en-GB" sz="1800" kern="0" dirty="0" smtClean="0">
                <a:latin typeface="Arial" pitchFamily="34" charset="0"/>
                <a:cs typeface="Arial" pitchFamily="34" charset="0"/>
              </a:rPr>
              <a:t> resilience = technical, neutral, apolitical term</a:t>
            </a:r>
          </a:p>
        </p:txBody>
      </p:sp>
      <p:pic>
        <p:nvPicPr>
          <p:cNvPr id="9" name="Picture 2"/>
          <p:cNvPicPr>
            <a:picLocks noChangeAspect="1" noChangeArrowheads="1"/>
          </p:cNvPicPr>
          <p:nvPr/>
        </p:nvPicPr>
        <p:blipFill>
          <a:blip r:embed="rId4" cstate="print"/>
          <a:srcRect l="14198" r="41591"/>
          <a:stretch>
            <a:fillRect/>
          </a:stretch>
        </p:blipFill>
        <p:spPr bwMode="auto">
          <a:xfrm>
            <a:off x="6164317" y="1856259"/>
            <a:ext cx="2979683" cy="3994110"/>
          </a:xfrm>
          <a:prstGeom prst="rect">
            <a:avLst/>
          </a:prstGeom>
          <a:noFill/>
          <a:ln w="9525">
            <a:noFill/>
            <a:miter lim="800000"/>
            <a:headEnd/>
            <a:tailEnd/>
          </a:ln>
        </p:spPr>
      </p:pic>
      <p:sp>
        <p:nvSpPr>
          <p:cNvPr id="12" name="Rectangle 11"/>
          <p:cNvSpPr/>
          <p:nvPr/>
        </p:nvSpPr>
        <p:spPr>
          <a:xfrm>
            <a:off x="275309" y="3561248"/>
            <a:ext cx="5801710" cy="646331"/>
          </a:xfrm>
          <a:prstGeom prst="rect">
            <a:avLst/>
          </a:prstGeom>
        </p:spPr>
        <p:txBody>
          <a:bodyPr wrap="square">
            <a:spAutoFit/>
          </a:bodyPr>
          <a:lstStyle/>
          <a:p>
            <a:pPr marL="361950" lvl="1" eaLnBrk="1" hangingPunct="1">
              <a:spcBef>
                <a:spcPct val="20000"/>
              </a:spcBef>
              <a:defRPr/>
            </a:pPr>
            <a:r>
              <a:rPr lang="en-GB" sz="1800" kern="0" dirty="0" smtClean="0">
                <a:latin typeface="Arial" pitchFamily="34" charset="0"/>
                <a:cs typeface="Arial" pitchFamily="34" charset="0"/>
              </a:rPr>
              <a:t>Shocks, capacity to recover, bounce back, to learn and adapt, prevention, etc.</a:t>
            </a:r>
            <a:endParaRPr lang="en-GB" sz="1800" dirty="0" smtClean="0"/>
          </a:p>
        </p:txBody>
      </p:sp>
      <p:sp>
        <p:nvSpPr>
          <p:cNvPr id="11" name="Rectangle 10"/>
          <p:cNvSpPr/>
          <p:nvPr/>
        </p:nvSpPr>
        <p:spPr>
          <a:xfrm>
            <a:off x="-409904" y="4342325"/>
            <a:ext cx="6621519" cy="1015663"/>
          </a:xfrm>
          <a:prstGeom prst="rect">
            <a:avLst/>
          </a:prstGeom>
          <a:solidFill>
            <a:schemeClr val="accent1">
              <a:lumMod val="20000"/>
              <a:lumOff val="80000"/>
            </a:schemeClr>
          </a:solidFill>
        </p:spPr>
        <p:txBody>
          <a:bodyPr wrap="square">
            <a:spAutoFit/>
          </a:bodyPr>
          <a:lstStyle/>
          <a:p>
            <a:pPr marL="630238" eaLnBrk="1" hangingPunct="1">
              <a:spcBef>
                <a:spcPct val="20000"/>
              </a:spcBef>
              <a:defRPr/>
            </a:pPr>
            <a:r>
              <a:rPr lang="en-GB" sz="2000" b="1" kern="0" dirty="0" smtClean="0">
                <a:latin typeface="Arial" pitchFamily="34" charset="0"/>
                <a:cs typeface="Arial" pitchFamily="34" charset="0"/>
              </a:rPr>
              <a:t>(among the hundreds definitions that exist in the literature) how many of them do mention ‘power’, ‘inequity’, or  ‘agency’  ?</a:t>
            </a:r>
          </a:p>
        </p:txBody>
      </p:sp>
      <p:pic>
        <p:nvPicPr>
          <p:cNvPr id="13" name="Picture 2"/>
          <p:cNvPicPr>
            <a:picLocks noChangeAspect="1" noChangeArrowheads="1"/>
          </p:cNvPicPr>
          <p:nvPr/>
        </p:nvPicPr>
        <p:blipFill>
          <a:blip r:embed="rId5" cstate="print"/>
          <a:srcRect l="41492" r="15759"/>
          <a:stretch>
            <a:fillRect/>
          </a:stretch>
        </p:blipFill>
        <p:spPr bwMode="auto">
          <a:xfrm>
            <a:off x="6092042" y="1691005"/>
            <a:ext cx="3051958" cy="4797631"/>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par>
                          <p:cTn id="18" fill="hold">
                            <p:stCondLst>
                              <p:cond delay="2000"/>
                            </p:stCondLst>
                            <p:childTnLst>
                              <p:par>
                                <p:cTn id="19" presetID="23" presetClass="entr" presetSubtype="16" fill="hold" grpId="0" nodeType="after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p:cNvPicPr>
            <a:picLocks noChangeAspect="1" noChangeArrowheads="1"/>
          </p:cNvPicPr>
          <p:nvPr/>
        </p:nvPicPr>
        <p:blipFill>
          <a:blip r:embed="rId3" cstate="print"/>
          <a:srcRect/>
          <a:stretch>
            <a:fillRect/>
          </a:stretch>
        </p:blipFill>
        <p:spPr bwMode="auto">
          <a:xfrm>
            <a:off x="0" y="0"/>
            <a:ext cx="9144000" cy="830263"/>
          </a:xfrm>
          <a:prstGeom prst="rect">
            <a:avLst/>
          </a:prstGeom>
          <a:noFill/>
          <a:ln w="9525">
            <a:noFill/>
            <a:miter lim="800000"/>
            <a:headEnd/>
            <a:tailEnd/>
          </a:ln>
        </p:spPr>
      </p:pic>
      <p:sp>
        <p:nvSpPr>
          <p:cNvPr id="8" name="Subtitle 2"/>
          <p:cNvSpPr txBox="1">
            <a:spLocks/>
          </p:cNvSpPr>
          <p:nvPr/>
        </p:nvSpPr>
        <p:spPr bwMode="auto">
          <a:xfrm>
            <a:off x="198443" y="1488640"/>
            <a:ext cx="5193364" cy="1065375"/>
          </a:xfrm>
          <a:prstGeom prst="rect">
            <a:avLst/>
          </a:prstGeom>
          <a:noFill/>
          <a:ln w="9525">
            <a:noFill/>
            <a:miter lim="800000"/>
            <a:headEnd/>
            <a:tailEnd/>
          </a:ln>
        </p:spPr>
        <p:txBody>
          <a:bodyPr/>
          <a:lstStyle/>
          <a:p>
            <a:pPr marL="0" lvl="1" eaLnBrk="1" hangingPunct="1">
              <a:spcBef>
                <a:spcPct val="20000"/>
              </a:spcBef>
              <a:buSzPct val="75000"/>
              <a:buFont typeface="Wingdings" pitchFamily="2" charset="2"/>
              <a:buChar char="q"/>
              <a:defRPr/>
            </a:pPr>
            <a:r>
              <a:rPr lang="en-GB" sz="1800" b="1" kern="0" dirty="0" smtClean="0">
                <a:solidFill>
                  <a:schemeClr val="accent6">
                    <a:lumMod val="75000"/>
                  </a:schemeClr>
                </a:solidFill>
                <a:latin typeface="Arial" pitchFamily="34" charset="0"/>
                <a:cs typeface="Arial" pitchFamily="34" charset="0"/>
              </a:rPr>
              <a:t> </a:t>
            </a:r>
            <a:r>
              <a:rPr lang="en-GB" sz="1800" b="1" kern="0" dirty="0" smtClean="0">
                <a:solidFill>
                  <a:schemeClr val="accent6">
                    <a:lumMod val="75000"/>
                  </a:schemeClr>
                </a:solidFill>
                <a:latin typeface="Arial" charset="0"/>
                <a:cs typeface="Arial" charset="0"/>
              </a:rPr>
              <a:t>Resilience as a normative concept</a:t>
            </a:r>
          </a:p>
          <a:p>
            <a:pPr marL="0" lvl="1" eaLnBrk="1" hangingPunct="1">
              <a:spcBef>
                <a:spcPct val="20000"/>
              </a:spcBef>
              <a:buSzPct val="75000"/>
              <a:defRPr/>
            </a:pPr>
            <a:r>
              <a:rPr lang="en-GB" sz="1800" b="1" kern="0" dirty="0" smtClean="0">
                <a:solidFill>
                  <a:schemeClr val="accent6">
                    <a:lumMod val="75000"/>
                  </a:schemeClr>
                </a:solidFill>
                <a:latin typeface="Arial" charset="0"/>
                <a:cs typeface="Arial" charset="0"/>
              </a:rPr>
              <a:t>     </a:t>
            </a:r>
            <a:r>
              <a:rPr lang="en-GB" sz="1800" kern="0" dirty="0" smtClean="0">
                <a:latin typeface="Arial" pitchFamily="34" charset="0"/>
                <a:cs typeface="Arial" pitchFamily="34" charset="0"/>
              </a:rPr>
              <a:t>‘</a:t>
            </a:r>
            <a:r>
              <a:rPr lang="en-GB" sz="1800" i="1" kern="0" dirty="0" smtClean="0">
                <a:latin typeface="Arial" pitchFamily="34" charset="0"/>
                <a:cs typeface="Arial" pitchFamily="34" charset="0"/>
              </a:rPr>
              <a:t>strengthen community resilience </a:t>
            </a:r>
            <a:r>
              <a:rPr lang="en-GB" sz="1800" kern="0" dirty="0" smtClean="0">
                <a:latin typeface="Arial" pitchFamily="34" charset="0"/>
                <a:cs typeface="Arial" pitchFamily="34" charset="0"/>
              </a:rPr>
              <a:t>’ </a:t>
            </a:r>
          </a:p>
          <a:p>
            <a:pPr marL="0" lvl="1" eaLnBrk="1" hangingPunct="1">
              <a:spcBef>
                <a:spcPct val="20000"/>
              </a:spcBef>
              <a:buSzPct val="75000"/>
              <a:defRPr/>
            </a:pPr>
            <a:r>
              <a:rPr lang="en-GB" sz="1800" kern="0" dirty="0" smtClean="0">
                <a:latin typeface="Arial" pitchFamily="34" charset="0"/>
                <a:cs typeface="Arial" pitchFamily="34" charset="0"/>
              </a:rPr>
              <a:t>                                      </a:t>
            </a:r>
            <a:r>
              <a:rPr lang="en-GB" sz="1800" dirty="0" smtClean="0">
                <a:latin typeface="Arial" pitchFamily="34" charset="0"/>
                <a:cs typeface="Arial" pitchFamily="34" charset="0"/>
              </a:rPr>
              <a:t>as project objective</a:t>
            </a:r>
            <a:r>
              <a:rPr lang="en-GB" sz="1800" b="1" kern="0" dirty="0" smtClean="0">
                <a:solidFill>
                  <a:schemeClr val="accent6">
                    <a:lumMod val="75000"/>
                  </a:schemeClr>
                </a:solidFill>
                <a:latin typeface="Arial" charset="0"/>
                <a:cs typeface="Arial" charset="0"/>
              </a:rPr>
              <a:t> </a:t>
            </a:r>
          </a:p>
        </p:txBody>
      </p:sp>
      <p:sp>
        <p:nvSpPr>
          <p:cNvPr id="11" name="Rectangle 10"/>
          <p:cNvSpPr/>
          <p:nvPr/>
        </p:nvSpPr>
        <p:spPr>
          <a:xfrm>
            <a:off x="709450" y="5913632"/>
            <a:ext cx="4445875" cy="707886"/>
          </a:xfrm>
          <a:prstGeom prst="rect">
            <a:avLst/>
          </a:prstGeom>
          <a:solidFill>
            <a:schemeClr val="accent1">
              <a:lumMod val="20000"/>
              <a:lumOff val="80000"/>
            </a:schemeClr>
          </a:solidFill>
        </p:spPr>
        <p:txBody>
          <a:bodyPr wrap="square">
            <a:spAutoFit/>
          </a:bodyPr>
          <a:lstStyle/>
          <a:p>
            <a:pPr marL="95250" eaLnBrk="1" hangingPunct="1">
              <a:spcBef>
                <a:spcPct val="20000"/>
              </a:spcBef>
              <a:defRPr/>
            </a:pPr>
            <a:r>
              <a:rPr lang="en-GB" sz="2000" b="1" kern="0" dirty="0" smtClean="0">
                <a:latin typeface="Arial" pitchFamily="34" charset="0"/>
                <a:cs typeface="Arial" pitchFamily="34" charset="0"/>
              </a:rPr>
              <a:t>Well-being and resilience are not necessarily positively correlated</a:t>
            </a:r>
          </a:p>
        </p:txBody>
      </p:sp>
      <p:sp>
        <p:nvSpPr>
          <p:cNvPr id="12" name="Rectangle 11"/>
          <p:cNvSpPr/>
          <p:nvPr/>
        </p:nvSpPr>
        <p:spPr>
          <a:xfrm>
            <a:off x="0" y="2384011"/>
            <a:ext cx="5595582" cy="978729"/>
          </a:xfrm>
          <a:prstGeom prst="rect">
            <a:avLst/>
          </a:prstGeom>
        </p:spPr>
        <p:txBody>
          <a:bodyPr wrap="square">
            <a:spAutoFit/>
          </a:bodyPr>
          <a:lstStyle/>
          <a:p>
            <a:pPr marL="725488" lvl="2" indent="-173038" eaLnBrk="1" hangingPunct="1">
              <a:spcBef>
                <a:spcPct val="20000"/>
              </a:spcBef>
              <a:buFont typeface="Arial" pitchFamily="34" charset="0"/>
              <a:buChar char="•"/>
              <a:defRPr/>
            </a:pPr>
            <a:r>
              <a:rPr lang="en-GB" sz="1800" b="1" kern="0" dirty="0" smtClean="0">
                <a:latin typeface="Arial" pitchFamily="34" charset="0"/>
                <a:cs typeface="Arial" pitchFamily="34" charset="0"/>
              </a:rPr>
              <a:t>Winners, losers....</a:t>
            </a:r>
          </a:p>
          <a:p>
            <a:pPr marL="719138" lvl="2" indent="-173038" eaLnBrk="1" hangingPunct="1">
              <a:spcBef>
                <a:spcPct val="20000"/>
              </a:spcBef>
              <a:defRPr/>
            </a:pPr>
            <a:r>
              <a:rPr lang="en-GB" sz="1800" kern="0" dirty="0" smtClean="0">
                <a:latin typeface="Arial" pitchFamily="34" charset="0"/>
                <a:cs typeface="Arial" pitchFamily="34" charset="0"/>
              </a:rPr>
              <a:t>   Building resilience is not zero-sum game, it is likely to have </a:t>
            </a:r>
            <a:r>
              <a:rPr lang="en-GB" sz="1800" b="1" kern="0" dirty="0" smtClean="0">
                <a:latin typeface="Arial" pitchFamily="34" charset="0"/>
                <a:cs typeface="Arial" pitchFamily="34" charset="0"/>
              </a:rPr>
              <a:t>winners and losers</a:t>
            </a:r>
            <a:r>
              <a:rPr lang="en-GB" sz="1800" kern="0" dirty="0" smtClean="0">
                <a:latin typeface="Arial" pitchFamily="34" charset="0"/>
                <a:cs typeface="Arial" pitchFamily="34" charset="0"/>
              </a:rPr>
              <a:t> </a:t>
            </a:r>
          </a:p>
        </p:txBody>
      </p:sp>
      <p:sp>
        <p:nvSpPr>
          <p:cNvPr id="13" name="Rectangle 12"/>
          <p:cNvSpPr/>
          <p:nvPr/>
        </p:nvSpPr>
        <p:spPr>
          <a:xfrm>
            <a:off x="0" y="3404220"/>
            <a:ext cx="5171090" cy="646331"/>
          </a:xfrm>
          <a:prstGeom prst="rect">
            <a:avLst/>
          </a:prstGeom>
        </p:spPr>
        <p:txBody>
          <a:bodyPr wrap="square">
            <a:spAutoFit/>
          </a:bodyPr>
          <a:lstStyle/>
          <a:p>
            <a:pPr marL="630238" lvl="2" indent="-173038" eaLnBrk="1" hangingPunct="1">
              <a:spcBef>
                <a:spcPct val="20000"/>
              </a:spcBef>
              <a:buFont typeface="Arial" pitchFamily="34" charset="0"/>
              <a:buChar char="•"/>
              <a:defRPr/>
            </a:pPr>
            <a:r>
              <a:rPr lang="en-GB" sz="1800" b="1" kern="0" dirty="0" smtClean="0">
                <a:latin typeface="Arial" pitchFamily="34" charset="0"/>
                <a:cs typeface="Arial" pitchFamily="34" charset="0"/>
              </a:rPr>
              <a:t>Adaptive preference</a:t>
            </a:r>
            <a:r>
              <a:rPr lang="en-GB" sz="1800" kern="0" dirty="0" smtClean="0">
                <a:latin typeface="Arial" pitchFamily="34" charset="0"/>
                <a:cs typeface="Arial" pitchFamily="34" charset="0"/>
              </a:rPr>
              <a:t>: reduce one’s personal expectation in order to ‘pass by’</a:t>
            </a:r>
          </a:p>
        </p:txBody>
      </p:sp>
      <p:pic>
        <p:nvPicPr>
          <p:cNvPr id="1026" name="Picture 2" descr="\\ushers\christopheb\IDS\CBPhotos\Congo\83530001.JPG"/>
          <p:cNvPicPr>
            <a:picLocks noChangeAspect="1" noChangeArrowheads="1"/>
          </p:cNvPicPr>
          <p:nvPr/>
        </p:nvPicPr>
        <p:blipFill>
          <a:blip r:embed="rId4" cstate="print"/>
          <a:srcRect r="7328"/>
          <a:stretch>
            <a:fillRect/>
          </a:stretch>
        </p:blipFill>
        <p:spPr bwMode="auto">
          <a:xfrm>
            <a:off x="5871019" y="1529254"/>
            <a:ext cx="3272981" cy="5328745"/>
          </a:xfrm>
          <a:prstGeom prst="rect">
            <a:avLst/>
          </a:prstGeom>
          <a:noFill/>
        </p:spPr>
      </p:pic>
      <p:sp>
        <p:nvSpPr>
          <p:cNvPr id="4098" name="Subtitle 2"/>
          <p:cNvSpPr>
            <a:spLocks noGrp="1"/>
          </p:cNvSpPr>
          <p:nvPr>
            <p:ph type="subTitle" idx="1"/>
          </p:nvPr>
        </p:nvSpPr>
        <p:spPr>
          <a:xfrm>
            <a:off x="611560" y="1124744"/>
            <a:ext cx="7712633" cy="500063"/>
          </a:xfrm>
        </p:spPr>
        <p:txBody>
          <a:bodyPr/>
          <a:lstStyle/>
          <a:p>
            <a:pPr algn="l" eaLnBrk="1" hangingPunct="1"/>
            <a:r>
              <a:rPr lang="en-GB" sz="2200" b="1" dirty="0" smtClean="0">
                <a:solidFill>
                  <a:srgbClr val="C00000"/>
                </a:solidFill>
                <a:latin typeface="Arial" charset="0"/>
                <a:cs typeface="Arial" charset="0"/>
              </a:rPr>
              <a:t>Some not-so-good things about resilience</a:t>
            </a:r>
          </a:p>
        </p:txBody>
      </p:sp>
      <p:sp>
        <p:nvSpPr>
          <p:cNvPr id="9" name="Rectangle 8"/>
          <p:cNvSpPr/>
          <p:nvPr/>
        </p:nvSpPr>
        <p:spPr>
          <a:xfrm>
            <a:off x="457200" y="4115786"/>
            <a:ext cx="5108028" cy="1846659"/>
          </a:xfrm>
          <a:prstGeom prst="rect">
            <a:avLst/>
          </a:prstGeom>
        </p:spPr>
        <p:txBody>
          <a:bodyPr wrap="square">
            <a:spAutoFit/>
          </a:bodyPr>
          <a:lstStyle/>
          <a:p>
            <a:r>
              <a:rPr lang="en-US" sz="1800" i="1" kern="0" dirty="0" smtClean="0">
                <a:latin typeface="Tahoma" pitchFamily="34" charset="0"/>
                <a:cs typeface="Tahoma" pitchFamily="34" charset="0"/>
              </a:rPr>
              <a:t>The deprived people tend to come to terms with their deprivation because of the sheer necessity of survival, and they may, as a result, … even </a:t>
            </a:r>
            <a:r>
              <a:rPr lang="en-US" sz="1800" i="1" u="sng" kern="0" dirty="0" smtClean="0">
                <a:latin typeface="Tahoma" pitchFamily="34" charset="0"/>
                <a:cs typeface="Tahoma" pitchFamily="34" charset="0"/>
              </a:rPr>
              <a:t>adjust their desires and expectations </a:t>
            </a:r>
            <a:r>
              <a:rPr lang="en-US" sz="1800" i="1" kern="0" dirty="0" smtClean="0">
                <a:latin typeface="Tahoma" pitchFamily="34" charset="0"/>
                <a:cs typeface="Tahoma" pitchFamily="34" charset="0"/>
              </a:rPr>
              <a:t>to what they </a:t>
            </a:r>
            <a:r>
              <a:rPr lang="en-US" sz="1800" i="1" kern="0" dirty="0" err="1" smtClean="0">
                <a:latin typeface="Tahoma" pitchFamily="34" charset="0"/>
                <a:cs typeface="Tahoma" pitchFamily="34" charset="0"/>
              </a:rPr>
              <a:t>unambitiously</a:t>
            </a:r>
            <a:r>
              <a:rPr lang="en-US" sz="1800" i="1" kern="0" dirty="0" smtClean="0">
                <a:latin typeface="Tahoma" pitchFamily="34" charset="0"/>
                <a:cs typeface="Tahoma" pitchFamily="34" charset="0"/>
              </a:rPr>
              <a:t> see as feasible</a:t>
            </a:r>
            <a:r>
              <a:rPr lang="en-US" sz="1800" i="1" dirty="0" smtClean="0">
                <a:latin typeface="Tahoma" pitchFamily="34" charset="0"/>
                <a:cs typeface="Tahoma" pitchFamily="34" charset="0"/>
              </a:rPr>
              <a:t>”</a:t>
            </a:r>
          </a:p>
          <a:p>
            <a:r>
              <a:rPr lang="en-GB" i="1" dirty="0" smtClean="0"/>
              <a:t>			</a:t>
            </a:r>
            <a:r>
              <a:rPr lang="en-GB" sz="1800" dirty="0" err="1" smtClean="0"/>
              <a:t>Sen</a:t>
            </a:r>
            <a:r>
              <a:rPr lang="en-GB" sz="1800" dirty="0" smtClean="0"/>
              <a:t> 1999, p.62</a:t>
            </a:r>
            <a:endParaRPr lang="en-US" sz="1800" dirty="0"/>
          </a:p>
        </p:txBody>
      </p:sp>
      <p:sp>
        <p:nvSpPr>
          <p:cNvPr id="10" name="TextBox 9"/>
          <p:cNvSpPr txBox="1"/>
          <p:nvPr/>
        </p:nvSpPr>
        <p:spPr>
          <a:xfrm>
            <a:off x="378372" y="2443655"/>
            <a:ext cx="8434552" cy="2308324"/>
          </a:xfrm>
          <a:prstGeom prst="rect">
            <a:avLst/>
          </a:prstGeom>
          <a:solidFill>
            <a:schemeClr val="accent1">
              <a:lumMod val="20000"/>
              <a:lumOff val="80000"/>
            </a:schemeClr>
          </a:solidFill>
        </p:spPr>
        <p:txBody>
          <a:bodyPr wrap="square" rtlCol="0">
            <a:spAutoFit/>
          </a:bodyPr>
          <a:lstStyle/>
          <a:p>
            <a:r>
              <a:rPr lang="en-GB" dirty="0" smtClean="0"/>
              <a:t>IDRC-DFID Global Adaptation Research Programme</a:t>
            </a:r>
          </a:p>
          <a:p>
            <a:r>
              <a:rPr lang="en-GB" dirty="0" smtClean="0"/>
              <a:t>GBP35million + CAD14 million  over 7 years (2013-2019)</a:t>
            </a:r>
          </a:p>
          <a:p>
            <a:endParaRPr lang="en-GB" dirty="0" smtClean="0"/>
          </a:p>
          <a:p>
            <a:r>
              <a:rPr lang="en-GB" dirty="0" smtClean="0"/>
              <a:t>“</a:t>
            </a:r>
            <a:r>
              <a:rPr lang="en-US" dirty="0" smtClean="0"/>
              <a:t>The program will focus on increasing the resilience of the most vulnerable populations and their livelihoods in three ‘hot spots’ in Africa and South Asia,  …</a:t>
            </a:r>
            <a:r>
              <a:rPr lang="en-GB" dirty="0" smtClean="0"/>
              <a:t>”</a:t>
            </a:r>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9" grpId="0"/>
      <p:bldP spid="10" grpId="0" animBg="1"/>
    </p:bldLst>
  </p:timing>
</p:sld>
</file>

<file path=ppt/theme/theme1.xml><?xml version="1.0" encoding="utf-8"?>
<a:theme xmlns:a="http://schemas.openxmlformats.org/drawingml/2006/main" name="Blank Presentation">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CFB1DE7BFA8345A965A129E11990F3" ma:contentTypeVersion="2" ma:contentTypeDescription="Create a new document." ma:contentTypeScope="" ma:versionID="bee91d5967da39a07c2bed7147710b95">
  <xsd:schema xmlns:xsd="http://www.w3.org/2001/XMLSchema" xmlns:p="http://schemas.microsoft.com/office/2006/metadata/properties" xmlns:ns2="47a1a525-804d-4d5c-a355-3c13cde5803c" targetNamespace="http://schemas.microsoft.com/office/2006/metadata/properties" ma:root="true" ma:fieldsID="cffaecaec0d7a467be809d368da33daf" ns2:_="">
    <xsd:import namespace="47a1a525-804d-4d5c-a355-3c13cde5803c"/>
    <xsd:element name="properties">
      <xsd:complexType>
        <xsd:sequence>
          <xsd:element name="documentManagement">
            <xsd:complexType>
              <xsd:all>
                <xsd:element ref="ns2:Target_x0020_Audiences" minOccurs="0"/>
              </xsd:all>
            </xsd:complexType>
          </xsd:element>
        </xsd:sequence>
      </xsd:complexType>
    </xsd:element>
  </xsd:schema>
  <xsd:schema xmlns:xsd="http://www.w3.org/2001/XMLSchema" xmlns:dms="http://schemas.microsoft.com/office/2006/documentManagement/types" targetNamespace="47a1a525-804d-4d5c-a355-3c13cde5803c" elementFormDefault="qualified">
    <xsd:import namespace="http://schemas.microsoft.com/office/2006/documentManagement/types"/>
    <xsd:element name="Target_x0020_Audiences" ma:index="8"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4.xml><?xml version="1.0" encoding="utf-8"?>
<p:properties xmlns:p="http://schemas.microsoft.com/office/2006/metadata/properties" xmlns:xsi="http://www.w3.org/2001/XMLSchema-instance">
  <documentManagement>
    <Target_x0020_Audiences xmlns="47a1a525-804d-4d5c-a355-3c13cde5803c" xsi:nil="true"/>
  </documentManagement>
</p:properties>
</file>

<file path=customXml/itemProps1.xml><?xml version="1.0" encoding="utf-8"?>
<ds:datastoreItem xmlns:ds="http://schemas.openxmlformats.org/officeDocument/2006/customXml" ds:itemID="{A0098180-6026-4D4B-8D2C-9281844D276A}">
  <ds:schemaRefs>
    <ds:schemaRef ds:uri="http://schemas.microsoft.com/sharepoint/v3/contenttype/forms"/>
  </ds:schemaRefs>
</ds:datastoreItem>
</file>

<file path=customXml/itemProps2.xml><?xml version="1.0" encoding="utf-8"?>
<ds:datastoreItem xmlns:ds="http://schemas.openxmlformats.org/officeDocument/2006/customXml" ds:itemID="{08D7F380-7484-4F58-9E16-F98CD5C2E2B3}">
  <ds:schemaRefs>
    <ds:schemaRef ds:uri="http://schemas.microsoft.com/office/2006/metadata/longProperties"/>
  </ds:schemaRefs>
</ds:datastoreItem>
</file>

<file path=customXml/itemProps3.xml><?xml version="1.0" encoding="utf-8"?>
<ds:datastoreItem xmlns:ds="http://schemas.openxmlformats.org/officeDocument/2006/customXml" ds:itemID="{A07DA0A9-BB8D-4AF1-8E7E-A0AFA83B7E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a1a525-804d-4d5c-a355-3c13cde5803c"/>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4.xml><?xml version="1.0" encoding="utf-8"?>
<ds:datastoreItem xmlns:ds="http://schemas.openxmlformats.org/officeDocument/2006/customXml" ds:itemID="{58A8E8ED-7DA1-40A1-8814-A5567F10FEC9}">
  <ds:schemaRefs>
    <ds:schemaRef ds:uri="http://schemas.microsoft.com/office/2006/metadata/properties"/>
    <ds:schemaRef ds:uri="47a1a525-804d-4d5c-a355-3c13cde5803c"/>
  </ds:schemaRefs>
</ds:datastoreItem>
</file>

<file path=docProps/app.xml><?xml version="1.0" encoding="utf-8"?>
<Properties xmlns="http://schemas.openxmlformats.org/officeDocument/2006/extended-properties" xmlns:vt="http://schemas.openxmlformats.org/officeDocument/2006/docPropsVTypes">
  <Template>Blank Presentation</Template>
  <TotalTime>10405</TotalTime>
  <Words>2927</Words>
  <Application>Microsoft Office PowerPoint</Application>
  <PresentationFormat>On-screen Show (4:3)</PresentationFormat>
  <Paragraphs>274</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Blank Presentation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 Resilience and vulnerability  </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Institute of Development Studies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garye</dc:creator>
  <cp:lastModifiedBy>nneumann</cp:lastModifiedBy>
  <cp:revision>263</cp:revision>
  <dcterms:created xsi:type="dcterms:W3CDTF">2008-02-26T15:30:35Z</dcterms:created>
  <dcterms:modified xsi:type="dcterms:W3CDTF">2012-11-13T15:08:27Z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DS Editorial">
    <vt:lpwstr>IDS Visual Identity</vt:lpwstr>
  </property>
  <property fmtid="{D5CDD505-2E9C-101B-9397-08002B2CF9AE}" pid="3" name="Group">
    <vt:lpwstr/>
  </property>
  <property fmtid="{D5CDD505-2E9C-101B-9397-08002B2CF9AE}" pid="4" name="ContentType">
    <vt:lpwstr>Document</vt:lpwstr>
  </property>
  <property fmtid="{D5CDD505-2E9C-101B-9397-08002B2CF9AE}" pid="5" name="Media Type">
    <vt:lpwstr/>
  </property>
</Properties>
</file>