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68" r:id="rId4"/>
    <p:sldId id="267" r:id="rId5"/>
    <p:sldId id="260" r:id="rId6"/>
    <p:sldId id="265" r:id="rId7"/>
    <p:sldId id="264" r:id="rId8"/>
    <p:sldId id="277" r:id="rId9"/>
    <p:sldId id="274" r:id="rId10"/>
    <p:sldId id="275" r:id="rId11"/>
    <p:sldId id="276" r:id="rId12"/>
    <p:sldId id="263" r:id="rId13"/>
    <p:sldId id="262" r:id="rId14"/>
    <p:sldId id="261" r:id="rId15"/>
    <p:sldId id="269" r:id="rId16"/>
    <p:sldId id="270" r:id="rId17"/>
    <p:sldId id="271" r:id="rId18"/>
    <p:sldId id="272" r:id="rId19"/>
    <p:sldId id="273" r:id="rId20"/>
    <p:sldId id="259" r:id="rId2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A5A"/>
    <a:srgbClr val="CFD156"/>
    <a:srgbClr val="D7D653"/>
    <a:srgbClr val="CED241"/>
    <a:srgbClr val="B8B949"/>
    <a:srgbClr val="C9A33E"/>
    <a:srgbClr val="006982"/>
    <a:srgbClr val="7B7F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29" autoAdjust="0"/>
    <p:restoredTop sz="91261" autoAdjust="0"/>
  </p:normalViewPr>
  <p:slideViewPr>
    <p:cSldViewPr snapToGrid="0" snapToObjects="1">
      <p:cViewPr varScale="1">
        <p:scale>
          <a:sx n="64" d="100"/>
          <a:sy n="64" d="100"/>
        </p:scale>
        <p:origin x="-444" y="-9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33DDF-44CC-4A16-9DF9-3F56AF034ABF}"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0729CCF5-6374-4110-9F78-109AA4AF02B2}">
      <dgm:prSet phldrT="[Text]"/>
      <dgm:spPr/>
      <dgm:t>
        <a:bodyPr/>
        <a:lstStyle/>
        <a:p>
          <a:r>
            <a:rPr lang="en-US" dirty="0" smtClean="0"/>
            <a:t>Reduced malnutrition</a:t>
          </a:r>
          <a:endParaRPr lang="en-US" dirty="0"/>
        </a:p>
      </dgm:t>
    </dgm:pt>
    <dgm:pt modelId="{93A8B7D9-10BF-4E56-9D13-CF631005F261}" type="parTrans" cxnId="{83C383E3-05E2-45AD-A5F1-C02B676941CD}">
      <dgm:prSet/>
      <dgm:spPr/>
      <dgm:t>
        <a:bodyPr/>
        <a:lstStyle/>
        <a:p>
          <a:endParaRPr lang="en-US"/>
        </a:p>
      </dgm:t>
    </dgm:pt>
    <dgm:pt modelId="{35846216-7D5E-40F9-9761-067247D4BFDC}" type="sibTrans" cxnId="{83C383E3-05E2-45AD-A5F1-C02B676941CD}">
      <dgm:prSet/>
      <dgm:spPr/>
      <dgm:t>
        <a:bodyPr/>
        <a:lstStyle/>
        <a:p>
          <a:endParaRPr lang="en-US"/>
        </a:p>
      </dgm:t>
    </dgm:pt>
    <dgm:pt modelId="{A4E4A9BA-DE8A-4023-9E89-B4F5E50C8C38}">
      <dgm:prSet phldrT="[Text]"/>
      <dgm:spPr/>
      <dgm:t>
        <a:bodyPr/>
        <a:lstStyle/>
        <a:p>
          <a:r>
            <a:rPr lang="en-US" dirty="0" smtClean="0"/>
            <a:t>Improved food access</a:t>
          </a:r>
          <a:endParaRPr lang="en-US" dirty="0"/>
        </a:p>
      </dgm:t>
    </dgm:pt>
    <dgm:pt modelId="{9D6C4A1D-35E2-4A42-A66D-2E2B4496E784}" type="parTrans" cxnId="{7AEDEC40-2D2C-4F80-A470-95BE7186F570}">
      <dgm:prSet/>
      <dgm:spPr/>
      <dgm:t>
        <a:bodyPr/>
        <a:lstStyle/>
        <a:p>
          <a:endParaRPr lang="en-US"/>
        </a:p>
      </dgm:t>
    </dgm:pt>
    <dgm:pt modelId="{1DB2C70C-28C5-4E4A-97F5-898BE1FE535A}" type="sibTrans" cxnId="{7AEDEC40-2D2C-4F80-A470-95BE7186F570}">
      <dgm:prSet/>
      <dgm:spPr/>
      <dgm:t>
        <a:bodyPr/>
        <a:lstStyle/>
        <a:p>
          <a:endParaRPr lang="en-US"/>
        </a:p>
      </dgm:t>
    </dgm:pt>
    <dgm:pt modelId="{4DF18058-826F-49E1-9174-36FC7EFBCD14}">
      <dgm:prSet phldrT="[Text]"/>
      <dgm:spPr/>
      <dgm:t>
        <a:bodyPr/>
        <a:lstStyle/>
        <a:p>
          <a:r>
            <a:rPr lang="en-US" dirty="0" smtClean="0"/>
            <a:t>Improved food availability</a:t>
          </a:r>
          <a:endParaRPr lang="en-US" dirty="0"/>
        </a:p>
      </dgm:t>
    </dgm:pt>
    <dgm:pt modelId="{7BCDFD2D-DB8D-40E4-90FF-D4D8986F0018}" type="parTrans" cxnId="{29489215-3B28-42C3-A457-CAE8DC0D2CDC}">
      <dgm:prSet/>
      <dgm:spPr/>
      <dgm:t>
        <a:bodyPr/>
        <a:lstStyle/>
        <a:p>
          <a:endParaRPr lang="en-US"/>
        </a:p>
      </dgm:t>
    </dgm:pt>
    <dgm:pt modelId="{2E10016F-BD16-49E6-8B01-A4E4EB5BD8D6}" type="sibTrans" cxnId="{29489215-3B28-42C3-A457-CAE8DC0D2CDC}">
      <dgm:prSet/>
      <dgm:spPr/>
      <dgm:t>
        <a:bodyPr/>
        <a:lstStyle/>
        <a:p>
          <a:endParaRPr lang="en-US"/>
        </a:p>
      </dgm:t>
    </dgm:pt>
    <dgm:pt modelId="{0EC2A3E1-BAFC-43DB-A670-ED5513E655E8}">
      <dgm:prSet phldrT="[Text]"/>
      <dgm:spPr/>
      <dgm:t>
        <a:bodyPr/>
        <a:lstStyle/>
        <a:p>
          <a:r>
            <a:rPr lang="en-US" dirty="0" smtClean="0"/>
            <a:t>Improved food utilization</a:t>
          </a:r>
          <a:endParaRPr lang="en-US" dirty="0"/>
        </a:p>
      </dgm:t>
    </dgm:pt>
    <dgm:pt modelId="{70475266-57F0-4507-8323-9F687CEC6EE7}" type="parTrans" cxnId="{C525A27F-1E2D-46F6-BED2-4697894483F0}">
      <dgm:prSet/>
      <dgm:spPr/>
      <dgm:t>
        <a:bodyPr/>
        <a:lstStyle/>
        <a:p>
          <a:endParaRPr lang="en-US"/>
        </a:p>
      </dgm:t>
    </dgm:pt>
    <dgm:pt modelId="{2AF17F64-8988-4B05-BE6B-3B5248372FA5}" type="sibTrans" cxnId="{C525A27F-1E2D-46F6-BED2-4697894483F0}">
      <dgm:prSet/>
      <dgm:spPr/>
      <dgm:t>
        <a:bodyPr/>
        <a:lstStyle/>
        <a:p>
          <a:endParaRPr lang="en-US"/>
        </a:p>
      </dgm:t>
    </dgm:pt>
    <dgm:pt modelId="{D625F4A2-1564-4D14-84D8-7947DDA0CFB5}" type="pres">
      <dgm:prSet presAssocID="{2C333DDF-44CC-4A16-9DF9-3F56AF034ABF}" presName="hierChild1" presStyleCnt="0">
        <dgm:presLayoutVars>
          <dgm:orgChart val="1"/>
          <dgm:chPref val="1"/>
          <dgm:dir/>
          <dgm:animOne val="branch"/>
          <dgm:animLvl val="lvl"/>
          <dgm:resizeHandles/>
        </dgm:presLayoutVars>
      </dgm:prSet>
      <dgm:spPr/>
      <dgm:t>
        <a:bodyPr/>
        <a:lstStyle/>
        <a:p>
          <a:endParaRPr lang="en-US"/>
        </a:p>
      </dgm:t>
    </dgm:pt>
    <dgm:pt modelId="{4540E5B4-90E5-4170-A0F7-DB3C47A1E1FE}" type="pres">
      <dgm:prSet presAssocID="{0729CCF5-6374-4110-9F78-109AA4AF02B2}" presName="hierRoot1" presStyleCnt="0">
        <dgm:presLayoutVars>
          <dgm:hierBranch val="init"/>
        </dgm:presLayoutVars>
      </dgm:prSet>
      <dgm:spPr/>
    </dgm:pt>
    <dgm:pt modelId="{C419F727-E49E-4E27-AD07-BFD10A2EEA4C}" type="pres">
      <dgm:prSet presAssocID="{0729CCF5-6374-4110-9F78-109AA4AF02B2}" presName="rootComposite1" presStyleCnt="0"/>
      <dgm:spPr/>
    </dgm:pt>
    <dgm:pt modelId="{10446668-B045-4382-8DD1-8403001ED74C}" type="pres">
      <dgm:prSet presAssocID="{0729CCF5-6374-4110-9F78-109AA4AF02B2}" presName="rootText1" presStyleLbl="node0" presStyleIdx="0" presStyleCnt="1">
        <dgm:presLayoutVars>
          <dgm:chPref val="3"/>
        </dgm:presLayoutVars>
      </dgm:prSet>
      <dgm:spPr/>
      <dgm:t>
        <a:bodyPr/>
        <a:lstStyle/>
        <a:p>
          <a:endParaRPr lang="en-US"/>
        </a:p>
      </dgm:t>
    </dgm:pt>
    <dgm:pt modelId="{D1422548-BB7B-40C5-A891-9DB57EB9DD34}" type="pres">
      <dgm:prSet presAssocID="{0729CCF5-6374-4110-9F78-109AA4AF02B2}" presName="rootConnector1" presStyleLbl="node1" presStyleIdx="0" presStyleCnt="0"/>
      <dgm:spPr/>
      <dgm:t>
        <a:bodyPr/>
        <a:lstStyle/>
        <a:p>
          <a:endParaRPr lang="en-US"/>
        </a:p>
      </dgm:t>
    </dgm:pt>
    <dgm:pt modelId="{ED5E38B6-D678-4642-947E-AFBF058E3A3A}" type="pres">
      <dgm:prSet presAssocID="{0729CCF5-6374-4110-9F78-109AA4AF02B2}" presName="hierChild2" presStyleCnt="0"/>
      <dgm:spPr/>
    </dgm:pt>
    <dgm:pt modelId="{732067E2-D41E-4983-8EF7-9ED5A4618657}" type="pres">
      <dgm:prSet presAssocID="{9D6C4A1D-35E2-4A42-A66D-2E2B4496E784}" presName="Name37" presStyleLbl="parChTrans1D2" presStyleIdx="0" presStyleCnt="3"/>
      <dgm:spPr/>
      <dgm:t>
        <a:bodyPr/>
        <a:lstStyle/>
        <a:p>
          <a:endParaRPr lang="en-US"/>
        </a:p>
      </dgm:t>
    </dgm:pt>
    <dgm:pt modelId="{974A863E-B05A-4312-829A-12E0C152BE87}" type="pres">
      <dgm:prSet presAssocID="{A4E4A9BA-DE8A-4023-9E89-B4F5E50C8C38}" presName="hierRoot2" presStyleCnt="0">
        <dgm:presLayoutVars>
          <dgm:hierBranch val="init"/>
        </dgm:presLayoutVars>
      </dgm:prSet>
      <dgm:spPr/>
    </dgm:pt>
    <dgm:pt modelId="{38075DAD-4D61-4556-A2F9-7B06C33AA1C3}" type="pres">
      <dgm:prSet presAssocID="{A4E4A9BA-DE8A-4023-9E89-B4F5E50C8C38}" presName="rootComposite" presStyleCnt="0"/>
      <dgm:spPr/>
    </dgm:pt>
    <dgm:pt modelId="{4CFF8A5F-7C1D-4566-82AF-CAD903FE969D}" type="pres">
      <dgm:prSet presAssocID="{A4E4A9BA-DE8A-4023-9E89-B4F5E50C8C38}" presName="rootText" presStyleLbl="node2" presStyleIdx="0" presStyleCnt="3">
        <dgm:presLayoutVars>
          <dgm:chPref val="3"/>
        </dgm:presLayoutVars>
      </dgm:prSet>
      <dgm:spPr/>
      <dgm:t>
        <a:bodyPr/>
        <a:lstStyle/>
        <a:p>
          <a:endParaRPr lang="en-US"/>
        </a:p>
      </dgm:t>
    </dgm:pt>
    <dgm:pt modelId="{51CE5233-390D-4AC0-A724-34A7EA6812C9}" type="pres">
      <dgm:prSet presAssocID="{A4E4A9BA-DE8A-4023-9E89-B4F5E50C8C38}" presName="rootConnector" presStyleLbl="node2" presStyleIdx="0" presStyleCnt="3"/>
      <dgm:spPr/>
      <dgm:t>
        <a:bodyPr/>
        <a:lstStyle/>
        <a:p>
          <a:endParaRPr lang="en-US"/>
        </a:p>
      </dgm:t>
    </dgm:pt>
    <dgm:pt modelId="{3F44A04B-CF86-4191-8D52-BE7EF7D3309F}" type="pres">
      <dgm:prSet presAssocID="{A4E4A9BA-DE8A-4023-9E89-B4F5E50C8C38}" presName="hierChild4" presStyleCnt="0"/>
      <dgm:spPr/>
    </dgm:pt>
    <dgm:pt modelId="{44B9C194-9CCE-4117-9BE1-93E2421595F2}" type="pres">
      <dgm:prSet presAssocID="{A4E4A9BA-DE8A-4023-9E89-B4F5E50C8C38}" presName="hierChild5" presStyleCnt="0"/>
      <dgm:spPr/>
    </dgm:pt>
    <dgm:pt modelId="{0F514769-DAE2-42F0-8F41-2D173815B00E}" type="pres">
      <dgm:prSet presAssocID="{7BCDFD2D-DB8D-40E4-90FF-D4D8986F0018}" presName="Name37" presStyleLbl="parChTrans1D2" presStyleIdx="1" presStyleCnt="3"/>
      <dgm:spPr/>
      <dgm:t>
        <a:bodyPr/>
        <a:lstStyle/>
        <a:p>
          <a:endParaRPr lang="en-US"/>
        </a:p>
      </dgm:t>
    </dgm:pt>
    <dgm:pt modelId="{435B20CD-393B-4280-B019-3FA9C1287CAC}" type="pres">
      <dgm:prSet presAssocID="{4DF18058-826F-49E1-9174-36FC7EFBCD14}" presName="hierRoot2" presStyleCnt="0">
        <dgm:presLayoutVars>
          <dgm:hierBranch val="init"/>
        </dgm:presLayoutVars>
      </dgm:prSet>
      <dgm:spPr/>
    </dgm:pt>
    <dgm:pt modelId="{AA22062B-940C-4AE9-AD7D-4587F417D41F}" type="pres">
      <dgm:prSet presAssocID="{4DF18058-826F-49E1-9174-36FC7EFBCD14}" presName="rootComposite" presStyleCnt="0"/>
      <dgm:spPr/>
    </dgm:pt>
    <dgm:pt modelId="{8F0C5063-AB84-4703-AAB3-FC397C8F9BC9}" type="pres">
      <dgm:prSet presAssocID="{4DF18058-826F-49E1-9174-36FC7EFBCD14}" presName="rootText" presStyleLbl="node2" presStyleIdx="1" presStyleCnt="3">
        <dgm:presLayoutVars>
          <dgm:chPref val="3"/>
        </dgm:presLayoutVars>
      </dgm:prSet>
      <dgm:spPr/>
      <dgm:t>
        <a:bodyPr/>
        <a:lstStyle/>
        <a:p>
          <a:endParaRPr lang="en-US"/>
        </a:p>
      </dgm:t>
    </dgm:pt>
    <dgm:pt modelId="{9A08E664-0C37-4179-989F-5116CA70B766}" type="pres">
      <dgm:prSet presAssocID="{4DF18058-826F-49E1-9174-36FC7EFBCD14}" presName="rootConnector" presStyleLbl="node2" presStyleIdx="1" presStyleCnt="3"/>
      <dgm:spPr/>
      <dgm:t>
        <a:bodyPr/>
        <a:lstStyle/>
        <a:p>
          <a:endParaRPr lang="en-US"/>
        </a:p>
      </dgm:t>
    </dgm:pt>
    <dgm:pt modelId="{F1F7680C-0BBE-481B-8F66-116A30EFA992}" type="pres">
      <dgm:prSet presAssocID="{4DF18058-826F-49E1-9174-36FC7EFBCD14}" presName="hierChild4" presStyleCnt="0"/>
      <dgm:spPr/>
    </dgm:pt>
    <dgm:pt modelId="{9486E7A7-49C3-4159-8D30-F5773E55F46F}" type="pres">
      <dgm:prSet presAssocID="{4DF18058-826F-49E1-9174-36FC7EFBCD14}" presName="hierChild5" presStyleCnt="0"/>
      <dgm:spPr/>
    </dgm:pt>
    <dgm:pt modelId="{CAD260B8-6F54-4F53-A5A7-C2AEE5D37FBF}" type="pres">
      <dgm:prSet presAssocID="{70475266-57F0-4507-8323-9F687CEC6EE7}" presName="Name37" presStyleLbl="parChTrans1D2" presStyleIdx="2" presStyleCnt="3"/>
      <dgm:spPr/>
      <dgm:t>
        <a:bodyPr/>
        <a:lstStyle/>
        <a:p>
          <a:endParaRPr lang="en-US"/>
        </a:p>
      </dgm:t>
    </dgm:pt>
    <dgm:pt modelId="{9263AED9-BAF4-4B10-930E-50050A8EE0A5}" type="pres">
      <dgm:prSet presAssocID="{0EC2A3E1-BAFC-43DB-A670-ED5513E655E8}" presName="hierRoot2" presStyleCnt="0">
        <dgm:presLayoutVars>
          <dgm:hierBranch val="init"/>
        </dgm:presLayoutVars>
      </dgm:prSet>
      <dgm:spPr/>
    </dgm:pt>
    <dgm:pt modelId="{5E34A36B-E004-4A08-8DB9-989FCA80C241}" type="pres">
      <dgm:prSet presAssocID="{0EC2A3E1-BAFC-43DB-A670-ED5513E655E8}" presName="rootComposite" presStyleCnt="0"/>
      <dgm:spPr/>
    </dgm:pt>
    <dgm:pt modelId="{E078C7F8-D4A6-4A98-8D36-CBFF7510E570}" type="pres">
      <dgm:prSet presAssocID="{0EC2A3E1-BAFC-43DB-A670-ED5513E655E8}" presName="rootText" presStyleLbl="node2" presStyleIdx="2" presStyleCnt="3">
        <dgm:presLayoutVars>
          <dgm:chPref val="3"/>
        </dgm:presLayoutVars>
      </dgm:prSet>
      <dgm:spPr/>
      <dgm:t>
        <a:bodyPr/>
        <a:lstStyle/>
        <a:p>
          <a:endParaRPr lang="en-US"/>
        </a:p>
      </dgm:t>
    </dgm:pt>
    <dgm:pt modelId="{83B07508-BBC7-41EC-9D51-72237E89B31D}" type="pres">
      <dgm:prSet presAssocID="{0EC2A3E1-BAFC-43DB-A670-ED5513E655E8}" presName="rootConnector" presStyleLbl="node2" presStyleIdx="2" presStyleCnt="3"/>
      <dgm:spPr/>
      <dgm:t>
        <a:bodyPr/>
        <a:lstStyle/>
        <a:p>
          <a:endParaRPr lang="en-US"/>
        </a:p>
      </dgm:t>
    </dgm:pt>
    <dgm:pt modelId="{4D4A9219-E874-460F-A8BF-3C027A66B8B0}" type="pres">
      <dgm:prSet presAssocID="{0EC2A3E1-BAFC-43DB-A670-ED5513E655E8}" presName="hierChild4" presStyleCnt="0"/>
      <dgm:spPr/>
    </dgm:pt>
    <dgm:pt modelId="{D77AAC2D-2B39-453F-9567-8217FBBD45F3}" type="pres">
      <dgm:prSet presAssocID="{0EC2A3E1-BAFC-43DB-A670-ED5513E655E8}" presName="hierChild5" presStyleCnt="0"/>
      <dgm:spPr/>
    </dgm:pt>
    <dgm:pt modelId="{5F802A78-59C9-4042-9173-1BDF41BAC70B}" type="pres">
      <dgm:prSet presAssocID="{0729CCF5-6374-4110-9F78-109AA4AF02B2}" presName="hierChild3" presStyleCnt="0"/>
      <dgm:spPr/>
    </dgm:pt>
  </dgm:ptLst>
  <dgm:cxnLst>
    <dgm:cxn modelId="{83C383E3-05E2-45AD-A5F1-C02B676941CD}" srcId="{2C333DDF-44CC-4A16-9DF9-3F56AF034ABF}" destId="{0729CCF5-6374-4110-9F78-109AA4AF02B2}" srcOrd="0" destOrd="0" parTransId="{93A8B7D9-10BF-4E56-9D13-CF631005F261}" sibTransId="{35846216-7D5E-40F9-9761-067247D4BFDC}"/>
    <dgm:cxn modelId="{923345C2-5DAB-4355-A26E-EE83B45F43BD}" type="presOf" srcId="{0EC2A3E1-BAFC-43DB-A670-ED5513E655E8}" destId="{E078C7F8-D4A6-4A98-8D36-CBFF7510E570}" srcOrd="0" destOrd="0" presId="urn:microsoft.com/office/officeart/2005/8/layout/orgChart1"/>
    <dgm:cxn modelId="{6E438431-1604-40B5-AE05-B5DEFBB835C2}" type="presOf" srcId="{4DF18058-826F-49E1-9174-36FC7EFBCD14}" destId="{9A08E664-0C37-4179-989F-5116CA70B766}" srcOrd="1" destOrd="0" presId="urn:microsoft.com/office/officeart/2005/8/layout/orgChart1"/>
    <dgm:cxn modelId="{F23E431E-407E-4310-B76F-23AC9AC928D8}" type="presOf" srcId="{A4E4A9BA-DE8A-4023-9E89-B4F5E50C8C38}" destId="{4CFF8A5F-7C1D-4566-82AF-CAD903FE969D}" srcOrd="0" destOrd="0" presId="urn:microsoft.com/office/officeart/2005/8/layout/orgChart1"/>
    <dgm:cxn modelId="{863B81E9-626A-4671-B5A1-707B1532CA48}" type="presOf" srcId="{A4E4A9BA-DE8A-4023-9E89-B4F5E50C8C38}" destId="{51CE5233-390D-4AC0-A724-34A7EA6812C9}" srcOrd="1" destOrd="0" presId="urn:microsoft.com/office/officeart/2005/8/layout/orgChart1"/>
    <dgm:cxn modelId="{7AEDEC40-2D2C-4F80-A470-95BE7186F570}" srcId="{0729CCF5-6374-4110-9F78-109AA4AF02B2}" destId="{A4E4A9BA-DE8A-4023-9E89-B4F5E50C8C38}" srcOrd="0" destOrd="0" parTransId="{9D6C4A1D-35E2-4A42-A66D-2E2B4496E784}" sibTransId="{1DB2C70C-28C5-4E4A-97F5-898BE1FE535A}"/>
    <dgm:cxn modelId="{9F7E66F3-F257-45A8-9520-A737A89CCCB8}" type="presOf" srcId="{70475266-57F0-4507-8323-9F687CEC6EE7}" destId="{CAD260B8-6F54-4F53-A5A7-C2AEE5D37FBF}" srcOrd="0" destOrd="0" presId="urn:microsoft.com/office/officeart/2005/8/layout/orgChart1"/>
    <dgm:cxn modelId="{29489215-3B28-42C3-A457-CAE8DC0D2CDC}" srcId="{0729CCF5-6374-4110-9F78-109AA4AF02B2}" destId="{4DF18058-826F-49E1-9174-36FC7EFBCD14}" srcOrd="1" destOrd="0" parTransId="{7BCDFD2D-DB8D-40E4-90FF-D4D8986F0018}" sibTransId="{2E10016F-BD16-49E6-8B01-A4E4EB5BD8D6}"/>
    <dgm:cxn modelId="{536BE541-6A50-4419-8A79-E9028D82FF25}" type="presOf" srcId="{9D6C4A1D-35E2-4A42-A66D-2E2B4496E784}" destId="{732067E2-D41E-4983-8EF7-9ED5A4618657}" srcOrd="0" destOrd="0" presId="urn:microsoft.com/office/officeart/2005/8/layout/orgChart1"/>
    <dgm:cxn modelId="{AF34D4C0-EF40-4FF8-8D19-AFD65B914938}" type="presOf" srcId="{0729CCF5-6374-4110-9F78-109AA4AF02B2}" destId="{10446668-B045-4382-8DD1-8403001ED74C}" srcOrd="0" destOrd="0" presId="urn:microsoft.com/office/officeart/2005/8/layout/orgChart1"/>
    <dgm:cxn modelId="{A9C160F9-E8C8-418F-9548-A66C74CDC5D2}" type="presOf" srcId="{7BCDFD2D-DB8D-40E4-90FF-D4D8986F0018}" destId="{0F514769-DAE2-42F0-8F41-2D173815B00E}" srcOrd="0" destOrd="0" presId="urn:microsoft.com/office/officeart/2005/8/layout/orgChart1"/>
    <dgm:cxn modelId="{173EA314-1EFE-4138-BD76-A0025DDBD3B9}" type="presOf" srcId="{0EC2A3E1-BAFC-43DB-A670-ED5513E655E8}" destId="{83B07508-BBC7-41EC-9D51-72237E89B31D}" srcOrd="1" destOrd="0" presId="urn:microsoft.com/office/officeart/2005/8/layout/orgChart1"/>
    <dgm:cxn modelId="{A551A229-D8A9-4345-8AA1-1DB8351BD8CD}" type="presOf" srcId="{4DF18058-826F-49E1-9174-36FC7EFBCD14}" destId="{8F0C5063-AB84-4703-AAB3-FC397C8F9BC9}" srcOrd="0" destOrd="0" presId="urn:microsoft.com/office/officeart/2005/8/layout/orgChart1"/>
    <dgm:cxn modelId="{ACA900E5-D289-4BE3-9A76-BDFC4755048F}" type="presOf" srcId="{0729CCF5-6374-4110-9F78-109AA4AF02B2}" destId="{D1422548-BB7B-40C5-A891-9DB57EB9DD34}" srcOrd="1" destOrd="0" presId="urn:microsoft.com/office/officeart/2005/8/layout/orgChart1"/>
    <dgm:cxn modelId="{D2E70FAF-B910-4EFA-B71D-067CBEF400AB}" type="presOf" srcId="{2C333DDF-44CC-4A16-9DF9-3F56AF034ABF}" destId="{D625F4A2-1564-4D14-84D8-7947DDA0CFB5}" srcOrd="0" destOrd="0" presId="urn:microsoft.com/office/officeart/2005/8/layout/orgChart1"/>
    <dgm:cxn modelId="{C525A27F-1E2D-46F6-BED2-4697894483F0}" srcId="{0729CCF5-6374-4110-9F78-109AA4AF02B2}" destId="{0EC2A3E1-BAFC-43DB-A670-ED5513E655E8}" srcOrd="2" destOrd="0" parTransId="{70475266-57F0-4507-8323-9F687CEC6EE7}" sibTransId="{2AF17F64-8988-4B05-BE6B-3B5248372FA5}"/>
    <dgm:cxn modelId="{9240B067-C7D0-4A25-AC8D-E1E700571BDE}" type="presParOf" srcId="{D625F4A2-1564-4D14-84D8-7947DDA0CFB5}" destId="{4540E5B4-90E5-4170-A0F7-DB3C47A1E1FE}" srcOrd="0" destOrd="0" presId="urn:microsoft.com/office/officeart/2005/8/layout/orgChart1"/>
    <dgm:cxn modelId="{37713C6A-B2C6-40C9-8C6C-AC8B78F10FEF}" type="presParOf" srcId="{4540E5B4-90E5-4170-A0F7-DB3C47A1E1FE}" destId="{C419F727-E49E-4E27-AD07-BFD10A2EEA4C}" srcOrd="0" destOrd="0" presId="urn:microsoft.com/office/officeart/2005/8/layout/orgChart1"/>
    <dgm:cxn modelId="{CF2AF16B-DC1F-4894-B6E5-1EE512E3D2FF}" type="presParOf" srcId="{C419F727-E49E-4E27-AD07-BFD10A2EEA4C}" destId="{10446668-B045-4382-8DD1-8403001ED74C}" srcOrd="0" destOrd="0" presId="urn:microsoft.com/office/officeart/2005/8/layout/orgChart1"/>
    <dgm:cxn modelId="{1C01EA85-2A0A-4A57-AA14-67F2E0B3C135}" type="presParOf" srcId="{C419F727-E49E-4E27-AD07-BFD10A2EEA4C}" destId="{D1422548-BB7B-40C5-A891-9DB57EB9DD34}" srcOrd="1" destOrd="0" presId="urn:microsoft.com/office/officeart/2005/8/layout/orgChart1"/>
    <dgm:cxn modelId="{A631BC83-F468-469B-A8BE-AB73149EC42C}" type="presParOf" srcId="{4540E5B4-90E5-4170-A0F7-DB3C47A1E1FE}" destId="{ED5E38B6-D678-4642-947E-AFBF058E3A3A}" srcOrd="1" destOrd="0" presId="urn:microsoft.com/office/officeart/2005/8/layout/orgChart1"/>
    <dgm:cxn modelId="{ADB014D1-E698-42C0-8C13-A48DBA78D4A7}" type="presParOf" srcId="{ED5E38B6-D678-4642-947E-AFBF058E3A3A}" destId="{732067E2-D41E-4983-8EF7-9ED5A4618657}" srcOrd="0" destOrd="0" presId="urn:microsoft.com/office/officeart/2005/8/layout/orgChart1"/>
    <dgm:cxn modelId="{61C494A4-5ACF-4B59-8ABB-94ADC5A101EF}" type="presParOf" srcId="{ED5E38B6-D678-4642-947E-AFBF058E3A3A}" destId="{974A863E-B05A-4312-829A-12E0C152BE87}" srcOrd="1" destOrd="0" presId="urn:microsoft.com/office/officeart/2005/8/layout/orgChart1"/>
    <dgm:cxn modelId="{39C02D6E-FDE6-4338-83FE-8E5DBA832336}" type="presParOf" srcId="{974A863E-B05A-4312-829A-12E0C152BE87}" destId="{38075DAD-4D61-4556-A2F9-7B06C33AA1C3}" srcOrd="0" destOrd="0" presId="urn:microsoft.com/office/officeart/2005/8/layout/orgChart1"/>
    <dgm:cxn modelId="{55158E0B-787D-4D85-AF1B-60B217965B7A}" type="presParOf" srcId="{38075DAD-4D61-4556-A2F9-7B06C33AA1C3}" destId="{4CFF8A5F-7C1D-4566-82AF-CAD903FE969D}" srcOrd="0" destOrd="0" presId="urn:microsoft.com/office/officeart/2005/8/layout/orgChart1"/>
    <dgm:cxn modelId="{350A56F9-577C-47E5-8C8C-B71E6A5E45BA}" type="presParOf" srcId="{38075DAD-4D61-4556-A2F9-7B06C33AA1C3}" destId="{51CE5233-390D-4AC0-A724-34A7EA6812C9}" srcOrd="1" destOrd="0" presId="urn:microsoft.com/office/officeart/2005/8/layout/orgChart1"/>
    <dgm:cxn modelId="{E8286D2A-DCD5-4C3F-9261-E4C1CA80BF29}" type="presParOf" srcId="{974A863E-B05A-4312-829A-12E0C152BE87}" destId="{3F44A04B-CF86-4191-8D52-BE7EF7D3309F}" srcOrd="1" destOrd="0" presId="urn:microsoft.com/office/officeart/2005/8/layout/orgChart1"/>
    <dgm:cxn modelId="{5D29536A-CEA5-4ECD-9069-B9C2672B41E1}" type="presParOf" srcId="{974A863E-B05A-4312-829A-12E0C152BE87}" destId="{44B9C194-9CCE-4117-9BE1-93E2421595F2}" srcOrd="2" destOrd="0" presId="urn:microsoft.com/office/officeart/2005/8/layout/orgChart1"/>
    <dgm:cxn modelId="{BEE8ADFB-EB41-4E4B-82B4-6928ADCA8AE1}" type="presParOf" srcId="{ED5E38B6-D678-4642-947E-AFBF058E3A3A}" destId="{0F514769-DAE2-42F0-8F41-2D173815B00E}" srcOrd="2" destOrd="0" presId="urn:microsoft.com/office/officeart/2005/8/layout/orgChart1"/>
    <dgm:cxn modelId="{76A49A4C-5D60-48F7-90E8-5FC48995878F}" type="presParOf" srcId="{ED5E38B6-D678-4642-947E-AFBF058E3A3A}" destId="{435B20CD-393B-4280-B019-3FA9C1287CAC}" srcOrd="3" destOrd="0" presId="urn:microsoft.com/office/officeart/2005/8/layout/orgChart1"/>
    <dgm:cxn modelId="{5BBF165C-B3B5-4D39-8698-7C92F447D520}" type="presParOf" srcId="{435B20CD-393B-4280-B019-3FA9C1287CAC}" destId="{AA22062B-940C-4AE9-AD7D-4587F417D41F}" srcOrd="0" destOrd="0" presId="urn:microsoft.com/office/officeart/2005/8/layout/orgChart1"/>
    <dgm:cxn modelId="{BAAFD6A9-3606-4E8A-9B9C-59B498BAB4F1}" type="presParOf" srcId="{AA22062B-940C-4AE9-AD7D-4587F417D41F}" destId="{8F0C5063-AB84-4703-AAB3-FC397C8F9BC9}" srcOrd="0" destOrd="0" presId="urn:microsoft.com/office/officeart/2005/8/layout/orgChart1"/>
    <dgm:cxn modelId="{E623EC50-DCCF-4FCD-B305-F2CA6875A498}" type="presParOf" srcId="{AA22062B-940C-4AE9-AD7D-4587F417D41F}" destId="{9A08E664-0C37-4179-989F-5116CA70B766}" srcOrd="1" destOrd="0" presId="urn:microsoft.com/office/officeart/2005/8/layout/orgChart1"/>
    <dgm:cxn modelId="{2C9B98E4-6D95-4E17-AD53-51C2FB13B366}" type="presParOf" srcId="{435B20CD-393B-4280-B019-3FA9C1287CAC}" destId="{F1F7680C-0BBE-481B-8F66-116A30EFA992}" srcOrd="1" destOrd="0" presId="urn:microsoft.com/office/officeart/2005/8/layout/orgChart1"/>
    <dgm:cxn modelId="{DC79C257-B825-4340-8AB9-06CED1828C50}" type="presParOf" srcId="{435B20CD-393B-4280-B019-3FA9C1287CAC}" destId="{9486E7A7-49C3-4159-8D30-F5773E55F46F}" srcOrd="2" destOrd="0" presId="urn:microsoft.com/office/officeart/2005/8/layout/orgChart1"/>
    <dgm:cxn modelId="{2A999852-3B46-433E-8C43-1D17710603E9}" type="presParOf" srcId="{ED5E38B6-D678-4642-947E-AFBF058E3A3A}" destId="{CAD260B8-6F54-4F53-A5A7-C2AEE5D37FBF}" srcOrd="4" destOrd="0" presId="urn:microsoft.com/office/officeart/2005/8/layout/orgChart1"/>
    <dgm:cxn modelId="{E4A1CF30-6F03-4833-8923-4FA3AB90EF6A}" type="presParOf" srcId="{ED5E38B6-D678-4642-947E-AFBF058E3A3A}" destId="{9263AED9-BAF4-4B10-930E-50050A8EE0A5}" srcOrd="5" destOrd="0" presId="urn:microsoft.com/office/officeart/2005/8/layout/orgChart1"/>
    <dgm:cxn modelId="{A2EB10D4-9252-43D6-84BC-B53635148DC2}" type="presParOf" srcId="{9263AED9-BAF4-4B10-930E-50050A8EE0A5}" destId="{5E34A36B-E004-4A08-8DB9-989FCA80C241}" srcOrd="0" destOrd="0" presId="urn:microsoft.com/office/officeart/2005/8/layout/orgChart1"/>
    <dgm:cxn modelId="{71F5F25F-6534-4379-9381-9AF143718371}" type="presParOf" srcId="{5E34A36B-E004-4A08-8DB9-989FCA80C241}" destId="{E078C7F8-D4A6-4A98-8D36-CBFF7510E570}" srcOrd="0" destOrd="0" presId="urn:microsoft.com/office/officeart/2005/8/layout/orgChart1"/>
    <dgm:cxn modelId="{DA9ADC44-3385-4E12-98B0-E22A4726AADC}" type="presParOf" srcId="{5E34A36B-E004-4A08-8DB9-989FCA80C241}" destId="{83B07508-BBC7-41EC-9D51-72237E89B31D}" srcOrd="1" destOrd="0" presId="urn:microsoft.com/office/officeart/2005/8/layout/orgChart1"/>
    <dgm:cxn modelId="{B33AABEB-2EF8-498B-84EC-9A4A6B8E00BA}" type="presParOf" srcId="{9263AED9-BAF4-4B10-930E-50050A8EE0A5}" destId="{4D4A9219-E874-460F-A8BF-3C027A66B8B0}" srcOrd="1" destOrd="0" presId="urn:microsoft.com/office/officeart/2005/8/layout/orgChart1"/>
    <dgm:cxn modelId="{26DBD41C-FA81-4E5F-81F9-C06841B4FDCB}" type="presParOf" srcId="{9263AED9-BAF4-4B10-930E-50050A8EE0A5}" destId="{D77AAC2D-2B39-453F-9567-8217FBBD45F3}" srcOrd="2" destOrd="0" presId="urn:microsoft.com/office/officeart/2005/8/layout/orgChart1"/>
    <dgm:cxn modelId="{859407E1-866A-4078-87BC-D72E57ED2712}" type="presParOf" srcId="{4540E5B4-90E5-4170-A0F7-DB3C47A1E1FE}" destId="{5F802A78-59C9-4042-9173-1BDF41BAC70B}" srcOrd="2" destOrd="0" presId="urn:microsoft.com/office/officeart/2005/8/layout/orgChar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A5FD9-D417-48E7-9013-8191E53611E6}" type="doc">
      <dgm:prSet loTypeId="urn:microsoft.com/office/officeart/2005/8/layout/hProcess9" loCatId="process" qsTypeId="urn:microsoft.com/office/officeart/2005/8/quickstyle/simple5" qsCatId="simple" csTypeId="urn:microsoft.com/office/officeart/2005/8/colors/colorful5" csCatId="colorful" phldr="1"/>
      <dgm:spPr/>
    </dgm:pt>
    <dgm:pt modelId="{3C4763C1-1DDC-495F-A0AC-1FC885F998B8}">
      <dgm:prSet phldrT="[Text]"/>
      <dgm:spPr/>
      <dgm:t>
        <a:bodyPr/>
        <a:lstStyle/>
        <a:p>
          <a:r>
            <a:rPr lang="en-US" dirty="0" smtClean="0">
              <a:solidFill>
                <a:schemeClr val="tx1"/>
              </a:solidFill>
            </a:rPr>
            <a:t>Input</a:t>
          </a:r>
          <a:endParaRPr lang="en-US" dirty="0">
            <a:solidFill>
              <a:schemeClr val="tx1"/>
            </a:solidFill>
          </a:endParaRPr>
        </a:p>
      </dgm:t>
    </dgm:pt>
    <dgm:pt modelId="{D0C54C85-7BBD-42B9-BFD4-37C64C4BEE12}" type="parTrans" cxnId="{2418A4FE-FAE7-432B-AC0B-569605AA9A9A}">
      <dgm:prSet/>
      <dgm:spPr/>
      <dgm:t>
        <a:bodyPr/>
        <a:lstStyle/>
        <a:p>
          <a:endParaRPr lang="en-US"/>
        </a:p>
      </dgm:t>
    </dgm:pt>
    <dgm:pt modelId="{67955C28-7634-4844-9663-34C763ABA964}" type="sibTrans" cxnId="{2418A4FE-FAE7-432B-AC0B-569605AA9A9A}">
      <dgm:prSet/>
      <dgm:spPr/>
      <dgm:t>
        <a:bodyPr/>
        <a:lstStyle/>
        <a:p>
          <a:endParaRPr lang="en-US"/>
        </a:p>
      </dgm:t>
    </dgm:pt>
    <dgm:pt modelId="{916BA588-A0F7-4109-A601-05BC17B78232}">
      <dgm:prSet phldrT="[Text]"/>
      <dgm:spPr/>
      <dgm:t>
        <a:bodyPr/>
        <a:lstStyle/>
        <a:p>
          <a:r>
            <a:rPr lang="en-US" dirty="0" smtClean="0">
              <a:solidFill>
                <a:schemeClr val="tx1"/>
              </a:solidFill>
            </a:rPr>
            <a:t>Activity (Process)</a:t>
          </a:r>
          <a:endParaRPr lang="en-US" dirty="0">
            <a:solidFill>
              <a:schemeClr val="tx1"/>
            </a:solidFill>
          </a:endParaRPr>
        </a:p>
      </dgm:t>
    </dgm:pt>
    <dgm:pt modelId="{36A08CD8-7F61-4090-B5F1-66AD5827F0FE}" type="parTrans" cxnId="{293F4DDB-3650-446E-9C04-98346B839A3D}">
      <dgm:prSet/>
      <dgm:spPr/>
      <dgm:t>
        <a:bodyPr/>
        <a:lstStyle/>
        <a:p>
          <a:endParaRPr lang="en-US"/>
        </a:p>
      </dgm:t>
    </dgm:pt>
    <dgm:pt modelId="{F172D6C5-0FF4-4DF2-9C8F-1401DCE07508}" type="sibTrans" cxnId="{293F4DDB-3650-446E-9C04-98346B839A3D}">
      <dgm:prSet/>
      <dgm:spPr/>
      <dgm:t>
        <a:bodyPr/>
        <a:lstStyle/>
        <a:p>
          <a:endParaRPr lang="en-US"/>
        </a:p>
      </dgm:t>
    </dgm:pt>
    <dgm:pt modelId="{A58669AD-0BD0-482C-8E0D-2B4C058A41B5}">
      <dgm:prSet phldrT="[Text]"/>
      <dgm:spPr/>
      <dgm:t>
        <a:bodyPr/>
        <a:lstStyle/>
        <a:p>
          <a:r>
            <a:rPr lang="en-US" dirty="0" smtClean="0">
              <a:solidFill>
                <a:schemeClr val="tx1"/>
              </a:solidFill>
            </a:rPr>
            <a:t>Output</a:t>
          </a:r>
          <a:endParaRPr lang="en-US" dirty="0">
            <a:solidFill>
              <a:schemeClr val="tx1"/>
            </a:solidFill>
          </a:endParaRPr>
        </a:p>
      </dgm:t>
    </dgm:pt>
    <dgm:pt modelId="{6F17331B-20C7-4B85-AC08-D3FF8C28B8AE}" type="parTrans" cxnId="{8F31DFC2-8E5D-40EE-8AAF-CA1DFFA58F61}">
      <dgm:prSet/>
      <dgm:spPr/>
      <dgm:t>
        <a:bodyPr/>
        <a:lstStyle/>
        <a:p>
          <a:endParaRPr lang="en-US"/>
        </a:p>
      </dgm:t>
    </dgm:pt>
    <dgm:pt modelId="{2FA57CBA-62CF-40DE-ADEF-A81C42709B14}" type="sibTrans" cxnId="{8F31DFC2-8E5D-40EE-8AAF-CA1DFFA58F61}">
      <dgm:prSet/>
      <dgm:spPr/>
      <dgm:t>
        <a:bodyPr/>
        <a:lstStyle/>
        <a:p>
          <a:endParaRPr lang="en-US"/>
        </a:p>
      </dgm:t>
    </dgm:pt>
    <dgm:pt modelId="{71015ABC-309F-45A9-96B7-BA3C93507E48}">
      <dgm:prSet phldrT="[Text]"/>
      <dgm:spPr/>
      <dgm:t>
        <a:bodyPr/>
        <a:lstStyle/>
        <a:p>
          <a:r>
            <a:rPr lang="en-US" dirty="0" smtClean="0">
              <a:solidFill>
                <a:schemeClr val="tx1"/>
              </a:solidFill>
            </a:rPr>
            <a:t>Outcome</a:t>
          </a:r>
          <a:endParaRPr lang="en-US" dirty="0">
            <a:solidFill>
              <a:schemeClr val="tx1"/>
            </a:solidFill>
          </a:endParaRPr>
        </a:p>
      </dgm:t>
    </dgm:pt>
    <dgm:pt modelId="{E1165139-B986-4C7B-BEE6-DDE063378A0D}" type="parTrans" cxnId="{1566E321-DE3A-4FA5-8AF4-ED449FB8DF40}">
      <dgm:prSet/>
      <dgm:spPr/>
      <dgm:t>
        <a:bodyPr/>
        <a:lstStyle/>
        <a:p>
          <a:endParaRPr lang="en-US"/>
        </a:p>
      </dgm:t>
    </dgm:pt>
    <dgm:pt modelId="{85ABB7FE-A347-4834-BC7E-B55B772CA515}" type="sibTrans" cxnId="{1566E321-DE3A-4FA5-8AF4-ED449FB8DF40}">
      <dgm:prSet/>
      <dgm:spPr/>
      <dgm:t>
        <a:bodyPr/>
        <a:lstStyle/>
        <a:p>
          <a:endParaRPr lang="en-US"/>
        </a:p>
      </dgm:t>
    </dgm:pt>
    <dgm:pt modelId="{81372843-5C5E-4E15-8276-86DAB0731E87}">
      <dgm:prSet phldrT="[Text]"/>
      <dgm:spPr/>
      <dgm:t>
        <a:bodyPr/>
        <a:lstStyle/>
        <a:p>
          <a:r>
            <a:rPr lang="en-US" dirty="0" smtClean="0">
              <a:solidFill>
                <a:schemeClr val="tx1"/>
              </a:solidFill>
            </a:rPr>
            <a:t>Impact</a:t>
          </a:r>
          <a:endParaRPr lang="en-US" dirty="0">
            <a:solidFill>
              <a:schemeClr val="tx1"/>
            </a:solidFill>
          </a:endParaRPr>
        </a:p>
      </dgm:t>
    </dgm:pt>
    <dgm:pt modelId="{1FBCDCDE-23DA-48AF-A811-17DE0E6F43CD}" type="parTrans" cxnId="{D415FEA5-B41C-4234-8F3F-5731D780E98F}">
      <dgm:prSet/>
      <dgm:spPr/>
      <dgm:t>
        <a:bodyPr/>
        <a:lstStyle/>
        <a:p>
          <a:endParaRPr lang="en-US"/>
        </a:p>
      </dgm:t>
    </dgm:pt>
    <dgm:pt modelId="{7E50C338-5E14-44E1-856F-ABDFE410086E}" type="sibTrans" cxnId="{D415FEA5-B41C-4234-8F3F-5731D780E98F}">
      <dgm:prSet/>
      <dgm:spPr/>
      <dgm:t>
        <a:bodyPr/>
        <a:lstStyle/>
        <a:p>
          <a:endParaRPr lang="en-US"/>
        </a:p>
      </dgm:t>
    </dgm:pt>
    <dgm:pt modelId="{5E0BA6F3-A525-47C5-A7F7-F89C2598B087}" type="pres">
      <dgm:prSet presAssocID="{A40A5FD9-D417-48E7-9013-8191E53611E6}" presName="CompostProcess" presStyleCnt="0">
        <dgm:presLayoutVars>
          <dgm:dir/>
          <dgm:resizeHandles val="exact"/>
        </dgm:presLayoutVars>
      </dgm:prSet>
      <dgm:spPr/>
    </dgm:pt>
    <dgm:pt modelId="{628FC28D-63B6-466F-9DE1-2DB5A6F64BD0}" type="pres">
      <dgm:prSet presAssocID="{A40A5FD9-D417-48E7-9013-8191E53611E6}" presName="arrow" presStyleLbl="bgShp" presStyleIdx="0" presStyleCnt="1"/>
      <dgm:spPr/>
    </dgm:pt>
    <dgm:pt modelId="{7A11EBDB-95C7-4B19-9540-09E924854D0F}" type="pres">
      <dgm:prSet presAssocID="{A40A5FD9-D417-48E7-9013-8191E53611E6}" presName="linearProcess" presStyleCnt="0"/>
      <dgm:spPr/>
    </dgm:pt>
    <dgm:pt modelId="{783E251A-C845-415A-9D37-A5A1C72F2C64}" type="pres">
      <dgm:prSet presAssocID="{3C4763C1-1DDC-495F-A0AC-1FC885F998B8}" presName="textNode" presStyleLbl="node1" presStyleIdx="0" presStyleCnt="5">
        <dgm:presLayoutVars>
          <dgm:bulletEnabled val="1"/>
        </dgm:presLayoutVars>
      </dgm:prSet>
      <dgm:spPr/>
      <dgm:t>
        <a:bodyPr/>
        <a:lstStyle/>
        <a:p>
          <a:endParaRPr lang="en-US"/>
        </a:p>
      </dgm:t>
    </dgm:pt>
    <dgm:pt modelId="{25692612-87C8-49BC-8FC1-FC5797BEB6EA}" type="pres">
      <dgm:prSet presAssocID="{67955C28-7634-4844-9663-34C763ABA964}" presName="sibTrans" presStyleCnt="0"/>
      <dgm:spPr/>
    </dgm:pt>
    <dgm:pt modelId="{FBFC6E50-2DFF-4FAB-A208-D51906FB7D26}" type="pres">
      <dgm:prSet presAssocID="{916BA588-A0F7-4109-A601-05BC17B78232}" presName="textNode" presStyleLbl="node1" presStyleIdx="1" presStyleCnt="5">
        <dgm:presLayoutVars>
          <dgm:bulletEnabled val="1"/>
        </dgm:presLayoutVars>
      </dgm:prSet>
      <dgm:spPr/>
      <dgm:t>
        <a:bodyPr/>
        <a:lstStyle/>
        <a:p>
          <a:endParaRPr lang="en-US"/>
        </a:p>
      </dgm:t>
    </dgm:pt>
    <dgm:pt modelId="{40069066-A3D7-4AEF-A60B-738D8D55F909}" type="pres">
      <dgm:prSet presAssocID="{F172D6C5-0FF4-4DF2-9C8F-1401DCE07508}" presName="sibTrans" presStyleCnt="0"/>
      <dgm:spPr/>
    </dgm:pt>
    <dgm:pt modelId="{31276A55-216F-4E9D-A796-9F0798B26851}" type="pres">
      <dgm:prSet presAssocID="{A58669AD-0BD0-482C-8E0D-2B4C058A41B5}" presName="textNode" presStyleLbl="node1" presStyleIdx="2" presStyleCnt="5">
        <dgm:presLayoutVars>
          <dgm:bulletEnabled val="1"/>
        </dgm:presLayoutVars>
      </dgm:prSet>
      <dgm:spPr/>
      <dgm:t>
        <a:bodyPr/>
        <a:lstStyle/>
        <a:p>
          <a:endParaRPr lang="en-US"/>
        </a:p>
      </dgm:t>
    </dgm:pt>
    <dgm:pt modelId="{949E3ECB-6C2C-494B-B766-7F48A2F83EAE}" type="pres">
      <dgm:prSet presAssocID="{2FA57CBA-62CF-40DE-ADEF-A81C42709B14}" presName="sibTrans" presStyleCnt="0"/>
      <dgm:spPr/>
    </dgm:pt>
    <dgm:pt modelId="{EE7B0C80-089D-4422-9680-8F384F513D08}" type="pres">
      <dgm:prSet presAssocID="{71015ABC-309F-45A9-96B7-BA3C93507E48}" presName="textNode" presStyleLbl="node1" presStyleIdx="3" presStyleCnt="5">
        <dgm:presLayoutVars>
          <dgm:bulletEnabled val="1"/>
        </dgm:presLayoutVars>
      </dgm:prSet>
      <dgm:spPr/>
      <dgm:t>
        <a:bodyPr/>
        <a:lstStyle/>
        <a:p>
          <a:endParaRPr lang="en-US"/>
        </a:p>
      </dgm:t>
    </dgm:pt>
    <dgm:pt modelId="{6119AC46-EEE4-4641-98E2-955E59031DD6}" type="pres">
      <dgm:prSet presAssocID="{85ABB7FE-A347-4834-BC7E-B55B772CA515}" presName="sibTrans" presStyleCnt="0"/>
      <dgm:spPr/>
    </dgm:pt>
    <dgm:pt modelId="{6B98F33F-F714-40A1-AEE2-971E1DEAA545}" type="pres">
      <dgm:prSet presAssocID="{81372843-5C5E-4E15-8276-86DAB0731E87}" presName="textNode" presStyleLbl="node1" presStyleIdx="4" presStyleCnt="5">
        <dgm:presLayoutVars>
          <dgm:bulletEnabled val="1"/>
        </dgm:presLayoutVars>
      </dgm:prSet>
      <dgm:spPr/>
      <dgm:t>
        <a:bodyPr/>
        <a:lstStyle/>
        <a:p>
          <a:endParaRPr lang="en-US"/>
        </a:p>
      </dgm:t>
    </dgm:pt>
  </dgm:ptLst>
  <dgm:cxnLst>
    <dgm:cxn modelId="{2418A4FE-FAE7-432B-AC0B-569605AA9A9A}" srcId="{A40A5FD9-D417-48E7-9013-8191E53611E6}" destId="{3C4763C1-1DDC-495F-A0AC-1FC885F998B8}" srcOrd="0" destOrd="0" parTransId="{D0C54C85-7BBD-42B9-BFD4-37C64C4BEE12}" sibTransId="{67955C28-7634-4844-9663-34C763ABA964}"/>
    <dgm:cxn modelId="{E6D35453-5D85-467A-9ED5-BE888EE0BBFA}" type="presOf" srcId="{3C4763C1-1DDC-495F-A0AC-1FC885F998B8}" destId="{783E251A-C845-415A-9D37-A5A1C72F2C64}" srcOrd="0" destOrd="0" presId="urn:microsoft.com/office/officeart/2005/8/layout/hProcess9"/>
    <dgm:cxn modelId="{7C400F9B-8321-412F-B98D-C4FDFAE9A92E}" type="presOf" srcId="{A40A5FD9-D417-48E7-9013-8191E53611E6}" destId="{5E0BA6F3-A525-47C5-A7F7-F89C2598B087}" srcOrd="0" destOrd="0" presId="urn:microsoft.com/office/officeart/2005/8/layout/hProcess9"/>
    <dgm:cxn modelId="{293F4DDB-3650-446E-9C04-98346B839A3D}" srcId="{A40A5FD9-D417-48E7-9013-8191E53611E6}" destId="{916BA588-A0F7-4109-A601-05BC17B78232}" srcOrd="1" destOrd="0" parTransId="{36A08CD8-7F61-4090-B5F1-66AD5827F0FE}" sibTransId="{F172D6C5-0FF4-4DF2-9C8F-1401DCE07508}"/>
    <dgm:cxn modelId="{D415FEA5-B41C-4234-8F3F-5731D780E98F}" srcId="{A40A5FD9-D417-48E7-9013-8191E53611E6}" destId="{81372843-5C5E-4E15-8276-86DAB0731E87}" srcOrd="4" destOrd="0" parTransId="{1FBCDCDE-23DA-48AF-A811-17DE0E6F43CD}" sibTransId="{7E50C338-5E14-44E1-856F-ABDFE410086E}"/>
    <dgm:cxn modelId="{8F31DFC2-8E5D-40EE-8AAF-CA1DFFA58F61}" srcId="{A40A5FD9-D417-48E7-9013-8191E53611E6}" destId="{A58669AD-0BD0-482C-8E0D-2B4C058A41B5}" srcOrd="2" destOrd="0" parTransId="{6F17331B-20C7-4B85-AC08-D3FF8C28B8AE}" sibTransId="{2FA57CBA-62CF-40DE-ADEF-A81C42709B14}"/>
    <dgm:cxn modelId="{89820E02-3A39-4414-BEA9-27453B93F029}" type="presOf" srcId="{71015ABC-309F-45A9-96B7-BA3C93507E48}" destId="{EE7B0C80-089D-4422-9680-8F384F513D08}" srcOrd="0" destOrd="0" presId="urn:microsoft.com/office/officeart/2005/8/layout/hProcess9"/>
    <dgm:cxn modelId="{1566E321-DE3A-4FA5-8AF4-ED449FB8DF40}" srcId="{A40A5FD9-D417-48E7-9013-8191E53611E6}" destId="{71015ABC-309F-45A9-96B7-BA3C93507E48}" srcOrd="3" destOrd="0" parTransId="{E1165139-B986-4C7B-BEE6-DDE063378A0D}" sibTransId="{85ABB7FE-A347-4834-BC7E-B55B772CA515}"/>
    <dgm:cxn modelId="{BB494C54-5EAD-494D-9C5C-1C9BA0F147C6}" type="presOf" srcId="{916BA588-A0F7-4109-A601-05BC17B78232}" destId="{FBFC6E50-2DFF-4FAB-A208-D51906FB7D26}" srcOrd="0" destOrd="0" presId="urn:microsoft.com/office/officeart/2005/8/layout/hProcess9"/>
    <dgm:cxn modelId="{5C212813-9E7E-4169-8581-83A8F3BA531A}" type="presOf" srcId="{81372843-5C5E-4E15-8276-86DAB0731E87}" destId="{6B98F33F-F714-40A1-AEE2-971E1DEAA545}" srcOrd="0" destOrd="0" presId="urn:microsoft.com/office/officeart/2005/8/layout/hProcess9"/>
    <dgm:cxn modelId="{8C14715D-DB46-47E5-8158-6A74E4188BF8}" type="presOf" srcId="{A58669AD-0BD0-482C-8E0D-2B4C058A41B5}" destId="{31276A55-216F-4E9D-A796-9F0798B26851}" srcOrd="0" destOrd="0" presId="urn:microsoft.com/office/officeart/2005/8/layout/hProcess9"/>
    <dgm:cxn modelId="{605F9435-B59A-45B1-A9C7-06D9EC296A77}" type="presParOf" srcId="{5E0BA6F3-A525-47C5-A7F7-F89C2598B087}" destId="{628FC28D-63B6-466F-9DE1-2DB5A6F64BD0}" srcOrd="0" destOrd="0" presId="urn:microsoft.com/office/officeart/2005/8/layout/hProcess9"/>
    <dgm:cxn modelId="{B0445D53-659F-4580-97B3-3F0F75451A5D}" type="presParOf" srcId="{5E0BA6F3-A525-47C5-A7F7-F89C2598B087}" destId="{7A11EBDB-95C7-4B19-9540-09E924854D0F}" srcOrd="1" destOrd="0" presId="urn:microsoft.com/office/officeart/2005/8/layout/hProcess9"/>
    <dgm:cxn modelId="{B24DD7D1-6497-455B-862B-6469C6875AA2}" type="presParOf" srcId="{7A11EBDB-95C7-4B19-9540-09E924854D0F}" destId="{783E251A-C845-415A-9D37-A5A1C72F2C64}" srcOrd="0" destOrd="0" presId="urn:microsoft.com/office/officeart/2005/8/layout/hProcess9"/>
    <dgm:cxn modelId="{A1C84440-93AD-470E-858F-30827964BDE6}" type="presParOf" srcId="{7A11EBDB-95C7-4B19-9540-09E924854D0F}" destId="{25692612-87C8-49BC-8FC1-FC5797BEB6EA}" srcOrd="1" destOrd="0" presId="urn:microsoft.com/office/officeart/2005/8/layout/hProcess9"/>
    <dgm:cxn modelId="{7F1CCDB3-BCC1-4C50-A690-846A17F1A8B5}" type="presParOf" srcId="{7A11EBDB-95C7-4B19-9540-09E924854D0F}" destId="{FBFC6E50-2DFF-4FAB-A208-D51906FB7D26}" srcOrd="2" destOrd="0" presId="urn:microsoft.com/office/officeart/2005/8/layout/hProcess9"/>
    <dgm:cxn modelId="{4C718D36-FD2C-4FB6-A197-576ED81C8820}" type="presParOf" srcId="{7A11EBDB-95C7-4B19-9540-09E924854D0F}" destId="{40069066-A3D7-4AEF-A60B-738D8D55F909}" srcOrd="3" destOrd="0" presId="urn:microsoft.com/office/officeart/2005/8/layout/hProcess9"/>
    <dgm:cxn modelId="{764AA4F9-C492-4B3D-83D7-E59839868899}" type="presParOf" srcId="{7A11EBDB-95C7-4B19-9540-09E924854D0F}" destId="{31276A55-216F-4E9D-A796-9F0798B26851}" srcOrd="4" destOrd="0" presId="urn:microsoft.com/office/officeart/2005/8/layout/hProcess9"/>
    <dgm:cxn modelId="{3AF4F103-51A9-4075-BD8F-9AF9AD3EA0D0}" type="presParOf" srcId="{7A11EBDB-95C7-4B19-9540-09E924854D0F}" destId="{949E3ECB-6C2C-494B-B766-7F48A2F83EAE}" srcOrd="5" destOrd="0" presId="urn:microsoft.com/office/officeart/2005/8/layout/hProcess9"/>
    <dgm:cxn modelId="{3EA036F4-0355-4101-A7F3-B4D8E8DEA30F}" type="presParOf" srcId="{7A11EBDB-95C7-4B19-9540-09E924854D0F}" destId="{EE7B0C80-089D-4422-9680-8F384F513D08}" srcOrd="6" destOrd="0" presId="urn:microsoft.com/office/officeart/2005/8/layout/hProcess9"/>
    <dgm:cxn modelId="{8C675B35-0222-4F37-A2D9-BD54AD8B395F}" type="presParOf" srcId="{7A11EBDB-95C7-4B19-9540-09E924854D0F}" destId="{6119AC46-EEE4-4641-98E2-955E59031DD6}" srcOrd="7" destOrd="0" presId="urn:microsoft.com/office/officeart/2005/8/layout/hProcess9"/>
    <dgm:cxn modelId="{3EA842BA-4A29-41DB-8634-800A1C2341A8}" type="presParOf" srcId="{7A11EBDB-95C7-4B19-9540-09E924854D0F}" destId="{6B98F33F-F714-40A1-AEE2-971E1DEAA545}" srcOrd="8" destOrd="0" presId="urn:microsoft.com/office/officeart/2005/8/layout/hProcess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222045-5F44-4AFA-AC7B-C39C7825E83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AD99E0-FC56-476B-8082-DFECCD04427C}">
      <dgm:prSet phldrT="[Text]">
        <dgm:style>
          <a:lnRef idx="1">
            <a:schemeClr val="accent5"/>
          </a:lnRef>
          <a:fillRef idx="3">
            <a:schemeClr val="accent5"/>
          </a:fillRef>
          <a:effectRef idx="2">
            <a:schemeClr val="accent5"/>
          </a:effectRef>
          <a:fontRef idx="minor">
            <a:schemeClr val="lt1"/>
          </a:fontRef>
        </dgm:style>
      </dgm:prSet>
      <dgm:spPr/>
      <dgm:t>
        <a:bodyPr/>
        <a:lstStyle/>
        <a:p>
          <a:r>
            <a:rPr lang="en-US" b="1" dirty="0" smtClean="0">
              <a:solidFill>
                <a:schemeClr val="tx1"/>
              </a:solidFill>
            </a:rPr>
            <a:t>Baseline</a:t>
          </a:r>
          <a:endParaRPr lang="en-US" b="1" dirty="0">
            <a:solidFill>
              <a:schemeClr val="tx1"/>
            </a:solidFill>
          </a:endParaRPr>
        </a:p>
      </dgm:t>
    </dgm:pt>
    <dgm:pt modelId="{C4B3B1E7-132B-4A5C-989D-5940B8A2E9F2}" type="parTrans" cxnId="{BF52AB19-FA1F-4C3F-BCF5-6523E6CCEA96}">
      <dgm:prSet/>
      <dgm:spPr/>
      <dgm:t>
        <a:bodyPr/>
        <a:lstStyle/>
        <a:p>
          <a:endParaRPr lang="en-US"/>
        </a:p>
      </dgm:t>
    </dgm:pt>
    <dgm:pt modelId="{C4CABA15-8F75-4CF0-A9C2-9F5D57676847}" type="sibTrans" cxnId="{BF52AB19-FA1F-4C3F-BCF5-6523E6CCEA96}">
      <dgm:prSet/>
      <dgm:spPr/>
      <dgm:t>
        <a:bodyPr/>
        <a:lstStyle/>
        <a:p>
          <a:endParaRPr lang="en-US"/>
        </a:p>
      </dgm:t>
    </dgm:pt>
    <dgm:pt modelId="{207098F5-32CF-4309-ACB6-5D414A74D829}">
      <dgm:prSet phldrT="[Text]">
        <dgm:style>
          <a:lnRef idx="1">
            <a:schemeClr val="accent5"/>
          </a:lnRef>
          <a:fillRef idx="3">
            <a:schemeClr val="accent5"/>
          </a:fillRef>
          <a:effectRef idx="2">
            <a:schemeClr val="accent5"/>
          </a:effectRef>
          <a:fontRef idx="minor">
            <a:schemeClr val="lt1"/>
          </a:fontRef>
        </dgm:style>
      </dgm:prSet>
      <dgm:spPr/>
      <dgm:t>
        <a:bodyPr/>
        <a:lstStyle/>
        <a:p>
          <a:r>
            <a:rPr lang="en-US" b="1" dirty="0" smtClean="0">
              <a:solidFill>
                <a:schemeClr val="tx1"/>
              </a:solidFill>
            </a:rPr>
            <a:t>Mid term evaluation</a:t>
          </a:r>
          <a:endParaRPr lang="en-US" b="1" dirty="0">
            <a:solidFill>
              <a:schemeClr val="tx1"/>
            </a:solidFill>
          </a:endParaRPr>
        </a:p>
      </dgm:t>
    </dgm:pt>
    <dgm:pt modelId="{C0DF682A-57D8-4D84-B2A0-A18B352565F5}" type="parTrans" cxnId="{7C5A4F79-59AE-413B-92ED-67D29E3427FA}">
      <dgm:prSet/>
      <dgm:spPr/>
      <dgm:t>
        <a:bodyPr/>
        <a:lstStyle/>
        <a:p>
          <a:endParaRPr lang="en-US"/>
        </a:p>
      </dgm:t>
    </dgm:pt>
    <dgm:pt modelId="{DC3EAF4E-A63D-45C4-9EB1-4389A6778C8D}" type="sibTrans" cxnId="{7C5A4F79-59AE-413B-92ED-67D29E3427FA}">
      <dgm:prSet/>
      <dgm:spPr/>
      <dgm:t>
        <a:bodyPr/>
        <a:lstStyle/>
        <a:p>
          <a:endParaRPr lang="en-US"/>
        </a:p>
      </dgm:t>
    </dgm:pt>
    <dgm:pt modelId="{1B1C961D-260A-4E85-91D0-266FB73F149D}">
      <dgm:prSet phldrT="[Text]">
        <dgm:style>
          <a:lnRef idx="1">
            <a:schemeClr val="accent5"/>
          </a:lnRef>
          <a:fillRef idx="3">
            <a:schemeClr val="accent5"/>
          </a:fillRef>
          <a:effectRef idx="2">
            <a:schemeClr val="accent5"/>
          </a:effectRef>
          <a:fontRef idx="minor">
            <a:schemeClr val="lt1"/>
          </a:fontRef>
        </dgm:style>
      </dgm:prSet>
      <dgm:spPr/>
      <dgm:t>
        <a:bodyPr/>
        <a:lstStyle/>
        <a:p>
          <a:r>
            <a:rPr lang="en-US" b="1" dirty="0" smtClean="0">
              <a:solidFill>
                <a:schemeClr val="tx1"/>
              </a:solidFill>
            </a:rPr>
            <a:t>Final evaluation</a:t>
          </a:r>
          <a:endParaRPr lang="en-US" b="1" dirty="0">
            <a:solidFill>
              <a:schemeClr val="tx1"/>
            </a:solidFill>
          </a:endParaRPr>
        </a:p>
      </dgm:t>
    </dgm:pt>
    <dgm:pt modelId="{D19B7983-9A07-41A3-9100-3B19313EA235}" type="parTrans" cxnId="{30EC98DB-8053-40F8-8A31-0ED55E0D4427}">
      <dgm:prSet/>
      <dgm:spPr/>
      <dgm:t>
        <a:bodyPr/>
        <a:lstStyle/>
        <a:p>
          <a:endParaRPr lang="en-US"/>
        </a:p>
      </dgm:t>
    </dgm:pt>
    <dgm:pt modelId="{F1D8AFF5-A18D-4522-8990-667B5CCD0AF8}" type="sibTrans" cxnId="{30EC98DB-8053-40F8-8A31-0ED55E0D4427}">
      <dgm:prSet/>
      <dgm:spPr/>
      <dgm:t>
        <a:bodyPr/>
        <a:lstStyle/>
        <a:p>
          <a:endParaRPr lang="en-US"/>
        </a:p>
      </dgm:t>
    </dgm:pt>
    <dgm:pt modelId="{21184F1A-B317-4E9B-B195-6F1AF21AC729}">
      <dgm:prSet/>
      <dgm:spPr/>
      <dgm:t>
        <a:bodyPr/>
        <a:lstStyle/>
        <a:p>
          <a:r>
            <a:rPr lang="en-US" dirty="0" smtClean="0"/>
            <a:t>Often a quantitative survey for the baseline</a:t>
          </a:r>
          <a:endParaRPr lang="en-US" dirty="0"/>
        </a:p>
      </dgm:t>
    </dgm:pt>
    <dgm:pt modelId="{BBB0207F-C110-4C43-AE2D-4D2E2B2DBF65}" type="parTrans" cxnId="{646B9757-E296-4406-AFB1-2B228B7BA6B7}">
      <dgm:prSet/>
      <dgm:spPr/>
      <dgm:t>
        <a:bodyPr/>
        <a:lstStyle/>
        <a:p>
          <a:endParaRPr lang="en-US"/>
        </a:p>
      </dgm:t>
    </dgm:pt>
    <dgm:pt modelId="{5FAF97FF-58F6-42D3-8A9E-8E0A533262E8}" type="sibTrans" cxnId="{646B9757-E296-4406-AFB1-2B228B7BA6B7}">
      <dgm:prSet/>
      <dgm:spPr/>
      <dgm:t>
        <a:bodyPr/>
        <a:lstStyle/>
        <a:p>
          <a:endParaRPr lang="en-US"/>
        </a:p>
      </dgm:t>
    </dgm:pt>
    <dgm:pt modelId="{F0072E60-AA5C-4A40-9D84-5427FFD7E07F}">
      <dgm:prSet/>
      <dgm:spPr/>
      <dgm:t>
        <a:bodyPr/>
        <a:lstStyle/>
        <a:p>
          <a:r>
            <a:rPr lang="en-US" dirty="0" smtClean="0"/>
            <a:t>Often a qualitative study; primarily focusing on </a:t>
          </a:r>
          <a:r>
            <a:rPr lang="en-US" b="1" dirty="0" smtClean="0"/>
            <a:t>the project processes</a:t>
          </a:r>
          <a:r>
            <a:rPr lang="en-US" dirty="0" smtClean="0"/>
            <a:t> and an evaluation of the</a:t>
          </a:r>
          <a:r>
            <a:rPr lang="en-US" b="1" dirty="0" smtClean="0"/>
            <a:t> </a:t>
          </a:r>
          <a:r>
            <a:rPr lang="en-US" b="0" dirty="0" smtClean="0"/>
            <a:t>short to medium term</a:t>
          </a:r>
          <a:r>
            <a:rPr lang="en-US" b="1" dirty="0" smtClean="0"/>
            <a:t> project results</a:t>
          </a:r>
          <a:r>
            <a:rPr lang="en-US" dirty="0" smtClean="0"/>
            <a:t> </a:t>
          </a:r>
          <a:endParaRPr lang="en-US" dirty="0"/>
        </a:p>
      </dgm:t>
    </dgm:pt>
    <dgm:pt modelId="{AF97A839-75D4-43EA-B2B6-D12C31243B12}" type="parTrans" cxnId="{12DC7B84-5350-464D-A63E-EDC531D7D18E}">
      <dgm:prSet/>
      <dgm:spPr/>
      <dgm:t>
        <a:bodyPr/>
        <a:lstStyle/>
        <a:p>
          <a:endParaRPr lang="en-US"/>
        </a:p>
      </dgm:t>
    </dgm:pt>
    <dgm:pt modelId="{67D68CFC-830B-48BC-AA91-E403451FC05C}" type="sibTrans" cxnId="{12DC7B84-5350-464D-A63E-EDC531D7D18E}">
      <dgm:prSet/>
      <dgm:spPr/>
      <dgm:t>
        <a:bodyPr/>
        <a:lstStyle/>
        <a:p>
          <a:endParaRPr lang="en-US"/>
        </a:p>
      </dgm:t>
    </dgm:pt>
    <dgm:pt modelId="{E712B977-DC9A-46B2-8668-78FC2826F723}">
      <dgm:prSet/>
      <dgm:spPr/>
      <dgm:t>
        <a:bodyPr/>
        <a:lstStyle/>
        <a:p>
          <a:r>
            <a:rPr lang="en-US" dirty="0" smtClean="0"/>
            <a:t>A mixed method is preferable over only quantitative method</a:t>
          </a:r>
          <a:endParaRPr lang="en-US" dirty="0"/>
        </a:p>
      </dgm:t>
    </dgm:pt>
    <dgm:pt modelId="{36C22744-A443-40C5-9FB2-2F25EED20044}" type="parTrans" cxnId="{2A80366B-9FFD-4BA4-BCC1-F32549BB5F8A}">
      <dgm:prSet/>
      <dgm:spPr/>
      <dgm:t>
        <a:bodyPr/>
        <a:lstStyle/>
        <a:p>
          <a:endParaRPr lang="en-US"/>
        </a:p>
      </dgm:t>
    </dgm:pt>
    <dgm:pt modelId="{509E6934-448F-4699-BF74-6F526E776A13}" type="sibTrans" cxnId="{2A80366B-9FFD-4BA4-BCC1-F32549BB5F8A}">
      <dgm:prSet/>
      <dgm:spPr/>
      <dgm:t>
        <a:bodyPr/>
        <a:lstStyle/>
        <a:p>
          <a:endParaRPr lang="en-US"/>
        </a:p>
      </dgm:t>
    </dgm:pt>
    <dgm:pt modelId="{2FBD4B17-06ED-4F28-9A47-5F0992595292}">
      <dgm:prSet/>
      <dgm:spPr/>
      <dgm:t>
        <a:bodyPr/>
        <a:lstStyle/>
        <a:p>
          <a:r>
            <a:rPr lang="en-US" dirty="0" smtClean="0"/>
            <a:t>Often a mixed method approach focusing on the effectiveness of the project and capturing learning</a:t>
          </a:r>
          <a:endParaRPr lang="en-US" dirty="0"/>
        </a:p>
      </dgm:t>
    </dgm:pt>
    <dgm:pt modelId="{038C6BD2-09C9-4CEE-9D97-6D2626D46515}" type="parTrans" cxnId="{1BBC501C-3D65-4655-B8F3-FE88A911AEF8}">
      <dgm:prSet/>
      <dgm:spPr/>
      <dgm:t>
        <a:bodyPr/>
        <a:lstStyle/>
        <a:p>
          <a:endParaRPr lang="en-US"/>
        </a:p>
      </dgm:t>
    </dgm:pt>
    <dgm:pt modelId="{3C4FAC89-9D45-435B-96D0-079EB2982039}" type="sibTrans" cxnId="{1BBC501C-3D65-4655-B8F3-FE88A911AEF8}">
      <dgm:prSet/>
      <dgm:spPr/>
      <dgm:t>
        <a:bodyPr/>
        <a:lstStyle/>
        <a:p>
          <a:endParaRPr lang="en-US"/>
        </a:p>
      </dgm:t>
    </dgm:pt>
    <dgm:pt modelId="{EF7C5E0B-AB54-47F6-9FEA-69A910C0FD9F}" type="pres">
      <dgm:prSet presAssocID="{7B222045-5F44-4AFA-AC7B-C39C7825E83E}" presName="linear" presStyleCnt="0">
        <dgm:presLayoutVars>
          <dgm:dir/>
          <dgm:animLvl val="lvl"/>
          <dgm:resizeHandles val="exact"/>
        </dgm:presLayoutVars>
      </dgm:prSet>
      <dgm:spPr/>
      <dgm:t>
        <a:bodyPr/>
        <a:lstStyle/>
        <a:p>
          <a:endParaRPr lang="en-US"/>
        </a:p>
      </dgm:t>
    </dgm:pt>
    <dgm:pt modelId="{FF1BB45C-FB2F-4EE1-8111-CB4524F6B743}" type="pres">
      <dgm:prSet presAssocID="{84AD99E0-FC56-476B-8082-DFECCD04427C}" presName="parentLin" presStyleCnt="0"/>
      <dgm:spPr/>
    </dgm:pt>
    <dgm:pt modelId="{56F91D52-2D5B-4E5E-8F17-40C8089A13EC}" type="pres">
      <dgm:prSet presAssocID="{84AD99E0-FC56-476B-8082-DFECCD04427C}" presName="parentLeftMargin" presStyleLbl="node1" presStyleIdx="0" presStyleCnt="3"/>
      <dgm:spPr/>
      <dgm:t>
        <a:bodyPr/>
        <a:lstStyle/>
        <a:p>
          <a:endParaRPr lang="en-US"/>
        </a:p>
      </dgm:t>
    </dgm:pt>
    <dgm:pt modelId="{1F801F9B-CC1C-4A22-867A-631FE63DE90F}" type="pres">
      <dgm:prSet presAssocID="{84AD99E0-FC56-476B-8082-DFECCD04427C}" presName="parentText" presStyleLbl="node1" presStyleIdx="0" presStyleCnt="3">
        <dgm:presLayoutVars>
          <dgm:chMax val="0"/>
          <dgm:bulletEnabled val="1"/>
        </dgm:presLayoutVars>
      </dgm:prSet>
      <dgm:spPr/>
      <dgm:t>
        <a:bodyPr/>
        <a:lstStyle/>
        <a:p>
          <a:endParaRPr lang="en-US"/>
        </a:p>
      </dgm:t>
    </dgm:pt>
    <dgm:pt modelId="{69B4A061-8CA3-4445-BF24-BDBF7B0F9F93}" type="pres">
      <dgm:prSet presAssocID="{84AD99E0-FC56-476B-8082-DFECCD04427C}" presName="negativeSpace" presStyleCnt="0"/>
      <dgm:spPr/>
    </dgm:pt>
    <dgm:pt modelId="{1AEBFF95-FD4E-48DD-A385-D13841BA3415}" type="pres">
      <dgm:prSet presAssocID="{84AD99E0-FC56-476B-8082-DFECCD04427C}" presName="childText" presStyleLbl="conFgAcc1" presStyleIdx="0" presStyleCnt="3">
        <dgm:presLayoutVars>
          <dgm:bulletEnabled val="1"/>
        </dgm:presLayoutVars>
      </dgm:prSet>
      <dgm:spPr/>
      <dgm:t>
        <a:bodyPr/>
        <a:lstStyle/>
        <a:p>
          <a:endParaRPr lang="en-US"/>
        </a:p>
      </dgm:t>
    </dgm:pt>
    <dgm:pt modelId="{2376F816-F6FD-40BA-96C4-720DEA8C12AF}" type="pres">
      <dgm:prSet presAssocID="{C4CABA15-8F75-4CF0-A9C2-9F5D57676847}" presName="spaceBetweenRectangles" presStyleCnt="0"/>
      <dgm:spPr/>
    </dgm:pt>
    <dgm:pt modelId="{8ECB5BE7-34F3-48B6-B17C-32A687073EF8}" type="pres">
      <dgm:prSet presAssocID="{207098F5-32CF-4309-ACB6-5D414A74D829}" presName="parentLin" presStyleCnt="0"/>
      <dgm:spPr/>
    </dgm:pt>
    <dgm:pt modelId="{54325384-8477-4A18-BA6B-6E13C5677601}" type="pres">
      <dgm:prSet presAssocID="{207098F5-32CF-4309-ACB6-5D414A74D829}" presName="parentLeftMargin" presStyleLbl="node1" presStyleIdx="0" presStyleCnt="3"/>
      <dgm:spPr/>
      <dgm:t>
        <a:bodyPr/>
        <a:lstStyle/>
        <a:p>
          <a:endParaRPr lang="en-US"/>
        </a:p>
      </dgm:t>
    </dgm:pt>
    <dgm:pt modelId="{2259AA1B-B366-4E68-9EEA-D9EC2DC1D3CD}" type="pres">
      <dgm:prSet presAssocID="{207098F5-32CF-4309-ACB6-5D414A74D829}" presName="parentText" presStyleLbl="node1" presStyleIdx="1" presStyleCnt="3">
        <dgm:presLayoutVars>
          <dgm:chMax val="0"/>
          <dgm:bulletEnabled val="1"/>
        </dgm:presLayoutVars>
      </dgm:prSet>
      <dgm:spPr/>
      <dgm:t>
        <a:bodyPr/>
        <a:lstStyle/>
        <a:p>
          <a:endParaRPr lang="en-US"/>
        </a:p>
      </dgm:t>
    </dgm:pt>
    <dgm:pt modelId="{6CC9DCBF-D334-414B-AFFA-A21D85DAC496}" type="pres">
      <dgm:prSet presAssocID="{207098F5-32CF-4309-ACB6-5D414A74D829}" presName="negativeSpace" presStyleCnt="0"/>
      <dgm:spPr/>
    </dgm:pt>
    <dgm:pt modelId="{52115522-1BA7-4DE4-883C-07222C8EED1B}" type="pres">
      <dgm:prSet presAssocID="{207098F5-32CF-4309-ACB6-5D414A74D829}" presName="childText" presStyleLbl="conFgAcc1" presStyleIdx="1" presStyleCnt="3">
        <dgm:presLayoutVars>
          <dgm:bulletEnabled val="1"/>
        </dgm:presLayoutVars>
      </dgm:prSet>
      <dgm:spPr/>
      <dgm:t>
        <a:bodyPr/>
        <a:lstStyle/>
        <a:p>
          <a:endParaRPr lang="en-US"/>
        </a:p>
      </dgm:t>
    </dgm:pt>
    <dgm:pt modelId="{5E26435C-4C61-47F4-93BC-9D1103ACC169}" type="pres">
      <dgm:prSet presAssocID="{DC3EAF4E-A63D-45C4-9EB1-4389A6778C8D}" presName="spaceBetweenRectangles" presStyleCnt="0"/>
      <dgm:spPr/>
    </dgm:pt>
    <dgm:pt modelId="{AD65A00D-DCA2-4CC1-B4BE-2DC61774213F}" type="pres">
      <dgm:prSet presAssocID="{1B1C961D-260A-4E85-91D0-266FB73F149D}" presName="parentLin" presStyleCnt="0"/>
      <dgm:spPr/>
    </dgm:pt>
    <dgm:pt modelId="{C5389F79-7CFD-416E-BFEA-476E8E9E05CD}" type="pres">
      <dgm:prSet presAssocID="{1B1C961D-260A-4E85-91D0-266FB73F149D}" presName="parentLeftMargin" presStyleLbl="node1" presStyleIdx="1" presStyleCnt="3"/>
      <dgm:spPr/>
      <dgm:t>
        <a:bodyPr/>
        <a:lstStyle/>
        <a:p>
          <a:endParaRPr lang="en-US"/>
        </a:p>
      </dgm:t>
    </dgm:pt>
    <dgm:pt modelId="{F1A7CEFA-4A32-425D-9156-DDF750D0E6B1}" type="pres">
      <dgm:prSet presAssocID="{1B1C961D-260A-4E85-91D0-266FB73F149D}" presName="parentText" presStyleLbl="node1" presStyleIdx="2" presStyleCnt="3">
        <dgm:presLayoutVars>
          <dgm:chMax val="0"/>
          <dgm:bulletEnabled val="1"/>
        </dgm:presLayoutVars>
      </dgm:prSet>
      <dgm:spPr/>
      <dgm:t>
        <a:bodyPr/>
        <a:lstStyle/>
        <a:p>
          <a:endParaRPr lang="en-US"/>
        </a:p>
      </dgm:t>
    </dgm:pt>
    <dgm:pt modelId="{2F6781FF-F82C-415F-A4FA-969840839E96}" type="pres">
      <dgm:prSet presAssocID="{1B1C961D-260A-4E85-91D0-266FB73F149D}" presName="negativeSpace" presStyleCnt="0"/>
      <dgm:spPr/>
    </dgm:pt>
    <dgm:pt modelId="{5FE2BDB0-9CCE-4E70-9AFD-B73C8D6359F7}" type="pres">
      <dgm:prSet presAssocID="{1B1C961D-260A-4E85-91D0-266FB73F149D}" presName="childText" presStyleLbl="conFgAcc1" presStyleIdx="2" presStyleCnt="3">
        <dgm:presLayoutVars>
          <dgm:bulletEnabled val="1"/>
        </dgm:presLayoutVars>
      </dgm:prSet>
      <dgm:spPr/>
      <dgm:t>
        <a:bodyPr/>
        <a:lstStyle/>
        <a:p>
          <a:endParaRPr lang="en-US"/>
        </a:p>
      </dgm:t>
    </dgm:pt>
  </dgm:ptLst>
  <dgm:cxnLst>
    <dgm:cxn modelId="{975A5003-2848-4E00-9412-C0CFE246E19F}" type="presOf" srcId="{207098F5-32CF-4309-ACB6-5D414A74D829}" destId="{2259AA1B-B366-4E68-9EEA-D9EC2DC1D3CD}" srcOrd="1" destOrd="0" presId="urn:microsoft.com/office/officeart/2005/8/layout/list1"/>
    <dgm:cxn modelId="{4350EA47-7462-40BF-B138-03453DFDD51B}" type="presOf" srcId="{1B1C961D-260A-4E85-91D0-266FB73F149D}" destId="{F1A7CEFA-4A32-425D-9156-DDF750D0E6B1}" srcOrd="1" destOrd="0" presId="urn:microsoft.com/office/officeart/2005/8/layout/list1"/>
    <dgm:cxn modelId="{7C5A4F79-59AE-413B-92ED-67D29E3427FA}" srcId="{7B222045-5F44-4AFA-AC7B-C39C7825E83E}" destId="{207098F5-32CF-4309-ACB6-5D414A74D829}" srcOrd="1" destOrd="0" parTransId="{C0DF682A-57D8-4D84-B2A0-A18B352565F5}" sibTransId="{DC3EAF4E-A63D-45C4-9EB1-4389A6778C8D}"/>
    <dgm:cxn modelId="{D558E301-891E-473E-901C-C2ADBE086441}" type="presOf" srcId="{2FBD4B17-06ED-4F28-9A47-5F0992595292}" destId="{5FE2BDB0-9CCE-4E70-9AFD-B73C8D6359F7}" srcOrd="0" destOrd="0" presId="urn:microsoft.com/office/officeart/2005/8/layout/list1"/>
    <dgm:cxn modelId="{A102C1B8-16E3-46F0-9CF4-31C55102F842}" type="presOf" srcId="{7B222045-5F44-4AFA-AC7B-C39C7825E83E}" destId="{EF7C5E0B-AB54-47F6-9FEA-69A910C0FD9F}" srcOrd="0" destOrd="0" presId="urn:microsoft.com/office/officeart/2005/8/layout/list1"/>
    <dgm:cxn modelId="{1BBC501C-3D65-4655-B8F3-FE88A911AEF8}" srcId="{1B1C961D-260A-4E85-91D0-266FB73F149D}" destId="{2FBD4B17-06ED-4F28-9A47-5F0992595292}" srcOrd="0" destOrd="0" parTransId="{038C6BD2-09C9-4CEE-9D97-6D2626D46515}" sibTransId="{3C4FAC89-9D45-435B-96D0-079EB2982039}"/>
    <dgm:cxn modelId="{937564FC-407F-4458-A621-82248F4D6FF2}" type="presOf" srcId="{E712B977-DC9A-46B2-8668-78FC2826F723}" destId="{1AEBFF95-FD4E-48DD-A385-D13841BA3415}" srcOrd="0" destOrd="1" presId="urn:microsoft.com/office/officeart/2005/8/layout/list1"/>
    <dgm:cxn modelId="{2A80366B-9FFD-4BA4-BCC1-F32549BB5F8A}" srcId="{84AD99E0-FC56-476B-8082-DFECCD04427C}" destId="{E712B977-DC9A-46B2-8668-78FC2826F723}" srcOrd="1" destOrd="0" parTransId="{36C22744-A443-40C5-9FB2-2F25EED20044}" sibTransId="{509E6934-448F-4699-BF74-6F526E776A13}"/>
    <dgm:cxn modelId="{7F6391A4-8527-4EB9-B9FA-72D1DF0E87E7}" type="presOf" srcId="{21184F1A-B317-4E9B-B195-6F1AF21AC729}" destId="{1AEBFF95-FD4E-48DD-A385-D13841BA3415}" srcOrd="0" destOrd="0" presId="urn:microsoft.com/office/officeart/2005/8/layout/list1"/>
    <dgm:cxn modelId="{8722E1F9-6D63-4B17-9490-224945A98268}" type="presOf" srcId="{84AD99E0-FC56-476B-8082-DFECCD04427C}" destId="{1F801F9B-CC1C-4A22-867A-631FE63DE90F}" srcOrd="1" destOrd="0" presId="urn:microsoft.com/office/officeart/2005/8/layout/list1"/>
    <dgm:cxn modelId="{F91B5BB5-6225-41AC-A748-19E991DB75FA}" type="presOf" srcId="{84AD99E0-FC56-476B-8082-DFECCD04427C}" destId="{56F91D52-2D5B-4E5E-8F17-40C8089A13EC}" srcOrd="0" destOrd="0" presId="urn:microsoft.com/office/officeart/2005/8/layout/list1"/>
    <dgm:cxn modelId="{94183471-FD06-44AB-956D-065A4A70F5FA}" type="presOf" srcId="{1B1C961D-260A-4E85-91D0-266FB73F149D}" destId="{C5389F79-7CFD-416E-BFEA-476E8E9E05CD}" srcOrd="0" destOrd="0" presId="urn:microsoft.com/office/officeart/2005/8/layout/list1"/>
    <dgm:cxn modelId="{30EC98DB-8053-40F8-8A31-0ED55E0D4427}" srcId="{7B222045-5F44-4AFA-AC7B-C39C7825E83E}" destId="{1B1C961D-260A-4E85-91D0-266FB73F149D}" srcOrd="2" destOrd="0" parTransId="{D19B7983-9A07-41A3-9100-3B19313EA235}" sibTransId="{F1D8AFF5-A18D-4522-8990-667B5CCD0AF8}"/>
    <dgm:cxn modelId="{12DC7B84-5350-464D-A63E-EDC531D7D18E}" srcId="{207098F5-32CF-4309-ACB6-5D414A74D829}" destId="{F0072E60-AA5C-4A40-9D84-5427FFD7E07F}" srcOrd="0" destOrd="0" parTransId="{AF97A839-75D4-43EA-B2B6-D12C31243B12}" sibTransId="{67D68CFC-830B-48BC-AA91-E403451FC05C}"/>
    <dgm:cxn modelId="{BF52AB19-FA1F-4C3F-BCF5-6523E6CCEA96}" srcId="{7B222045-5F44-4AFA-AC7B-C39C7825E83E}" destId="{84AD99E0-FC56-476B-8082-DFECCD04427C}" srcOrd="0" destOrd="0" parTransId="{C4B3B1E7-132B-4A5C-989D-5940B8A2E9F2}" sibTransId="{C4CABA15-8F75-4CF0-A9C2-9F5D57676847}"/>
    <dgm:cxn modelId="{95482BBF-2635-4DA0-A2F6-6B40A1FA882B}" type="presOf" srcId="{207098F5-32CF-4309-ACB6-5D414A74D829}" destId="{54325384-8477-4A18-BA6B-6E13C5677601}" srcOrd="0" destOrd="0" presId="urn:microsoft.com/office/officeart/2005/8/layout/list1"/>
    <dgm:cxn modelId="{D60F37DD-833A-4AB3-A6B8-321743536DDB}" type="presOf" srcId="{F0072E60-AA5C-4A40-9D84-5427FFD7E07F}" destId="{52115522-1BA7-4DE4-883C-07222C8EED1B}" srcOrd="0" destOrd="0" presId="urn:microsoft.com/office/officeart/2005/8/layout/list1"/>
    <dgm:cxn modelId="{646B9757-E296-4406-AFB1-2B228B7BA6B7}" srcId="{84AD99E0-FC56-476B-8082-DFECCD04427C}" destId="{21184F1A-B317-4E9B-B195-6F1AF21AC729}" srcOrd="0" destOrd="0" parTransId="{BBB0207F-C110-4C43-AE2D-4D2E2B2DBF65}" sibTransId="{5FAF97FF-58F6-42D3-8A9E-8E0A533262E8}"/>
    <dgm:cxn modelId="{F5C74F1A-70CC-4072-9D57-1F6CACCC7E16}" type="presParOf" srcId="{EF7C5E0B-AB54-47F6-9FEA-69A910C0FD9F}" destId="{FF1BB45C-FB2F-4EE1-8111-CB4524F6B743}" srcOrd="0" destOrd="0" presId="urn:microsoft.com/office/officeart/2005/8/layout/list1"/>
    <dgm:cxn modelId="{59D55F09-CE31-48FB-8FE6-7391B5944EEF}" type="presParOf" srcId="{FF1BB45C-FB2F-4EE1-8111-CB4524F6B743}" destId="{56F91D52-2D5B-4E5E-8F17-40C8089A13EC}" srcOrd="0" destOrd="0" presId="urn:microsoft.com/office/officeart/2005/8/layout/list1"/>
    <dgm:cxn modelId="{95A059FE-2A37-451C-B186-D2813CAA1694}" type="presParOf" srcId="{FF1BB45C-FB2F-4EE1-8111-CB4524F6B743}" destId="{1F801F9B-CC1C-4A22-867A-631FE63DE90F}" srcOrd="1" destOrd="0" presId="urn:microsoft.com/office/officeart/2005/8/layout/list1"/>
    <dgm:cxn modelId="{DE3FA4AF-E275-4EFE-85D0-29FDDA5D9E57}" type="presParOf" srcId="{EF7C5E0B-AB54-47F6-9FEA-69A910C0FD9F}" destId="{69B4A061-8CA3-4445-BF24-BDBF7B0F9F93}" srcOrd="1" destOrd="0" presId="urn:microsoft.com/office/officeart/2005/8/layout/list1"/>
    <dgm:cxn modelId="{D5E643E2-3331-4031-A057-546CF27E36D4}" type="presParOf" srcId="{EF7C5E0B-AB54-47F6-9FEA-69A910C0FD9F}" destId="{1AEBFF95-FD4E-48DD-A385-D13841BA3415}" srcOrd="2" destOrd="0" presId="urn:microsoft.com/office/officeart/2005/8/layout/list1"/>
    <dgm:cxn modelId="{1567142C-8DD0-451F-BE27-7904B9325B65}" type="presParOf" srcId="{EF7C5E0B-AB54-47F6-9FEA-69A910C0FD9F}" destId="{2376F816-F6FD-40BA-96C4-720DEA8C12AF}" srcOrd="3" destOrd="0" presId="urn:microsoft.com/office/officeart/2005/8/layout/list1"/>
    <dgm:cxn modelId="{B1C5E28F-AD44-4A71-87AC-31D20F8672BD}" type="presParOf" srcId="{EF7C5E0B-AB54-47F6-9FEA-69A910C0FD9F}" destId="{8ECB5BE7-34F3-48B6-B17C-32A687073EF8}" srcOrd="4" destOrd="0" presId="urn:microsoft.com/office/officeart/2005/8/layout/list1"/>
    <dgm:cxn modelId="{D5D07090-02D8-4397-8FF4-DBCDAC2DA3CB}" type="presParOf" srcId="{8ECB5BE7-34F3-48B6-B17C-32A687073EF8}" destId="{54325384-8477-4A18-BA6B-6E13C5677601}" srcOrd="0" destOrd="0" presId="urn:microsoft.com/office/officeart/2005/8/layout/list1"/>
    <dgm:cxn modelId="{CD62E293-F4E1-46FC-BE16-97CE29126D8C}" type="presParOf" srcId="{8ECB5BE7-34F3-48B6-B17C-32A687073EF8}" destId="{2259AA1B-B366-4E68-9EEA-D9EC2DC1D3CD}" srcOrd="1" destOrd="0" presId="urn:microsoft.com/office/officeart/2005/8/layout/list1"/>
    <dgm:cxn modelId="{C453396F-A10C-4413-80D9-7E4696509BC3}" type="presParOf" srcId="{EF7C5E0B-AB54-47F6-9FEA-69A910C0FD9F}" destId="{6CC9DCBF-D334-414B-AFFA-A21D85DAC496}" srcOrd="5" destOrd="0" presId="urn:microsoft.com/office/officeart/2005/8/layout/list1"/>
    <dgm:cxn modelId="{9C48D3CE-4E7B-4545-944C-4F26D9AC5790}" type="presParOf" srcId="{EF7C5E0B-AB54-47F6-9FEA-69A910C0FD9F}" destId="{52115522-1BA7-4DE4-883C-07222C8EED1B}" srcOrd="6" destOrd="0" presId="urn:microsoft.com/office/officeart/2005/8/layout/list1"/>
    <dgm:cxn modelId="{68D81817-01A4-438B-9A9F-586CEEA84C89}" type="presParOf" srcId="{EF7C5E0B-AB54-47F6-9FEA-69A910C0FD9F}" destId="{5E26435C-4C61-47F4-93BC-9D1103ACC169}" srcOrd="7" destOrd="0" presId="urn:microsoft.com/office/officeart/2005/8/layout/list1"/>
    <dgm:cxn modelId="{3774D1CB-F1A6-4400-A9E6-7551BDF4DB24}" type="presParOf" srcId="{EF7C5E0B-AB54-47F6-9FEA-69A910C0FD9F}" destId="{AD65A00D-DCA2-4CC1-B4BE-2DC61774213F}" srcOrd="8" destOrd="0" presId="urn:microsoft.com/office/officeart/2005/8/layout/list1"/>
    <dgm:cxn modelId="{3CE2FC34-C05D-4665-93BE-38C55DB398C0}" type="presParOf" srcId="{AD65A00D-DCA2-4CC1-B4BE-2DC61774213F}" destId="{C5389F79-7CFD-416E-BFEA-476E8E9E05CD}" srcOrd="0" destOrd="0" presId="urn:microsoft.com/office/officeart/2005/8/layout/list1"/>
    <dgm:cxn modelId="{8CE12077-8AA5-4333-B264-8EB2B6B14285}" type="presParOf" srcId="{AD65A00D-DCA2-4CC1-B4BE-2DC61774213F}" destId="{F1A7CEFA-4A32-425D-9156-DDF750D0E6B1}" srcOrd="1" destOrd="0" presId="urn:microsoft.com/office/officeart/2005/8/layout/list1"/>
    <dgm:cxn modelId="{0208D8C5-2BD2-4899-A944-14537F0FAC65}" type="presParOf" srcId="{EF7C5E0B-AB54-47F6-9FEA-69A910C0FD9F}" destId="{2F6781FF-F82C-415F-A4FA-969840839E96}" srcOrd="9" destOrd="0" presId="urn:microsoft.com/office/officeart/2005/8/layout/list1"/>
    <dgm:cxn modelId="{B20CA536-8D26-4D1E-B7C7-ACEFC6EE743A}" type="presParOf" srcId="{EF7C5E0B-AB54-47F6-9FEA-69A910C0FD9F}" destId="{5FE2BDB0-9CCE-4E70-9AFD-B73C8D6359F7}" srcOrd="10"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D260B8-6F54-4F53-A5A7-C2AEE5D37FBF}">
      <dsp:nvSpPr>
        <dsp:cNvPr id="0" name=""/>
        <dsp:cNvSpPr/>
      </dsp:nvSpPr>
      <dsp:spPr>
        <a:xfrm>
          <a:off x="1747837" y="595160"/>
          <a:ext cx="1236607" cy="214617"/>
        </a:xfrm>
        <a:custGeom>
          <a:avLst/>
          <a:gdLst/>
          <a:ahLst/>
          <a:cxnLst/>
          <a:rect l="0" t="0" r="0" b="0"/>
          <a:pathLst>
            <a:path>
              <a:moveTo>
                <a:pt x="0" y="0"/>
              </a:moveTo>
              <a:lnTo>
                <a:pt x="0" y="107308"/>
              </a:lnTo>
              <a:lnTo>
                <a:pt x="1236607" y="107308"/>
              </a:lnTo>
              <a:lnTo>
                <a:pt x="1236607" y="2146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14769-DAE2-42F0-8F41-2D173815B00E}">
      <dsp:nvSpPr>
        <dsp:cNvPr id="0" name=""/>
        <dsp:cNvSpPr/>
      </dsp:nvSpPr>
      <dsp:spPr>
        <a:xfrm>
          <a:off x="1702117" y="595160"/>
          <a:ext cx="91440" cy="214617"/>
        </a:xfrm>
        <a:custGeom>
          <a:avLst/>
          <a:gdLst/>
          <a:ahLst/>
          <a:cxnLst/>
          <a:rect l="0" t="0" r="0" b="0"/>
          <a:pathLst>
            <a:path>
              <a:moveTo>
                <a:pt x="45720" y="0"/>
              </a:moveTo>
              <a:lnTo>
                <a:pt x="45720" y="2146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2067E2-D41E-4983-8EF7-9ED5A4618657}">
      <dsp:nvSpPr>
        <dsp:cNvPr id="0" name=""/>
        <dsp:cNvSpPr/>
      </dsp:nvSpPr>
      <dsp:spPr>
        <a:xfrm>
          <a:off x="511229" y="595160"/>
          <a:ext cx="1236607" cy="214617"/>
        </a:xfrm>
        <a:custGeom>
          <a:avLst/>
          <a:gdLst/>
          <a:ahLst/>
          <a:cxnLst/>
          <a:rect l="0" t="0" r="0" b="0"/>
          <a:pathLst>
            <a:path>
              <a:moveTo>
                <a:pt x="1236607" y="0"/>
              </a:moveTo>
              <a:lnTo>
                <a:pt x="1236607" y="107308"/>
              </a:lnTo>
              <a:lnTo>
                <a:pt x="0" y="107308"/>
              </a:lnTo>
              <a:lnTo>
                <a:pt x="0" y="2146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446668-B045-4382-8DD1-8403001ED74C}">
      <dsp:nvSpPr>
        <dsp:cNvPr id="0" name=""/>
        <dsp:cNvSpPr/>
      </dsp:nvSpPr>
      <dsp:spPr>
        <a:xfrm>
          <a:off x="1236842" y="84165"/>
          <a:ext cx="1021989" cy="51099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Reduced malnutrition</a:t>
          </a:r>
          <a:endParaRPr lang="en-US" sz="1300" kern="1200" dirty="0"/>
        </a:p>
      </dsp:txBody>
      <dsp:txXfrm>
        <a:off x="1236842" y="84165"/>
        <a:ext cx="1021989" cy="510994"/>
      </dsp:txXfrm>
    </dsp:sp>
    <dsp:sp modelId="{4CFF8A5F-7C1D-4566-82AF-CAD903FE969D}">
      <dsp:nvSpPr>
        <dsp:cNvPr id="0" name=""/>
        <dsp:cNvSpPr/>
      </dsp:nvSpPr>
      <dsp:spPr>
        <a:xfrm>
          <a:off x="234" y="809777"/>
          <a:ext cx="1021989" cy="51099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Improved food access</a:t>
          </a:r>
          <a:endParaRPr lang="en-US" sz="1300" kern="1200" dirty="0"/>
        </a:p>
      </dsp:txBody>
      <dsp:txXfrm>
        <a:off x="234" y="809777"/>
        <a:ext cx="1021989" cy="510994"/>
      </dsp:txXfrm>
    </dsp:sp>
    <dsp:sp modelId="{8F0C5063-AB84-4703-AAB3-FC397C8F9BC9}">
      <dsp:nvSpPr>
        <dsp:cNvPr id="0" name=""/>
        <dsp:cNvSpPr/>
      </dsp:nvSpPr>
      <dsp:spPr>
        <a:xfrm>
          <a:off x="1236842" y="809777"/>
          <a:ext cx="1021989" cy="51099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Improved food availability</a:t>
          </a:r>
          <a:endParaRPr lang="en-US" sz="1300" kern="1200" dirty="0"/>
        </a:p>
      </dsp:txBody>
      <dsp:txXfrm>
        <a:off x="1236842" y="809777"/>
        <a:ext cx="1021989" cy="510994"/>
      </dsp:txXfrm>
    </dsp:sp>
    <dsp:sp modelId="{E078C7F8-D4A6-4A98-8D36-CBFF7510E570}">
      <dsp:nvSpPr>
        <dsp:cNvPr id="0" name=""/>
        <dsp:cNvSpPr/>
      </dsp:nvSpPr>
      <dsp:spPr>
        <a:xfrm>
          <a:off x="2473450" y="809777"/>
          <a:ext cx="1021989" cy="51099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Improved food utilization</a:t>
          </a:r>
          <a:endParaRPr lang="en-US" sz="1300" kern="1200" dirty="0"/>
        </a:p>
      </dsp:txBody>
      <dsp:txXfrm>
        <a:off x="2473450" y="809777"/>
        <a:ext cx="1021989" cy="5109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2E4198-6A94-4291-8087-A27EDEFBD311}" type="datetimeFigureOut">
              <a:rPr lang="en-US" smtClean="0"/>
              <a:pPr/>
              <a:t>5/29/2012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B1317-EC94-42FF-AE41-BC74858FFB8F}" type="slidenum">
              <a:rPr lang="en-US" smtClean="0"/>
              <a:pPr/>
              <a:t>‹#›</a:t>
            </a:fld>
            <a:endParaRPr lang="en-US"/>
          </a:p>
        </p:txBody>
      </p:sp>
    </p:spTree>
    <p:extLst>
      <p:ext uri="{BB962C8B-B14F-4D97-AF65-F5344CB8AC3E}">
        <p14:creationId xmlns:p14="http://schemas.microsoft.com/office/powerpoint/2010/main" xmlns="" val="1167275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2F2E6-2E91-4D26-A96B-6F25657AC757}" type="datetimeFigureOut">
              <a:rPr lang="en-US" smtClean="0"/>
              <a:pPr/>
              <a:t>5/29/2012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F88C63-3C92-42D3-9D86-705A083CB064}" type="slidenum">
              <a:rPr lang="en-US" smtClean="0"/>
              <a:pPr/>
              <a:t>‹#›</a:t>
            </a:fld>
            <a:endParaRPr lang="en-US"/>
          </a:p>
        </p:txBody>
      </p:sp>
    </p:spTree>
    <p:extLst>
      <p:ext uri="{BB962C8B-B14F-4D97-AF65-F5344CB8AC3E}">
        <p14:creationId xmlns:p14="http://schemas.microsoft.com/office/powerpoint/2010/main" xmlns="" val="175393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Webster: Effect</a:t>
            </a:r>
            <a:r>
              <a:rPr lang="en-US" sz="1200" b="0" i="0" kern="1200" baseline="0" dirty="0" smtClean="0">
                <a:solidFill>
                  <a:schemeClr val="tx1"/>
                </a:solidFill>
                <a:latin typeface="+mn-lt"/>
                <a:ea typeface="+mn-ea"/>
                <a:cs typeface="+mn-cs"/>
              </a:rPr>
              <a:t> or consequence (the disease resulted in death)</a:t>
            </a:r>
            <a:endParaRPr lang="en-US" dirty="0"/>
          </a:p>
        </p:txBody>
      </p:sp>
      <p:sp>
        <p:nvSpPr>
          <p:cNvPr id="4" name="Slide Number Placeholder 3"/>
          <p:cNvSpPr>
            <a:spLocks noGrp="1"/>
          </p:cNvSpPr>
          <p:nvPr>
            <p:ph type="sldNum" sz="quarter" idx="10"/>
          </p:nvPr>
        </p:nvSpPr>
        <p:spPr/>
        <p:txBody>
          <a:bodyPr/>
          <a:lstStyle/>
          <a:p>
            <a:fld id="{68F88C63-3C92-42D3-9D86-705A083CB06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AGE4.jp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027" name="Picture 7" descr="Horizontal_CMYK.eps"/>
          <p:cNvPicPr>
            <a:picLocks noChangeAspect="1"/>
          </p:cNvPicPr>
          <p:nvPr userDrawn="1"/>
        </p:nvPicPr>
        <p:blipFill>
          <a:blip r:embed="rId4"/>
          <a:srcRect/>
          <a:stretch>
            <a:fillRect/>
          </a:stretch>
        </p:blipFill>
        <p:spPr bwMode="auto">
          <a:xfrm>
            <a:off x="2587625" y="5849938"/>
            <a:ext cx="2052638" cy="796925"/>
          </a:xfrm>
          <a:prstGeom prst="rect">
            <a:avLst/>
          </a:prstGeom>
          <a:noFill/>
          <a:ln w="9525">
            <a:noFill/>
            <a:miter lim="800000"/>
            <a:headEnd/>
            <a:tailEnd/>
          </a:ln>
        </p:spPr>
      </p:pic>
      <p:pic>
        <p:nvPicPr>
          <p:cNvPr id="1028" name="Picture 8" descr="FSN final.eps"/>
          <p:cNvPicPr>
            <a:picLocks noChangeAspect="1"/>
          </p:cNvPicPr>
          <p:nvPr userDrawn="1"/>
        </p:nvPicPr>
        <p:blipFill>
          <a:blip r:embed="rId5"/>
          <a:srcRect/>
          <a:stretch>
            <a:fillRect/>
          </a:stretch>
        </p:blipFill>
        <p:spPr bwMode="auto">
          <a:xfrm>
            <a:off x="477838" y="5692775"/>
            <a:ext cx="2036762" cy="876300"/>
          </a:xfrm>
          <a:prstGeom prst="rect">
            <a:avLst/>
          </a:prstGeom>
          <a:noFill/>
          <a:ln w="9525">
            <a:noFill/>
            <a:miter lim="800000"/>
            <a:headEnd/>
            <a:tailEnd/>
          </a:ln>
        </p:spPr>
      </p:pic>
      <p:cxnSp>
        <p:nvCxnSpPr>
          <p:cNvPr id="10" name="Straight Connector 9"/>
          <p:cNvCxnSpPr/>
          <p:nvPr userDrawn="1"/>
        </p:nvCxnSpPr>
        <p:spPr>
          <a:xfrm rot="10800000">
            <a:off x="-11113" y="1592263"/>
            <a:ext cx="7353301" cy="1587"/>
          </a:xfrm>
          <a:prstGeom prst="line">
            <a:avLst/>
          </a:prstGeom>
          <a:ln w="9525">
            <a:solidFill>
              <a:srgbClr val="607D83"/>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2833688" y="900113"/>
            <a:ext cx="6350000" cy="692150"/>
          </a:xfrm>
          <a:prstGeom prst="rect">
            <a:avLst/>
          </a:prstGeom>
          <a:noFill/>
        </p:spPr>
        <p:txBody>
          <a:bodyPr>
            <a:spAutoFit/>
          </a:bodyPr>
          <a:lstStyle/>
          <a:p>
            <a:pPr fontAlgn="auto">
              <a:spcBef>
                <a:spcPts val="0"/>
              </a:spcBef>
              <a:spcAft>
                <a:spcPts val="0"/>
              </a:spcAft>
              <a:defRPr/>
            </a:pPr>
            <a:r>
              <a:rPr lang="en-US" sz="3900" spc="-150" dirty="0">
                <a:solidFill>
                  <a:srgbClr val="006982"/>
                </a:solidFill>
                <a:latin typeface="Geneva"/>
                <a:ea typeface="+mn-ea"/>
                <a:cs typeface="+mn-cs"/>
              </a:rPr>
              <a:t>About </a:t>
            </a:r>
            <a:r>
              <a:rPr lang="en-US" sz="3900" spc="-150" dirty="0">
                <a:solidFill>
                  <a:srgbClr val="C9A33E"/>
                </a:solidFill>
                <a:latin typeface="Geneva"/>
                <a:ea typeface="+mn-ea"/>
                <a:cs typeface="+mn-cs"/>
              </a:rPr>
              <a:t>the Network</a:t>
            </a:r>
          </a:p>
        </p:txBody>
      </p:sp>
      <p:sp>
        <p:nvSpPr>
          <p:cNvPr id="12" name="TextBox 11"/>
          <p:cNvSpPr txBox="1"/>
          <p:nvPr userDrawn="1"/>
        </p:nvSpPr>
        <p:spPr>
          <a:xfrm>
            <a:off x="1028700" y="1839913"/>
            <a:ext cx="5194300" cy="3170237"/>
          </a:xfrm>
          <a:prstGeom prst="rect">
            <a:avLst/>
          </a:prstGeom>
          <a:noFill/>
        </p:spPr>
        <p:txBody>
          <a:bodyPr>
            <a:spAutoFit/>
          </a:bodyPr>
          <a:lstStyle/>
          <a:p>
            <a:pPr fontAlgn="auto">
              <a:lnSpc>
                <a:spcPts val="2800"/>
              </a:lnSpc>
              <a:spcBef>
                <a:spcPts val="0"/>
              </a:spcBef>
              <a:spcAft>
                <a:spcPts val="0"/>
              </a:spcAft>
              <a:defRPr/>
            </a:pPr>
            <a:r>
              <a:rPr lang="en-US" sz="3800" baseline="30000" dirty="0">
                <a:solidFill>
                  <a:srgbClr val="607D83"/>
                </a:solidFill>
                <a:latin typeface="Geneva"/>
                <a:ea typeface="+mn-ea"/>
                <a:cs typeface="Geneva"/>
              </a:rPr>
              <a:t>It will also serve as a place for organizations and institutions to post relevant meeting, training or other event notices along with associated links to similar sites and resources.</a:t>
            </a:r>
          </a:p>
          <a:p>
            <a:pPr fontAlgn="auto">
              <a:spcBef>
                <a:spcPts val="0"/>
              </a:spcBef>
              <a:spcAft>
                <a:spcPts val="0"/>
              </a:spcAft>
              <a:defRPr/>
            </a:pPr>
            <a:endParaRPr lang="en-US" sz="3600" baseline="30000" dirty="0">
              <a:solidFill>
                <a:srgbClr val="607D83"/>
              </a:solidFill>
              <a:latin typeface="Geneva"/>
              <a:ea typeface="+mn-ea"/>
              <a:cs typeface="Geneva"/>
            </a:endParaRPr>
          </a:p>
          <a:p>
            <a:pPr fontAlgn="auto">
              <a:spcBef>
                <a:spcPts val="0"/>
              </a:spcBef>
              <a:spcAft>
                <a:spcPts val="0"/>
              </a:spcAft>
              <a:defRPr/>
            </a:pPr>
            <a:endParaRPr lang="en-US" sz="3600" dirty="0">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5" descr="PPT-final-new-4-small"/>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pic>
        <p:nvPicPr>
          <p:cNvPr id="3074" name="Picture 6" descr="TOPS-logo-final-transparent_dark"/>
          <p:cNvPicPr>
            <a:picLocks noChangeAspect="1" noChangeArrowheads="1"/>
          </p:cNvPicPr>
          <p:nvPr/>
        </p:nvPicPr>
        <p:blipFill>
          <a:blip r:embed="rId3"/>
          <a:srcRect/>
          <a:stretch>
            <a:fillRect/>
          </a:stretch>
        </p:blipFill>
        <p:spPr bwMode="auto">
          <a:xfrm>
            <a:off x="2728914" y="463551"/>
            <a:ext cx="2757486" cy="760158"/>
          </a:xfrm>
          <a:prstGeom prst="rect">
            <a:avLst/>
          </a:prstGeom>
          <a:noFill/>
          <a:ln w="9525">
            <a:noFill/>
            <a:miter lim="800000"/>
            <a:headEnd/>
            <a:tailEnd/>
          </a:ln>
        </p:spPr>
      </p:pic>
      <p:pic>
        <p:nvPicPr>
          <p:cNvPr id="3075" name="Picture 14" descr="Horizontal_CMYK"/>
          <p:cNvPicPr>
            <a:picLocks noChangeAspect="1" noChangeArrowheads="1"/>
          </p:cNvPicPr>
          <p:nvPr/>
        </p:nvPicPr>
        <p:blipFill>
          <a:blip r:embed="rId4"/>
          <a:srcRect/>
          <a:stretch>
            <a:fillRect/>
          </a:stretch>
        </p:blipFill>
        <p:spPr bwMode="auto">
          <a:xfrm>
            <a:off x="5811838" y="295275"/>
            <a:ext cx="3008312" cy="1160463"/>
          </a:xfrm>
          <a:prstGeom prst="rect">
            <a:avLst/>
          </a:prstGeom>
          <a:noFill/>
          <a:ln w="9525">
            <a:noFill/>
            <a:miter lim="800000"/>
            <a:headEnd/>
            <a:tailEnd/>
          </a:ln>
        </p:spPr>
      </p:pic>
      <p:sp>
        <p:nvSpPr>
          <p:cNvPr id="3076" name="Text Box 15"/>
          <p:cNvSpPr txBox="1">
            <a:spLocks noChangeArrowheads="1"/>
          </p:cNvSpPr>
          <p:nvPr/>
        </p:nvSpPr>
        <p:spPr bwMode="auto">
          <a:xfrm>
            <a:off x="4445000" y="3799572"/>
            <a:ext cx="4384675" cy="618118"/>
          </a:xfrm>
          <a:prstGeom prst="rect">
            <a:avLst/>
          </a:prstGeom>
          <a:noFill/>
          <a:ln w="9525">
            <a:noFill/>
            <a:miter lim="800000"/>
            <a:headEnd/>
            <a:tailEnd/>
          </a:ln>
        </p:spPr>
        <p:txBody>
          <a:bodyPr wrap="square">
            <a:spAutoFit/>
          </a:bodyPr>
          <a:lstStyle/>
          <a:p>
            <a:pPr>
              <a:lnSpc>
                <a:spcPts val="4100"/>
              </a:lnSpc>
            </a:pPr>
            <a:r>
              <a:rPr lang="en-US" sz="3700" dirty="0" smtClean="0">
                <a:solidFill>
                  <a:srgbClr val="D6DA5A"/>
                </a:solidFill>
                <a:latin typeface="Geneva"/>
              </a:rPr>
              <a:t>Overview</a:t>
            </a:r>
          </a:p>
        </p:txBody>
      </p:sp>
      <p:sp>
        <p:nvSpPr>
          <p:cNvPr id="7" name="Rectangle 6"/>
          <p:cNvSpPr/>
          <p:nvPr/>
        </p:nvSpPr>
        <p:spPr>
          <a:xfrm>
            <a:off x="4572000" y="4734342"/>
            <a:ext cx="4572000" cy="1692771"/>
          </a:xfrm>
          <a:prstGeom prst="rect">
            <a:avLst/>
          </a:prstGeom>
        </p:spPr>
        <p:txBody>
          <a:bodyPr wrap="square">
            <a:spAutoFit/>
          </a:bodyPr>
          <a:lstStyle/>
          <a:p>
            <a:r>
              <a:rPr lang="en-US" sz="2000" dirty="0" smtClean="0"/>
              <a:t>M&amp;E Capacity Strengthening Workshop, Maputo</a:t>
            </a:r>
          </a:p>
          <a:p>
            <a:r>
              <a:rPr lang="en-US" sz="2000" dirty="0" smtClean="0"/>
              <a:t>19 and 20 September 2011</a:t>
            </a:r>
          </a:p>
          <a:p>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2"/>
          <p:cNvSpPr txBox="1">
            <a:spLocks noChangeArrowheads="1"/>
          </p:cNvSpPr>
          <p:nvPr/>
        </p:nvSpPr>
        <p:spPr>
          <a:xfrm>
            <a:off x="334963" y="330200"/>
            <a:ext cx="8139112" cy="798512"/>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rPr>
              <a:t>Performance Monitoring Plan</a:t>
            </a:r>
          </a:p>
        </p:txBody>
      </p:sp>
      <p:sp>
        <p:nvSpPr>
          <p:cNvPr id="7" name="Rectangle 3"/>
          <p:cNvSpPr txBox="1">
            <a:spLocks noChangeArrowheads="1"/>
          </p:cNvSpPr>
          <p:nvPr/>
        </p:nvSpPr>
        <p:spPr>
          <a:xfrm>
            <a:off x="654050" y="1733550"/>
            <a:ext cx="7820025" cy="2736850"/>
          </a:xfrm>
          <a:prstGeom prst="rect">
            <a:avLst/>
          </a:prstGeom>
        </p:spPr>
        <p:txBody>
          <a:bodyPr>
            <a:normAutofit/>
          </a:bodyPr>
          <a:lstStyle/>
          <a:p>
            <a:r>
              <a:rPr lang="en-US" sz="3200" dirty="0" smtClean="0"/>
              <a:t>“..a tool USAID operating units use to</a:t>
            </a:r>
          </a:p>
          <a:p>
            <a:r>
              <a:rPr lang="en-US" sz="3200" dirty="0" smtClean="0"/>
              <a:t>plan and manage the collection of performance data. Sometimes the plan also includes plans for data analysis, reporting, and use.”</a:t>
            </a:r>
            <a:r>
              <a:rPr lang="en-US" sz="3200" baseline="30000" dirty="0" smtClean="0"/>
              <a:t>1</a:t>
            </a:r>
            <a:r>
              <a:rPr lang="en-US" sz="3200" dirty="0" smtClean="0"/>
              <a:t> </a:t>
            </a:r>
            <a:endParaRPr lang="en-US" sz="3200" dirty="0"/>
          </a:p>
        </p:txBody>
      </p:sp>
      <p:sp>
        <p:nvSpPr>
          <p:cNvPr id="8" name="TextBox 7"/>
          <p:cNvSpPr txBox="1"/>
          <p:nvPr/>
        </p:nvSpPr>
        <p:spPr>
          <a:xfrm>
            <a:off x="858838" y="5306080"/>
            <a:ext cx="7397750" cy="307777"/>
          </a:xfrm>
          <a:prstGeom prst="rect">
            <a:avLst/>
          </a:prstGeom>
          <a:noFill/>
        </p:spPr>
        <p:txBody>
          <a:bodyPr wrap="square" rtlCol="0">
            <a:spAutoFit/>
          </a:bodyPr>
          <a:lstStyle/>
          <a:p>
            <a:r>
              <a:rPr lang="en-US" sz="1400" baseline="30000" dirty="0" smtClean="0"/>
              <a:t>1</a:t>
            </a:r>
            <a:r>
              <a:rPr lang="en-US" sz="1400" dirty="0" smtClean="0"/>
              <a:t>Performance Monitoring and Evaluation TIPS, Number 7, 1996.</a:t>
            </a:r>
            <a:endParaRPr lang="en-US" sz="1400" dirty="0"/>
          </a:p>
        </p:txBody>
      </p:sp>
      <p:sp>
        <p:nvSpPr>
          <p:cNvPr id="9" name="TextBox 8"/>
          <p:cNvSpPr txBox="1"/>
          <p:nvPr/>
        </p:nvSpPr>
        <p:spPr>
          <a:xfrm>
            <a:off x="7739162" y="6336784"/>
            <a:ext cx="1404838" cy="369332"/>
          </a:xfrm>
          <a:prstGeom prst="rect">
            <a:avLst/>
          </a:prstGeom>
          <a:noFill/>
        </p:spPr>
        <p:txBody>
          <a:bodyPr wrap="square" rtlCol="0">
            <a:spAutoFit/>
          </a:bodyPr>
          <a:lstStyle/>
          <a:p>
            <a:r>
              <a:rPr lang="en-US" sz="1800" dirty="0" smtClean="0"/>
              <a:t>Slide # 9 </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2"/>
          <p:cNvSpPr txBox="1">
            <a:spLocks noChangeArrowheads="1"/>
          </p:cNvSpPr>
          <p:nvPr/>
        </p:nvSpPr>
        <p:spPr>
          <a:xfrm>
            <a:off x="142875" y="330200"/>
            <a:ext cx="8801100" cy="798512"/>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rPr>
              <a:t>Indicator Performance Tracking Table</a:t>
            </a:r>
          </a:p>
        </p:txBody>
      </p:sp>
      <p:sp>
        <p:nvSpPr>
          <p:cNvPr id="7" name="Rectangle 3"/>
          <p:cNvSpPr txBox="1">
            <a:spLocks noChangeArrowheads="1"/>
          </p:cNvSpPr>
          <p:nvPr/>
        </p:nvSpPr>
        <p:spPr>
          <a:xfrm>
            <a:off x="654050" y="1733550"/>
            <a:ext cx="7820025" cy="2736850"/>
          </a:xfrm>
          <a:prstGeom prst="rect">
            <a:avLst/>
          </a:prstGeom>
        </p:spPr>
        <p:txBody>
          <a:bodyPr>
            <a:normAutofit fontScale="92500" lnSpcReduction="10000"/>
          </a:bodyPr>
          <a:lstStyle/>
          <a:p>
            <a:r>
              <a:rPr lang="en-US" sz="3200" dirty="0" smtClean="0"/>
              <a:t>Comprehensive list of project indicators “which includes performance indicators (at the impact, outcome and output levels) linked to the food aid program proposal’s objectives, and baseline and target values for each indicator (estimated).”</a:t>
            </a:r>
            <a:endParaRPr lang="en-US" sz="3200" dirty="0"/>
          </a:p>
        </p:txBody>
      </p:sp>
      <p:sp>
        <p:nvSpPr>
          <p:cNvPr id="8" name="TextBox 7"/>
          <p:cNvSpPr txBox="1"/>
          <p:nvPr/>
        </p:nvSpPr>
        <p:spPr>
          <a:xfrm>
            <a:off x="858838" y="5306080"/>
            <a:ext cx="7397750" cy="307777"/>
          </a:xfrm>
          <a:prstGeom prst="rect">
            <a:avLst/>
          </a:prstGeom>
          <a:noFill/>
        </p:spPr>
        <p:txBody>
          <a:bodyPr wrap="square" rtlCol="0">
            <a:spAutoFit/>
          </a:bodyPr>
          <a:lstStyle/>
          <a:p>
            <a:r>
              <a:rPr lang="en-US" sz="1400" baseline="30000" dirty="0" smtClean="0"/>
              <a:t>1</a:t>
            </a:r>
            <a:r>
              <a:rPr lang="en-US" sz="1400" dirty="0" smtClean="0"/>
              <a:t>FFP Information bulletin (22 July 2009).</a:t>
            </a:r>
            <a:endParaRPr lang="en-US" sz="1400" dirty="0"/>
          </a:p>
        </p:txBody>
      </p:sp>
      <p:sp>
        <p:nvSpPr>
          <p:cNvPr id="9" name="TextBox 8"/>
          <p:cNvSpPr txBox="1"/>
          <p:nvPr/>
        </p:nvSpPr>
        <p:spPr>
          <a:xfrm>
            <a:off x="7739162" y="6336784"/>
            <a:ext cx="1404838" cy="369332"/>
          </a:xfrm>
          <a:prstGeom prst="rect">
            <a:avLst/>
          </a:prstGeom>
          <a:noFill/>
        </p:spPr>
        <p:txBody>
          <a:bodyPr wrap="square" rtlCol="0">
            <a:spAutoFit/>
          </a:bodyPr>
          <a:lstStyle/>
          <a:p>
            <a:r>
              <a:rPr lang="en-US" sz="1800" dirty="0" smtClean="0"/>
              <a:t>Slide # 10 </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2"/>
          <p:cNvSpPr>
            <a:spLocks noChangeArrowheads="1"/>
          </p:cNvSpPr>
          <p:nvPr/>
        </p:nvSpPr>
        <p:spPr bwMode="auto">
          <a:xfrm>
            <a:off x="293688" y="1574800"/>
            <a:ext cx="8305800" cy="98266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GB"/>
          </a:p>
        </p:txBody>
      </p:sp>
      <p:sp>
        <p:nvSpPr>
          <p:cNvPr id="6" name="Text Box 4"/>
          <p:cNvSpPr txBox="1">
            <a:spLocks noChangeArrowheads="1"/>
          </p:cNvSpPr>
          <p:nvPr/>
        </p:nvSpPr>
        <p:spPr bwMode="auto">
          <a:xfrm>
            <a:off x="533400" y="1841500"/>
            <a:ext cx="927100" cy="457200"/>
          </a:xfrm>
          <a:prstGeom prst="rect">
            <a:avLst/>
          </a:prstGeom>
          <a:noFill/>
          <a:ln w="9525">
            <a:noFill/>
            <a:miter lim="800000"/>
            <a:headEnd/>
            <a:tailEnd/>
          </a:ln>
        </p:spPr>
        <p:txBody>
          <a:bodyPr wrap="none">
            <a:spAutoFit/>
          </a:bodyPr>
          <a:lstStyle/>
          <a:p>
            <a:r>
              <a:rPr lang="en-US" sz="2400" b="1" dirty="0"/>
              <a:t>Input</a:t>
            </a:r>
          </a:p>
        </p:txBody>
      </p:sp>
      <p:sp>
        <p:nvSpPr>
          <p:cNvPr id="7" name="Text Box 5"/>
          <p:cNvSpPr txBox="1">
            <a:spLocks noChangeArrowheads="1"/>
          </p:cNvSpPr>
          <p:nvPr/>
        </p:nvSpPr>
        <p:spPr bwMode="auto">
          <a:xfrm>
            <a:off x="1828800" y="1841500"/>
            <a:ext cx="1371600" cy="457200"/>
          </a:xfrm>
          <a:prstGeom prst="rect">
            <a:avLst/>
          </a:prstGeom>
          <a:noFill/>
          <a:ln w="9525">
            <a:noFill/>
            <a:miter lim="800000"/>
            <a:headEnd/>
            <a:tailEnd/>
          </a:ln>
        </p:spPr>
        <p:txBody>
          <a:bodyPr wrap="none">
            <a:spAutoFit/>
          </a:bodyPr>
          <a:lstStyle/>
          <a:p>
            <a:r>
              <a:rPr lang="en-US" sz="2400" b="1" dirty="0"/>
              <a:t>Process</a:t>
            </a:r>
          </a:p>
        </p:txBody>
      </p:sp>
      <p:sp>
        <p:nvSpPr>
          <p:cNvPr id="8" name="Text Box 6"/>
          <p:cNvSpPr txBox="1">
            <a:spLocks noChangeArrowheads="1"/>
          </p:cNvSpPr>
          <p:nvPr/>
        </p:nvSpPr>
        <p:spPr bwMode="auto">
          <a:xfrm>
            <a:off x="3654425" y="1841500"/>
            <a:ext cx="1181100" cy="457200"/>
          </a:xfrm>
          <a:prstGeom prst="rect">
            <a:avLst/>
          </a:prstGeom>
          <a:noFill/>
          <a:ln w="9525">
            <a:noFill/>
            <a:miter lim="800000"/>
            <a:headEnd/>
            <a:tailEnd/>
          </a:ln>
        </p:spPr>
        <p:txBody>
          <a:bodyPr wrap="none">
            <a:spAutoFit/>
          </a:bodyPr>
          <a:lstStyle/>
          <a:p>
            <a:r>
              <a:rPr lang="en-US" sz="2400" b="1"/>
              <a:t>Output</a:t>
            </a:r>
          </a:p>
        </p:txBody>
      </p:sp>
      <p:sp>
        <p:nvSpPr>
          <p:cNvPr id="9" name="Text Box 7"/>
          <p:cNvSpPr txBox="1">
            <a:spLocks noChangeArrowheads="1"/>
          </p:cNvSpPr>
          <p:nvPr/>
        </p:nvSpPr>
        <p:spPr bwMode="auto">
          <a:xfrm>
            <a:off x="5246688" y="1841500"/>
            <a:ext cx="1504950" cy="457200"/>
          </a:xfrm>
          <a:prstGeom prst="rect">
            <a:avLst/>
          </a:prstGeom>
          <a:noFill/>
          <a:ln w="9525">
            <a:noFill/>
            <a:miter lim="800000"/>
            <a:headEnd/>
            <a:tailEnd/>
          </a:ln>
        </p:spPr>
        <p:txBody>
          <a:bodyPr wrap="none">
            <a:spAutoFit/>
          </a:bodyPr>
          <a:lstStyle/>
          <a:p>
            <a:r>
              <a:rPr lang="en-US" sz="2400" b="1" dirty="0"/>
              <a:t>Outcome</a:t>
            </a:r>
          </a:p>
        </p:txBody>
      </p:sp>
      <p:sp>
        <p:nvSpPr>
          <p:cNvPr id="10" name="Text Box 8"/>
          <p:cNvSpPr txBox="1">
            <a:spLocks noChangeArrowheads="1"/>
          </p:cNvSpPr>
          <p:nvPr/>
        </p:nvSpPr>
        <p:spPr bwMode="auto">
          <a:xfrm>
            <a:off x="7162800" y="1841500"/>
            <a:ext cx="1166813" cy="457200"/>
          </a:xfrm>
          <a:prstGeom prst="rect">
            <a:avLst/>
          </a:prstGeom>
          <a:noFill/>
          <a:ln w="9525">
            <a:noFill/>
            <a:miter lim="800000"/>
            <a:headEnd/>
            <a:tailEnd/>
          </a:ln>
        </p:spPr>
        <p:txBody>
          <a:bodyPr wrap="none">
            <a:spAutoFit/>
          </a:bodyPr>
          <a:lstStyle/>
          <a:p>
            <a:r>
              <a:rPr lang="en-US" sz="2400" b="1"/>
              <a:t>Impact</a:t>
            </a:r>
          </a:p>
        </p:txBody>
      </p:sp>
      <p:sp>
        <p:nvSpPr>
          <p:cNvPr id="11" name="Line 14"/>
          <p:cNvSpPr>
            <a:spLocks noChangeShapeType="1"/>
          </p:cNvSpPr>
          <p:nvPr/>
        </p:nvSpPr>
        <p:spPr bwMode="auto">
          <a:xfrm>
            <a:off x="1447800" y="2070100"/>
            <a:ext cx="381000" cy="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12" name="Line 15"/>
          <p:cNvSpPr>
            <a:spLocks noChangeShapeType="1"/>
          </p:cNvSpPr>
          <p:nvPr/>
        </p:nvSpPr>
        <p:spPr bwMode="auto">
          <a:xfrm>
            <a:off x="3200400" y="2070100"/>
            <a:ext cx="457200" cy="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13" name="Line 16"/>
          <p:cNvSpPr>
            <a:spLocks noChangeShapeType="1"/>
          </p:cNvSpPr>
          <p:nvPr/>
        </p:nvSpPr>
        <p:spPr bwMode="auto">
          <a:xfrm>
            <a:off x="4800600" y="2070100"/>
            <a:ext cx="457200" cy="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14" name="Line 17"/>
          <p:cNvSpPr>
            <a:spLocks noChangeShapeType="1"/>
          </p:cNvSpPr>
          <p:nvPr/>
        </p:nvSpPr>
        <p:spPr bwMode="auto">
          <a:xfrm>
            <a:off x="6705600" y="2070100"/>
            <a:ext cx="457200" cy="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15" name="Text Box 9"/>
          <p:cNvSpPr txBox="1">
            <a:spLocks noChangeArrowheads="1"/>
          </p:cNvSpPr>
          <p:nvPr/>
        </p:nvSpPr>
        <p:spPr bwMode="auto">
          <a:xfrm>
            <a:off x="406400" y="2971800"/>
            <a:ext cx="1358900" cy="2308324"/>
          </a:xfrm>
          <a:prstGeom prst="rect">
            <a:avLst/>
          </a:prstGeom>
          <a:noFill/>
          <a:ln w="9525">
            <a:noFill/>
            <a:miter lim="800000"/>
            <a:headEnd/>
            <a:tailEnd/>
          </a:ln>
        </p:spPr>
        <p:txBody>
          <a:bodyPr wrap="square">
            <a:spAutoFit/>
          </a:bodyPr>
          <a:lstStyle/>
          <a:p>
            <a:r>
              <a:rPr lang="en-US" sz="1600" b="1" dirty="0" smtClean="0">
                <a:solidFill>
                  <a:srgbClr val="FF0000"/>
                </a:solidFill>
              </a:rPr>
              <a:t>Commodity resources</a:t>
            </a:r>
          </a:p>
          <a:p>
            <a:endParaRPr lang="en-US" sz="1600" b="1" dirty="0" smtClean="0">
              <a:solidFill>
                <a:srgbClr val="FF0000"/>
              </a:solidFill>
            </a:endParaRPr>
          </a:p>
          <a:p>
            <a:r>
              <a:rPr lang="en-US" sz="1600" b="1" dirty="0" smtClean="0">
                <a:solidFill>
                  <a:srgbClr val="FF0000"/>
                </a:solidFill>
              </a:rPr>
              <a:t>Financial resources</a:t>
            </a:r>
          </a:p>
          <a:p>
            <a:endParaRPr lang="en-US" sz="1600" b="1" dirty="0" smtClean="0">
              <a:solidFill>
                <a:srgbClr val="FF0000"/>
              </a:solidFill>
            </a:endParaRPr>
          </a:p>
          <a:p>
            <a:r>
              <a:rPr lang="en-US" sz="1600" b="1" dirty="0" smtClean="0">
                <a:solidFill>
                  <a:srgbClr val="FF0000"/>
                </a:solidFill>
              </a:rPr>
              <a:t>Staff</a:t>
            </a:r>
            <a:endParaRPr lang="en-US" sz="1600" b="1" dirty="0">
              <a:solidFill>
                <a:srgbClr val="FF0000"/>
              </a:solidFill>
            </a:endParaRPr>
          </a:p>
          <a:p>
            <a:endParaRPr lang="en-US" sz="1600" b="1" dirty="0">
              <a:solidFill>
                <a:srgbClr val="FF0000"/>
              </a:solidFill>
            </a:endParaRPr>
          </a:p>
          <a:p>
            <a:r>
              <a:rPr lang="en-US" sz="1600" b="1" dirty="0" smtClean="0">
                <a:solidFill>
                  <a:srgbClr val="FF0000"/>
                </a:solidFill>
              </a:rPr>
              <a:t>Equipments</a:t>
            </a:r>
            <a:endParaRPr lang="en-US" sz="1600" b="1" dirty="0">
              <a:solidFill>
                <a:srgbClr val="FF0000"/>
              </a:solidFill>
            </a:endParaRPr>
          </a:p>
        </p:txBody>
      </p:sp>
      <p:sp>
        <p:nvSpPr>
          <p:cNvPr id="16" name="Text Box 10"/>
          <p:cNvSpPr txBox="1">
            <a:spLocks noChangeArrowheads="1"/>
          </p:cNvSpPr>
          <p:nvPr/>
        </p:nvSpPr>
        <p:spPr bwMode="auto">
          <a:xfrm>
            <a:off x="1828800" y="2908300"/>
            <a:ext cx="1371600" cy="2554545"/>
          </a:xfrm>
          <a:prstGeom prst="rect">
            <a:avLst/>
          </a:prstGeom>
          <a:noFill/>
          <a:ln w="9525">
            <a:noFill/>
            <a:miter lim="800000"/>
            <a:headEnd/>
            <a:tailEnd/>
          </a:ln>
        </p:spPr>
        <p:txBody>
          <a:bodyPr wrap="square" lIns="45720" rIns="45720">
            <a:spAutoFit/>
          </a:bodyPr>
          <a:lstStyle/>
          <a:p>
            <a:r>
              <a:rPr lang="en-US" sz="1600" b="1" dirty="0" smtClean="0">
                <a:solidFill>
                  <a:srgbClr val="FF0000"/>
                </a:solidFill>
              </a:rPr>
              <a:t>Training</a:t>
            </a:r>
            <a:endParaRPr lang="en-US" sz="1600" b="1" dirty="0">
              <a:solidFill>
                <a:srgbClr val="FF0000"/>
              </a:solidFill>
            </a:endParaRPr>
          </a:p>
          <a:p>
            <a:endParaRPr lang="en-US" sz="1600" b="1" dirty="0">
              <a:solidFill>
                <a:srgbClr val="FF0000"/>
              </a:solidFill>
            </a:endParaRPr>
          </a:p>
          <a:p>
            <a:r>
              <a:rPr lang="en-US" sz="1600" b="1" dirty="0" smtClean="0">
                <a:solidFill>
                  <a:srgbClr val="FF0000"/>
                </a:solidFill>
              </a:rPr>
              <a:t>Counseling sessions</a:t>
            </a:r>
          </a:p>
          <a:p>
            <a:endParaRPr lang="en-US" sz="1600" b="1" dirty="0">
              <a:solidFill>
                <a:srgbClr val="FF0000"/>
              </a:solidFill>
            </a:endParaRPr>
          </a:p>
          <a:p>
            <a:r>
              <a:rPr lang="en-US" sz="1600" b="1" dirty="0" smtClean="0">
                <a:solidFill>
                  <a:srgbClr val="FF0000"/>
                </a:solidFill>
              </a:rPr>
              <a:t>Demons-</a:t>
            </a:r>
            <a:r>
              <a:rPr lang="en-US" sz="1600" b="1" dirty="0" err="1" smtClean="0">
                <a:solidFill>
                  <a:srgbClr val="FF0000"/>
                </a:solidFill>
              </a:rPr>
              <a:t>trations</a:t>
            </a:r>
            <a:endParaRPr lang="en-US" sz="1600" b="1" dirty="0">
              <a:solidFill>
                <a:srgbClr val="FF0000"/>
              </a:solidFill>
            </a:endParaRPr>
          </a:p>
          <a:p>
            <a:endParaRPr lang="en-US" sz="1600" b="1" dirty="0">
              <a:solidFill>
                <a:srgbClr val="FF0000"/>
              </a:solidFill>
            </a:endParaRPr>
          </a:p>
          <a:p>
            <a:r>
              <a:rPr lang="en-US" sz="1600" b="1" dirty="0" smtClean="0">
                <a:solidFill>
                  <a:srgbClr val="FF0000"/>
                </a:solidFill>
              </a:rPr>
              <a:t>Guidelines and manuals</a:t>
            </a:r>
            <a:endParaRPr lang="en-US" sz="1600" b="1" dirty="0">
              <a:solidFill>
                <a:srgbClr val="FF0000"/>
              </a:solidFill>
            </a:endParaRPr>
          </a:p>
        </p:txBody>
      </p:sp>
      <p:sp>
        <p:nvSpPr>
          <p:cNvPr id="17" name="Text Box 11"/>
          <p:cNvSpPr txBox="1">
            <a:spLocks noChangeArrowheads="1"/>
          </p:cNvSpPr>
          <p:nvPr/>
        </p:nvSpPr>
        <p:spPr bwMode="auto">
          <a:xfrm>
            <a:off x="3454400" y="2781300"/>
            <a:ext cx="1765300" cy="3046988"/>
          </a:xfrm>
          <a:prstGeom prst="rect">
            <a:avLst/>
          </a:prstGeom>
          <a:noFill/>
          <a:ln w="9525">
            <a:noFill/>
            <a:miter lim="800000"/>
            <a:headEnd/>
            <a:tailEnd/>
          </a:ln>
        </p:spPr>
        <p:txBody>
          <a:bodyPr wrap="square" lIns="45720" rIns="45720">
            <a:spAutoFit/>
          </a:bodyPr>
          <a:lstStyle/>
          <a:p>
            <a:r>
              <a:rPr lang="en-US" sz="1600" b="1" dirty="0" smtClean="0">
                <a:solidFill>
                  <a:srgbClr val="FF0000"/>
                </a:solidFill>
              </a:rPr>
              <a:t>Beneficiaries trained</a:t>
            </a:r>
            <a:endParaRPr lang="en-US" sz="1600" b="1" dirty="0">
              <a:solidFill>
                <a:srgbClr val="FF0000"/>
              </a:solidFill>
            </a:endParaRPr>
          </a:p>
          <a:p>
            <a:endParaRPr lang="en-US" sz="1600" b="1" dirty="0" smtClean="0">
              <a:solidFill>
                <a:srgbClr val="FF0000"/>
              </a:solidFill>
            </a:endParaRPr>
          </a:p>
          <a:p>
            <a:r>
              <a:rPr lang="en-US" sz="1600" b="1" dirty="0" smtClean="0">
                <a:solidFill>
                  <a:srgbClr val="FF0000"/>
                </a:solidFill>
              </a:rPr>
              <a:t>Participated in counseling sessions</a:t>
            </a:r>
          </a:p>
          <a:p>
            <a:endParaRPr lang="en-US" sz="1600" b="1" dirty="0">
              <a:solidFill>
                <a:srgbClr val="FF0000"/>
              </a:solidFill>
            </a:endParaRPr>
          </a:p>
          <a:p>
            <a:r>
              <a:rPr lang="en-US" sz="1600" b="1" dirty="0" smtClean="0">
                <a:solidFill>
                  <a:srgbClr val="FF0000"/>
                </a:solidFill>
              </a:rPr>
              <a:t>Demonstration plots established</a:t>
            </a:r>
          </a:p>
          <a:p>
            <a:endParaRPr lang="en-US" sz="1600" b="1" dirty="0" smtClean="0">
              <a:solidFill>
                <a:srgbClr val="FF0000"/>
              </a:solidFill>
            </a:endParaRPr>
          </a:p>
          <a:p>
            <a:r>
              <a:rPr lang="en-US" sz="1600" b="1" dirty="0" smtClean="0">
                <a:solidFill>
                  <a:srgbClr val="FF0000"/>
                </a:solidFill>
              </a:rPr>
              <a:t>Manuals developed</a:t>
            </a:r>
            <a:endParaRPr lang="en-US" sz="1600" b="1" dirty="0">
              <a:solidFill>
                <a:srgbClr val="FF0000"/>
              </a:solidFill>
            </a:endParaRPr>
          </a:p>
        </p:txBody>
      </p:sp>
      <p:sp>
        <p:nvSpPr>
          <p:cNvPr id="18" name="Text Box 12"/>
          <p:cNvSpPr txBox="1">
            <a:spLocks noChangeArrowheads="1"/>
          </p:cNvSpPr>
          <p:nvPr/>
        </p:nvSpPr>
        <p:spPr bwMode="auto">
          <a:xfrm>
            <a:off x="5334000" y="2781300"/>
            <a:ext cx="1524000" cy="2062103"/>
          </a:xfrm>
          <a:prstGeom prst="rect">
            <a:avLst/>
          </a:prstGeom>
          <a:noFill/>
          <a:ln w="9525">
            <a:noFill/>
            <a:miter lim="800000"/>
            <a:headEnd/>
            <a:tailEnd/>
          </a:ln>
        </p:spPr>
        <p:txBody>
          <a:bodyPr wrap="square">
            <a:spAutoFit/>
          </a:bodyPr>
          <a:lstStyle/>
          <a:p>
            <a:r>
              <a:rPr lang="en-US" sz="1600" b="1" dirty="0" smtClean="0">
                <a:solidFill>
                  <a:srgbClr val="FF0000"/>
                </a:solidFill>
              </a:rPr>
              <a:t>Improved practices</a:t>
            </a:r>
          </a:p>
          <a:p>
            <a:endParaRPr lang="en-US" sz="1600" b="1" dirty="0" smtClean="0">
              <a:solidFill>
                <a:srgbClr val="FF0000"/>
              </a:solidFill>
            </a:endParaRPr>
          </a:p>
          <a:p>
            <a:r>
              <a:rPr lang="en-US" sz="1600" b="1" dirty="0" smtClean="0">
                <a:solidFill>
                  <a:srgbClr val="FF0000"/>
                </a:solidFill>
              </a:rPr>
              <a:t>Enhanced knowledge</a:t>
            </a:r>
          </a:p>
          <a:p>
            <a:endParaRPr lang="en-US" sz="1600" b="1" dirty="0" smtClean="0">
              <a:solidFill>
                <a:srgbClr val="FF0000"/>
              </a:solidFill>
            </a:endParaRPr>
          </a:p>
          <a:p>
            <a:r>
              <a:rPr lang="en-US" sz="1600" b="1" dirty="0" smtClean="0">
                <a:solidFill>
                  <a:srgbClr val="FF0000"/>
                </a:solidFill>
              </a:rPr>
              <a:t>Improved systems</a:t>
            </a:r>
            <a:endParaRPr lang="en-US" sz="1600" b="1" dirty="0">
              <a:solidFill>
                <a:srgbClr val="FF0000"/>
              </a:solidFill>
            </a:endParaRPr>
          </a:p>
        </p:txBody>
      </p:sp>
      <p:sp>
        <p:nvSpPr>
          <p:cNvPr id="19" name="Text Box 12"/>
          <p:cNvSpPr txBox="1">
            <a:spLocks noChangeArrowheads="1"/>
          </p:cNvSpPr>
          <p:nvPr/>
        </p:nvSpPr>
        <p:spPr bwMode="auto">
          <a:xfrm>
            <a:off x="6946900" y="2908300"/>
            <a:ext cx="1676400" cy="1323439"/>
          </a:xfrm>
          <a:prstGeom prst="rect">
            <a:avLst/>
          </a:prstGeom>
          <a:noFill/>
          <a:ln w="9525">
            <a:noFill/>
            <a:miter lim="800000"/>
            <a:headEnd/>
            <a:tailEnd/>
          </a:ln>
        </p:spPr>
        <p:txBody>
          <a:bodyPr wrap="square">
            <a:spAutoFit/>
          </a:bodyPr>
          <a:lstStyle/>
          <a:p>
            <a:r>
              <a:rPr lang="en-US" sz="1600" b="1" dirty="0" smtClean="0">
                <a:solidFill>
                  <a:srgbClr val="FF0000"/>
                </a:solidFill>
              </a:rPr>
              <a:t>Reduced under-nutrition</a:t>
            </a:r>
          </a:p>
          <a:p>
            <a:endParaRPr lang="en-US" sz="1600" b="1" dirty="0" smtClean="0">
              <a:solidFill>
                <a:srgbClr val="FF0000"/>
              </a:solidFill>
            </a:endParaRPr>
          </a:p>
          <a:p>
            <a:r>
              <a:rPr lang="en-US" sz="1600" b="1" dirty="0" smtClean="0">
                <a:solidFill>
                  <a:srgbClr val="FF0000"/>
                </a:solidFill>
              </a:rPr>
              <a:t>Reduced food insecurity</a:t>
            </a:r>
          </a:p>
        </p:txBody>
      </p:sp>
      <p:sp>
        <p:nvSpPr>
          <p:cNvPr id="20" name="Rectangle 3"/>
          <p:cNvSpPr txBox="1">
            <a:spLocks noChangeArrowheads="1"/>
          </p:cNvSpPr>
          <p:nvPr/>
        </p:nvSpPr>
        <p:spPr>
          <a:xfrm>
            <a:off x="406400" y="419892"/>
            <a:ext cx="8272463" cy="977107"/>
          </a:xfrm>
          <a:prstGeom prst="rect">
            <a:avLst/>
          </a:prstGeom>
        </p:spPr>
        <p:txBody>
          <a:bodyPr>
            <a:normAutofit fontScale="97500"/>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effectLst/>
                <a:uLnTx/>
                <a:uFillTx/>
                <a:latin typeface="+mj-lt"/>
                <a:ea typeface="ＭＳ Ｐゴシック" charset="-128"/>
                <a:cs typeface="ＭＳ Ｐゴシック" charset="-128"/>
              </a:rPr>
              <a:t>Stages of Project Results</a:t>
            </a:r>
          </a:p>
        </p:txBody>
      </p:sp>
      <p:sp>
        <p:nvSpPr>
          <p:cNvPr id="21" name="TextBox 20"/>
          <p:cNvSpPr txBox="1"/>
          <p:nvPr/>
        </p:nvSpPr>
        <p:spPr>
          <a:xfrm>
            <a:off x="7739162" y="6336784"/>
            <a:ext cx="1404838" cy="369332"/>
          </a:xfrm>
          <a:prstGeom prst="rect">
            <a:avLst/>
          </a:prstGeom>
          <a:noFill/>
        </p:spPr>
        <p:txBody>
          <a:bodyPr wrap="square" rtlCol="0">
            <a:spAutoFit/>
          </a:bodyPr>
          <a:lstStyle/>
          <a:p>
            <a:r>
              <a:rPr lang="en-US" sz="1800" dirty="0" smtClean="0"/>
              <a:t>Slide # 11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3"/>
          <p:cNvSpPr txBox="1">
            <a:spLocks noChangeArrowheads="1"/>
          </p:cNvSpPr>
          <p:nvPr/>
        </p:nvSpPr>
        <p:spPr>
          <a:xfrm>
            <a:off x="406400" y="419892"/>
            <a:ext cx="8272463" cy="977107"/>
          </a:xfrm>
          <a:prstGeom prst="rect">
            <a:avLst/>
          </a:prstGeom>
        </p:spPr>
        <p:txBody>
          <a:bodyPr>
            <a:normAutofit fontScale="97500"/>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effectLst/>
                <a:uLnTx/>
                <a:uFillTx/>
                <a:latin typeface="+mj-lt"/>
                <a:ea typeface="ＭＳ Ｐゴシック" charset="-128"/>
                <a:cs typeface="ＭＳ Ｐゴシック" charset="-128"/>
              </a:rPr>
              <a:t>Results continuum</a:t>
            </a:r>
            <a:r>
              <a:rPr lang="en-US" sz="4400" dirty="0" smtClean="0">
                <a:latin typeface="+mj-lt"/>
                <a:ea typeface="ＭＳ Ｐゴシック" charset="-128"/>
                <a:cs typeface="ＭＳ Ｐゴシック" charset="-128"/>
              </a:rPr>
              <a:t> and M&amp;E events</a:t>
            </a:r>
            <a:endParaRPr kumimoji="0" lang="en-US" sz="4400" b="0" i="0" u="none" strike="noStrike" kern="1200" cap="none" spc="0" normalizeH="0" baseline="0" noProof="0" dirty="0" smtClean="0">
              <a:ln>
                <a:noFill/>
              </a:ln>
              <a:effectLst/>
              <a:uLnTx/>
              <a:uFillTx/>
              <a:latin typeface="+mj-lt"/>
              <a:ea typeface="ＭＳ Ｐゴシック" charset="-128"/>
              <a:cs typeface="ＭＳ Ｐゴシック" charset="-128"/>
            </a:endParaRPr>
          </a:p>
        </p:txBody>
      </p:sp>
      <p:graphicFrame>
        <p:nvGraphicFramePr>
          <p:cNvPr id="6" name="Diagram 5"/>
          <p:cNvGraphicFramePr/>
          <p:nvPr/>
        </p:nvGraphicFramePr>
        <p:xfrm>
          <a:off x="139699" y="1587500"/>
          <a:ext cx="881079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Left-Right Arrow 6"/>
          <p:cNvSpPr/>
          <p:nvPr/>
        </p:nvSpPr>
        <p:spPr>
          <a:xfrm>
            <a:off x="5791200" y="4686300"/>
            <a:ext cx="3111500" cy="9017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Evaluation</a:t>
            </a:r>
            <a:endParaRPr lang="en-US" dirty="0">
              <a:solidFill>
                <a:schemeClr val="tx1"/>
              </a:solidFill>
            </a:endParaRPr>
          </a:p>
        </p:txBody>
      </p:sp>
      <p:sp>
        <p:nvSpPr>
          <p:cNvPr id="8" name="Left-Right Arrow 7"/>
          <p:cNvSpPr/>
          <p:nvPr/>
        </p:nvSpPr>
        <p:spPr>
          <a:xfrm>
            <a:off x="304801" y="1816100"/>
            <a:ext cx="6616699" cy="901700"/>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2946400" y="2027535"/>
            <a:ext cx="1765300" cy="461665"/>
          </a:xfrm>
          <a:prstGeom prst="rect">
            <a:avLst/>
          </a:prstGeom>
          <a:noFill/>
        </p:spPr>
        <p:txBody>
          <a:bodyPr wrap="square" rtlCol="0">
            <a:spAutoFit/>
          </a:bodyPr>
          <a:lstStyle/>
          <a:p>
            <a:r>
              <a:rPr lang="en-US" dirty="0" smtClean="0"/>
              <a:t>Monitoring</a:t>
            </a:r>
            <a:endParaRPr lang="en-US" dirty="0"/>
          </a:p>
        </p:txBody>
      </p:sp>
      <p:sp>
        <p:nvSpPr>
          <p:cNvPr id="10" name="TextBox 9"/>
          <p:cNvSpPr txBox="1"/>
          <p:nvPr/>
        </p:nvSpPr>
        <p:spPr>
          <a:xfrm>
            <a:off x="7739162" y="6336784"/>
            <a:ext cx="1404838" cy="369332"/>
          </a:xfrm>
          <a:prstGeom prst="rect">
            <a:avLst/>
          </a:prstGeom>
          <a:noFill/>
        </p:spPr>
        <p:txBody>
          <a:bodyPr wrap="square" rtlCol="0">
            <a:spAutoFit/>
          </a:bodyPr>
          <a:lstStyle/>
          <a:p>
            <a:r>
              <a:rPr lang="en-US" sz="1800" dirty="0" smtClean="0"/>
              <a:t>Slide # 12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4"/>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5"/>
          <a:srcRect/>
          <a:stretch>
            <a:fillRect/>
          </a:stretch>
        </p:blipFill>
        <p:spPr bwMode="auto">
          <a:xfrm>
            <a:off x="2381250" y="5845175"/>
            <a:ext cx="2454275" cy="676275"/>
          </a:xfrm>
          <a:prstGeom prst="rect">
            <a:avLst/>
          </a:prstGeom>
          <a:noFill/>
          <a:ln w="9525">
            <a:noFill/>
            <a:miter lim="800000"/>
            <a:headEnd/>
            <a:tailEnd/>
          </a:ln>
        </p:spPr>
      </p:pic>
      <p:pic>
        <p:nvPicPr>
          <p:cNvPr id="5" name="Picture 2"/>
          <p:cNvPicPr>
            <a:picLocks noChangeAspect="1" noChangeArrowheads="1"/>
          </p:cNvPicPr>
          <p:nvPr/>
        </p:nvPicPr>
        <p:blipFill>
          <a:blip r:embed="rId6"/>
          <a:srcRect/>
          <a:stretch>
            <a:fillRect/>
          </a:stretch>
        </p:blipFill>
        <p:spPr bwMode="auto">
          <a:xfrm>
            <a:off x="965200" y="4797425"/>
            <a:ext cx="1981200" cy="819150"/>
          </a:xfrm>
          <a:prstGeom prst="rect">
            <a:avLst/>
          </a:prstGeom>
          <a:noFill/>
          <a:ln w="9525">
            <a:noFill/>
            <a:miter lim="800000"/>
            <a:headEnd/>
            <a:tailEnd/>
          </a:ln>
        </p:spPr>
      </p:pic>
      <p:pic>
        <p:nvPicPr>
          <p:cNvPr id="6" name="Picture 3"/>
          <p:cNvPicPr>
            <a:picLocks noChangeAspect="1" noChangeArrowheads="1"/>
          </p:cNvPicPr>
          <p:nvPr/>
        </p:nvPicPr>
        <p:blipFill>
          <a:blip r:embed="rId7"/>
          <a:srcRect/>
          <a:stretch>
            <a:fillRect/>
          </a:stretch>
        </p:blipFill>
        <p:spPr bwMode="auto">
          <a:xfrm>
            <a:off x="960438" y="3425825"/>
            <a:ext cx="1990725" cy="819150"/>
          </a:xfrm>
          <a:prstGeom prst="rect">
            <a:avLst/>
          </a:prstGeom>
          <a:noFill/>
          <a:ln w="9525">
            <a:noFill/>
            <a:miter lim="800000"/>
            <a:headEnd/>
            <a:tailEnd/>
          </a:ln>
        </p:spPr>
      </p:pic>
      <p:pic>
        <p:nvPicPr>
          <p:cNvPr id="7" name="Picture 4"/>
          <p:cNvPicPr>
            <a:picLocks noChangeAspect="1" noChangeArrowheads="1"/>
          </p:cNvPicPr>
          <p:nvPr/>
        </p:nvPicPr>
        <p:blipFill>
          <a:blip r:embed="rId8"/>
          <a:srcRect/>
          <a:stretch>
            <a:fillRect/>
          </a:stretch>
        </p:blipFill>
        <p:spPr bwMode="auto">
          <a:xfrm>
            <a:off x="947738" y="2528888"/>
            <a:ext cx="1990725" cy="809625"/>
          </a:xfrm>
          <a:prstGeom prst="rect">
            <a:avLst/>
          </a:prstGeom>
          <a:noFill/>
          <a:ln w="9525">
            <a:noFill/>
            <a:miter lim="800000"/>
            <a:headEnd/>
            <a:tailEnd/>
          </a:ln>
        </p:spPr>
      </p:pic>
      <p:pic>
        <p:nvPicPr>
          <p:cNvPr id="8" name="Picture 7" descr="Impact.bmp"/>
          <p:cNvPicPr>
            <a:picLocks noChangeAspect="1"/>
          </p:cNvPicPr>
          <p:nvPr/>
        </p:nvPicPr>
        <p:blipFill>
          <a:blip r:embed="rId9"/>
          <a:stretch>
            <a:fillRect/>
          </a:stretch>
        </p:blipFill>
        <p:spPr>
          <a:xfrm>
            <a:off x="942975" y="1639887"/>
            <a:ext cx="2000250" cy="809625"/>
          </a:xfrm>
          <a:prstGeom prst="rect">
            <a:avLst/>
          </a:prstGeom>
        </p:spPr>
      </p:pic>
      <p:pic>
        <p:nvPicPr>
          <p:cNvPr id="9" name="Picture 5"/>
          <p:cNvPicPr>
            <a:picLocks noChangeAspect="1" noChangeArrowheads="1"/>
          </p:cNvPicPr>
          <p:nvPr/>
        </p:nvPicPr>
        <p:blipFill>
          <a:blip r:embed="rId10"/>
          <a:srcRect/>
          <a:stretch>
            <a:fillRect/>
          </a:stretch>
        </p:blipFill>
        <p:spPr bwMode="auto">
          <a:xfrm>
            <a:off x="960438" y="5762625"/>
            <a:ext cx="1990725" cy="819150"/>
          </a:xfrm>
          <a:prstGeom prst="rect">
            <a:avLst/>
          </a:prstGeom>
          <a:noFill/>
          <a:ln w="9525">
            <a:noFill/>
            <a:miter lim="800000"/>
            <a:headEnd/>
            <a:tailEnd/>
          </a:ln>
        </p:spPr>
      </p:pic>
      <p:pic>
        <p:nvPicPr>
          <p:cNvPr id="10" name="Picture 6"/>
          <p:cNvPicPr>
            <a:picLocks noChangeAspect="1" noChangeArrowheads="1"/>
          </p:cNvPicPr>
          <p:nvPr/>
        </p:nvPicPr>
        <p:blipFill>
          <a:blip r:embed="rId11"/>
          <a:srcRect/>
          <a:stretch>
            <a:fillRect/>
          </a:stretch>
        </p:blipFill>
        <p:spPr bwMode="auto">
          <a:xfrm>
            <a:off x="3233738" y="1643063"/>
            <a:ext cx="4886325" cy="828675"/>
          </a:xfrm>
          <a:prstGeom prst="rect">
            <a:avLst/>
          </a:prstGeom>
          <a:noFill/>
          <a:ln w="9525">
            <a:noFill/>
            <a:miter lim="800000"/>
            <a:headEnd/>
            <a:tailEnd/>
          </a:ln>
        </p:spPr>
      </p:pic>
      <p:pic>
        <p:nvPicPr>
          <p:cNvPr id="11" name="Picture 7"/>
          <p:cNvPicPr>
            <a:picLocks noChangeAspect="1" noChangeArrowheads="1"/>
          </p:cNvPicPr>
          <p:nvPr/>
        </p:nvPicPr>
        <p:blipFill>
          <a:blip r:embed="rId12"/>
          <a:srcRect/>
          <a:stretch>
            <a:fillRect/>
          </a:stretch>
        </p:blipFill>
        <p:spPr bwMode="auto">
          <a:xfrm>
            <a:off x="3228975" y="2528888"/>
            <a:ext cx="4895850" cy="809625"/>
          </a:xfrm>
          <a:prstGeom prst="rect">
            <a:avLst/>
          </a:prstGeom>
          <a:noFill/>
          <a:ln w="9525">
            <a:noFill/>
            <a:miter lim="800000"/>
            <a:headEnd/>
            <a:tailEnd/>
          </a:ln>
        </p:spPr>
      </p:pic>
      <p:pic>
        <p:nvPicPr>
          <p:cNvPr id="12" name="Picture 8"/>
          <p:cNvPicPr>
            <a:picLocks noChangeAspect="1" noChangeArrowheads="1"/>
          </p:cNvPicPr>
          <p:nvPr/>
        </p:nvPicPr>
        <p:blipFill>
          <a:blip r:embed="rId13"/>
          <a:srcRect/>
          <a:stretch>
            <a:fillRect/>
          </a:stretch>
        </p:blipFill>
        <p:spPr bwMode="auto">
          <a:xfrm>
            <a:off x="3221038" y="3443288"/>
            <a:ext cx="4886325" cy="1266825"/>
          </a:xfrm>
          <a:prstGeom prst="rect">
            <a:avLst/>
          </a:prstGeom>
          <a:noFill/>
          <a:ln w="9525">
            <a:noFill/>
            <a:miter lim="800000"/>
            <a:headEnd/>
            <a:tailEnd/>
          </a:ln>
        </p:spPr>
      </p:pic>
      <p:pic>
        <p:nvPicPr>
          <p:cNvPr id="13" name="Picture 10"/>
          <p:cNvPicPr>
            <a:picLocks noChangeAspect="1" noChangeArrowheads="1"/>
          </p:cNvPicPr>
          <p:nvPr/>
        </p:nvPicPr>
        <p:blipFill>
          <a:blip r:embed="rId14"/>
          <a:srcRect/>
          <a:stretch>
            <a:fillRect/>
          </a:stretch>
        </p:blipFill>
        <p:spPr bwMode="auto">
          <a:xfrm>
            <a:off x="3221038" y="4772025"/>
            <a:ext cx="4886325" cy="838200"/>
          </a:xfrm>
          <a:prstGeom prst="rect">
            <a:avLst/>
          </a:prstGeom>
          <a:noFill/>
          <a:ln w="9525">
            <a:noFill/>
            <a:miter lim="800000"/>
            <a:headEnd/>
            <a:tailEnd/>
          </a:ln>
        </p:spPr>
      </p:pic>
      <p:pic>
        <p:nvPicPr>
          <p:cNvPr id="14" name="Picture 11"/>
          <p:cNvPicPr>
            <a:picLocks noChangeAspect="1" noChangeArrowheads="1"/>
          </p:cNvPicPr>
          <p:nvPr/>
        </p:nvPicPr>
        <p:blipFill>
          <a:blip r:embed="rId15"/>
          <a:srcRect/>
          <a:stretch>
            <a:fillRect/>
          </a:stretch>
        </p:blipFill>
        <p:spPr bwMode="auto">
          <a:xfrm>
            <a:off x="3217863" y="5737225"/>
            <a:ext cx="4914900" cy="914400"/>
          </a:xfrm>
          <a:prstGeom prst="rect">
            <a:avLst/>
          </a:prstGeom>
          <a:noFill/>
          <a:ln w="9525">
            <a:noFill/>
            <a:miter lim="800000"/>
            <a:headEnd/>
            <a:tailEnd/>
          </a:ln>
        </p:spPr>
      </p:pic>
      <p:sp>
        <p:nvSpPr>
          <p:cNvPr id="15" name="Left Bracket 14"/>
          <p:cNvSpPr/>
          <p:nvPr/>
        </p:nvSpPr>
        <p:spPr>
          <a:xfrm>
            <a:off x="825500" y="1639887"/>
            <a:ext cx="346075" cy="1698626"/>
          </a:xfrm>
          <a:prstGeom prst="lef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6" name="Left Bracket 15"/>
          <p:cNvSpPr/>
          <p:nvPr/>
        </p:nvSpPr>
        <p:spPr>
          <a:xfrm>
            <a:off x="830262" y="3443289"/>
            <a:ext cx="346075" cy="3138486"/>
          </a:xfrm>
          <a:prstGeom prst="lef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17" name="Picture 12"/>
          <p:cNvPicPr>
            <a:picLocks noChangeAspect="1" noChangeArrowheads="1"/>
          </p:cNvPicPr>
          <p:nvPr/>
        </p:nvPicPr>
        <p:blipFill>
          <a:blip r:embed="rId16"/>
          <a:srcRect/>
          <a:stretch>
            <a:fillRect/>
          </a:stretch>
        </p:blipFill>
        <p:spPr bwMode="auto">
          <a:xfrm>
            <a:off x="419100" y="2124075"/>
            <a:ext cx="238125" cy="809625"/>
          </a:xfrm>
          <a:prstGeom prst="rect">
            <a:avLst/>
          </a:prstGeom>
          <a:noFill/>
          <a:ln w="9525">
            <a:noFill/>
            <a:miter lim="800000"/>
            <a:headEnd/>
            <a:tailEnd/>
          </a:ln>
        </p:spPr>
      </p:pic>
      <p:pic>
        <p:nvPicPr>
          <p:cNvPr id="18" name="Picture 13"/>
          <p:cNvPicPr>
            <a:picLocks noChangeAspect="1" noChangeArrowheads="1"/>
          </p:cNvPicPr>
          <p:nvPr/>
        </p:nvPicPr>
        <p:blipFill>
          <a:blip r:embed="rId17"/>
          <a:srcRect/>
          <a:stretch>
            <a:fillRect/>
          </a:stretch>
        </p:blipFill>
        <p:spPr bwMode="auto">
          <a:xfrm>
            <a:off x="419100" y="4105275"/>
            <a:ext cx="276225" cy="1771650"/>
          </a:xfrm>
          <a:prstGeom prst="rect">
            <a:avLst/>
          </a:prstGeom>
          <a:noFill/>
          <a:ln w="9525">
            <a:noFill/>
            <a:miter lim="800000"/>
            <a:headEnd/>
            <a:tailEnd/>
          </a:ln>
        </p:spPr>
      </p:pic>
      <p:sp>
        <p:nvSpPr>
          <p:cNvPr id="19" name="Rectangle 3"/>
          <p:cNvSpPr txBox="1">
            <a:spLocks noChangeArrowheads="1"/>
          </p:cNvSpPr>
          <p:nvPr/>
        </p:nvSpPr>
        <p:spPr>
          <a:xfrm>
            <a:off x="406400" y="419892"/>
            <a:ext cx="8272463" cy="977107"/>
          </a:xfrm>
          <a:prstGeom prst="rect">
            <a:avLst/>
          </a:prstGeom>
        </p:spPr>
        <p:txBody>
          <a:bodyPr>
            <a:normAutofit fontScale="97500"/>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effectLst/>
                <a:uLnTx/>
                <a:uFillTx/>
                <a:latin typeface="+mj-lt"/>
                <a:ea typeface="ＭＳ Ｐゴシック" charset="-128"/>
                <a:cs typeface="ＭＳ Ｐゴシック" charset="-128"/>
              </a:rPr>
              <a:t>What </a:t>
            </a:r>
            <a:r>
              <a:rPr lang="en-US" sz="4400" dirty="0" smtClean="0">
                <a:latin typeface="+mj-lt"/>
                <a:ea typeface="ＭＳ Ｐゴシック" charset="-128"/>
                <a:cs typeface="ＭＳ Ｐゴシック" charset="-128"/>
              </a:rPr>
              <a:t>are the </a:t>
            </a:r>
            <a:r>
              <a:rPr kumimoji="0" lang="en-US" sz="4400" b="0" i="0" u="none" strike="noStrike" kern="1200" cap="none" spc="0" normalizeH="0" baseline="0" noProof="0" dirty="0" smtClean="0">
                <a:ln>
                  <a:noFill/>
                </a:ln>
                <a:effectLst/>
                <a:uLnTx/>
                <a:uFillTx/>
                <a:latin typeface="+mj-lt"/>
                <a:ea typeface="ＭＳ Ｐゴシック" charset="-128"/>
                <a:cs typeface="ＭＳ Ｐゴシック" charset="-128"/>
              </a:rPr>
              <a:t>Results?</a:t>
            </a:r>
          </a:p>
        </p:txBody>
      </p:sp>
      <p:sp>
        <p:nvSpPr>
          <p:cNvPr id="20" name="TextBox 19"/>
          <p:cNvSpPr txBox="1"/>
          <p:nvPr/>
        </p:nvSpPr>
        <p:spPr>
          <a:xfrm>
            <a:off x="7739162" y="6336784"/>
            <a:ext cx="1404838" cy="369332"/>
          </a:xfrm>
          <a:prstGeom prst="rect">
            <a:avLst/>
          </a:prstGeom>
          <a:noFill/>
        </p:spPr>
        <p:txBody>
          <a:bodyPr wrap="square" rtlCol="0">
            <a:spAutoFit/>
          </a:bodyPr>
          <a:lstStyle/>
          <a:p>
            <a:r>
              <a:rPr lang="en-US" sz="1800" dirty="0" smtClean="0"/>
              <a:t>Slide # 13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3"/>
          <p:cNvSpPr txBox="1">
            <a:spLocks noChangeArrowheads="1"/>
          </p:cNvSpPr>
          <p:nvPr/>
        </p:nvSpPr>
        <p:spPr>
          <a:xfrm>
            <a:off x="406400" y="419892"/>
            <a:ext cx="8272463" cy="977107"/>
          </a:xfrm>
          <a:prstGeom prst="rect">
            <a:avLst/>
          </a:prstGeom>
        </p:spPr>
        <p:txBody>
          <a:bodyPr>
            <a:normAutofit fontScale="97500"/>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effectLst/>
                <a:uLnTx/>
                <a:uFillTx/>
                <a:latin typeface="+mj-lt"/>
                <a:ea typeface="ＭＳ Ｐゴシック" charset="-128"/>
                <a:cs typeface="ＭＳ Ｐゴシック" charset="-128"/>
              </a:rPr>
              <a:t>“M” in M&amp;E</a:t>
            </a:r>
          </a:p>
        </p:txBody>
      </p:sp>
      <p:sp>
        <p:nvSpPr>
          <p:cNvPr id="6" name="Rectangle 5"/>
          <p:cNvSpPr/>
          <p:nvPr/>
        </p:nvSpPr>
        <p:spPr>
          <a:xfrm>
            <a:off x="647699" y="1612900"/>
            <a:ext cx="8031163" cy="3785652"/>
          </a:xfrm>
          <a:prstGeom prst="rect">
            <a:avLst/>
          </a:prstGeom>
        </p:spPr>
        <p:txBody>
          <a:bodyPr wrap="square">
            <a:spAutoFit/>
          </a:bodyPr>
          <a:lstStyle/>
          <a:p>
            <a:pPr>
              <a:buFont typeface="Arial" pitchFamily="34" charset="0"/>
              <a:buChar char="•"/>
            </a:pPr>
            <a:r>
              <a:rPr lang="en-US" altLang="ja-JP" dirty="0" smtClean="0">
                <a:ea typeface="ＭＳ Ｐゴシック" charset="-128"/>
              </a:rPr>
              <a:t>Monitoring is a </a:t>
            </a:r>
            <a:r>
              <a:rPr lang="en-US" altLang="ja-JP" b="1" u="sng" dirty="0" smtClean="0">
                <a:ea typeface="ＭＳ Ｐゴシック" charset="-128"/>
              </a:rPr>
              <a:t>continuous</a:t>
            </a:r>
            <a:r>
              <a:rPr lang="en-US" altLang="ja-JP" dirty="0" smtClean="0">
                <a:ea typeface="ＭＳ Ｐゴシック" charset="-128"/>
              </a:rPr>
              <a:t> function that uses the systematic collection of data on specified indicators to provide </a:t>
            </a:r>
            <a:r>
              <a:rPr lang="en-US" altLang="ja-JP" b="1" u="sng" dirty="0" smtClean="0">
                <a:ea typeface="ＭＳ Ｐゴシック" charset="-128"/>
              </a:rPr>
              <a:t>management</a:t>
            </a:r>
            <a:r>
              <a:rPr lang="en-US" altLang="ja-JP" dirty="0" smtClean="0">
                <a:ea typeface="ＭＳ Ｐゴシック" charset="-128"/>
              </a:rPr>
              <a:t> and the </a:t>
            </a:r>
            <a:r>
              <a:rPr lang="en-US" altLang="ja-JP" b="1" u="sng" dirty="0" smtClean="0">
                <a:ea typeface="ＭＳ Ｐゴシック" charset="-128"/>
              </a:rPr>
              <a:t>main stakeholders</a:t>
            </a:r>
            <a:r>
              <a:rPr lang="en-US" altLang="ja-JP" dirty="0" smtClean="0">
                <a:ea typeface="ＭＳ Ｐゴシック" charset="-128"/>
              </a:rPr>
              <a:t> of an ongoing development intervention with indications of the extent of </a:t>
            </a:r>
            <a:r>
              <a:rPr lang="en-US" altLang="ja-JP" b="1" u="sng" dirty="0" smtClean="0">
                <a:ea typeface="ＭＳ Ｐゴシック" charset="-128"/>
              </a:rPr>
              <a:t>progress in project implementation</a:t>
            </a:r>
            <a:r>
              <a:rPr lang="en-US" altLang="ja-JP" dirty="0" smtClean="0">
                <a:ea typeface="ＭＳ Ｐゴシック" charset="-128"/>
              </a:rPr>
              <a:t> and </a:t>
            </a:r>
            <a:r>
              <a:rPr lang="en-US" altLang="ja-JP" b="1" u="sng" dirty="0" smtClean="0">
                <a:ea typeface="ＭＳ Ｐゴシック" charset="-128"/>
              </a:rPr>
              <a:t>progress in the use of allocated funds</a:t>
            </a:r>
          </a:p>
          <a:p>
            <a:pPr>
              <a:buFont typeface="Arial" pitchFamily="34" charset="0"/>
              <a:buChar char="•"/>
            </a:pPr>
            <a:endParaRPr lang="en-US" altLang="ja-JP" dirty="0" smtClean="0">
              <a:ea typeface="ＭＳ Ｐゴシック" charset="-128"/>
            </a:endParaRPr>
          </a:p>
          <a:p>
            <a:pPr>
              <a:buFont typeface="Arial" pitchFamily="34" charset="0"/>
              <a:buChar char="•"/>
            </a:pPr>
            <a:r>
              <a:rPr lang="en-US" altLang="ja-JP" dirty="0" smtClean="0">
                <a:ea typeface="ＭＳ Ｐゴシック" charset="-128"/>
              </a:rPr>
              <a:t>Results-based Monitoring </a:t>
            </a:r>
            <a:r>
              <a:rPr lang="en-US" altLang="ja-JP" b="1" u="sng" dirty="0" smtClean="0">
                <a:ea typeface="ＭＳ Ｐゴシック" charset="-128"/>
              </a:rPr>
              <a:t>also</a:t>
            </a:r>
            <a:r>
              <a:rPr lang="en-US" altLang="ja-JP" dirty="0" smtClean="0">
                <a:ea typeface="ＭＳ Ｐゴシック" charset="-128"/>
              </a:rPr>
              <a:t> collects and analyzes information to </a:t>
            </a:r>
            <a:r>
              <a:rPr lang="en-US" altLang="ja-JP" b="1" u="sng" dirty="0" smtClean="0">
                <a:ea typeface="ＭＳ Ｐゴシック" charset="-128"/>
              </a:rPr>
              <a:t>compare</a:t>
            </a:r>
            <a:r>
              <a:rPr lang="en-US" altLang="ja-JP" dirty="0" smtClean="0">
                <a:ea typeface="ＭＳ Ｐゴシック" charset="-128"/>
              </a:rPr>
              <a:t> </a:t>
            </a:r>
            <a:r>
              <a:rPr lang="en-US" altLang="ja-JP" b="1" u="sng" dirty="0" smtClean="0">
                <a:ea typeface="ＭＳ Ｐゴシック" charset="-128"/>
              </a:rPr>
              <a:t>how well</a:t>
            </a:r>
            <a:r>
              <a:rPr lang="en-US" altLang="ja-JP" dirty="0" smtClean="0">
                <a:ea typeface="ＭＳ Ｐゴシック" charset="-128"/>
              </a:rPr>
              <a:t> a project, a program or policy is being implemented against </a:t>
            </a:r>
            <a:r>
              <a:rPr lang="en-US" altLang="ja-JP" b="1" u="sng" dirty="0" smtClean="0">
                <a:ea typeface="ＭＳ Ｐゴシック" charset="-128"/>
              </a:rPr>
              <a:t>expected results</a:t>
            </a:r>
            <a:r>
              <a:rPr lang="en-US" altLang="ja-JP" dirty="0" smtClean="0">
                <a:ea typeface="ＭＳ Ｐゴシック" charset="-128"/>
              </a:rPr>
              <a:t>. </a:t>
            </a:r>
          </a:p>
        </p:txBody>
      </p:sp>
      <p:sp>
        <p:nvSpPr>
          <p:cNvPr id="7" name="TextBox 6"/>
          <p:cNvSpPr txBox="1"/>
          <p:nvPr/>
        </p:nvSpPr>
        <p:spPr>
          <a:xfrm>
            <a:off x="7739162" y="6336784"/>
            <a:ext cx="1404838" cy="369332"/>
          </a:xfrm>
          <a:prstGeom prst="rect">
            <a:avLst/>
          </a:prstGeom>
          <a:noFill/>
        </p:spPr>
        <p:txBody>
          <a:bodyPr wrap="square" rtlCol="0">
            <a:spAutoFit/>
          </a:bodyPr>
          <a:lstStyle/>
          <a:p>
            <a:r>
              <a:rPr lang="en-US" sz="1800" dirty="0" smtClean="0"/>
              <a:t>Slide # 14 </a:t>
            </a:r>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3"/>
          <p:cNvSpPr txBox="1">
            <a:spLocks noChangeArrowheads="1"/>
          </p:cNvSpPr>
          <p:nvPr/>
        </p:nvSpPr>
        <p:spPr>
          <a:xfrm>
            <a:off x="622301" y="1587500"/>
            <a:ext cx="8008938" cy="3937000"/>
          </a:xfrm>
          <a:prstGeom prst="rect">
            <a:avLst/>
          </a:prstGeom>
        </p:spPr>
        <p:txBody>
          <a:bodyPr>
            <a:normAutofit fontScale="92500" lnSpcReduction="10000"/>
          </a:bodyPr>
          <a:lstStyle/>
          <a:p>
            <a:pPr>
              <a:buFont typeface="Arial" pitchFamily="34" charset="0"/>
              <a:buChar char="•"/>
            </a:pPr>
            <a:r>
              <a:rPr lang="en-US" sz="2800" dirty="0" smtClean="0"/>
              <a:t>Performance monitoring tracks “performance indicators” to see whether desired </a:t>
            </a:r>
            <a:r>
              <a:rPr lang="en-US" sz="2800" b="1" u="sng" dirty="0" smtClean="0"/>
              <a:t>results</a:t>
            </a:r>
            <a:r>
              <a:rPr lang="en-US" sz="2800" dirty="0" smtClean="0"/>
              <a:t> are occurring and whether implementation is on track</a:t>
            </a:r>
            <a:r>
              <a:rPr lang="en-US" sz="2800" baseline="30000" dirty="0" smtClean="0"/>
              <a:t>1</a:t>
            </a:r>
            <a:r>
              <a:rPr lang="en-US" sz="2800" dirty="0" smtClean="0"/>
              <a:t> </a:t>
            </a:r>
          </a:p>
          <a:p>
            <a:pPr>
              <a:buFont typeface="Arial" pitchFamily="34" charset="0"/>
              <a:buChar char="•"/>
            </a:pPr>
            <a:endParaRPr lang="en-US" sz="2800" dirty="0" smtClean="0"/>
          </a:p>
          <a:p>
            <a:pPr lvl="0">
              <a:buFont typeface="Arial" pitchFamily="34" charset="0"/>
              <a:buChar char="•"/>
            </a:pPr>
            <a:r>
              <a:rPr lang="en-US" sz="2800" dirty="0" smtClean="0"/>
              <a:t>Performance monitoring shifts its focus from “how well the activities of the project are being implemented” to answering “whether the goals and purposes of the project are being achieved”; and </a:t>
            </a:r>
          </a:p>
          <a:p>
            <a:pPr lvl="0">
              <a:buFont typeface="Arial" pitchFamily="34" charset="0"/>
              <a:buChar char="•"/>
            </a:pPr>
            <a:endParaRPr lang="en-US" sz="2800" dirty="0" smtClean="0"/>
          </a:p>
          <a:p>
            <a:pPr lvl="0">
              <a:buFont typeface="Arial" pitchFamily="34" charset="0"/>
              <a:buChar char="•"/>
            </a:pPr>
            <a:r>
              <a:rPr lang="en-US" sz="2800" dirty="0" smtClean="0"/>
              <a:t>How can it be evidenced?”</a:t>
            </a:r>
            <a:endParaRPr lang="en-US" sz="2800" dirty="0"/>
          </a:p>
        </p:txBody>
      </p:sp>
      <p:sp>
        <p:nvSpPr>
          <p:cNvPr id="6" name="Rectangle 3"/>
          <p:cNvSpPr txBox="1">
            <a:spLocks noChangeArrowheads="1"/>
          </p:cNvSpPr>
          <p:nvPr/>
        </p:nvSpPr>
        <p:spPr>
          <a:xfrm>
            <a:off x="406400" y="419892"/>
            <a:ext cx="8272463" cy="977107"/>
          </a:xfrm>
          <a:prstGeom prst="rect">
            <a:avLst/>
          </a:prstGeom>
        </p:spPr>
        <p:txBody>
          <a:bodyPr>
            <a:normAutofit fontScale="97500"/>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4400" noProof="0" dirty="0" smtClean="0">
                <a:latin typeface="+mj-lt"/>
                <a:ea typeface="ＭＳ Ｐゴシック" charset="-128"/>
                <a:cs typeface="ＭＳ Ｐゴシック" charset="-128"/>
              </a:rPr>
              <a:t>Key differences</a:t>
            </a:r>
            <a:endParaRPr kumimoji="0" lang="en-US" sz="4400" b="0" i="0" u="none" strike="noStrike" kern="1200" cap="none" spc="0" normalizeH="0" baseline="0" noProof="0" dirty="0" smtClean="0">
              <a:ln>
                <a:noFill/>
              </a:ln>
              <a:effectLst/>
              <a:uLnTx/>
              <a:uFillTx/>
              <a:latin typeface="+mj-lt"/>
              <a:ea typeface="ＭＳ Ｐゴシック" charset="-128"/>
              <a:cs typeface="ＭＳ Ｐゴシック" charset="-128"/>
            </a:endParaRPr>
          </a:p>
        </p:txBody>
      </p:sp>
      <p:sp>
        <p:nvSpPr>
          <p:cNvPr id="7" name="TextBox 6"/>
          <p:cNvSpPr txBox="1"/>
          <p:nvPr/>
        </p:nvSpPr>
        <p:spPr>
          <a:xfrm>
            <a:off x="622301" y="6521450"/>
            <a:ext cx="6326187" cy="261610"/>
          </a:xfrm>
          <a:prstGeom prst="rect">
            <a:avLst/>
          </a:prstGeom>
          <a:noFill/>
        </p:spPr>
        <p:txBody>
          <a:bodyPr wrap="square" rtlCol="0">
            <a:spAutoFit/>
          </a:bodyPr>
          <a:lstStyle/>
          <a:p>
            <a:r>
              <a:rPr lang="en-US" sz="1100" baseline="30000" dirty="0" smtClean="0"/>
              <a:t>1</a:t>
            </a:r>
            <a:r>
              <a:rPr lang="en-US" sz="1100" dirty="0" smtClean="0"/>
              <a:t>USAID Evaluation Policy, 2011 </a:t>
            </a:r>
            <a:endParaRPr lang="en-US" sz="1100" dirty="0"/>
          </a:p>
        </p:txBody>
      </p:sp>
      <p:sp>
        <p:nvSpPr>
          <p:cNvPr id="8" name="TextBox 7"/>
          <p:cNvSpPr txBox="1"/>
          <p:nvPr/>
        </p:nvSpPr>
        <p:spPr>
          <a:xfrm>
            <a:off x="7739162" y="6336784"/>
            <a:ext cx="1404838" cy="369332"/>
          </a:xfrm>
          <a:prstGeom prst="rect">
            <a:avLst/>
          </a:prstGeom>
          <a:noFill/>
        </p:spPr>
        <p:txBody>
          <a:bodyPr wrap="square" rtlCol="0">
            <a:spAutoFit/>
          </a:bodyPr>
          <a:lstStyle/>
          <a:p>
            <a:r>
              <a:rPr lang="en-US" sz="1800" dirty="0" smtClean="0"/>
              <a:t>Slide # 14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4"/>
          <p:cNvSpPr/>
          <p:nvPr/>
        </p:nvSpPr>
        <p:spPr>
          <a:xfrm>
            <a:off x="533400" y="1600200"/>
            <a:ext cx="8293100" cy="3693319"/>
          </a:xfrm>
          <a:prstGeom prst="rect">
            <a:avLst/>
          </a:prstGeom>
        </p:spPr>
        <p:txBody>
          <a:bodyPr wrap="square">
            <a:spAutoFit/>
          </a:bodyPr>
          <a:lstStyle/>
          <a:p>
            <a:pPr eaLnBrk="1" hangingPunct="1">
              <a:buFont typeface="Arial" pitchFamily="34" charset="0"/>
              <a:buChar char="•"/>
            </a:pPr>
            <a:r>
              <a:rPr lang="en-US" dirty="0" smtClean="0"/>
              <a:t>Evaluation is the systematic collection and analysis of information about the characteristics and outcomes of programs and projects as a basis for judgments, to improve </a:t>
            </a:r>
            <a:r>
              <a:rPr lang="en-US" b="1" dirty="0" smtClean="0"/>
              <a:t>effectiveness</a:t>
            </a:r>
            <a:r>
              <a:rPr lang="en-US" dirty="0" smtClean="0"/>
              <a:t>, and/or </a:t>
            </a:r>
            <a:r>
              <a:rPr lang="en-US" b="1" dirty="0" smtClean="0"/>
              <a:t>inform decisions</a:t>
            </a:r>
            <a:r>
              <a:rPr lang="en-US" dirty="0" smtClean="0"/>
              <a:t> about current and future programming.</a:t>
            </a:r>
          </a:p>
          <a:p>
            <a:pPr lvl="2">
              <a:buFont typeface="Arial" pitchFamily="34" charset="0"/>
              <a:buChar char="•"/>
            </a:pPr>
            <a:endParaRPr lang="en-US" sz="1800" dirty="0" smtClean="0"/>
          </a:p>
          <a:p>
            <a:pPr eaLnBrk="1" hangingPunct="1">
              <a:buFont typeface="Arial" pitchFamily="34" charset="0"/>
              <a:buChar char="•"/>
            </a:pPr>
            <a:r>
              <a:rPr lang="en-US" dirty="0" smtClean="0"/>
              <a:t>Often involves measuring changes in knowledge, attitudes, behaviors, skills, community norms, utilization of services, &amp; status at population level</a:t>
            </a:r>
          </a:p>
          <a:p>
            <a:pPr eaLnBrk="1" hangingPunct="1"/>
            <a:endParaRPr lang="en-US" dirty="0" smtClean="0"/>
          </a:p>
        </p:txBody>
      </p:sp>
      <p:sp>
        <p:nvSpPr>
          <p:cNvPr id="6" name="Rectangle 3"/>
          <p:cNvSpPr txBox="1">
            <a:spLocks noChangeArrowheads="1"/>
          </p:cNvSpPr>
          <p:nvPr/>
        </p:nvSpPr>
        <p:spPr>
          <a:xfrm>
            <a:off x="406400" y="419892"/>
            <a:ext cx="8272463" cy="977107"/>
          </a:xfrm>
          <a:prstGeom prst="rect">
            <a:avLst/>
          </a:prstGeom>
        </p:spPr>
        <p:txBody>
          <a:bodyPr>
            <a:normAutofit fontScale="97500"/>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effectLst/>
                <a:uLnTx/>
                <a:uFillTx/>
                <a:latin typeface="+mj-lt"/>
                <a:ea typeface="ＭＳ Ｐゴシック" charset="-128"/>
                <a:cs typeface="ＭＳ Ｐゴシック" charset="-128"/>
              </a:rPr>
              <a:t>“E” in M&amp;E</a:t>
            </a:r>
          </a:p>
        </p:txBody>
      </p:sp>
      <p:sp>
        <p:nvSpPr>
          <p:cNvPr id="7" name="TextBox 6"/>
          <p:cNvSpPr txBox="1"/>
          <p:nvPr/>
        </p:nvSpPr>
        <p:spPr>
          <a:xfrm>
            <a:off x="7739162" y="6336784"/>
            <a:ext cx="1404838" cy="369332"/>
          </a:xfrm>
          <a:prstGeom prst="rect">
            <a:avLst/>
          </a:prstGeom>
          <a:noFill/>
        </p:spPr>
        <p:txBody>
          <a:bodyPr wrap="square" rtlCol="0">
            <a:spAutoFit/>
          </a:bodyPr>
          <a:lstStyle/>
          <a:p>
            <a:r>
              <a:rPr lang="en-US" sz="1800" dirty="0" smtClean="0"/>
              <a:t>Slide # 15 </a:t>
            </a:r>
            <a:endParaRPr 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4"/>
          <p:cNvSpPr/>
          <p:nvPr/>
        </p:nvSpPr>
        <p:spPr>
          <a:xfrm>
            <a:off x="533400" y="1600200"/>
            <a:ext cx="8293100" cy="338554"/>
          </a:xfrm>
          <a:prstGeom prst="rect">
            <a:avLst/>
          </a:prstGeom>
        </p:spPr>
        <p:txBody>
          <a:bodyPr wrap="square">
            <a:spAutoFit/>
          </a:bodyPr>
          <a:lstStyle/>
          <a:p>
            <a:pPr>
              <a:lnSpc>
                <a:spcPct val="80000"/>
              </a:lnSpc>
            </a:pPr>
            <a:r>
              <a:rPr lang="en-US" sz="2000" dirty="0" smtClean="0"/>
              <a:t>Typically evaluations are conducted three times in a MYAP life.</a:t>
            </a:r>
          </a:p>
        </p:txBody>
      </p:sp>
      <p:graphicFrame>
        <p:nvGraphicFramePr>
          <p:cNvPr id="6" name="Diagram 5"/>
          <p:cNvGraphicFramePr/>
          <p:nvPr/>
        </p:nvGraphicFramePr>
        <p:xfrm>
          <a:off x="533400" y="1938754"/>
          <a:ext cx="8032630" cy="41572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3"/>
          <p:cNvSpPr txBox="1">
            <a:spLocks noChangeArrowheads="1"/>
          </p:cNvSpPr>
          <p:nvPr/>
        </p:nvSpPr>
        <p:spPr>
          <a:xfrm>
            <a:off x="406400" y="419892"/>
            <a:ext cx="8272463" cy="977107"/>
          </a:xfrm>
          <a:prstGeom prst="rect">
            <a:avLst/>
          </a:prstGeom>
        </p:spPr>
        <p:txBody>
          <a:bodyPr>
            <a:normAutofit fontScale="97500"/>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effectLst/>
                <a:uLnTx/>
                <a:uFillTx/>
                <a:latin typeface="+mj-lt"/>
                <a:ea typeface="ＭＳ Ｐゴシック" charset="-128"/>
                <a:cs typeface="ＭＳ Ｐゴシック" charset="-128"/>
              </a:rPr>
              <a:t>Evaluations</a:t>
            </a:r>
          </a:p>
        </p:txBody>
      </p:sp>
      <p:sp>
        <p:nvSpPr>
          <p:cNvPr id="8" name="TextBox 7"/>
          <p:cNvSpPr txBox="1"/>
          <p:nvPr/>
        </p:nvSpPr>
        <p:spPr>
          <a:xfrm>
            <a:off x="7739162" y="6336784"/>
            <a:ext cx="1404838" cy="369332"/>
          </a:xfrm>
          <a:prstGeom prst="rect">
            <a:avLst/>
          </a:prstGeom>
          <a:noFill/>
        </p:spPr>
        <p:txBody>
          <a:bodyPr wrap="square" rtlCol="0">
            <a:spAutoFit/>
          </a:bodyPr>
          <a:lstStyle/>
          <a:p>
            <a:r>
              <a:rPr lang="en-US" sz="1800" dirty="0" smtClean="0"/>
              <a:t>Slide # 16 </a:t>
            </a:r>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3"/>
          <p:cNvSpPr txBox="1">
            <a:spLocks noChangeArrowheads="1"/>
          </p:cNvSpPr>
          <p:nvPr/>
        </p:nvSpPr>
        <p:spPr>
          <a:xfrm>
            <a:off x="406400" y="419892"/>
            <a:ext cx="8272463" cy="977107"/>
          </a:xfrm>
          <a:prstGeom prst="rect">
            <a:avLst/>
          </a:prstGeom>
        </p:spPr>
        <p:txBody>
          <a:bodyPr>
            <a:normAutofit fontScale="97500"/>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effectLst/>
                <a:uLnTx/>
                <a:uFillTx/>
                <a:latin typeface="+mj-lt"/>
                <a:ea typeface="ＭＳ Ｐゴシック" charset="-128"/>
                <a:cs typeface="ＭＳ Ｐゴシック" charset="-128"/>
              </a:rPr>
              <a:t>Types of Evaluations</a:t>
            </a:r>
          </a:p>
        </p:txBody>
      </p:sp>
      <p:sp>
        <p:nvSpPr>
          <p:cNvPr id="6" name="Rectangle 5"/>
          <p:cNvSpPr/>
          <p:nvPr/>
        </p:nvSpPr>
        <p:spPr>
          <a:xfrm>
            <a:off x="526211" y="1664898"/>
            <a:ext cx="8152652" cy="4093428"/>
          </a:xfrm>
          <a:prstGeom prst="rect">
            <a:avLst/>
          </a:prstGeom>
        </p:spPr>
        <p:txBody>
          <a:bodyPr wrap="square">
            <a:spAutoFit/>
          </a:bodyPr>
          <a:lstStyle/>
          <a:p>
            <a:pPr>
              <a:buFont typeface="Arial" pitchFamily="34" charset="0"/>
              <a:buChar char="•"/>
            </a:pPr>
            <a:r>
              <a:rPr lang="en-US" sz="2000" b="1" i="1" dirty="0" smtClean="0"/>
              <a:t>Impact evaluations </a:t>
            </a:r>
            <a:r>
              <a:rPr lang="en-US" sz="2000" i="1" dirty="0" smtClean="0"/>
              <a:t>measure the change in a development </a:t>
            </a:r>
            <a:r>
              <a:rPr lang="en-US" sz="2000" b="1" i="1" u="sng" dirty="0" smtClean="0"/>
              <a:t>outcome</a:t>
            </a:r>
            <a:r>
              <a:rPr lang="en-US" sz="2000" i="1" dirty="0" smtClean="0"/>
              <a:t> that is </a:t>
            </a:r>
            <a:r>
              <a:rPr lang="en-US" sz="2000" b="1" i="1" u="sng" dirty="0" smtClean="0"/>
              <a:t>attributable</a:t>
            </a:r>
            <a:r>
              <a:rPr lang="en-US" sz="2000" i="1" dirty="0" smtClean="0"/>
              <a:t> to a </a:t>
            </a:r>
            <a:r>
              <a:rPr lang="en-US" sz="2000" b="1" i="1" u="sng" dirty="0" smtClean="0"/>
              <a:t>defined intervention</a:t>
            </a:r>
            <a:r>
              <a:rPr lang="en-US" sz="2000" i="1" dirty="0" smtClean="0"/>
              <a:t>; evaluations are based on models of cause and effect and </a:t>
            </a:r>
            <a:r>
              <a:rPr lang="en-US" sz="2000" b="1" i="1" dirty="0" smtClean="0"/>
              <a:t>require</a:t>
            </a:r>
            <a:r>
              <a:rPr lang="en-US" sz="2000" i="1" dirty="0" smtClean="0"/>
              <a:t> a </a:t>
            </a:r>
            <a:r>
              <a:rPr lang="en-US" sz="2000" b="1" i="1" u="sng" dirty="0" smtClean="0"/>
              <a:t>credible</a:t>
            </a:r>
            <a:r>
              <a:rPr lang="en-US" sz="2000" i="1" dirty="0" smtClean="0"/>
              <a:t> and </a:t>
            </a:r>
            <a:r>
              <a:rPr lang="en-US" sz="2000" b="1" i="1" u="sng" dirty="0" smtClean="0"/>
              <a:t>rigorously</a:t>
            </a:r>
            <a:r>
              <a:rPr lang="en-US" sz="2000" i="1" u="sng" dirty="0" smtClean="0"/>
              <a:t> </a:t>
            </a:r>
            <a:r>
              <a:rPr lang="en-US" sz="2000" i="1" dirty="0" smtClean="0"/>
              <a:t>defined </a:t>
            </a:r>
            <a:r>
              <a:rPr lang="en-US" sz="2000" b="1" i="1" u="sng" dirty="0" smtClean="0"/>
              <a:t>counterfactual</a:t>
            </a:r>
            <a:r>
              <a:rPr lang="en-US" sz="2000" i="1" u="sng" dirty="0" smtClean="0"/>
              <a:t> </a:t>
            </a:r>
            <a:r>
              <a:rPr lang="en-US" sz="2000" i="1" dirty="0" smtClean="0"/>
              <a:t>to </a:t>
            </a:r>
            <a:r>
              <a:rPr lang="en-US" sz="2000" b="1" i="1" u="sng" dirty="0" smtClean="0"/>
              <a:t>control for factors</a:t>
            </a:r>
            <a:r>
              <a:rPr lang="en-US" sz="2000" b="1" i="1" dirty="0" smtClean="0"/>
              <a:t> </a:t>
            </a:r>
            <a:r>
              <a:rPr lang="en-US" sz="2000" i="1" dirty="0" smtClean="0"/>
              <a:t>other than the </a:t>
            </a:r>
            <a:r>
              <a:rPr lang="en-US" sz="2000" b="1" i="1" u="sng" dirty="0" smtClean="0"/>
              <a:t>intervention</a:t>
            </a:r>
            <a:r>
              <a:rPr lang="en-US" sz="2000" i="1" dirty="0" smtClean="0"/>
              <a:t> that might account for the observed change. </a:t>
            </a:r>
          </a:p>
          <a:p>
            <a:pPr>
              <a:buFont typeface="Arial" pitchFamily="34" charset="0"/>
              <a:buChar char="•"/>
            </a:pPr>
            <a:endParaRPr lang="en-US" sz="2000" dirty="0" smtClean="0"/>
          </a:p>
          <a:p>
            <a:pPr>
              <a:buFont typeface="Arial" pitchFamily="34" charset="0"/>
              <a:buChar char="•"/>
            </a:pPr>
            <a:r>
              <a:rPr lang="en-US" sz="2000" b="1" i="1" dirty="0" smtClean="0"/>
              <a:t>Performance evaluations </a:t>
            </a:r>
            <a:r>
              <a:rPr lang="en-US" sz="2000" i="1" dirty="0" smtClean="0"/>
              <a:t>focus on </a:t>
            </a:r>
            <a:r>
              <a:rPr lang="en-US" sz="2000" b="1" i="1" u="sng" dirty="0" smtClean="0"/>
              <a:t>descriptive</a:t>
            </a:r>
            <a:r>
              <a:rPr lang="en-US" sz="2000" i="1" dirty="0" smtClean="0"/>
              <a:t> and </a:t>
            </a:r>
            <a:r>
              <a:rPr lang="en-US" sz="2000" b="1" i="1" u="sng" dirty="0" smtClean="0"/>
              <a:t>normative</a:t>
            </a:r>
            <a:r>
              <a:rPr lang="en-US" sz="2000" i="1" dirty="0" smtClean="0"/>
              <a:t> questions: </a:t>
            </a:r>
            <a:r>
              <a:rPr lang="en-US" sz="2000" b="1" i="1" u="sng" dirty="0" smtClean="0"/>
              <a:t>what a particular project or program has achieved</a:t>
            </a:r>
            <a:r>
              <a:rPr lang="en-US" sz="2000" i="1" dirty="0" smtClean="0"/>
              <a:t>; how it is being implemented; how it is perceived and valued; whether expected results are occurring; and other questions that are pertinent to program design, management and operational decision making. Performance evaluations often incorporate </a:t>
            </a:r>
            <a:r>
              <a:rPr lang="en-US" sz="2000" b="1" i="1" dirty="0" smtClean="0"/>
              <a:t>before-after comparisons</a:t>
            </a:r>
            <a:r>
              <a:rPr lang="en-US" sz="2000" i="1" dirty="0" smtClean="0"/>
              <a:t>.</a:t>
            </a:r>
            <a:endParaRPr lang="en-US" sz="2000" dirty="0"/>
          </a:p>
        </p:txBody>
      </p:sp>
      <p:sp>
        <p:nvSpPr>
          <p:cNvPr id="7" name="TextBox 6"/>
          <p:cNvSpPr txBox="1"/>
          <p:nvPr/>
        </p:nvSpPr>
        <p:spPr>
          <a:xfrm>
            <a:off x="7739162" y="6336784"/>
            <a:ext cx="1404838" cy="369332"/>
          </a:xfrm>
          <a:prstGeom prst="rect">
            <a:avLst/>
          </a:prstGeom>
          <a:noFill/>
        </p:spPr>
        <p:txBody>
          <a:bodyPr wrap="square" rtlCol="0">
            <a:spAutoFit/>
          </a:bodyPr>
          <a:lstStyle/>
          <a:p>
            <a:r>
              <a:rPr lang="en-US" sz="1800" dirty="0" smtClean="0"/>
              <a:t>Slide # 17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pic>
        <p:nvPicPr>
          <p:cNvPr id="8" name="Picture 7"/>
          <p:cNvPicPr>
            <a:picLocks noChangeAspect="1" noChangeArrowheads="1"/>
          </p:cNvPicPr>
          <p:nvPr/>
        </p:nvPicPr>
        <p:blipFill>
          <a:blip r:embed="rId5" cstate="print"/>
          <a:srcRect/>
          <a:stretch>
            <a:fillRect/>
          </a:stretch>
        </p:blipFill>
        <p:spPr bwMode="auto">
          <a:xfrm>
            <a:off x="1409701" y="1612953"/>
            <a:ext cx="1638298" cy="1769639"/>
          </a:xfrm>
          <a:prstGeom prst="rect">
            <a:avLst/>
          </a:prstGeom>
          <a:noFill/>
          <a:ln w="9525">
            <a:noFill/>
            <a:miter lim="800000"/>
            <a:headEnd/>
            <a:tailEnd/>
          </a:ln>
        </p:spPr>
      </p:pic>
      <p:pic>
        <p:nvPicPr>
          <p:cNvPr id="9" name="Picture 7"/>
          <p:cNvPicPr>
            <a:picLocks noChangeAspect="1" noChangeArrowheads="1"/>
          </p:cNvPicPr>
          <p:nvPr/>
        </p:nvPicPr>
        <p:blipFill>
          <a:blip r:embed="rId6" cstate="print"/>
          <a:srcRect/>
          <a:stretch>
            <a:fillRect/>
          </a:stretch>
        </p:blipFill>
        <p:spPr bwMode="auto">
          <a:xfrm>
            <a:off x="4572000" y="1612953"/>
            <a:ext cx="1876866" cy="1733866"/>
          </a:xfrm>
          <a:prstGeom prst="rect">
            <a:avLst/>
          </a:prstGeom>
          <a:noFill/>
          <a:ln w="9525">
            <a:noFill/>
            <a:miter lim="800000"/>
            <a:headEnd/>
            <a:tailEnd/>
          </a:ln>
        </p:spPr>
      </p:pic>
      <p:pic>
        <p:nvPicPr>
          <p:cNvPr id="10" name="Picture 9"/>
          <p:cNvPicPr>
            <a:picLocks noChangeAspect="1" noChangeArrowheads="1"/>
          </p:cNvPicPr>
          <p:nvPr/>
        </p:nvPicPr>
        <p:blipFill>
          <a:blip r:embed="rId7" cstate="print"/>
          <a:srcRect/>
          <a:stretch>
            <a:fillRect/>
          </a:stretch>
        </p:blipFill>
        <p:spPr bwMode="auto">
          <a:xfrm>
            <a:off x="4749239" y="3420871"/>
            <a:ext cx="1888747" cy="871729"/>
          </a:xfrm>
          <a:prstGeom prst="rect">
            <a:avLst/>
          </a:prstGeom>
          <a:noFill/>
          <a:ln w="9525">
            <a:noFill/>
            <a:miter lim="800000"/>
            <a:headEnd/>
            <a:tailEnd/>
          </a:ln>
        </p:spPr>
      </p:pic>
      <p:pic>
        <p:nvPicPr>
          <p:cNvPr id="11" name="Picture 10" descr="RF.bmp"/>
          <p:cNvPicPr>
            <a:picLocks noChangeAspect="1"/>
          </p:cNvPicPr>
          <p:nvPr/>
        </p:nvPicPr>
        <p:blipFill>
          <a:blip r:embed="rId8" cstate="print"/>
          <a:stretch>
            <a:fillRect/>
          </a:stretch>
        </p:blipFill>
        <p:spPr>
          <a:xfrm>
            <a:off x="1409701" y="3308404"/>
            <a:ext cx="1638299" cy="1758346"/>
          </a:xfrm>
          <a:prstGeom prst="rect">
            <a:avLst/>
          </a:prstGeom>
        </p:spPr>
      </p:pic>
      <p:grpSp>
        <p:nvGrpSpPr>
          <p:cNvPr id="12" name="Group 17"/>
          <p:cNvGrpSpPr/>
          <p:nvPr/>
        </p:nvGrpSpPr>
        <p:grpSpPr>
          <a:xfrm>
            <a:off x="2125914" y="4449958"/>
            <a:ext cx="4351086" cy="1988942"/>
            <a:chOff x="2334490" y="4293180"/>
            <a:chExt cx="4552950" cy="2317170"/>
          </a:xfrm>
        </p:grpSpPr>
        <p:pic>
          <p:nvPicPr>
            <p:cNvPr id="13" name="Picture 6"/>
            <p:cNvPicPr>
              <a:picLocks noChangeAspect="1" noChangeArrowheads="1"/>
            </p:cNvPicPr>
            <p:nvPr/>
          </p:nvPicPr>
          <p:blipFill>
            <a:blip r:embed="rId9" cstate="print"/>
            <a:srcRect/>
            <a:stretch>
              <a:fillRect/>
            </a:stretch>
          </p:blipFill>
          <p:spPr bwMode="auto">
            <a:xfrm>
              <a:off x="5581650" y="4293180"/>
              <a:ext cx="1276350" cy="1123950"/>
            </a:xfrm>
            <a:prstGeom prst="rect">
              <a:avLst/>
            </a:prstGeom>
            <a:noFill/>
            <a:ln w="9525">
              <a:noFill/>
              <a:miter lim="800000"/>
              <a:headEnd/>
              <a:tailEnd/>
            </a:ln>
          </p:spPr>
        </p:pic>
        <p:pic>
          <p:nvPicPr>
            <p:cNvPr id="14" name="Picture 13" descr="processes.bmp"/>
            <p:cNvPicPr>
              <a:picLocks noChangeAspect="1"/>
            </p:cNvPicPr>
            <p:nvPr/>
          </p:nvPicPr>
          <p:blipFill>
            <a:blip r:embed="rId10" cstate="print"/>
            <a:stretch>
              <a:fillRect/>
            </a:stretch>
          </p:blipFill>
          <p:spPr>
            <a:xfrm>
              <a:off x="2334490" y="5410200"/>
              <a:ext cx="4552950" cy="1200150"/>
            </a:xfrm>
            <a:prstGeom prst="rect">
              <a:avLst/>
            </a:prstGeom>
          </p:spPr>
        </p:pic>
      </p:grpSp>
      <p:sp>
        <p:nvSpPr>
          <p:cNvPr id="15" name="Title 3"/>
          <p:cNvSpPr txBox="1">
            <a:spLocks/>
          </p:cNvSpPr>
          <p:nvPr/>
        </p:nvSpPr>
        <p:spPr>
          <a:xfrm>
            <a:off x="457200" y="274638"/>
            <a:ext cx="8229600" cy="792162"/>
          </a:xfrm>
          <a:prstGeom prst="rect">
            <a:avLst/>
          </a:prstGeo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rPr>
              <a:t>Project cycle</a:t>
            </a:r>
            <a:endParaRPr kumimoji="0" lang="en-US" sz="4400" b="0" i="0" u="none" strike="noStrike" kern="1200" cap="none" spc="0" normalizeH="0" baseline="0" noProof="0" dirty="0">
              <a:ln>
                <a:noFill/>
              </a:ln>
              <a:solidFill>
                <a:schemeClr val="tx1"/>
              </a:solidFill>
              <a:effectLst/>
              <a:uLnTx/>
              <a:uFillTx/>
              <a:latin typeface="+mj-lt"/>
              <a:ea typeface="ＭＳ Ｐゴシック" charset="-128"/>
              <a:cs typeface="ＭＳ Ｐゴシック" charset="-128"/>
            </a:endParaRPr>
          </a:p>
        </p:txBody>
      </p:sp>
      <p:sp>
        <p:nvSpPr>
          <p:cNvPr id="16" name="TextBox 15"/>
          <p:cNvSpPr txBox="1"/>
          <p:nvPr/>
        </p:nvSpPr>
        <p:spPr>
          <a:xfrm>
            <a:off x="7739162" y="6336784"/>
            <a:ext cx="1404838" cy="369332"/>
          </a:xfrm>
          <a:prstGeom prst="rect">
            <a:avLst/>
          </a:prstGeom>
          <a:noFill/>
        </p:spPr>
        <p:txBody>
          <a:bodyPr wrap="square" rtlCol="0">
            <a:spAutoFit/>
          </a:bodyPr>
          <a:lstStyle/>
          <a:p>
            <a:r>
              <a:rPr lang="en-US" sz="1800" dirty="0" smtClean="0"/>
              <a:t>Slide # 1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final-new-5-small"/>
          <p:cNvPicPr>
            <a:picLocks noChangeAspect="1" noChangeArrowheads="1"/>
          </p:cNvPicPr>
          <p:nvPr/>
        </p:nvPicPr>
        <p:blipFill>
          <a:blip r:embed="rId2"/>
          <a:srcRect/>
          <a:stretch>
            <a:fillRect/>
          </a:stretch>
        </p:blipFill>
        <p:spPr bwMode="auto">
          <a:xfrm>
            <a:off x="-14288" y="-1588"/>
            <a:ext cx="9144001" cy="6859588"/>
          </a:xfrm>
          <a:prstGeom prst="rect">
            <a:avLst/>
          </a:prstGeom>
          <a:noFill/>
          <a:ln w="9525">
            <a:noFill/>
            <a:miter lim="800000"/>
            <a:headEnd/>
            <a:tailEnd/>
          </a:ln>
        </p:spPr>
      </p:pic>
      <p:pic>
        <p:nvPicPr>
          <p:cNvPr id="4098" name="Picture 7" descr="TOPS-logo-final-transparent_dark"/>
          <p:cNvPicPr>
            <a:picLocks noChangeAspect="1" noChangeArrowheads="1"/>
          </p:cNvPicPr>
          <p:nvPr/>
        </p:nvPicPr>
        <p:blipFill>
          <a:blip r:embed="rId3"/>
          <a:srcRect/>
          <a:stretch>
            <a:fillRect/>
          </a:stretch>
        </p:blipFill>
        <p:spPr bwMode="auto">
          <a:xfrm>
            <a:off x="2381250" y="5845175"/>
            <a:ext cx="2454275" cy="676275"/>
          </a:xfrm>
          <a:prstGeom prst="rect">
            <a:avLst/>
          </a:prstGeom>
          <a:noFill/>
          <a:ln w="9525">
            <a:noFill/>
            <a:miter lim="800000"/>
            <a:headEnd/>
            <a:tailEnd/>
          </a:ln>
        </p:spPr>
      </p:pic>
      <p:pic>
        <p:nvPicPr>
          <p:cNvPr id="4099" name="Picture 14" descr="Horizontal_CMYK"/>
          <p:cNvPicPr>
            <a:picLocks noChangeAspect="1" noChangeArrowheads="1"/>
          </p:cNvPicPr>
          <p:nvPr/>
        </p:nvPicPr>
        <p:blipFill>
          <a:blip r:embed="rId4"/>
          <a:srcRect/>
          <a:stretch>
            <a:fillRect/>
          </a:stretch>
        </p:blipFill>
        <p:spPr bwMode="auto">
          <a:xfrm>
            <a:off x="4557713" y="5676900"/>
            <a:ext cx="2390775" cy="919163"/>
          </a:xfrm>
          <a:prstGeom prst="rect">
            <a:avLst/>
          </a:prstGeom>
          <a:noFill/>
          <a:ln w="9525">
            <a:noFill/>
            <a:miter lim="800000"/>
            <a:headEnd/>
            <a:tailEnd/>
          </a:ln>
        </p:spPr>
      </p:pic>
      <p:sp>
        <p:nvSpPr>
          <p:cNvPr id="4103" name="Text Box 7"/>
          <p:cNvSpPr txBox="1">
            <a:spLocks noChangeArrowheads="1"/>
          </p:cNvSpPr>
          <p:nvPr/>
        </p:nvSpPr>
        <p:spPr bwMode="auto">
          <a:xfrm>
            <a:off x="1193800" y="1417638"/>
            <a:ext cx="4814888" cy="3743325"/>
          </a:xfrm>
          <a:prstGeom prst="rect">
            <a:avLst/>
          </a:prstGeom>
          <a:noFill/>
          <a:ln w="9525">
            <a:noFill/>
            <a:miter lim="800000"/>
            <a:headEnd/>
            <a:tailEnd/>
          </a:ln>
          <a:effectLst/>
        </p:spPr>
        <p:txBody>
          <a:bodyPr>
            <a:spAutoFit/>
          </a:bodyPr>
          <a:lstStyle/>
          <a:p>
            <a:pPr defTabSz="914400"/>
            <a:r>
              <a:rPr lang="en-US">
                <a:solidFill>
                  <a:srgbClr val="7B7F28"/>
                </a:solidFill>
              </a:rPr>
              <a:t>This presentation was made possible by the generous support of the American people through the United States Agency for International Development (USAID). The contents are the responsibility of Save the Children and do not necessarily reflect the views of USAID or the United States Government.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1" y="5845175"/>
            <a:ext cx="2343150" cy="645655"/>
          </a:xfrm>
          <a:prstGeom prst="rect">
            <a:avLst/>
          </a:prstGeom>
          <a:noFill/>
          <a:ln w="9525">
            <a:noFill/>
            <a:miter lim="800000"/>
            <a:headEnd/>
            <a:tailEnd/>
          </a:ln>
        </p:spPr>
      </p:pic>
      <p:sp>
        <p:nvSpPr>
          <p:cNvPr id="5" name="Content Placeholder 3"/>
          <p:cNvSpPr txBox="1">
            <a:spLocks/>
          </p:cNvSpPr>
          <p:nvPr/>
        </p:nvSpPr>
        <p:spPr>
          <a:xfrm>
            <a:off x="838200" y="1600200"/>
            <a:ext cx="3886200" cy="4800600"/>
          </a:xfrm>
          <a:prstGeom prst="rect">
            <a:avLst/>
          </a:prstGeom>
        </p:spPr>
        <p:txBody>
          <a:bodyPr>
            <a:normAutofit fontScale="92500" lnSpcReduction="10000"/>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Input</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Activities</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Output</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Outcome</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Impact</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3200" dirty="0" smtClean="0">
                <a:latin typeface="+mn-lt"/>
                <a:ea typeface="ＭＳ Ｐゴシック" charset="-128"/>
                <a:cs typeface="ＭＳ Ｐゴシック" charset="-128"/>
              </a:rPr>
              <a:t>Process</a:t>
            </a:r>
            <a:endPar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3200" dirty="0" smtClean="0">
                <a:latin typeface="+mn-lt"/>
                <a:ea typeface="ＭＳ Ｐゴシック" charset="-128"/>
                <a:cs typeface="ＭＳ Ｐゴシック" charset="-128"/>
              </a:rPr>
              <a:t>Results Framework</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PMP</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3200" dirty="0" smtClean="0">
                <a:latin typeface="+mn-lt"/>
                <a:ea typeface="ＭＳ Ｐゴシック" charset="-128"/>
                <a:cs typeface="ＭＳ Ｐゴシック" charset="-128"/>
              </a:rPr>
              <a:t>IPTT</a:t>
            </a:r>
            <a:endPar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6" name="Title 2"/>
          <p:cNvSpPr txBox="1">
            <a:spLocks/>
          </p:cNvSpPr>
          <p:nvPr/>
        </p:nvSpPr>
        <p:spPr>
          <a:xfrm>
            <a:off x="228600" y="304800"/>
            <a:ext cx="8229600" cy="1066800"/>
          </a:xfrm>
          <a:prstGeom prst="rect">
            <a:avLst/>
          </a:prstGeom>
        </p:spPr>
        <p:txBody>
          <a:bodyPr>
            <a:normAutofit fontScale="90000" lnSpcReduction="20000"/>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ＭＳ Ｐゴシック" charset="-128"/>
                <a:cs typeface="ＭＳ Ｐゴシック" charset="-128"/>
              </a:rPr>
              <a:t>What do we know about these terminologies?</a:t>
            </a:r>
            <a:endParaRPr kumimoji="0" lang="en-US" sz="4400" b="0" i="0" u="none" strike="noStrike" kern="1200" cap="none" spc="0" normalizeH="0" baseline="0" noProof="0" dirty="0">
              <a:ln>
                <a:noFill/>
              </a:ln>
              <a:solidFill>
                <a:schemeClr val="tx1"/>
              </a:solidFill>
              <a:effectLst/>
              <a:uLnTx/>
              <a:uFillTx/>
              <a:latin typeface="+mj-lt"/>
              <a:ea typeface="ＭＳ Ｐゴシック" charset="-128"/>
              <a:cs typeface="ＭＳ Ｐゴシック" charset="-128"/>
            </a:endParaRPr>
          </a:p>
        </p:txBody>
      </p:sp>
      <p:sp>
        <p:nvSpPr>
          <p:cNvPr id="7" name="TextBox 6"/>
          <p:cNvSpPr txBox="1"/>
          <p:nvPr/>
        </p:nvSpPr>
        <p:spPr>
          <a:xfrm>
            <a:off x="7739162" y="6336784"/>
            <a:ext cx="1404838" cy="369332"/>
          </a:xfrm>
          <a:prstGeom prst="rect">
            <a:avLst/>
          </a:prstGeom>
          <a:noFill/>
        </p:spPr>
        <p:txBody>
          <a:bodyPr wrap="square" rtlCol="0">
            <a:spAutoFit/>
          </a:bodyPr>
          <a:lstStyle/>
          <a:p>
            <a:r>
              <a:rPr lang="en-US" sz="1800" dirty="0" smtClean="0"/>
              <a:t>Slide # 2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4"/>
          <p:cNvSpPr>
            <a:spLocks noChangeArrowheads="1"/>
          </p:cNvSpPr>
          <p:nvPr/>
        </p:nvSpPr>
        <p:spPr bwMode="auto">
          <a:xfrm>
            <a:off x="454025" y="1612901"/>
            <a:ext cx="8243888" cy="647699"/>
          </a:xfrm>
          <a:prstGeom prst="rect">
            <a:avLst/>
          </a:prstGeom>
          <a:noFill/>
          <a:ln w="9525">
            <a:noFill/>
            <a:miter lim="800000"/>
            <a:headEnd/>
            <a:tailEnd/>
          </a:ln>
        </p:spPr>
        <p:txBody>
          <a:bodyPr/>
          <a:lstStyle/>
          <a:p>
            <a:pPr marL="342900" indent="-342900">
              <a:lnSpc>
                <a:spcPct val="80000"/>
              </a:lnSpc>
              <a:spcBef>
                <a:spcPct val="20000"/>
              </a:spcBef>
              <a:spcAft>
                <a:spcPct val="20000"/>
              </a:spcAft>
              <a:buClr>
                <a:schemeClr val="hlink"/>
              </a:buClr>
              <a:buFont typeface="Wingdings" pitchFamily="2" charset="2"/>
              <a:buNone/>
            </a:pPr>
            <a:r>
              <a:rPr lang="en-US" sz="2800" b="1" i="1" dirty="0">
                <a:solidFill>
                  <a:srgbClr val="FF0000"/>
                </a:solidFill>
                <a:cs typeface="Arial" charset="0"/>
              </a:rPr>
              <a:t>What </a:t>
            </a:r>
            <a:r>
              <a:rPr lang="en-US" sz="2800" b="1" i="1" dirty="0" smtClean="0">
                <a:solidFill>
                  <a:srgbClr val="FF0000"/>
                </a:solidFill>
                <a:cs typeface="Arial" charset="0"/>
              </a:rPr>
              <a:t>we </a:t>
            </a:r>
            <a:r>
              <a:rPr lang="en-US" sz="2800" b="1" i="1" dirty="0">
                <a:solidFill>
                  <a:srgbClr val="FF0000"/>
                </a:solidFill>
                <a:cs typeface="Arial" charset="0"/>
              </a:rPr>
              <a:t>need to implement </a:t>
            </a:r>
            <a:r>
              <a:rPr lang="en-US" sz="2800" b="1" i="1" dirty="0" smtClean="0">
                <a:solidFill>
                  <a:srgbClr val="FF0000"/>
                </a:solidFill>
                <a:cs typeface="Arial" charset="0"/>
              </a:rPr>
              <a:t>a project</a:t>
            </a:r>
            <a:endParaRPr lang="en-US" sz="2800" b="1" i="1" dirty="0">
              <a:solidFill>
                <a:srgbClr val="FF0000"/>
              </a:solidFill>
              <a:cs typeface="Arial" charset="0"/>
            </a:endParaRPr>
          </a:p>
        </p:txBody>
      </p:sp>
      <p:sp>
        <p:nvSpPr>
          <p:cNvPr id="6" name="Rectangle 3"/>
          <p:cNvSpPr txBox="1">
            <a:spLocks noChangeArrowheads="1"/>
          </p:cNvSpPr>
          <p:nvPr/>
        </p:nvSpPr>
        <p:spPr>
          <a:xfrm>
            <a:off x="576263" y="2425700"/>
            <a:ext cx="7762875" cy="2771775"/>
          </a:xfrm>
          <a:prstGeom prst="rect">
            <a:avLst/>
          </a:prstGeom>
        </p:spPr>
        <p:txBody>
          <a:bodyPr>
            <a:normAutofit lnSpcReduction="10000"/>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Trained personnel</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Guidelines and manuals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Training materials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Kits, tools and other supplies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Resources – cash and kind</a:t>
            </a:r>
          </a:p>
        </p:txBody>
      </p:sp>
      <p:sp>
        <p:nvSpPr>
          <p:cNvPr id="7" name="Rectangle 2"/>
          <p:cNvSpPr txBox="1">
            <a:spLocks noChangeArrowheads="1"/>
          </p:cNvSpPr>
          <p:nvPr/>
        </p:nvSpPr>
        <p:spPr>
          <a:xfrm>
            <a:off x="576263" y="217488"/>
            <a:ext cx="8139112" cy="798512"/>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ＭＳ Ｐゴシック" charset="-128"/>
                <a:cs typeface="ＭＳ Ｐゴシック" charset="-128"/>
              </a:rPr>
              <a:t>Inputs</a:t>
            </a:r>
            <a:endParaRPr kumimoji="0" lang="en-US" sz="44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
        <p:nvSpPr>
          <p:cNvPr id="8" name="TextBox 7"/>
          <p:cNvSpPr txBox="1"/>
          <p:nvPr/>
        </p:nvSpPr>
        <p:spPr>
          <a:xfrm>
            <a:off x="7739162" y="6336784"/>
            <a:ext cx="1404838" cy="369332"/>
          </a:xfrm>
          <a:prstGeom prst="rect">
            <a:avLst/>
          </a:prstGeom>
          <a:noFill/>
        </p:spPr>
        <p:txBody>
          <a:bodyPr wrap="square" rtlCol="0">
            <a:spAutoFit/>
          </a:bodyPr>
          <a:lstStyle/>
          <a:p>
            <a:r>
              <a:rPr lang="en-US" sz="1800" dirty="0" smtClean="0"/>
              <a:t>Slide # 3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2"/>
          <p:cNvSpPr txBox="1">
            <a:spLocks noChangeArrowheads="1"/>
          </p:cNvSpPr>
          <p:nvPr/>
        </p:nvSpPr>
        <p:spPr>
          <a:xfrm>
            <a:off x="576263" y="217488"/>
            <a:ext cx="8139112" cy="798512"/>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rPr>
              <a:t>Outputs</a:t>
            </a:r>
          </a:p>
        </p:txBody>
      </p:sp>
      <p:sp>
        <p:nvSpPr>
          <p:cNvPr id="6" name="Text Box 4"/>
          <p:cNvSpPr txBox="1">
            <a:spLocks noChangeArrowheads="1"/>
          </p:cNvSpPr>
          <p:nvPr/>
        </p:nvSpPr>
        <p:spPr bwMode="auto">
          <a:xfrm>
            <a:off x="744538" y="1593850"/>
            <a:ext cx="7620000" cy="519113"/>
          </a:xfrm>
          <a:prstGeom prst="rect">
            <a:avLst/>
          </a:prstGeom>
          <a:noFill/>
          <a:ln w="9525">
            <a:noFill/>
            <a:miter lim="800000"/>
            <a:headEnd/>
            <a:tailEnd/>
          </a:ln>
        </p:spPr>
        <p:txBody>
          <a:bodyPr>
            <a:spAutoFit/>
          </a:bodyPr>
          <a:lstStyle/>
          <a:p>
            <a:pPr>
              <a:spcBef>
                <a:spcPct val="50000"/>
              </a:spcBef>
            </a:pPr>
            <a:r>
              <a:rPr lang="en-US" sz="2800" b="1" i="1" dirty="0">
                <a:solidFill>
                  <a:srgbClr val="FF0000"/>
                </a:solidFill>
              </a:rPr>
              <a:t>What the </a:t>
            </a:r>
            <a:r>
              <a:rPr lang="en-US" sz="2800" b="1" i="1" dirty="0" smtClean="0">
                <a:solidFill>
                  <a:srgbClr val="FF0000"/>
                </a:solidFill>
              </a:rPr>
              <a:t>project </a:t>
            </a:r>
            <a:r>
              <a:rPr lang="en-US" sz="2800" b="1" i="1" dirty="0">
                <a:solidFill>
                  <a:srgbClr val="FF0000"/>
                </a:solidFill>
              </a:rPr>
              <a:t>delivers</a:t>
            </a:r>
          </a:p>
        </p:txBody>
      </p:sp>
      <p:sp>
        <p:nvSpPr>
          <p:cNvPr id="7" name="Rectangle 3"/>
          <p:cNvSpPr txBox="1">
            <a:spLocks noChangeArrowheads="1"/>
          </p:cNvSpPr>
          <p:nvPr/>
        </p:nvSpPr>
        <p:spPr>
          <a:xfrm>
            <a:off x="647700" y="2243138"/>
            <a:ext cx="7951788" cy="3671887"/>
          </a:xfrm>
          <a:prstGeom prst="rect">
            <a:avLst/>
          </a:prstGeom>
        </p:spPr>
        <p:txBody>
          <a:bodyPr>
            <a:normAutofit lnSpcReduction="10000"/>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Materials (e.g. seeds) distributed</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Beneficiaries (e.g. farmers/ health volunteers) received training</a:t>
            </a:r>
          </a:p>
          <a:p>
            <a:pPr marL="342900" lvl="0" indent="-342900">
              <a:spcBef>
                <a:spcPct val="20000"/>
              </a:spcBef>
              <a:buFont typeface="Arial" charset="0"/>
              <a:buChar cha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Clients received </a:t>
            </a:r>
            <a:r>
              <a:rPr lang="en-US" sz="3200" dirty="0" smtClean="0">
                <a:latin typeface="+mn-lt"/>
                <a:ea typeface="ＭＳ Ｐゴシック" charset="-128"/>
                <a:cs typeface="ＭＳ Ｐゴシック" charset="-128"/>
              </a:rPr>
              <a:t>counseling (e.g. ante-natal and post natal)</a:t>
            </a:r>
            <a:endPar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People reached</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Infrastructures build </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
        <p:nvSpPr>
          <p:cNvPr id="8" name="TextBox 7"/>
          <p:cNvSpPr txBox="1"/>
          <p:nvPr/>
        </p:nvSpPr>
        <p:spPr>
          <a:xfrm>
            <a:off x="7739162" y="6336784"/>
            <a:ext cx="1404838" cy="369332"/>
          </a:xfrm>
          <a:prstGeom prst="rect">
            <a:avLst/>
          </a:prstGeom>
          <a:noFill/>
        </p:spPr>
        <p:txBody>
          <a:bodyPr wrap="square" rtlCol="0">
            <a:spAutoFit/>
          </a:bodyPr>
          <a:lstStyle/>
          <a:p>
            <a:r>
              <a:rPr lang="en-US" sz="1800" dirty="0" smtClean="0"/>
              <a:t>Slide # 4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2"/>
          <p:cNvSpPr txBox="1">
            <a:spLocks noChangeArrowheads="1"/>
          </p:cNvSpPr>
          <p:nvPr/>
        </p:nvSpPr>
        <p:spPr>
          <a:xfrm>
            <a:off x="576263" y="217488"/>
            <a:ext cx="8139112" cy="798512"/>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rPr>
              <a:t>Outcome</a:t>
            </a:r>
          </a:p>
        </p:txBody>
      </p:sp>
      <p:sp>
        <p:nvSpPr>
          <p:cNvPr id="6" name="Text Box 4"/>
          <p:cNvSpPr txBox="1">
            <a:spLocks noChangeArrowheads="1"/>
          </p:cNvSpPr>
          <p:nvPr/>
        </p:nvSpPr>
        <p:spPr bwMode="auto">
          <a:xfrm>
            <a:off x="1027113" y="1574800"/>
            <a:ext cx="7391400" cy="1373188"/>
          </a:xfrm>
          <a:prstGeom prst="rect">
            <a:avLst/>
          </a:prstGeom>
          <a:noFill/>
          <a:ln w="9525">
            <a:noFill/>
            <a:miter lim="800000"/>
            <a:headEnd/>
            <a:tailEnd/>
          </a:ln>
        </p:spPr>
        <p:txBody>
          <a:bodyPr>
            <a:spAutoFit/>
          </a:bodyPr>
          <a:lstStyle/>
          <a:p>
            <a:pPr>
              <a:spcBef>
                <a:spcPct val="50000"/>
              </a:spcBef>
            </a:pPr>
            <a:r>
              <a:rPr lang="en-US" sz="2800" b="1" i="1" dirty="0">
                <a:solidFill>
                  <a:srgbClr val="FF0000"/>
                </a:solidFill>
              </a:rPr>
              <a:t>The results of the </a:t>
            </a:r>
            <a:r>
              <a:rPr lang="en-US" sz="2800" b="1" i="1" dirty="0" smtClean="0">
                <a:solidFill>
                  <a:srgbClr val="FF0000"/>
                </a:solidFill>
              </a:rPr>
              <a:t>project </a:t>
            </a:r>
            <a:r>
              <a:rPr lang="en-US" sz="2800" b="1" i="1" dirty="0">
                <a:solidFill>
                  <a:srgbClr val="FF0000"/>
                </a:solidFill>
              </a:rPr>
              <a:t>or changes that occur both immediately or some time after activities are completed</a:t>
            </a:r>
          </a:p>
        </p:txBody>
      </p:sp>
      <p:sp>
        <p:nvSpPr>
          <p:cNvPr id="7" name="Rectangle 3"/>
          <p:cNvSpPr txBox="1">
            <a:spLocks noChangeArrowheads="1"/>
          </p:cNvSpPr>
          <p:nvPr/>
        </p:nvSpPr>
        <p:spPr>
          <a:xfrm>
            <a:off x="901700" y="3035300"/>
            <a:ext cx="7250113" cy="3022600"/>
          </a:xfrm>
          <a:prstGeom prst="rect">
            <a:avLst/>
          </a:prstGeom>
        </p:spPr>
        <p:txBody>
          <a:bodyPr>
            <a:normAutofit fontScale="77500" lnSpcReduction="20000"/>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Changes in knowledge, behavior, attitudes and skills </a:t>
            </a:r>
          </a:p>
          <a:p>
            <a:pPr marL="742950" marR="0" lvl="1" indent="-285750" algn="l" defTabSz="457200" rtl="0" eaLnBrk="0" fontAlgn="base" latinLnBrk="0" hangingPunct="0">
              <a:lnSpc>
                <a:spcPct val="100000"/>
              </a:lnSpc>
              <a:spcBef>
                <a:spcPct val="20000"/>
              </a:spcBef>
              <a:spcAft>
                <a:spcPct val="0"/>
              </a:spcAft>
              <a:buClrTx/>
              <a:buSzTx/>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a:rPr>
              <a:t>Farmers used a new farming technique</a:t>
            </a:r>
          </a:p>
          <a:p>
            <a:pPr marL="742950" marR="0" lvl="1" indent="-285750" algn="l" defTabSz="457200" rtl="0" eaLnBrk="0" fontAlgn="base" latinLnBrk="0" hangingPunct="0">
              <a:lnSpc>
                <a:spcPct val="100000"/>
              </a:lnSpc>
              <a:spcBef>
                <a:spcPct val="20000"/>
              </a:spcBef>
              <a:spcAft>
                <a:spcPct val="0"/>
              </a:spcAft>
              <a:buClrTx/>
              <a:buSzTx/>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a:rPr>
              <a:t>Mothers exclusively breast fed their new born child</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Changes in systems </a:t>
            </a:r>
          </a:p>
          <a:p>
            <a:pPr marL="800100" lvl="1" indent="-342900">
              <a:spcBef>
                <a:spcPct val="20000"/>
              </a:spcBef>
              <a:buFont typeface="Wingdings" pitchFamily="2" charset="2"/>
              <a:buChar char="Ø"/>
            </a:pPr>
            <a:r>
              <a:rPr lang="en-US" sz="2800" dirty="0" smtClean="0">
                <a:latin typeface="+mn-lt"/>
                <a:ea typeface="ＭＳ Ｐゴシック" charset="-128"/>
              </a:rPr>
              <a:t>Ag extension workers are responsive to farmers needs</a:t>
            </a:r>
          </a:p>
          <a:p>
            <a:pPr marL="800100" lvl="1" indent="-342900">
              <a:spcBef>
                <a:spcPct val="20000"/>
              </a:spcBef>
              <a:buFont typeface="Wingdings" pitchFamily="2" charset="2"/>
              <a:buChar char="Ø"/>
            </a:pPr>
            <a:r>
              <a:rPr lang="en-US" sz="2800" dirty="0" smtClean="0">
                <a:latin typeface="+mn-lt"/>
                <a:ea typeface="ＭＳ Ｐゴシック" charset="-128"/>
              </a:rPr>
              <a:t>Quality of services provided by govt. MCHN staff improved</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800100" lvl="1" indent="-342900">
              <a:spcBef>
                <a:spcPct val="20000"/>
              </a:spcBef>
            </a:pPr>
            <a:endPar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
        <p:nvSpPr>
          <p:cNvPr id="8" name="TextBox 7"/>
          <p:cNvSpPr txBox="1"/>
          <p:nvPr/>
        </p:nvSpPr>
        <p:spPr>
          <a:xfrm>
            <a:off x="7739162" y="6336784"/>
            <a:ext cx="1404838" cy="369332"/>
          </a:xfrm>
          <a:prstGeom prst="rect">
            <a:avLst/>
          </a:prstGeom>
          <a:noFill/>
        </p:spPr>
        <p:txBody>
          <a:bodyPr wrap="square" rtlCol="0">
            <a:spAutoFit/>
          </a:bodyPr>
          <a:lstStyle/>
          <a:p>
            <a:r>
              <a:rPr lang="en-US" sz="1800" dirty="0" smtClean="0"/>
              <a:t>Slide # 5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2"/>
          <p:cNvSpPr txBox="1">
            <a:spLocks noChangeArrowheads="1"/>
          </p:cNvSpPr>
          <p:nvPr/>
        </p:nvSpPr>
        <p:spPr>
          <a:xfrm>
            <a:off x="334963" y="358775"/>
            <a:ext cx="8139112" cy="798512"/>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rPr>
              <a:t>Impact</a:t>
            </a:r>
          </a:p>
        </p:txBody>
      </p:sp>
      <p:sp>
        <p:nvSpPr>
          <p:cNvPr id="6" name="Text Box 4"/>
          <p:cNvSpPr txBox="1">
            <a:spLocks noChangeArrowheads="1"/>
          </p:cNvSpPr>
          <p:nvPr/>
        </p:nvSpPr>
        <p:spPr bwMode="auto">
          <a:xfrm>
            <a:off x="784225" y="1585913"/>
            <a:ext cx="7391400" cy="860425"/>
          </a:xfrm>
          <a:prstGeom prst="rect">
            <a:avLst/>
          </a:prstGeom>
          <a:noFill/>
          <a:ln w="9525">
            <a:noFill/>
            <a:miter lim="800000"/>
            <a:headEnd/>
            <a:tailEnd/>
          </a:ln>
        </p:spPr>
        <p:txBody>
          <a:bodyPr>
            <a:spAutoFit/>
          </a:bodyPr>
          <a:lstStyle/>
          <a:p>
            <a:pPr>
              <a:lnSpc>
                <a:spcPct val="90000"/>
              </a:lnSpc>
              <a:spcBef>
                <a:spcPct val="20000"/>
              </a:spcBef>
              <a:spcAft>
                <a:spcPct val="20000"/>
              </a:spcAft>
            </a:pPr>
            <a:r>
              <a:rPr lang="en-US" sz="2800" b="1" i="1" dirty="0">
                <a:solidFill>
                  <a:srgbClr val="FF0000"/>
                </a:solidFill>
              </a:rPr>
              <a:t>The wider effect of the </a:t>
            </a:r>
            <a:r>
              <a:rPr lang="en-US" sz="2800" b="1" i="1" dirty="0" smtClean="0">
                <a:solidFill>
                  <a:srgbClr val="FF0000"/>
                </a:solidFill>
              </a:rPr>
              <a:t>project </a:t>
            </a:r>
            <a:r>
              <a:rPr lang="en-US" sz="2800" b="1" i="1" dirty="0">
                <a:solidFill>
                  <a:srgbClr val="FF0000"/>
                </a:solidFill>
              </a:rPr>
              <a:t>on long-term </a:t>
            </a:r>
            <a:r>
              <a:rPr lang="en-US" sz="2800" b="1" i="1" dirty="0" smtClean="0">
                <a:solidFill>
                  <a:srgbClr val="FF0000"/>
                </a:solidFill>
              </a:rPr>
              <a:t>results </a:t>
            </a:r>
            <a:endParaRPr lang="en-US" sz="2800" b="1" i="1" dirty="0">
              <a:solidFill>
                <a:srgbClr val="FF0000"/>
              </a:solidFill>
            </a:endParaRPr>
          </a:p>
        </p:txBody>
      </p:sp>
      <p:sp>
        <p:nvSpPr>
          <p:cNvPr id="7" name="Rectangle 3"/>
          <p:cNvSpPr txBox="1">
            <a:spLocks noChangeArrowheads="1"/>
          </p:cNvSpPr>
          <p:nvPr/>
        </p:nvSpPr>
        <p:spPr>
          <a:xfrm>
            <a:off x="811213" y="2847975"/>
            <a:ext cx="7820025" cy="2736850"/>
          </a:xfrm>
          <a:prstGeom prst="rect">
            <a:avLst/>
          </a:prstGeom>
        </p:spPr>
        <p:txBody>
          <a:bodyPr>
            <a:normAutofit/>
          </a:bodyPr>
          <a:lstStyle/>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Under nutrition rates decreased</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Food insecurity reduced</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HIV mortality and morbidity decreased</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Household income increased</a:t>
            </a:r>
          </a:p>
        </p:txBody>
      </p:sp>
      <p:sp>
        <p:nvSpPr>
          <p:cNvPr id="8" name="TextBox 7"/>
          <p:cNvSpPr txBox="1"/>
          <p:nvPr/>
        </p:nvSpPr>
        <p:spPr>
          <a:xfrm>
            <a:off x="7739162" y="6336784"/>
            <a:ext cx="1404838" cy="369332"/>
          </a:xfrm>
          <a:prstGeom prst="rect">
            <a:avLst/>
          </a:prstGeom>
          <a:noFill/>
        </p:spPr>
        <p:txBody>
          <a:bodyPr wrap="square" rtlCol="0">
            <a:spAutoFit/>
          </a:bodyPr>
          <a:lstStyle/>
          <a:p>
            <a:r>
              <a:rPr lang="en-US" sz="1800" dirty="0" smtClean="0"/>
              <a:t>Slide # 6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2"/>
          <p:cNvSpPr txBox="1">
            <a:spLocks noChangeArrowheads="1"/>
          </p:cNvSpPr>
          <p:nvPr/>
        </p:nvSpPr>
        <p:spPr>
          <a:xfrm>
            <a:off x="334963" y="287335"/>
            <a:ext cx="8139112" cy="798512"/>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rPr>
              <a:t>Process Monitoring</a:t>
            </a:r>
          </a:p>
        </p:txBody>
      </p:sp>
      <p:sp>
        <p:nvSpPr>
          <p:cNvPr id="6" name="Text Box 4"/>
          <p:cNvSpPr txBox="1">
            <a:spLocks noChangeArrowheads="1"/>
          </p:cNvSpPr>
          <p:nvPr/>
        </p:nvSpPr>
        <p:spPr bwMode="auto">
          <a:xfrm>
            <a:off x="811213" y="1071559"/>
            <a:ext cx="7232650" cy="867930"/>
          </a:xfrm>
          <a:prstGeom prst="rect">
            <a:avLst/>
          </a:prstGeom>
          <a:noFill/>
          <a:ln w="9525">
            <a:noFill/>
            <a:miter lim="800000"/>
            <a:headEnd/>
            <a:tailEnd/>
          </a:ln>
        </p:spPr>
        <p:txBody>
          <a:bodyPr wrap="square">
            <a:spAutoFit/>
          </a:bodyPr>
          <a:lstStyle/>
          <a:p>
            <a:pPr>
              <a:lnSpc>
                <a:spcPct val="90000"/>
              </a:lnSpc>
              <a:spcBef>
                <a:spcPct val="20000"/>
              </a:spcBef>
              <a:spcAft>
                <a:spcPct val="20000"/>
              </a:spcAft>
            </a:pPr>
            <a:r>
              <a:rPr lang="en-US" sz="2800" b="1" i="1" dirty="0" smtClean="0">
                <a:solidFill>
                  <a:srgbClr val="FF0000"/>
                </a:solidFill>
              </a:rPr>
              <a:t>Quality of project and program implementation</a:t>
            </a:r>
            <a:endParaRPr lang="en-US" sz="2800" b="1" i="1" dirty="0">
              <a:solidFill>
                <a:srgbClr val="FF0000"/>
              </a:solidFill>
            </a:endParaRPr>
          </a:p>
        </p:txBody>
      </p:sp>
      <p:sp>
        <p:nvSpPr>
          <p:cNvPr id="7" name="Rectangle 3"/>
          <p:cNvSpPr txBox="1">
            <a:spLocks noChangeArrowheads="1"/>
          </p:cNvSpPr>
          <p:nvPr/>
        </p:nvSpPr>
        <p:spPr>
          <a:xfrm>
            <a:off x="571501" y="1882337"/>
            <a:ext cx="8059738" cy="3391332"/>
          </a:xfrm>
          <a:prstGeom prst="rect">
            <a:avLst/>
          </a:prstGeom>
        </p:spPr>
        <p:txBody>
          <a:bodyPr>
            <a:noAutofit/>
          </a:bodyPr>
          <a:lstStyle/>
          <a:p>
            <a:pPr marL="342900" indent="-342900">
              <a:lnSpc>
                <a:spcPct val="90000"/>
              </a:lnSpc>
              <a:spcBef>
                <a:spcPct val="20000"/>
              </a:spcBef>
              <a:spcAft>
                <a:spcPts val="600"/>
              </a:spcAft>
              <a:buFont typeface="Arial" charset="0"/>
              <a:buChar char="•"/>
              <a:defRPr/>
            </a:pPr>
            <a:r>
              <a:rPr lang="en-US" sz="2800" dirty="0" smtClean="0">
                <a:latin typeface="+mn-lt"/>
              </a:rPr>
              <a:t>Health promoters demonstrate adequate technical knowledge on most MCHN topics they were taught about.</a:t>
            </a:r>
          </a:p>
          <a:p>
            <a:pPr marL="342900" marR="0" lvl="0" indent="-342900" algn="l" defTabSz="457200" rtl="0" eaLnBrk="1" fontAlgn="base" latinLnBrk="0" hangingPunct="1">
              <a:lnSpc>
                <a:spcPct val="90000"/>
              </a:lnSpc>
              <a:spcBef>
                <a:spcPct val="20000"/>
              </a:spcBef>
              <a:spcAft>
                <a:spcPts val="60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Agriculture promoters receive</a:t>
            </a:r>
            <a:r>
              <a:rPr kumimoji="0" lang="en-US" sz="2800" b="0" i="0" u="none" strike="noStrike" kern="1200" cap="none" spc="0" normalizeH="0" noProof="0" dirty="0" smtClean="0">
                <a:ln>
                  <a:noFill/>
                </a:ln>
                <a:solidFill>
                  <a:schemeClr val="tx1"/>
                </a:solidFill>
                <a:effectLst/>
                <a:uLnTx/>
                <a:uFillTx/>
                <a:latin typeface="+mn-lt"/>
                <a:ea typeface="ＭＳ Ｐゴシック" charset="-128"/>
                <a:cs typeface="ＭＳ Ｐゴシック" charset="-128"/>
              </a:rPr>
              <a:t> proper tools from the project</a:t>
            </a:r>
          </a:p>
          <a:p>
            <a:pPr marL="342900" marR="0" lvl="0" indent="-342900" algn="l" defTabSz="457200" rtl="0" eaLnBrk="1" fontAlgn="base" latinLnBrk="0" hangingPunct="1">
              <a:lnSpc>
                <a:spcPct val="90000"/>
              </a:lnSpc>
              <a:spcBef>
                <a:spcPct val="20000"/>
              </a:spcBef>
              <a:spcAft>
                <a:spcPts val="600"/>
              </a:spcAft>
              <a:buClrTx/>
              <a:buSzTx/>
              <a:buFont typeface="Arial" charset="0"/>
              <a:buChar char="•"/>
              <a:tabLst/>
              <a:defRPr/>
            </a:pPr>
            <a:r>
              <a:rPr lang="en-US" sz="2800" baseline="0" dirty="0" smtClean="0">
                <a:latin typeface="+mn-lt"/>
                <a:ea typeface="ＭＳ Ｐゴシック" charset="-128"/>
                <a:cs typeface="ＭＳ Ｐゴシック" charset="-128"/>
              </a:rPr>
              <a:t>The</a:t>
            </a:r>
            <a:r>
              <a:rPr lang="en-US" sz="2800" dirty="0" smtClean="0">
                <a:latin typeface="+mn-lt"/>
                <a:ea typeface="ＭＳ Ｐゴシック" charset="-128"/>
                <a:cs typeface="ＭＳ Ｐゴシック" charset="-128"/>
              </a:rPr>
              <a:t> warehouse meets the standards established by regulation</a:t>
            </a:r>
            <a:r>
              <a:rPr kumimoji="0" lang="en-US"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a:t>
            </a:r>
          </a:p>
          <a:p>
            <a:pPr marL="342900" marR="0" lvl="0" indent="-342900" algn="l" defTabSz="457200" rtl="0" eaLnBrk="1" fontAlgn="base" latinLnBrk="0" hangingPunct="1">
              <a:lnSpc>
                <a:spcPct val="90000"/>
              </a:lnSpc>
              <a:spcBef>
                <a:spcPct val="20000"/>
              </a:spcBef>
              <a:spcAft>
                <a:spcPts val="600"/>
              </a:spcAft>
              <a:buClrTx/>
              <a:buSzTx/>
              <a:buFont typeface="Arial" charset="0"/>
              <a:buChar char="•"/>
              <a:tabLst/>
              <a:defRPr/>
            </a:pPr>
            <a:r>
              <a:rPr lang="en-US" sz="2800" noProof="0" dirty="0" smtClean="0">
                <a:latin typeface="+mn-lt"/>
                <a:ea typeface="ＭＳ Ｐゴシック" charset="-128"/>
                <a:cs typeface="ＭＳ Ｐゴシック" charset="-128"/>
              </a:rPr>
              <a:t>Model garden established by the project meets quality standards prescribed in the guidelines</a:t>
            </a:r>
            <a:endParaRPr kumimoji="0" lang="en-US"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
        <p:nvSpPr>
          <p:cNvPr id="8" name="TextBox 7"/>
          <p:cNvSpPr txBox="1"/>
          <p:nvPr/>
        </p:nvSpPr>
        <p:spPr>
          <a:xfrm>
            <a:off x="7739162" y="6336784"/>
            <a:ext cx="1404838" cy="369332"/>
          </a:xfrm>
          <a:prstGeom prst="rect">
            <a:avLst/>
          </a:prstGeom>
          <a:noFill/>
        </p:spPr>
        <p:txBody>
          <a:bodyPr wrap="square" rtlCol="0">
            <a:spAutoFit/>
          </a:bodyPr>
          <a:lstStyle/>
          <a:p>
            <a:r>
              <a:rPr lang="en-US" sz="1800" dirty="0" smtClean="0"/>
              <a:t>Slide # 7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Rectangle 2"/>
          <p:cNvSpPr txBox="1">
            <a:spLocks noChangeArrowheads="1"/>
          </p:cNvSpPr>
          <p:nvPr/>
        </p:nvSpPr>
        <p:spPr>
          <a:xfrm>
            <a:off x="334963" y="330200"/>
            <a:ext cx="8139112" cy="798512"/>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rPr>
              <a:t>Results Framework</a:t>
            </a:r>
          </a:p>
        </p:txBody>
      </p:sp>
      <p:sp>
        <p:nvSpPr>
          <p:cNvPr id="7" name="Rectangle 3"/>
          <p:cNvSpPr txBox="1">
            <a:spLocks noChangeArrowheads="1"/>
          </p:cNvSpPr>
          <p:nvPr/>
        </p:nvSpPr>
        <p:spPr>
          <a:xfrm>
            <a:off x="784225" y="2647950"/>
            <a:ext cx="7820025" cy="2736850"/>
          </a:xfrm>
          <a:prstGeom prst="rect">
            <a:avLst/>
          </a:prstGeom>
        </p:spPr>
        <p:txBody>
          <a:bodyPr>
            <a:normAutofit/>
          </a:bodyPr>
          <a:lstStyle/>
          <a:p>
            <a:r>
              <a:rPr lang="en-US" sz="3200" dirty="0" smtClean="0"/>
              <a:t>“Logic model which represents the food aid program’s theory of change by laying out the activities and outputs that will lead to short, medium and long term outcomes and objectives.”</a:t>
            </a:r>
            <a:r>
              <a:rPr lang="en-US" sz="3200" baseline="30000" dirty="0" smtClean="0"/>
              <a:t> 1</a:t>
            </a:r>
            <a:endParaRPr lang="en-US" sz="3200" dirty="0"/>
          </a:p>
        </p:txBody>
      </p:sp>
      <p:sp>
        <p:nvSpPr>
          <p:cNvPr id="8" name="TextBox 7"/>
          <p:cNvSpPr txBox="1"/>
          <p:nvPr/>
        </p:nvSpPr>
        <p:spPr>
          <a:xfrm>
            <a:off x="858838" y="5306080"/>
            <a:ext cx="7397750" cy="523220"/>
          </a:xfrm>
          <a:prstGeom prst="rect">
            <a:avLst/>
          </a:prstGeom>
          <a:noFill/>
        </p:spPr>
        <p:txBody>
          <a:bodyPr wrap="square" rtlCol="0">
            <a:spAutoFit/>
          </a:bodyPr>
          <a:lstStyle/>
          <a:p>
            <a:r>
              <a:rPr lang="en-US" sz="1400" baseline="30000" dirty="0" smtClean="0"/>
              <a:t>1</a:t>
            </a:r>
            <a:r>
              <a:rPr lang="en-US" sz="1400" dirty="0" smtClean="0"/>
              <a:t>FFP Information bulletin (22 July 2009) Monitoring and Evaluation Responsibilities of Food for Peace Multi-Year Assistance Programs Awardees.</a:t>
            </a:r>
            <a:endParaRPr lang="en-US" sz="1400" dirty="0"/>
          </a:p>
        </p:txBody>
      </p:sp>
      <p:graphicFrame>
        <p:nvGraphicFramePr>
          <p:cNvPr id="9" name="Diagram 8"/>
          <p:cNvGraphicFramePr/>
          <p:nvPr/>
        </p:nvGraphicFramePr>
        <p:xfrm>
          <a:off x="2790825" y="1166812"/>
          <a:ext cx="3495675" cy="14049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p:cNvSpPr txBox="1"/>
          <p:nvPr/>
        </p:nvSpPr>
        <p:spPr>
          <a:xfrm>
            <a:off x="7739162" y="6336784"/>
            <a:ext cx="1404838" cy="369332"/>
          </a:xfrm>
          <a:prstGeom prst="rect">
            <a:avLst/>
          </a:prstGeom>
          <a:noFill/>
        </p:spPr>
        <p:txBody>
          <a:bodyPr wrap="square" rtlCol="0">
            <a:spAutoFit/>
          </a:bodyPr>
          <a:lstStyle/>
          <a:p>
            <a:r>
              <a:rPr lang="en-US" sz="1800" dirty="0" smtClean="0"/>
              <a:t>Slide # 8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975</Words>
  <Application>Microsoft Office PowerPoint</Application>
  <PresentationFormat>On-screen Show (4:3)</PresentationFormat>
  <Paragraphs>155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GO! Creative,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Oring</dc:creator>
  <cp:lastModifiedBy>nneumann</cp:lastModifiedBy>
  <cp:revision>74</cp:revision>
  <cp:lastPrinted>2011-05-16T15:17:03Z</cp:lastPrinted>
  <dcterms:created xsi:type="dcterms:W3CDTF">2011-05-16T14:12:23Z</dcterms:created>
  <dcterms:modified xsi:type="dcterms:W3CDTF">2012-05-29T21:13:22Z</dcterms:modified>
</cp:coreProperties>
</file>