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9"/>
  </p:notesMasterIdLst>
  <p:handoutMasterIdLst>
    <p:handoutMasterId r:id="rId20"/>
  </p:handoutMasterIdLst>
  <p:sldIdLst>
    <p:sldId id="313" r:id="rId6"/>
    <p:sldId id="284" r:id="rId7"/>
    <p:sldId id="321" r:id="rId8"/>
    <p:sldId id="314" r:id="rId9"/>
    <p:sldId id="315" r:id="rId10"/>
    <p:sldId id="316" r:id="rId11"/>
    <p:sldId id="289" r:id="rId12"/>
    <p:sldId id="278" r:id="rId13"/>
    <p:sldId id="317" r:id="rId14"/>
    <p:sldId id="318" r:id="rId15"/>
    <p:sldId id="285" r:id="rId16"/>
    <p:sldId id="319" r:id="rId17"/>
    <p:sldId id="320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, Birendra Kumar" initials="BD" lastIdx="18" clrIdx="0"/>
  <p:cmAuthor id="1" name="Leppert, Sarah" initials="LS" lastIdx="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6600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3022" autoAdjust="0"/>
  </p:normalViewPr>
  <p:slideViewPr>
    <p:cSldViewPr>
      <p:cViewPr>
        <p:scale>
          <a:sx n="80" d="100"/>
          <a:sy n="80" d="100"/>
        </p:scale>
        <p:origin x="-107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52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2-11-08T16:09:35.846" idx="5">
    <p:pos x="4504" y="120"/>
    <p:text>Okay, so I'm not a math person and I'm sure many people in the room will be, but this is really confusing to look at. :) I suggest deleting this from the PPT but having this handy in your notes. Otherwise, no one will hear what you are saying - they will be reading this slide. :)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3F34877-49F0-4729-B249-C12844BCBEB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1601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D5AE8-B420-4910-9CD6-D1B96813232A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BF3DB4-D086-42AF-A140-A3199EC255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1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F3DB4-D086-42AF-A140-A3199EC255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36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BF3DB4-D086-42AF-A140-A3199EC255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81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677CA-2735-43D6-98BA-2512CA8A8D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326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AE93B4-DA9D-4CCF-86CF-067D2EFDE2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64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7C57-FF6F-4231-AFD0-A4887EF2B2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240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15D47-88E5-4AE6-A926-8CDAC266BF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5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F53A5E-7AA0-4408-A645-FC2B46A67D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55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BFD7E-A502-48D5-AB2C-52D341FD51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514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006967-B529-492A-A03A-5C3BE8C165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4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29F66-FEEE-4027-B7BD-4BCC27C4D4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03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16F76-DBF4-40D8-92FE-B6A9BCF37E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582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01CAA-916B-4F7F-8BED-6DE702E54A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082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1CC3E2-6A7A-4B18-A7B2-326111CC659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664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cover images"/>
          <p:cNvPicPr>
            <a:picLocks noChangeAspect="1" noChangeArrowheads="1"/>
          </p:cNvPicPr>
          <p:nvPr userDrawn="1"/>
        </p:nvPicPr>
        <p:blipFill>
          <a:blip r:embed="rId1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Verdana Bold 28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Verdana 24 Bold</a:t>
            </a:r>
          </a:p>
          <a:p>
            <a:pPr lvl="1"/>
            <a:r>
              <a:rPr lang="en-US" smtClean="0"/>
              <a:t>Verdana 20</a:t>
            </a:r>
          </a:p>
          <a:p>
            <a:pPr lvl="2"/>
            <a:r>
              <a:rPr lang="en-US" smtClean="0"/>
              <a:t>Verdana 18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1ABF2F6C-1059-4534-9708-7688BDD1D3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9" descr="IDD Logo with tagline(low-res)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320040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0" descr="color bar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144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cs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cs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cs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cs typeface="Arial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cs typeface="Arial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cs typeface="Arial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cs typeface="Arial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800" b="1">
          <a:solidFill>
            <a:srgbClr val="003366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-"/>
        <a:defRPr sz="2400" b="1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>
          <a:solidFill>
            <a:srgbClr val="003366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003366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9" descr="cover 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1075"/>
            <a:ext cx="9144000" cy="496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6029324"/>
            <a:ext cx="9144000" cy="676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None/>
              <a:defRPr sz="2000">
                <a:solidFill>
                  <a:srgbClr val="003366"/>
                </a:solidFill>
                <a:latin typeface="+mn-lt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rgbClr val="003366"/>
                </a:solidFill>
                <a:latin typeface="+mn-lt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dirty="0">
                <a:solidFill>
                  <a:srgbClr val="FFFFFF"/>
                </a:solidFill>
              </a:rPr>
              <a:t>Cost Recovery in </a:t>
            </a:r>
            <a:r>
              <a:rPr lang="en-US" dirty="0" smtClean="0">
                <a:solidFill>
                  <a:srgbClr val="FFFFFF"/>
                </a:solidFill>
              </a:rPr>
              <a:t>Monetization</a:t>
            </a:r>
          </a:p>
          <a:p>
            <a:pPr>
              <a:spcBef>
                <a:spcPts val="0"/>
              </a:spcBef>
            </a:pPr>
            <a:r>
              <a:rPr lang="en-US" sz="2000" dirty="0" smtClean="0">
                <a:solidFill>
                  <a:srgbClr val="FFFFFF"/>
                </a:solidFill>
              </a:rPr>
              <a:t>TOPS Knowledge Sharing</a:t>
            </a:r>
            <a:r>
              <a:rPr lang="en-US" sz="2000" dirty="0" smtClean="0">
                <a:solidFill>
                  <a:srgbClr val="FFFFFF"/>
                </a:solidFill>
              </a:rPr>
              <a:t> Nov 2012</a:t>
            </a:r>
            <a:r>
              <a:rPr lang="en-US" b="0" dirty="0">
                <a:solidFill>
                  <a:srgbClr val="FFFFFF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85108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Ideas for Scaling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Compile annual synopsis of U.S. Port dates for all programs</a:t>
            </a:r>
          </a:p>
          <a:p>
            <a:pPr lvl="1"/>
            <a:r>
              <a:rPr lang="en-US" dirty="0" smtClean="0"/>
              <a:t>Where would it be housed?</a:t>
            </a:r>
          </a:p>
          <a:p>
            <a:pPr lvl="1"/>
            <a:r>
              <a:rPr lang="en-US" dirty="0" smtClean="0"/>
              <a:t>Would compile it?</a:t>
            </a:r>
          </a:p>
          <a:p>
            <a:pPr lvl="1"/>
            <a:r>
              <a:rPr lang="en-US" dirty="0" smtClean="0"/>
              <a:t>What are the security concerns?</a:t>
            </a:r>
          </a:p>
          <a:p>
            <a:r>
              <a:rPr lang="en-US" dirty="0" smtClean="0"/>
              <a:t>What else?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144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391400" cy="508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47700" y="304800"/>
            <a:ext cx="8229600" cy="1143000"/>
          </a:xfrm>
        </p:spPr>
        <p:txBody>
          <a:bodyPr/>
          <a:lstStyle/>
          <a:p>
            <a:r>
              <a:rPr lang="en-US" dirty="0" smtClean="0"/>
              <a:t>Example Matrix of Port Dates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56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Worth the Extra Effort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49927"/>
            <a:ext cx="5181600" cy="3584074"/>
          </a:xfrm>
        </p:spPr>
        <p:txBody>
          <a:bodyPr/>
          <a:lstStyle/>
          <a:p>
            <a:r>
              <a:rPr lang="en-US" dirty="0" smtClean="0"/>
              <a:t>Additional resources would </a:t>
            </a:r>
            <a:r>
              <a:rPr lang="en-US" dirty="0" smtClean="0"/>
              <a:t>allow additional commodity to be shipped</a:t>
            </a:r>
            <a:endParaRPr lang="en-US" dirty="0" smtClean="0"/>
          </a:p>
          <a:p>
            <a:r>
              <a:rPr lang="en-US" dirty="0" smtClean="0"/>
              <a:t>No programmatic delays due to shipping</a:t>
            </a:r>
          </a:p>
          <a:p>
            <a:r>
              <a:rPr lang="en-US" dirty="0" smtClean="0"/>
              <a:t>Increases actual cost recovery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24200"/>
            <a:ext cx="3886676" cy="291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809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Interested?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657600"/>
          </a:xfrm>
        </p:spPr>
        <p:txBody>
          <a:bodyPr/>
          <a:lstStyle/>
          <a:p>
            <a:r>
              <a:rPr lang="en-US" dirty="0" smtClean="0"/>
              <a:t>Contact:</a:t>
            </a:r>
          </a:p>
          <a:p>
            <a:pPr lvl="1"/>
            <a:r>
              <a:rPr lang="en-US" b="1" dirty="0" smtClean="0"/>
              <a:t>Matthew Smith</a:t>
            </a:r>
            <a:r>
              <a:rPr lang="en-US" dirty="0" smtClean="0"/>
              <a:t>, Commodity and Program Manager; MHSmith@landolakes.com; (202) 370-1665</a:t>
            </a:r>
          </a:p>
          <a:p>
            <a:pPr lvl="1"/>
            <a:r>
              <a:rPr lang="en-US" b="1" dirty="0" smtClean="0"/>
              <a:t>Website</a:t>
            </a:r>
            <a:r>
              <a:rPr lang="en-US" dirty="0" smtClean="0"/>
              <a:t>: www.idd.landolakes.com</a:t>
            </a:r>
          </a:p>
          <a:p>
            <a:pPr lvl="1"/>
            <a:r>
              <a:rPr lang="en-US" b="1" dirty="0"/>
              <a:t>Twitter</a:t>
            </a:r>
            <a:r>
              <a:rPr lang="en-US" dirty="0"/>
              <a:t>: @</a:t>
            </a:r>
            <a:r>
              <a:rPr lang="en-US" dirty="0" err="1"/>
              <a:t>LandOLakesIDD</a:t>
            </a:r>
            <a:endParaRPr lang="en-US" dirty="0"/>
          </a:p>
          <a:p>
            <a:pPr lvl="1"/>
            <a:r>
              <a:rPr lang="en-US" b="1" dirty="0" smtClean="0"/>
              <a:t>Facebook</a:t>
            </a:r>
            <a:r>
              <a:rPr lang="en-US" dirty="0" smtClean="0"/>
              <a:t>: www.facebook.com/LandOLakesInternationalDevelopment</a:t>
            </a:r>
          </a:p>
        </p:txBody>
      </p:sp>
    </p:spTree>
    <p:extLst>
      <p:ext uri="{BB962C8B-B14F-4D97-AF65-F5344CB8AC3E}">
        <p14:creationId xmlns:p14="http://schemas.microsoft.com/office/powerpoint/2010/main" val="279637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Overcoming Obstacles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idx="1"/>
          </p:nvPr>
        </p:nvSpPr>
        <p:spPr>
          <a:xfrm>
            <a:off x="457200" y="1676401"/>
            <a:ext cx="8229600" cy="4191000"/>
          </a:xfrm>
        </p:spPr>
        <p:txBody>
          <a:bodyPr anchor="t"/>
          <a:lstStyle/>
          <a:p>
            <a:r>
              <a:rPr lang="en-US" dirty="0" smtClean="0"/>
              <a:t>Current Trends and Issues:</a:t>
            </a:r>
          </a:p>
          <a:p>
            <a:pPr lvl="1"/>
            <a:r>
              <a:rPr lang="en-US" dirty="0" smtClean="0"/>
              <a:t>Rising </a:t>
            </a:r>
            <a:r>
              <a:rPr lang="en-US" dirty="0"/>
              <a:t>fuel prices </a:t>
            </a:r>
            <a:r>
              <a:rPr lang="en-US" dirty="0" smtClean="0"/>
              <a:t>have slowed or hindered </a:t>
            </a:r>
            <a:r>
              <a:rPr lang="en-US" dirty="0"/>
              <a:t>commodity </a:t>
            </a:r>
            <a:r>
              <a:rPr lang="en-US" dirty="0" smtClean="0"/>
              <a:t>shipments </a:t>
            </a:r>
            <a:endParaRPr lang="en-US" dirty="0"/>
          </a:p>
          <a:p>
            <a:pPr lvl="1"/>
            <a:r>
              <a:rPr lang="en-US" dirty="0" smtClean="0"/>
              <a:t>Organizations are seeking innovative solutions </a:t>
            </a:r>
            <a:r>
              <a:rPr lang="en-US" dirty="0"/>
              <a:t>to </a:t>
            </a:r>
            <a:r>
              <a:rPr lang="en-US" dirty="0" smtClean="0"/>
              <a:t>reduce costs</a:t>
            </a:r>
            <a:r>
              <a:rPr lang="en-US" dirty="0"/>
              <a:t> </a:t>
            </a:r>
            <a:r>
              <a:rPr lang="en-US" dirty="0" smtClean="0"/>
              <a:t>and increase cost recovery</a:t>
            </a:r>
            <a:endParaRPr lang="en-US" dirty="0"/>
          </a:p>
          <a:p>
            <a:pPr lvl="1"/>
            <a:r>
              <a:rPr lang="en-US" dirty="0"/>
              <a:t>Is there a role for a scaled </a:t>
            </a:r>
            <a:r>
              <a:rPr lang="en-US" dirty="0" smtClean="0"/>
              <a:t>up/more  formal version </a:t>
            </a:r>
            <a:r>
              <a:rPr lang="en-US" dirty="0"/>
              <a:t>of what </a:t>
            </a:r>
            <a:r>
              <a:rPr lang="en-US" dirty="0" smtClean="0"/>
              <a:t>these organization are currently </a:t>
            </a:r>
            <a:r>
              <a:rPr lang="en-US" dirty="0"/>
              <a:t>doing</a:t>
            </a:r>
            <a:r>
              <a:rPr lang="en-US" dirty="0" smtClean="0"/>
              <a:t>?</a:t>
            </a:r>
          </a:p>
          <a:p>
            <a:r>
              <a:rPr lang="en-US" dirty="0" smtClean="0"/>
              <a:t>Land O’Lakes’ Solutions:</a:t>
            </a:r>
          </a:p>
          <a:p>
            <a:pPr lvl="1" algn="just"/>
            <a:r>
              <a:rPr lang="en-US" dirty="0"/>
              <a:t>Consolidating shipments saves freight </a:t>
            </a:r>
          </a:p>
          <a:p>
            <a:pPr lvl="1" algn="just"/>
            <a:r>
              <a:rPr lang="en-US" dirty="0"/>
              <a:t>Follow monetization sales contract</a:t>
            </a:r>
            <a:endParaRPr lang="en-US" sz="1900" b="0" dirty="0"/>
          </a:p>
          <a:p>
            <a:pPr lvl="1"/>
            <a:endParaRPr lang="en-US" dirty="0"/>
          </a:p>
          <a:p>
            <a:endParaRPr lang="en-US" sz="2600" dirty="0"/>
          </a:p>
          <a:p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351369783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Us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3124200"/>
          </a:xfrm>
        </p:spPr>
        <p:txBody>
          <a:bodyPr/>
          <a:lstStyle/>
          <a:p>
            <a:r>
              <a:rPr lang="en-US" dirty="0" smtClean="0"/>
              <a:t>Land O’Lakes International Development founded in 1981; acts as a not-for-profit division of Land O’Lakes, Inc. </a:t>
            </a:r>
          </a:p>
          <a:p>
            <a:r>
              <a:rPr lang="en-US" dirty="0" smtClean="0"/>
              <a:t>Implemented 275 programs in 80 countries</a:t>
            </a:r>
          </a:p>
          <a:p>
            <a:r>
              <a:rPr lang="en-US" dirty="0" smtClean="0"/>
              <a:t>Focused largely on agricultural development, enterprise partnerships</a:t>
            </a:r>
          </a:p>
          <a:p>
            <a:r>
              <a:rPr lang="en-US" dirty="0" smtClean="0"/>
              <a:t>Monetize commodities for USDA, USAID and other organizations</a:t>
            </a:r>
          </a:p>
        </p:txBody>
      </p:sp>
      <p:pic>
        <p:nvPicPr>
          <p:cNvPr id="307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62" y="4495800"/>
            <a:ext cx="7315200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064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Liberia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295400"/>
            <a:ext cx="8229600" cy="4525963"/>
          </a:xfrm>
        </p:spPr>
        <p:txBody>
          <a:bodyPr/>
          <a:lstStyle/>
          <a:p>
            <a:r>
              <a:rPr lang="en-US" u="sng" dirty="0" smtClean="0"/>
              <a:t>Issue:</a:t>
            </a:r>
            <a:r>
              <a:rPr lang="en-US" dirty="0" smtClean="0"/>
              <a:t> Large </a:t>
            </a:r>
            <a:r>
              <a:rPr lang="en-US" dirty="0" smtClean="0"/>
              <a:t>shipment planned </a:t>
            </a:r>
            <a:r>
              <a:rPr lang="en-US" dirty="0" smtClean="0"/>
              <a:t>for Liberia</a:t>
            </a:r>
          </a:p>
          <a:p>
            <a:r>
              <a:rPr lang="en-US" u="sng" dirty="0" smtClean="0"/>
              <a:t>Action</a:t>
            </a:r>
            <a:r>
              <a:rPr lang="en-US" dirty="0" smtClean="0"/>
              <a:t>: Coordinate shipments</a:t>
            </a:r>
          </a:p>
          <a:p>
            <a:r>
              <a:rPr lang="en-US" u="sng" dirty="0" smtClean="0"/>
              <a:t>Result</a:t>
            </a:r>
            <a:r>
              <a:rPr lang="en-US" dirty="0" smtClean="0"/>
              <a:t>: “Recovery costs </a:t>
            </a:r>
            <a:r>
              <a:rPr lang="en-US" dirty="0"/>
              <a:t>[95</a:t>
            </a:r>
            <a:r>
              <a:rPr lang="en-US" dirty="0" smtClean="0"/>
              <a:t>%] are very good relative to many other monetization programs,” Alliance for Global Food Security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5867400"/>
            <a:ext cx="9144000" cy="369332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236732"/>
            <a:ext cx="9144000" cy="369332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6606064"/>
            <a:ext cx="9144000" cy="369332"/>
          </a:xfrm>
          <a:prstGeom prst="rect">
            <a:avLst/>
          </a:prstGeom>
          <a:solidFill>
            <a:srgbClr val="FFFFFF">
              <a:alpha val="70980"/>
            </a:srgb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3657600"/>
            <a:ext cx="84486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014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Madagascar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419601"/>
          </a:xfrm>
        </p:spPr>
        <p:txBody>
          <a:bodyPr/>
          <a:lstStyle/>
          <a:p>
            <a:pPr marL="0" indent="0">
              <a:buNone/>
            </a:pPr>
            <a:endParaRPr lang="en-US" u="sng" dirty="0" smtClean="0"/>
          </a:p>
          <a:p>
            <a:r>
              <a:rPr lang="en-US" u="sng" dirty="0" smtClean="0"/>
              <a:t>Issue</a:t>
            </a:r>
            <a:r>
              <a:rPr lang="en-US" dirty="0" smtClean="0"/>
              <a:t>: Small </a:t>
            </a:r>
            <a:r>
              <a:rPr lang="en-US" dirty="0" smtClean="0"/>
              <a:t>shipment </a:t>
            </a:r>
            <a:r>
              <a:rPr lang="en-US" dirty="0" smtClean="0"/>
              <a:t>(7,000 MT bulk HRWW) and high rates; Buyer wanted to drop price by $25/MT</a:t>
            </a:r>
          </a:p>
          <a:p>
            <a:r>
              <a:rPr lang="en-US" u="sng" dirty="0" smtClean="0"/>
              <a:t>Action</a:t>
            </a:r>
            <a:r>
              <a:rPr lang="en-US" dirty="0" smtClean="0"/>
              <a:t>: Land O’Lakes identified cargo going into Mombasa and advised lead agency on possibility</a:t>
            </a:r>
          </a:p>
          <a:p>
            <a:r>
              <a:rPr lang="en-US" u="sng" dirty="0" smtClean="0"/>
              <a:t>Result</a:t>
            </a:r>
            <a:r>
              <a:rPr lang="en-US" dirty="0" smtClean="0"/>
              <a:t>: Cargo shipped in bulk as per sales agreement</a:t>
            </a:r>
          </a:p>
        </p:txBody>
      </p:sp>
    </p:spTree>
    <p:extLst>
      <p:ext uri="{BB962C8B-B14F-4D97-AF65-F5344CB8AC3E}">
        <p14:creationId xmlns:p14="http://schemas.microsoft.com/office/powerpoint/2010/main" val="1569650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/>
              <a:t>Issue</a:t>
            </a:r>
            <a:r>
              <a:rPr lang="en-US" dirty="0" smtClean="0"/>
              <a:t>: Multiple agencies and donors shipping to multiple countries, worked to consolidate costs</a:t>
            </a:r>
          </a:p>
          <a:p>
            <a:r>
              <a:rPr lang="en-US" u="sng" dirty="0" smtClean="0"/>
              <a:t>Action</a:t>
            </a:r>
            <a:r>
              <a:rPr lang="en-US" dirty="0" smtClean="0"/>
              <a:t>: Consolidated shipments going to different countries</a:t>
            </a:r>
          </a:p>
          <a:p>
            <a:r>
              <a:rPr lang="en-US" u="sng" dirty="0" smtClean="0"/>
              <a:t>Result</a:t>
            </a:r>
            <a:r>
              <a:rPr lang="en-US" dirty="0" smtClean="0"/>
              <a:t>: Saved an estimated </a:t>
            </a:r>
            <a:r>
              <a:rPr lang="en-US" dirty="0" smtClean="0">
                <a:solidFill>
                  <a:srgbClr val="FF0000"/>
                </a:solidFill>
              </a:rPr>
              <a:t>$1.7 million </a:t>
            </a:r>
            <a:r>
              <a:rPr lang="en-US" dirty="0" smtClean="0"/>
              <a:t>(actual $163-177/MT vs. rate of $215/MT)</a:t>
            </a:r>
          </a:p>
        </p:txBody>
      </p:sp>
    </p:spTree>
    <p:extLst>
      <p:ext uri="{BB962C8B-B14F-4D97-AF65-F5344CB8AC3E}">
        <p14:creationId xmlns:p14="http://schemas.microsoft.com/office/powerpoint/2010/main" val="34476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229600" cy="944562"/>
          </a:xfrm>
        </p:spPr>
        <p:txBody>
          <a:bodyPr/>
          <a:lstStyle/>
          <a:p>
            <a:r>
              <a:rPr lang="en-US" dirty="0"/>
              <a:t>Case Study </a:t>
            </a:r>
            <a:r>
              <a:rPr lang="en-US" dirty="0" smtClean="0"/>
              <a:t>3:</a:t>
            </a:r>
            <a:br>
              <a:rPr lang="en-US" dirty="0" smtClean="0"/>
            </a:br>
            <a:r>
              <a:rPr lang="en-US" dirty="0" smtClean="0"/>
              <a:t> Consolidation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452596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000" dirty="0" smtClean="0"/>
              <a:t>USDA </a:t>
            </a:r>
            <a:r>
              <a:rPr lang="en-US" sz="2000" dirty="0" err="1" smtClean="0"/>
              <a:t>FFPr</a:t>
            </a:r>
            <a:r>
              <a:rPr lang="en-US" sz="2000" dirty="0" smtClean="0"/>
              <a:t> </a:t>
            </a:r>
            <a:r>
              <a:rPr lang="en-US" sz="2000" dirty="0"/>
              <a:t>TNS</a:t>
            </a:r>
            <a:r>
              <a:rPr lang="en-US" sz="1600" dirty="0"/>
              <a:t> </a:t>
            </a:r>
            <a:r>
              <a:rPr lang="en-US" sz="2000" dirty="0"/>
              <a:t>Kenya</a:t>
            </a:r>
            <a:r>
              <a:rPr lang="en-US" sz="2000" b="0" dirty="0"/>
              <a:t> </a:t>
            </a:r>
            <a:r>
              <a:rPr lang="en-US" sz="2000" b="0" dirty="0" smtClean="0"/>
              <a:t>April 2012 </a:t>
            </a:r>
            <a:endParaRPr lang="en-US" sz="2000" b="0" dirty="0"/>
          </a:p>
          <a:p>
            <a:pPr marL="0" indent="0">
              <a:buNone/>
            </a:pPr>
            <a:r>
              <a:rPr lang="en-US" sz="2000" b="0" dirty="0" smtClean="0"/>
              <a:t>- </a:t>
            </a:r>
            <a:r>
              <a:rPr lang="en-US" sz="2000" b="0" dirty="0"/>
              <a:t>Mombasa </a:t>
            </a:r>
            <a:r>
              <a:rPr lang="en-US" sz="2000" b="0" dirty="0" smtClean="0"/>
              <a:t>11,000 </a:t>
            </a:r>
            <a:r>
              <a:rPr lang="en-US" sz="2000" b="0" dirty="0"/>
              <a:t>MT bulk HRW </a:t>
            </a:r>
            <a:r>
              <a:rPr lang="en-US" sz="2000" b="0" dirty="0" smtClean="0"/>
              <a:t>@$</a:t>
            </a:r>
            <a:r>
              <a:rPr lang="en-US" sz="2000" b="0" dirty="0"/>
              <a:t>177.00/MT ocean (free out).</a:t>
            </a:r>
          </a:p>
          <a:p>
            <a:pPr marL="0" indent="0">
              <a:buNone/>
            </a:pPr>
            <a:r>
              <a:rPr lang="en-US" sz="2000" dirty="0" smtClean="0"/>
              <a:t>2. USAID </a:t>
            </a:r>
            <a:r>
              <a:rPr lang="en-US" sz="2000" dirty="0" err="1" smtClean="0"/>
              <a:t>Prepo</a:t>
            </a:r>
            <a:r>
              <a:rPr lang="en-US" sz="2000" dirty="0" smtClean="0"/>
              <a:t> </a:t>
            </a:r>
            <a:r>
              <a:rPr lang="en-US" sz="2000" b="0" dirty="0"/>
              <a:t>$162.67/MT</a:t>
            </a:r>
            <a:endParaRPr lang="en-US" sz="2000" dirty="0" smtClean="0"/>
          </a:p>
          <a:p>
            <a:r>
              <a:rPr lang="en-US" sz="2000" b="0" dirty="0" smtClean="0"/>
              <a:t>Mombasa </a:t>
            </a:r>
            <a:r>
              <a:rPr lang="en-US" sz="2000" b="0" dirty="0" err="1" smtClean="0"/>
              <a:t>Prepo</a:t>
            </a:r>
            <a:r>
              <a:rPr lang="en-US" sz="2000" b="0" dirty="0" smtClean="0"/>
              <a:t> 5,000 </a:t>
            </a:r>
            <a:r>
              <a:rPr lang="en-US" sz="2000" b="0" dirty="0"/>
              <a:t>MT bulk Sorghum </a:t>
            </a:r>
            <a:r>
              <a:rPr lang="en-US" sz="2000" b="0" dirty="0" smtClean="0"/>
              <a:t>ocean </a:t>
            </a:r>
            <a:r>
              <a:rPr lang="en-US" sz="2000" b="0" dirty="0"/>
              <a:t>(berth terms) + $20.00/MT </a:t>
            </a:r>
            <a:r>
              <a:rPr lang="en-US" sz="2000" b="0" dirty="0" smtClean="0"/>
              <a:t>bagging/stacking.</a:t>
            </a:r>
            <a:r>
              <a:rPr lang="en-US" sz="2000" b="0" dirty="0"/>
              <a:t> </a:t>
            </a:r>
            <a:endParaRPr lang="en-US" sz="2000" b="0" dirty="0" smtClean="0"/>
          </a:p>
          <a:p>
            <a:r>
              <a:rPr lang="en-US" sz="2000" b="0" dirty="0" smtClean="0"/>
              <a:t>Durban </a:t>
            </a:r>
            <a:r>
              <a:rPr lang="en-US" sz="2000" b="0" dirty="0" err="1" smtClean="0"/>
              <a:t>Prepo</a:t>
            </a:r>
            <a:r>
              <a:rPr lang="en-US" sz="2000" b="0" dirty="0" smtClean="0"/>
              <a:t> 10,000 </a:t>
            </a:r>
            <a:r>
              <a:rPr lang="en-US" sz="2000" b="0" dirty="0"/>
              <a:t>MT bulk Sorghum </a:t>
            </a:r>
            <a:r>
              <a:rPr lang="en-US" sz="2000" b="0" dirty="0" smtClean="0"/>
              <a:t>ocean </a:t>
            </a:r>
            <a:r>
              <a:rPr lang="en-US" sz="2000" b="0" dirty="0"/>
              <a:t>(berth terms) + $44.25/MT bagging &amp; stacking into warehouse</a:t>
            </a:r>
            <a:r>
              <a:rPr lang="en-US" sz="2000" b="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3. USAID Title II CRS Madagascar </a:t>
            </a:r>
            <a:r>
              <a:rPr lang="en-US" sz="2000" b="0" dirty="0" smtClean="0"/>
              <a:t>10,000 </a:t>
            </a:r>
            <a:r>
              <a:rPr lang="en-US" sz="2000" b="0" dirty="0"/>
              <a:t>MT bulk wheat @ $</a:t>
            </a:r>
            <a:r>
              <a:rPr lang="en-US" sz="2000" b="0" dirty="0" smtClean="0"/>
              <a:t>163/MT</a:t>
            </a:r>
          </a:p>
          <a:p>
            <a:pPr marL="0" indent="0">
              <a:buNone/>
            </a:pPr>
            <a:r>
              <a:rPr lang="en-US" sz="2000" dirty="0" smtClean="0"/>
              <a:t>4.</a:t>
            </a:r>
            <a:r>
              <a:rPr lang="en-US" sz="2000" b="0" dirty="0" smtClean="0"/>
              <a:t> </a:t>
            </a:r>
            <a:r>
              <a:rPr lang="en-US" sz="2000" dirty="0" smtClean="0"/>
              <a:t>Mercy </a:t>
            </a:r>
            <a:r>
              <a:rPr lang="en-US" sz="2000" dirty="0"/>
              <a:t>Corp for Tanzania (</a:t>
            </a:r>
            <a:r>
              <a:rPr lang="en-US" sz="2000" dirty="0" err="1" smtClean="0"/>
              <a:t>FFPr</a:t>
            </a:r>
            <a:r>
              <a:rPr lang="en-US" sz="2000" dirty="0" smtClean="0"/>
              <a:t>)</a:t>
            </a:r>
            <a:r>
              <a:rPr lang="en-US" sz="2000" b="0" dirty="0" smtClean="0"/>
              <a:t> </a:t>
            </a:r>
            <a:r>
              <a:rPr lang="en-US" sz="2000" b="0" dirty="0" smtClean="0"/>
              <a:t>6,340 MT </a:t>
            </a:r>
            <a:r>
              <a:rPr lang="en-US" sz="2000" b="0" dirty="0"/>
              <a:t>bulk HRW wheat.</a:t>
            </a:r>
          </a:p>
          <a:p>
            <a:pPr marL="0" indent="0">
              <a:buNone/>
            </a:pPr>
            <a:r>
              <a:rPr lang="en-US" sz="2000" dirty="0" smtClean="0"/>
              <a:t>5.</a:t>
            </a:r>
            <a:r>
              <a:rPr lang="en-US" sz="2000" b="0" dirty="0" smtClean="0"/>
              <a:t> </a:t>
            </a:r>
            <a:r>
              <a:rPr lang="en-US" sz="2000" dirty="0" smtClean="0"/>
              <a:t>CRS </a:t>
            </a:r>
            <a:r>
              <a:rPr lang="en-US" sz="2000" dirty="0"/>
              <a:t>for Burundi (Title II</a:t>
            </a:r>
            <a:r>
              <a:rPr lang="en-US" sz="2000" dirty="0" smtClean="0"/>
              <a:t>)</a:t>
            </a:r>
            <a:r>
              <a:rPr lang="en-US" sz="2000" b="0" dirty="0" smtClean="0"/>
              <a:t> </a:t>
            </a:r>
            <a:r>
              <a:rPr lang="en-US" sz="2000" b="0" dirty="0"/>
              <a:t>3780 </a:t>
            </a:r>
            <a:r>
              <a:rPr lang="en-US" sz="2000" b="0" dirty="0" smtClean="0"/>
              <a:t>MT </a:t>
            </a:r>
            <a:r>
              <a:rPr lang="en-US" sz="2000" b="0" dirty="0"/>
              <a:t>bulk HRW wheat.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="0" dirty="0"/>
          </a:p>
          <a:p>
            <a:pPr marL="0" indent="0">
              <a:buNone/>
            </a:pPr>
            <a:endParaRPr lang="en-US" sz="18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4</a:t>
            </a:r>
            <a:r>
              <a:rPr lang="en-US" dirty="0" smtClean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Coordination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CDSO </a:t>
            </a:r>
            <a:r>
              <a:rPr lang="en-US" dirty="0" smtClean="0"/>
              <a:t>Combo - </a:t>
            </a:r>
            <a:r>
              <a:rPr lang="en-US" sz="2000" dirty="0" smtClean="0"/>
              <a:t>April 2012</a:t>
            </a:r>
            <a:endParaRPr lang="en-US" sz="2000" dirty="0"/>
          </a:p>
          <a:p>
            <a:pPr marL="0" indent="0">
              <a:buNone/>
            </a:pPr>
            <a:endParaRPr lang="en-US" sz="2000" b="0" dirty="0" smtClean="0"/>
          </a:p>
          <a:p>
            <a:r>
              <a:rPr lang="en-US" sz="2000" u="sng" dirty="0"/>
              <a:t>Issue</a:t>
            </a:r>
            <a:r>
              <a:rPr lang="en-US" sz="2000" dirty="0"/>
              <a:t>: Tonnage </a:t>
            </a:r>
            <a:r>
              <a:rPr lang="en-US" sz="2000" dirty="0" smtClean="0"/>
              <a:t>small making freight rates costly</a:t>
            </a:r>
            <a:endParaRPr lang="en-US" sz="2000" dirty="0"/>
          </a:p>
          <a:p>
            <a:r>
              <a:rPr lang="en-US" sz="2000" u="sng" dirty="0"/>
              <a:t>Action</a:t>
            </a:r>
            <a:r>
              <a:rPr lang="en-US" sz="2000" dirty="0"/>
              <a:t>: Land O’Lakes </a:t>
            </a:r>
            <a:r>
              <a:rPr lang="en-US" sz="2000" dirty="0" smtClean="0"/>
              <a:t>working in Mozambique and Madagascar- advised </a:t>
            </a:r>
            <a:r>
              <a:rPr lang="en-US" sz="2000" dirty="0"/>
              <a:t>lead agency on </a:t>
            </a:r>
            <a:r>
              <a:rPr lang="en-US" sz="2000" dirty="0" smtClean="0"/>
              <a:t>combo possibility</a:t>
            </a:r>
            <a:endParaRPr lang="en-US" sz="2000" dirty="0"/>
          </a:p>
          <a:p>
            <a:r>
              <a:rPr lang="en-US" sz="2000" u="sng" dirty="0"/>
              <a:t>Result</a:t>
            </a:r>
            <a:r>
              <a:rPr lang="en-US" sz="2000" dirty="0"/>
              <a:t>: </a:t>
            </a:r>
            <a:r>
              <a:rPr lang="en-US" sz="2000" dirty="0" smtClean="0"/>
              <a:t>Cost savings</a:t>
            </a:r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$562,500</a:t>
            </a:r>
            <a:r>
              <a:rPr lang="en-US" sz="1600" b="0" dirty="0" smtClean="0"/>
              <a:t> </a:t>
            </a:r>
            <a:r>
              <a:rPr lang="en-US" sz="1600" b="0" dirty="0"/>
              <a:t>for Malawi Program over actual rates or $803,000 over budgeted </a:t>
            </a:r>
            <a:r>
              <a:rPr lang="en-US" sz="1600" b="0" dirty="0" smtClean="0"/>
              <a:t>rate $270/MT for </a:t>
            </a:r>
            <a:r>
              <a:rPr lang="en-US" sz="1600" b="0" dirty="0"/>
              <a:t>4,500 MT to Maputo </a:t>
            </a:r>
            <a:r>
              <a:rPr lang="en-US" sz="1600" b="0" dirty="0" smtClean="0"/>
              <a:t>vs. </a:t>
            </a:r>
            <a:r>
              <a:rPr lang="en-US" sz="1600" b="0" dirty="0"/>
              <a:t>earlier quote Basis </a:t>
            </a:r>
            <a:r>
              <a:rPr lang="en-US" sz="1600" b="0" dirty="0" smtClean="0"/>
              <a:t>4,500 MT = </a:t>
            </a:r>
            <a:r>
              <a:rPr lang="en-US" sz="1600" b="0" dirty="0"/>
              <a:t>$395 per </a:t>
            </a:r>
            <a:r>
              <a:rPr lang="en-US" sz="1600" b="0" dirty="0" smtClean="0"/>
              <a:t>MT). </a:t>
            </a:r>
            <a:endParaRPr lang="en-US" sz="1600" dirty="0"/>
          </a:p>
          <a:p>
            <a:pPr lvl="1"/>
            <a:r>
              <a:rPr lang="en-US" sz="1600" b="1" dirty="0" smtClean="0">
                <a:solidFill>
                  <a:srgbClr val="FF0000"/>
                </a:solidFill>
              </a:rPr>
              <a:t>$</a:t>
            </a:r>
            <a:r>
              <a:rPr lang="en-US" sz="1600" b="1" dirty="0">
                <a:solidFill>
                  <a:srgbClr val="FF0000"/>
                </a:solidFill>
              </a:rPr>
              <a:t>528,750 </a:t>
            </a:r>
            <a:r>
              <a:rPr lang="en-US" sz="1600" dirty="0" smtClean="0"/>
              <a:t>for Madagascar </a:t>
            </a:r>
            <a:r>
              <a:rPr lang="en-US" sz="1600" b="0" dirty="0"/>
              <a:t>Title II </a:t>
            </a:r>
            <a:r>
              <a:rPr lang="en-US" sz="1600" b="0" dirty="0" smtClean="0"/>
              <a:t>($</a:t>
            </a:r>
            <a:r>
              <a:rPr lang="en-US" sz="1600" b="0" dirty="0"/>
              <a:t>270/MT </a:t>
            </a:r>
            <a:r>
              <a:rPr lang="en-US" sz="1600" b="0" dirty="0" smtClean="0"/>
              <a:t>for 2,350 </a:t>
            </a:r>
            <a:r>
              <a:rPr lang="en-US" sz="1600" b="0" dirty="0"/>
              <a:t>MT </a:t>
            </a:r>
            <a:r>
              <a:rPr lang="en-US" sz="1600" b="0" dirty="0" err="1"/>
              <a:t>vs</a:t>
            </a:r>
            <a:r>
              <a:rPr lang="en-US" sz="1600" b="0" dirty="0"/>
              <a:t> earlier quote of Basis 2,500 MT = $</a:t>
            </a:r>
            <a:r>
              <a:rPr lang="en-US" sz="1600" b="0" dirty="0" smtClean="0"/>
              <a:t>495/MT). </a:t>
            </a:r>
          </a:p>
        </p:txBody>
      </p:sp>
    </p:spTree>
    <p:extLst>
      <p:ext uri="{BB962C8B-B14F-4D97-AF65-F5344CB8AC3E}">
        <p14:creationId xmlns:p14="http://schemas.microsoft.com/office/powerpoint/2010/main" val="337484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Steps We Took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Discussed with NGOs and their freight agents</a:t>
            </a:r>
          </a:p>
          <a:p>
            <a:r>
              <a:rPr lang="en-US" dirty="0" smtClean="0"/>
              <a:t>Communicated between USDA/USAID </a:t>
            </a:r>
          </a:p>
          <a:p>
            <a:r>
              <a:rPr lang="en-US" dirty="0" smtClean="0"/>
              <a:t>Provided more </a:t>
            </a:r>
            <a:r>
              <a:rPr lang="en-US" dirty="0" smtClean="0"/>
              <a:t>shipment and offloading </a:t>
            </a:r>
            <a:r>
              <a:rPr lang="en-US" dirty="0" smtClean="0"/>
              <a:t>oversight</a:t>
            </a:r>
          </a:p>
          <a:p>
            <a:r>
              <a:rPr lang="en-US" dirty="0" smtClean="0"/>
              <a:t>Communicated more with NGO “</a:t>
            </a:r>
            <a:r>
              <a:rPr lang="en-US" dirty="0" smtClean="0"/>
              <a:t>partners” </a:t>
            </a:r>
            <a:r>
              <a:rPr lang="en-US" dirty="0" smtClean="0"/>
              <a:t>on sailing of vessels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52813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opic xmlns="2d7f0932-52ff-460c-bda0-6647ec838abe">
      <Value>10</Value>
      <Value>4</Value>
    </Topic>
    <Country xmlns="3d633bcf-34db-422c-aef9-077bb21f91aa">USA and Kenya</Country>
    <Event xmlns="2d7f0932-52ff-460c-bda0-6647ec838abe">2012 Operations Meeting, 2012 MN meeting, October meeting, Ops meeting, 2012 COP Meeting in Aberdares Kenya ,  2012 Aberdares Meeting ,  Chief of Party meeting , April meeting; may meeting, COP meeting</Event>
    <Event_x0020_Year xmlns="2d7f0932-52ff-460c-bda0-6647ec838abe">2012</Event_x0020_Year>
    <Doc_x0020_Type xmlns="2d7f0932-52ff-460c-bda0-6647ec838abe">
      <Value>4</Value>
      <Value>7</Value>
    </Doc_x0020_Type>
    <Location xmlns="http://schemas.microsoft.com/sharepoint/v3/fields">Shoreview, MN and Aberdare, Kenya</Location>
    <ol_Department xmlns="http://schemas.microsoft.com/sharepoint/v3">Management</ol_Department>
    <IconOverlay xmlns="http://schemas.microsoft.com/sharepoint/v4" xsi:nil="true"/>
  </documentManagement>
</p:properties>
</file>

<file path=customXml/item2.xml><?xml version="1.0" encoding="utf-8"?>
<LongProperties xmlns="http://schemas.microsoft.com/office/2006/metadata/longPropertie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9AEA1B59C08F749B316CA62854436C5" ma:contentTypeVersion="9" ma:contentTypeDescription="Create a new document." ma:contentTypeScope="" ma:versionID="52e44458521dca95bcaa0104ca25c05a">
  <xsd:schema xmlns:xsd="http://www.w3.org/2001/XMLSchema" xmlns:xs="http://www.w3.org/2001/XMLSchema" xmlns:p="http://schemas.microsoft.com/office/2006/metadata/properties" xmlns:ns1="http://schemas.microsoft.com/sharepoint/v3" xmlns:ns2="2d7f0932-52ff-460c-bda0-6647ec838abe" xmlns:ns3="http://schemas.microsoft.com/sharepoint/v3/fields" xmlns:ns4="3d633bcf-34db-422c-aef9-077bb21f91aa" xmlns:ns5="http://schemas.microsoft.com/sharepoint/v4" targetNamespace="http://schemas.microsoft.com/office/2006/metadata/properties" ma:root="true" ma:fieldsID="8dadff44030167fc64c468f7284e14d1" ns1:_="" ns2:_="" ns3:_="" ns4:_="" ns5:_="">
    <xsd:import namespace="http://schemas.microsoft.com/sharepoint/v3"/>
    <xsd:import namespace="2d7f0932-52ff-460c-bda0-6647ec838abe"/>
    <xsd:import namespace="http://schemas.microsoft.com/sharepoint/v3/fields"/>
    <xsd:import namespace="3d633bcf-34db-422c-aef9-077bb21f91aa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Topic" minOccurs="0"/>
                <xsd:element ref="ns2:Doc_x0020_Type" minOccurs="0"/>
                <xsd:element ref="ns1:ol_Department" minOccurs="0"/>
                <xsd:element ref="ns3:Location" minOccurs="0"/>
                <xsd:element ref="ns2:Event" minOccurs="0"/>
                <xsd:element ref="ns2:Event_x0020_Year" minOccurs="0"/>
                <xsd:element ref="ns4:Country" minOccurs="0"/>
                <xsd:element ref="ns5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ol_Department" ma:index="4" nillable="true" ma:displayName="Department" ma:description="Department field - LEAVE BLANK - This is an autofill field.  Do not enter any information." ma:internalName="ol_Departmen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7f0932-52ff-460c-bda0-6647ec838abe" elementFormDefault="qualified">
    <xsd:import namespace="http://schemas.microsoft.com/office/2006/documentManagement/types"/>
    <xsd:import namespace="http://schemas.microsoft.com/office/infopath/2007/PartnerControls"/>
    <xsd:element name="Topic" ma:index="2" nillable="true" ma:displayName="Topic" ma:description="Select the relevant topic(s)." ma:list="{791ed0e4-5911-4fcb-804b-e572089fc04b}" ma:internalName="Topic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oc_x0020_Type" ma:index="3" nillable="true" ma:displayName="Doc Type" ma:description="Select the relevant doc type (s)." ma:list="{d28b2dc3-b36b-4532-9ef3-fb9b6d78b2d4}" ma:internalName="Doc_x0020_Type" ma:showField="Title" ma:requiredMultiChoice="tru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vent" ma:index="6" nillable="true" ma:displayName="Event" ma:description="will auto-complete" ma:internalName="Event">
      <xsd:simpleType>
        <xsd:restriction base="dms:Text">
          <xsd:maxLength value="255"/>
        </xsd:restriction>
      </xsd:simpleType>
    </xsd:element>
    <xsd:element name="Event_x0020_Year" ma:index="7" nillable="true" ma:displayName="Event Year" ma:description="will auto-complete" ma:internalName="Event_x0020_Yea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Location" ma:index="5" nillable="true" ma:displayName="Location" ma:internalName="Loca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33bcf-34db-422c-aef9-077bb21f91aa" elementFormDefault="qualified">
    <xsd:import namespace="http://schemas.microsoft.com/office/2006/documentManagement/types"/>
    <xsd:import namespace="http://schemas.microsoft.com/office/infopath/2007/PartnerControls"/>
    <xsd:element name="Country" ma:index="8" nillable="true" ma:displayName="Country" ma:description="LEAVE BLANK - it will autofill once the document is saved." ma:internalName="Country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5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64D6BC-AC77-4652-8683-2FEF36211AD9}">
  <ds:schemaRefs>
    <ds:schemaRef ds:uri="http://purl.org/dc/terms/"/>
    <ds:schemaRef ds:uri="2d7f0932-52ff-460c-bda0-6647ec838abe"/>
    <ds:schemaRef ds:uri="http://schemas.microsoft.com/office/2006/documentManagement/types"/>
    <ds:schemaRef ds:uri="http://schemas.openxmlformats.org/package/2006/metadata/core-properties"/>
    <ds:schemaRef ds:uri="3d633bcf-34db-422c-aef9-077bb21f91aa"/>
    <ds:schemaRef ds:uri="http://www.w3.org/XML/1998/namespace"/>
    <ds:schemaRef ds:uri="http://schemas.microsoft.com/sharepoint/v3"/>
    <ds:schemaRef ds:uri="http://purl.org/dc/elements/1.1/"/>
    <ds:schemaRef ds:uri="http://purl.org/dc/dcmitype/"/>
    <ds:schemaRef ds:uri="http://schemas.microsoft.com/office/infopath/2007/PartnerControls"/>
    <ds:schemaRef ds:uri="http://schemas.microsoft.com/sharepoint/v4"/>
    <ds:schemaRef ds:uri="http://schemas.microsoft.com/sharepoint/v3/field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66C88D8-651B-4A4E-B9EB-3D88C9E0394A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86F3DF11-974F-44C8-A24C-B503D74E7B1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d7f0932-52ff-460c-bda0-6647ec838abe"/>
    <ds:schemaRef ds:uri="http://schemas.microsoft.com/sharepoint/v3/fields"/>
    <ds:schemaRef ds:uri="3d633bcf-34db-422c-aef9-077bb21f91aa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43704BDB-7CCD-42A3-906A-51F65E636E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1228</TotalTime>
  <Words>505</Words>
  <Application>Microsoft Office PowerPoint</Application>
  <PresentationFormat>On-screen Show (4:3)</PresentationFormat>
  <Paragraphs>72</Paragraphs>
  <Slides>13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Default Design</vt:lpstr>
      <vt:lpstr>PowerPoint Presentation</vt:lpstr>
      <vt:lpstr> Overcoming Obstacles</vt:lpstr>
      <vt:lpstr>About Us</vt:lpstr>
      <vt:lpstr>Case Study: Liberia </vt:lpstr>
      <vt:lpstr>Case Study: Madagascar</vt:lpstr>
      <vt:lpstr>Case Study: Consolidation</vt:lpstr>
      <vt:lpstr>Case Study 3:  Consolidation</vt:lpstr>
      <vt:lpstr>Case Study 4:  Coordination</vt:lpstr>
      <vt:lpstr>Other Steps We Took</vt:lpstr>
      <vt:lpstr>Ideas for Scaling Up</vt:lpstr>
      <vt:lpstr>Example Matrix of Port Dates</vt:lpstr>
      <vt:lpstr>Worth the Extra Effort</vt:lpstr>
      <vt:lpstr>Interested?</vt:lpstr>
    </vt:vector>
  </TitlesOfParts>
  <Company>Land O'Lakes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IDD PowerPoint template</dc:title>
  <dc:creator>Jennifer Hyman</dc:creator>
  <cp:lastModifiedBy>Smith, Matthew</cp:lastModifiedBy>
  <cp:revision>115</cp:revision>
  <dcterms:created xsi:type="dcterms:W3CDTF">2010-03-29T12:37:59Z</dcterms:created>
  <dcterms:modified xsi:type="dcterms:W3CDTF">2012-11-13T13:53:29Z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">
    <vt:lpwstr>Document</vt:lpwstr>
  </property>
  <property fmtid="{D5CDD505-2E9C-101B-9397-08002B2CF9AE}" pid="3" name="display_urn:schemas-microsoft-com:office:office#Editor">
    <vt:lpwstr>Barringer-Mills, Delphine</vt:lpwstr>
  </property>
  <property fmtid="{D5CDD505-2E9C-101B-9397-08002B2CF9AE}" pid="4" name="xd_Signature">
    <vt:lpwstr/>
  </property>
  <property fmtid="{D5CDD505-2E9C-101B-9397-08002B2CF9AE}" pid="5" name="Order">
    <vt:lpwstr>2900.00000000000</vt:lpwstr>
  </property>
  <property fmtid="{D5CDD505-2E9C-101B-9397-08002B2CF9AE}" pid="6" name="TemplateUrl">
    <vt:lpwstr/>
  </property>
  <property fmtid="{D5CDD505-2E9C-101B-9397-08002B2CF9AE}" pid="7" name="xd_ProgID">
    <vt:lpwstr/>
  </property>
  <property fmtid="{D5CDD505-2E9C-101B-9397-08002B2CF9AE}" pid="8" name="display_urn:schemas-microsoft-com:office:office#Author">
    <vt:lpwstr>Hyman, Jennifer L.</vt:lpwstr>
  </property>
  <property fmtid="{D5CDD505-2E9C-101B-9397-08002B2CF9AE}" pid="9" name="URL">
    <vt:lpwstr/>
  </property>
  <property fmtid="{D5CDD505-2E9C-101B-9397-08002B2CF9AE}" pid="10" name="ContentTypeId">
    <vt:lpwstr>0x01010029AEA1B59C08F749B316CA62854436C5</vt:lpwstr>
  </property>
</Properties>
</file>