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61" r:id="rId2"/>
    <p:sldId id="267" r:id="rId3"/>
    <p:sldId id="276" r:id="rId4"/>
    <p:sldId id="278" r:id="rId5"/>
    <p:sldId id="279" r:id="rId6"/>
    <p:sldId id="257" r:id="rId7"/>
    <p:sldId id="274" r:id="rId8"/>
    <p:sldId id="258" r:id="rId9"/>
    <p:sldId id="260" r:id="rId10"/>
    <p:sldId id="272" r:id="rId11"/>
    <p:sldId id="284" r:id="rId12"/>
    <p:sldId id="265" r:id="rId13"/>
    <p:sldId id="269" r:id="rId14"/>
    <p:sldId id="270" r:id="rId15"/>
    <p:sldId id="271" r:id="rId16"/>
    <p:sldId id="273" r:id="rId17"/>
    <p:sldId id="277" r:id="rId18"/>
    <p:sldId id="280" r:id="rId19"/>
    <p:sldId id="281" r:id="rId20"/>
    <p:sldId id="282"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43CA6-7AA7-4E6F-81A7-F5C7B9E0699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A4AF8870-B2DE-4CB9-B61A-42560FF9C35C}">
      <dgm:prSet phldrT="[Text]"/>
      <dgm:spPr/>
      <dgm:t>
        <a:bodyPr/>
        <a:lstStyle/>
        <a:p>
          <a:r>
            <a:rPr lang="en-US" dirty="0" smtClean="0"/>
            <a:t>Input Supplier</a:t>
          </a:r>
          <a:endParaRPr lang="en-US" dirty="0"/>
        </a:p>
      </dgm:t>
    </dgm:pt>
    <dgm:pt modelId="{3935A88F-3129-4AD0-AD22-0CB5C013DCEE}" type="parTrans" cxnId="{D7EA44DA-6B30-446A-BE2D-FC97A880416F}">
      <dgm:prSet/>
      <dgm:spPr/>
      <dgm:t>
        <a:bodyPr/>
        <a:lstStyle/>
        <a:p>
          <a:endParaRPr lang="en-US"/>
        </a:p>
      </dgm:t>
    </dgm:pt>
    <dgm:pt modelId="{86CAA0D0-FE85-47C3-8FA8-BE3D57F2F8CA}" type="sibTrans" cxnId="{D7EA44DA-6B30-446A-BE2D-FC97A880416F}">
      <dgm:prSet/>
      <dgm:spPr/>
      <dgm:t>
        <a:bodyPr/>
        <a:lstStyle/>
        <a:p>
          <a:endParaRPr lang="en-US"/>
        </a:p>
      </dgm:t>
    </dgm:pt>
    <dgm:pt modelId="{7F34F663-67E8-4905-BF33-FE66BF868495}">
      <dgm:prSet phldrT="[Text]"/>
      <dgm:spPr/>
      <dgm:t>
        <a:bodyPr/>
        <a:lstStyle/>
        <a:p>
          <a:r>
            <a:rPr lang="en-US" dirty="0" smtClean="0"/>
            <a:t>Farmer</a:t>
          </a:r>
        </a:p>
        <a:p>
          <a:r>
            <a:rPr lang="en-US" dirty="0" smtClean="0"/>
            <a:t>Production</a:t>
          </a:r>
          <a:endParaRPr lang="en-US" dirty="0"/>
        </a:p>
      </dgm:t>
    </dgm:pt>
    <dgm:pt modelId="{98B9B16A-731D-4133-BB0D-D48370621D7B}" type="parTrans" cxnId="{46B046E6-C716-4A13-87BE-B49731C9DE36}">
      <dgm:prSet/>
      <dgm:spPr/>
      <dgm:t>
        <a:bodyPr/>
        <a:lstStyle/>
        <a:p>
          <a:endParaRPr lang="en-US"/>
        </a:p>
      </dgm:t>
    </dgm:pt>
    <dgm:pt modelId="{5AE913A3-9132-4A56-8330-5986BF9C0492}" type="sibTrans" cxnId="{46B046E6-C716-4A13-87BE-B49731C9DE36}">
      <dgm:prSet/>
      <dgm:spPr/>
      <dgm:t>
        <a:bodyPr/>
        <a:lstStyle/>
        <a:p>
          <a:endParaRPr lang="en-US"/>
        </a:p>
      </dgm:t>
    </dgm:pt>
    <dgm:pt modelId="{A91DC527-CF65-449D-815A-FE0442388074}">
      <dgm:prSet phldrT="[Text]"/>
      <dgm:spPr/>
      <dgm:t>
        <a:bodyPr/>
        <a:lstStyle/>
        <a:p>
          <a:r>
            <a:rPr lang="en-US" dirty="0" smtClean="0"/>
            <a:t>Farmer</a:t>
          </a:r>
        </a:p>
        <a:p>
          <a:r>
            <a:rPr lang="en-US" dirty="0" smtClean="0"/>
            <a:t>Post Harvest</a:t>
          </a:r>
          <a:endParaRPr lang="en-US" dirty="0"/>
        </a:p>
      </dgm:t>
    </dgm:pt>
    <dgm:pt modelId="{EFB153DF-887C-44D9-9EA1-C861C6AE9B32}" type="parTrans" cxnId="{D32EBD8D-1155-4E25-A93F-94200EAAF97E}">
      <dgm:prSet/>
      <dgm:spPr/>
      <dgm:t>
        <a:bodyPr/>
        <a:lstStyle/>
        <a:p>
          <a:endParaRPr lang="en-US"/>
        </a:p>
      </dgm:t>
    </dgm:pt>
    <dgm:pt modelId="{B229853C-9AC5-4C18-B766-60D2B187DF40}" type="sibTrans" cxnId="{D32EBD8D-1155-4E25-A93F-94200EAAF97E}">
      <dgm:prSet/>
      <dgm:spPr/>
      <dgm:t>
        <a:bodyPr/>
        <a:lstStyle/>
        <a:p>
          <a:endParaRPr lang="en-US"/>
        </a:p>
      </dgm:t>
    </dgm:pt>
    <dgm:pt modelId="{26ECC44E-6640-44DB-AF33-FD23B64CADA9}">
      <dgm:prSet phldrT="[Text]"/>
      <dgm:spPr/>
      <dgm:t>
        <a:bodyPr/>
        <a:lstStyle/>
        <a:p>
          <a:pPr algn="ctr"/>
          <a:r>
            <a:rPr lang="en-US" dirty="0" smtClean="0"/>
            <a:t>Buyer</a:t>
          </a:r>
        </a:p>
        <a:p>
          <a:pPr algn="l"/>
          <a:r>
            <a:rPr lang="en-US" dirty="0" smtClean="0"/>
            <a:t>Market Access</a:t>
          </a:r>
          <a:endParaRPr lang="en-US" dirty="0"/>
        </a:p>
      </dgm:t>
    </dgm:pt>
    <dgm:pt modelId="{4CC2C43F-4226-4447-B02E-C6B66D39AC91}" type="parTrans" cxnId="{BA3239CD-C9D4-45FD-BB32-6B18C48FA992}">
      <dgm:prSet/>
      <dgm:spPr/>
      <dgm:t>
        <a:bodyPr/>
        <a:lstStyle/>
        <a:p>
          <a:endParaRPr lang="en-US"/>
        </a:p>
      </dgm:t>
    </dgm:pt>
    <dgm:pt modelId="{1876DDC3-C9E2-4814-8AEB-42892B141E2E}" type="sibTrans" cxnId="{BA3239CD-C9D4-45FD-BB32-6B18C48FA992}">
      <dgm:prSet/>
      <dgm:spPr/>
      <dgm:t>
        <a:bodyPr/>
        <a:lstStyle/>
        <a:p>
          <a:endParaRPr lang="en-US"/>
        </a:p>
      </dgm:t>
    </dgm:pt>
    <dgm:pt modelId="{71E9F21B-02DE-4739-A889-A874F9228F1E}">
      <dgm:prSet/>
      <dgm:spPr/>
      <dgm:t>
        <a:bodyPr/>
        <a:lstStyle/>
        <a:p>
          <a:pPr algn="l"/>
          <a:endParaRPr lang="en-US" dirty="0"/>
        </a:p>
      </dgm:t>
    </dgm:pt>
    <dgm:pt modelId="{D3E4F21D-1982-45DD-BF53-9944657A9800}" type="parTrans" cxnId="{AE0B2DFF-B3A9-4887-AD9D-64E45E8FA595}">
      <dgm:prSet/>
      <dgm:spPr/>
      <dgm:t>
        <a:bodyPr/>
        <a:lstStyle/>
        <a:p>
          <a:endParaRPr lang="en-US"/>
        </a:p>
      </dgm:t>
    </dgm:pt>
    <dgm:pt modelId="{0374965D-57A0-4767-81B6-F4BD5198AEE7}" type="sibTrans" cxnId="{AE0B2DFF-B3A9-4887-AD9D-64E45E8FA595}">
      <dgm:prSet/>
      <dgm:spPr/>
      <dgm:t>
        <a:bodyPr/>
        <a:lstStyle/>
        <a:p>
          <a:endParaRPr lang="en-US"/>
        </a:p>
      </dgm:t>
    </dgm:pt>
    <dgm:pt modelId="{BBC05D66-022C-4FD7-8FC9-501CA61BAFD4}" type="pres">
      <dgm:prSet presAssocID="{FDC43CA6-7AA7-4E6F-81A7-F5C7B9E06990}" presName="diagram" presStyleCnt="0">
        <dgm:presLayoutVars>
          <dgm:dir/>
          <dgm:resizeHandles val="exact"/>
        </dgm:presLayoutVars>
      </dgm:prSet>
      <dgm:spPr/>
      <dgm:t>
        <a:bodyPr/>
        <a:lstStyle/>
        <a:p>
          <a:endParaRPr lang="en-US"/>
        </a:p>
      </dgm:t>
    </dgm:pt>
    <dgm:pt modelId="{21147F93-8C83-4D68-909D-69E6157BB572}" type="pres">
      <dgm:prSet presAssocID="{A4AF8870-B2DE-4CB9-B61A-42560FF9C35C}" presName="node" presStyleLbl="node1" presStyleIdx="0" presStyleCnt="4">
        <dgm:presLayoutVars>
          <dgm:bulletEnabled val="1"/>
        </dgm:presLayoutVars>
      </dgm:prSet>
      <dgm:spPr/>
      <dgm:t>
        <a:bodyPr/>
        <a:lstStyle/>
        <a:p>
          <a:endParaRPr lang="en-US"/>
        </a:p>
      </dgm:t>
    </dgm:pt>
    <dgm:pt modelId="{26837B61-1293-426B-8A0A-878533C48C88}" type="pres">
      <dgm:prSet presAssocID="{86CAA0D0-FE85-47C3-8FA8-BE3D57F2F8CA}" presName="sibTrans" presStyleCnt="0"/>
      <dgm:spPr/>
    </dgm:pt>
    <dgm:pt modelId="{8DDBE010-7234-4F48-B216-44C840C2697A}" type="pres">
      <dgm:prSet presAssocID="{7F34F663-67E8-4905-BF33-FE66BF868495}" presName="node" presStyleLbl="node1" presStyleIdx="1" presStyleCnt="4">
        <dgm:presLayoutVars>
          <dgm:bulletEnabled val="1"/>
        </dgm:presLayoutVars>
      </dgm:prSet>
      <dgm:spPr/>
      <dgm:t>
        <a:bodyPr/>
        <a:lstStyle/>
        <a:p>
          <a:endParaRPr lang="en-US"/>
        </a:p>
      </dgm:t>
    </dgm:pt>
    <dgm:pt modelId="{CD9C59C4-1EB8-4947-900C-8A3B87968E83}" type="pres">
      <dgm:prSet presAssocID="{5AE913A3-9132-4A56-8330-5986BF9C0492}" presName="sibTrans" presStyleCnt="0"/>
      <dgm:spPr/>
    </dgm:pt>
    <dgm:pt modelId="{4BEEF245-E17F-4CFF-866A-1A16CD9013EA}" type="pres">
      <dgm:prSet presAssocID="{A91DC527-CF65-449D-815A-FE0442388074}" presName="node" presStyleLbl="node1" presStyleIdx="2" presStyleCnt="4">
        <dgm:presLayoutVars>
          <dgm:bulletEnabled val="1"/>
        </dgm:presLayoutVars>
      </dgm:prSet>
      <dgm:spPr/>
      <dgm:t>
        <a:bodyPr/>
        <a:lstStyle/>
        <a:p>
          <a:endParaRPr lang="en-US"/>
        </a:p>
      </dgm:t>
    </dgm:pt>
    <dgm:pt modelId="{5446D429-78D1-4A84-8942-C55DE04DB8E5}" type="pres">
      <dgm:prSet presAssocID="{B229853C-9AC5-4C18-B766-60D2B187DF40}" presName="sibTrans" presStyleCnt="0"/>
      <dgm:spPr/>
    </dgm:pt>
    <dgm:pt modelId="{DA6CC81A-63EC-47C1-8672-A21A118A1AC6}" type="pres">
      <dgm:prSet presAssocID="{26ECC44E-6640-44DB-AF33-FD23B64CADA9}" presName="node" presStyleLbl="node1" presStyleIdx="3" presStyleCnt="4">
        <dgm:presLayoutVars>
          <dgm:bulletEnabled val="1"/>
        </dgm:presLayoutVars>
      </dgm:prSet>
      <dgm:spPr/>
      <dgm:t>
        <a:bodyPr/>
        <a:lstStyle/>
        <a:p>
          <a:endParaRPr lang="en-US"/>
        </a:p>
      </dgm:t>
    </dgm:pt>
  </dgm:ptLst>
  <dgm:cxnLst>
    <dgm:cxn modelId="{BA10D696-4B2D-453E-A65E-B01AF1AB03A5}" type="presOf" srcId="{A4AF8870-B2DE-4CB9-B61A-42560FF9C35C}" destId="{21147F93-8C83-4D68-909D-69E6157BB572}" srcOrd="0" destOrd="0" presId="urn:microsoft.com/office/officeart/2005/8/layout/default#1"/>
    <dgm:cxn modelId="{AE923752-BDFF-45D9-B560-0BAAF0EE8A74}" type="presOf" srcId="{FDC43CA6-7AA7-4E6F-81A7-F5C7B9E06990}" destId="{BBC05D66-022C-4FD7-8FC9-501CA61BAFD4}" srcOrd="0" destOrd="0" presId="urn:microsoft.com/office/officeart/2005/8/layout/default#1"/>
    <dgm:cxn modelId="{46B046E6-C716-4A13-87BE-B49731C9DE36}" srcId="{FDC43CA6-7AA7-4E6F-81A7-F5C7B9E06990}" destId="{7F34F663-67E8-4905-BF33-FE66BF868495}" srcOrd="1" destOrd="0" parTransId="{98B9B16A-731D-4133-BB0D-D48370621D7B}" sibTransId="{5AE913A3-9132-4A56-8330-5986BF9C0492}"/>
    <dgm:cxn modelId="{BA3239CD-C9D4-45FD-BB32-6B18C48FA992}" srcId="{FDC43CA6-7AA7-4E6F-81A7-F5C7B9E06990}" destId="{26ECC44E-6640-44DB-AF33-FD23B64CADA9}" srcOrd="3" destOrd="0" parTransId="{4CC2C43F-4226-4447-B02E-C6B66D39AC91}" sibTransId="{1876DDC3-C9E2-4814-8AEB-42892B141E2E}"/>
    <dgm:cxn modelId="{D7EA44DA-6B30-446A-BE2D-FC97A880416F}" srcId="{FDC43CA6-7AA7-4E6F-81A7-F5C7B9E06990}" destId="{A4AF8870-B2DE-4CB9-B61A-42560FF9C35C}" srcOrd="0" destOrd="0" parTransId="{3935A88F-3129-4AD0-AD22-0CB5C013DCEE}" sibTransId="{86CAA0D0-FE85-47C3-8FA8-BE3D57F2F8CA}"/>
    <dgm:cxn modelId="{16C02342-1A95-4626-8709-214A26D4871B}" type="presOf" srcId="{26ECC44E-6640-44DB-AF33-FD23B64CADA9}" destId="{DA6CC81A-63EC-47C1-8672-A21A118A1AC6}" srcOrd="0" destOrd="0" presId="urn:microsoft.com/office/officeart/2005/8/layout/default#1"/>
    <dgm:cxn modelId="{5F52BF5B-34CB-4B0E-936E-06CB8E61619A}" type="presOf" srcId="{71E9F21B-02DE-4739-A889-A874F9228F1E}" destId="{DA6CC81A-63EC-47C1-8672-A21A118A1AC6}" srcOrd="0" destOrd="1" presId="urn:microsoft.com/office/officeart/2005/8/layout/default#1"/>
    <dgm:cxn modelId="{D32EBD8D-1155-4E25-A93F-94200EAAF97E}" srcId="{FDC43CA6-7AA7-4E6F-81A7-F5C7B9E06990}" destId="{A91DC527-CF65-449D-815A-FE0442388074}" srcOrd="2" destOrd="0" parTransId="{EFB153DF-887C-44D9-9EA1-C861C6AE9B32}" sibTransId="{B229853C-9AC5-4C18-B766-60D2B187DF40}"/>
    <dgm:cxn modelId="{AE0B2DFF-B3A9-4887-AD9D-64E45E8FA595}" srcId="{26ECC44E-6640-44DB-AF33-FD23B64CADA9}" destId="{71E9F21B-02DE-4739-A889-A874F9228F1E}" srcOrd="0" destOrd="0" parTransId="{D3E4F21D-1982-45DD-BF53-9944657A9800}" sibTransId="{0374965D-57A0-4767-81B6-F4BD5198AEE7}"/>
    <dgm:cxn modelId="{76A64CEA-B0AB-4928-9908-8F9575052521}" type="presOf" srcId="{A91DC527-CF65-449D-815A-FE0442388074}" destId="{4BEEF245-E17F-4CFF-866A-1A16CD9013EA}" srcOrd="0" destOrd="0" presId="urn:microsoft.com/office/officeart/2005/8/layout/default#1"/>
    <dgm:cxn modelId="{F877B7E9-AE7B-4042-A680-808576CB597F}" type="presOf" srcId="{7F34F663-67E8-4905-BF33-FE66BF868495}" destId="{8DDBE010-7234-4F48-B216-44C840C2697A}" srcOrd="0" destOrd="0" presId="urn:microsoft.com/office/officeart/2005/8/layout/default#1"/>
    <dgm:cxn modelId="{469AEF4E-257E-4D5C-B3DA-58C9519E7767}" type="presParOf" srcId="{BBC05D66-022C-4FD7-8FC9-501CA61BAFD4}" destId="{21147F93-8C83-4D68-909D-69E6157BB572}" srcOrd="0" destOrd="0" presId="urn:microsoft.com/office/officeart/2005/8/layout/default#1"/>
    <dgm:cxn modelId="{0DA8A375-9CC5-4EAF-A237-FAE9ED7354F7}" type="presParOf" srcId="{BBC05D66-022C-4FD7-8FC9-501CA61BAFD4}" destId="{26837B61-1293-426B-8A0A-878533C48C88}" srcOrd="1" destOrd="0" presId="urn:microsoft.com/office/officeart/2005/8/layout/default#1"/>
    <dgm:cxn modelId="{86328F0D-F83B-4B2B-AEEE-61CBF9056D6A}" type="presParOf" srcId="{BBC05D66-022C-4FD7-8FC9-501CA61BAFD4}" destId="{8DDBE010-7234-4F48-B216-44C840C2697A}" srcOrd="2" destOrd="0" presId="urn:microsoft.com/office/officeart/2005/8/layout/default#1"/>
    <dgm:cxn modelId="{580FAAFC-7E63-408F-B552-24055E336D1B}" type="presParOf" srcId="{BBC05D66-022C-4FD7-8FC9-501CA61BAFD4}" destId="{CD9C59C4-1EB8-4947-900C-8A3B87968E83}" srcOrd="3" destOrd="0" presId="urn:microsoft.com/office/officeart/2005/8/layout/default#1"/>
    <dgm:cxn modelId="{CE46E09D-E757-4B04-BCB9-B3F9B7B272CC}" type="presParOf" srcId="{BBC05D66-022C-4FD7-8FC9-501CA61BAFD4}" destId="{4BEEF245-E17F-4CFF-866A-1A16CD9013EA}" srcOrd="4" destOrd="0" presId="urn:microsoft.com/office/officeart/2005/8/layout/default#1"/>
    <dgm:cxn modelId="{17BA2B82-C66E-4620-9BB5-61B6BE4F25D8}" type="presParOf" srcId="{BBC05D66-022C-4FD7-8FC9-501CA61BAFD4}" destId="{5446D429-78D1-4A84-8942-C55DE04DB8E5}" srcOrd="5" destOrd="0" presId="urn:microsoft.com/office/officeart/2005/8/layout/default#1"/>
    <dgm:cxn modelId="{B6FCD5EA-E6E7-4EB0-8C3D-736BE9BB4406}" type="presParOf" srcId="{BBC05D66-022C-4FD7-8FC9-501CA61BAFD4}" destId="{DA6CC81A-63EC-47C1-8672-A21A118A1AC6}" srcOrd="6"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0CCF1-6FA8-48D0-A667-78D811A09D5F}" type="datetimeFigureOut">
              <a:rPr lang="en-US" smtClean="0"/>
              <a:pPr/>
              <a:t>6/13/2012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35D853-9FEC-4EB7-864A-E41D4218CA4E}" type="slidenum">
              <a:rPr lang="en-US" smtClean="0"/>
              <a:pPr/>
              <a:t>‹#›</a:t>
            </a:fld>
            <a:endParaRPr lang="en-US" dirty="0"/>
          </a:p>
        </p:txBody>
      </p:sp>
    </p:spTree>
    <p:extLst>
      <p:ext uri="{BB962C8B-B14F-4D97-AF65-F5344CB8AC3E}">
        <p14:creationId xmlns:p14="http://schemas.microsoft.com/office/powerpoint/2010/main" xmlns="" val="3506767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rPr>
              <a:t>FFP-MYAP: Strategic Objective:  Food Insecurity among Vulnerable Populations Reduced</a:t>
            </a:r>
          </a:p>
          <a:p>
            <a:r>
              <a:rPr lang="en-US" sz="1200" kern="1200" dirty="0" smtClean="0">
                <a:solidFill>
                  <a:schemeClr val="tx1"/>
                </a:solidFill>
                <a:effectLst/>
                <a:latin typeface="+mn-lt"/>
                <a:ea typeface="+mn-ea"/>
                <a:cs typeface="+mn-cs"/>
              </a:rPr>
              <a:t>The FFP PMP indicators and the type of program for which they are applicable are:</a:t>
            </a:r>
          </a:p>
          <a:p>
            <a:r>
              <a:rPr lang="en-US" sz="1200" kern="1200" dirty="0" smtClean="0">
                <a:solidFill>
                  <a:schemeClr val="tx1"/>
                </a:solidFill>
                <a:effectLst/>
                <a:latin typeface="+mn-lt"/>
                <a:ea typeface="+mn-ea"/>
                <a:cs typeface="+mn-cs"/>
              </a:rPr>
              <a:t> </a:t>
            </a:r>
          </a:p>
          <a:p>
            <a:r>
              <a:rPr lang="en-US" sz="1200" u="sng" kern="1200" dirty="0" smtClean="0">
                <a:solidFill>
                  <a:schemeClr val="tx1"/>
                </a:solidFill>
                <a:effectLst/>
                <a:latin typeface="+mn-lt"/>
                <a:ea typeface="+mn-ea"/>
                <a:cs typeface="+mn-cs"/>
              </a:rPr>
              <a:t>Strategic Objective:  Food Insecurity among Vulnerable Populations Reduced</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Percentage of underweight children 0-5 years of age in Title II-assisted areas in FFP priority countries (MYAP)</a:t>
            </a:r>
          </a:p>
          <a:p>
            <a:pPr lvl="0"/>
            <a:r>
              <a:rPr lang="en-US" sz="1200" kern="1200" dirty="0" smtClean="0">
                <a:solidFill>
                  <a:schemeClr val="tx1"/>
                </a:solidFill>
                <a:effectLst/>
                <a:latin typeface="+mn-lt"/>
                <a:ea typeface="+mn-ea"/>
                <a:cs typeface="+mn-cs"/>
              </a:rPr>
              <a:t>Percentage of applicable programs reporting maintenance or improvement in nutritional status (SYAP/MYAP)</a:t>
            </a:r>
          </a:p>
          <a:p>
            <a:pPr lvl="0"/>
            <a:r>
              <a:rPr lang="en-US" sz="1200" kern="1200" dirty="0" smtClean="0">
                <a:solidFill>
                  <a:schemeClr val="tx1"/>
                </a:solidFill>
                <a:effectLst/>
                <a:latin typeface="+mn-lt"/>
                <a:ea typeface="+mn-ea"/>
                <a:cs typeface="+mn-cs"/>
              </a:rPr>
              <a:t>Average number of months of adequate food provisioning in Title II-assisted program areas (MYAP)</a:t>
            </a:r>
          </a:p>
          <a:p>
            <a:pPr lvl="0"/>
            <a:r>
              <a:rPr lang="en-US" sz="1200" kern="1200" dirty="0" smtClean="0">
                <a:solidFill>
                  <a:schemeClr val="tx1"/>
                </a:solidFill>
                <a:effectLst/>
                <a:latin typeface="+mn-lt"/>
                <a:ea typeface="+mn-ea"/>
                <a:cs typeface="+mn-cs"/>
              </a:rPr>
              <a:t>Percentage of applicable programs reporting maintenance or improvement in household food consumption (MYAP)</a:t>
            </a: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IR 2:  Title II Impact in the Field Increased</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Percentage of targeted direct beneficiaries reached (SYAP/MYAP)</a:t>
            </a:r>
          </a:p>
          <a:p>
            <a:pPr lvl="0"/>
            <a:r>
              <a:rPr lang="en-US" sz="1200" kern="1200" dirty="0" smtClean="0">
                <a:solidFill>
                  <a:schemeClr val="tx1"/>
                </a:solidFill>
                <a:effectLst/>
                <a:latin typeface="+mn-lt"/>
                <a:ea typeface="+mn-ea"/>
                <a:cs typeface="+mn-cs"/>
              </a:rPr>
              <a:t>Percentage of Title II program beneficiaries with improved health, nutrition or hygiene behaviors (MYAP)</a:t>
            </a:r>
          </a:p>
          <a:p>
            <a:pPr lvl="0"/>
            <a:r>
              <a:rPr lang="en-US" sz="1200" kern="1200" dirty="0" smtClean="0">
                <a:solidFill>
                  <a:schemeClr val="tx1"/>
                </a:solidFill>
                <a:effectLst/>
                <a:latin typeface="+mn-lt"/>
                <a:ea typeface="+mn-ea"/>
                <a:cs typeface="+mn-cs"/>
              </a:rPr>
              <a:t>Percentage of Title II-assisted producers using a project-defined minimum number of sustainable agricultural technologies (MYAP)</a:t>
            </a:r>
          </a:p>
          <a:p>
            <a:pPr lvl="0"/>
            <a:r>
              <a:rPr lang="en-US" sz="1200" kern="1200" dirty="0" smtClean="0">
                <a:solidFill>
                  <a:schemeClr val="tx1"/>
                </a:solidFill>
                <a:effectLst/>
                <a:latin typeface="+mn-lt"/>
                <a:ea typeface="+mn-ea"/>
                <a:cs typeface="+mn-cs"/>
              </a:rPr>
              <a:t>Percentage of Title II-assisted communities with disaster early warning and response systems in place (SYAP/MYAP)</a:t>
            </a:r>
          </a:p>
          <a:p>
            <a:pPr lvl="0"/>
            <a:r>
              <a:rPr lang="en-US" sz="1200" kern="1200" dirty="0" smtClean="0">
                <a:solidFill>
                  <a:schemeClr val="tx1"/>
                </a:solidFill>
                <a:effectLst/>
                <a:latin typeface="+mn-lt"/>
                <a:ea typeface="+mn-ea"/>
                <a:cs typeface="+mn-cs"/>
              </a:rPr>
              <a:t>Percentage of Title II-assisted communities with improved physical infrastructure to mitigate the impact of shocks (SYAP/MYAP)</a:t>
            </a:r>
          </a:p>
          <a:p>
            <a:pPr lvl="0"/>
            <a:r>
              <a:rPr lang="en-US" sz="1200" kern="1200" dirty="0" smtClean="0">
                <a:solidFill>
                  <a:schemeClr val="tx1"/>
                </a:solidFill>
                <a:effectLst/>
                <a:latin typeface="+mn-lt"/>
                <a:ea typeface="+mn-ea"/>
                <a:cs typeface="+mn-cs"/>
              </a:rPr>
              <a:t>Percentage of Title II-assisted communities with safety nets to address the needs of their most vulnerable members (MYAP)</a:t>
            </a:r>
          </a:p>
          <a:p>
            <a:pPr lvl="0"/>
            <a:r>
              <a:rPr lang="en-US" sz="1200" kern="1200" dirty="0" smtClean="0">
                <a:solidFill>
                  <a:schemeClr val="tx1"/>
                </a:solidFill>
                <a:effectLst/>
                <a:latin typeface="+mn-lt"/>
                <a:ea typeface="+mn-ea"/>
                <a:cs typeface="+mn-cs"/>
              </a:rPr>
              <a:t>Percentage of Title II-assisted communities with improved capacity (MYAP)</a:t>
            </a:r>
          </a:p>
          <a:p>
            <a:pPr lvl="0"/>
            <a:r>
              <a:rPr lang="en-US" sz="1200" kern="1200" dirty="0" smtClean="0">
                <a:solidFill>
                  <a:schemeClr val="tx1"/>
                </a:solidFill>
                <a:effectLst/>
                <a:latin typeface="+mn-lt"/>
                <a:ea typeface="+mn-ea"/>
                <a:cs typeface="+mn-cs"/>
              </a:rPr>
              <a:t>2012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FFP’s goal for multi-year development programming is to reduce risks and vulnerabilities to food insecurity and increase food availability, access and utilization/consumption. Title II programs must target the vulnerability of food insecure individuals, households and communities directly.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1</a:t>
            </a:fld>
            <a:endParaRPr lang="en-US" dirty="0"/>
          </a:p>
        </p:txBody>
      </p:sp>
    </p:spTree>
    <p:extLst>
      <p:ext uri="{BB962C8B-B14F-4D97-AF65-F5344CB8AC3E}">
        <p14:creationId xmlns:p14="http://schemas.microsoft.com/office/powerpoint/2010/main" xmlns="" val="3160177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A quick review of a typical value chain.    Source: USAID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main components of an agricultural supply chain.</a:t>
            </a:r>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20</a:t>
            </a:fld>
            <a:endParaRPr lang="en-US" dirty="0"/>
          </a:p>
        </p:txBody>
      </p:sp>
    </p:spTree>
    <p:extLst>
      <p:ext uri="{BB962C8B-B14F-4D97-AF65-F5344CB8AC3E}">
        <p14:creationId xmlns:p14="http://schemas.microsoft.com/office/powerpoint/2010/main" xmlns="" val="175871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is an agriculture value chain?</a:t>
            </a:r>
          </a:p>
          <a:p>
            <a:r>
              <a:rPr lang="en-US" sz="1200" kern="1200" dirty="0" smtClean="0">
                <a:solidFill>
                  <a:schemeClr val="tx1"/>
                </a:solidFill>
                <a:effectLst/>
                <a:latin typeface="+mn-lt"/>
                <a:ea typeface="+mn-ea"/>
                <a:cs typeface="+mn-cs"/>
              </a:rPr>
              <a:t>Theses are growth oriented transactions along a chain of  specific  crops and livestock  ”.   Think of it in terms of your own MYAP work. You are in the service delivery business right? MAYP’s deliver goods (food) and services in the form of knowledge and asset transfers  to improve food security.</a:t>
            </a:r>
          </a:p>
          <a:p>
            <a:r>
              <a:rPr lang="en-US" sz="1200" kern="1200" dirty="0" smtClean="0">
                <a:solidFill>
                  <a:schemeClr val="tx1"/>
                </a:solidFill>
                <a:effectLst/>
                <a:latin typeface="+mn-lt"/>
                <a:ea typeface="+mn-ea"/>
                <a:cs typeface="+mn-cs"/>
              </a:rPr>
              <a:t>If one of the key functions  malfunctions, what happens? If IT doesn’t work, drivers are ill, vehicles are out of service, food is delayed in a port, etc. The supply chain is broken.</a:t>
            </a:r>
          </a:p>
          <a:p>
            <a:r>
              <a:rPr lang="en-US" sz="1200" kern="1200" dirty="0" smtClean="0">
                <a:solidFill>
                  <a:schemeClr val="tx1"/>
                </a:solidFill>
                <a:effectLst/>
                <a:latin typeface="+mn-lt"/>
                <a:ea typeface="+mn-ea"/>
                <a:cs typeface="+mn-cs"/>
              </a:rPr>
              <a:t>Ag. is the same in MYAP  (Go to slide)</a:t>
            </a:r>
          </a:p>
          <a:p>
            <a:endParaRPr lang="en-US" dirty="0" smtClean="0"/>
          </a:p>
          <a:p>
            <a:r>
              <a:rPr lang="en-US" sz="1200" kern="1200" dirty="0" smtClean="0">
                <a:solidFill>
                  <a:schemeClr val="tx1"/>
                </a:solidFill>
                <a:effectLst/>
                <a:latin typeface="+mn-lt"/>
                <a:ea typeface="+mn-ea"/>
                <a:cs typeface="+mn-cs"/>
              </a:rPr>
              <a:t>. Will the proposed intervention contribute positively to:</a:t>
            </a:r>
          </a:p>
          <a:p>
            <a:pPr lvl="0"/>
            <a:r>
              <a:rPr lang="en-US" sz="1200" kern="1200" dirty="0" smtClean="0">
                <a:solidFill>
                  <a:schemeClr val="tx1"/>
                </a:solidFill>
                <a:effectLst/>
                <a:latin typeface="+mn-lt"/>
                <a:ea typeface="+mn-ea"/>
                <a:cs typeface="+mn-cs"/>
              </a:rPr>
              <a:t>Increasing food availability? Upgrading means improvement in quantity, quality and timing . This impacts availability by making more food available </a:t>
            </a:r>
          </a:p>
          <a:p>
            <a:pPr lvl="0"/>
            <a:r>
              <a:rPr lang="en-US" sz="1200" kern="1200" dirty="0" smtClean="0">
                <a:solidFill>
                  <a:schemeClr val="tx1"/>
                </a:solidFill>
                <a:effectLst/>
                <a:latin typeface="+mn-lt"/>
                <a:ea typeface="+mn-ea"/>
                <a:cs typeface="+mn-cs"/>
              </a:rPr>
              <a:t>Food access? Increase in the unit value of the crop being sold. More income.</a:t>
            </a:r>
          </a:p>
          <a:p>
            <a:pPr lvl="0"/>
            <a:r>
              <a:rPr lang="en-US" sz="1200" kern="1200" dirty="0" smtClean="0">
                <a:solidFill>
                  <a:schemeClr val="tx1"/>
                </a:solidFill>
                <a:effectLst/>
                <a:latin typeface="+mn-lt"/>
                <a:ea typeface="+mn-ea"/>
                <a:cs typeface="+mn-cs"/>
              </a:rPr>
              <a:t>Utilization? Improved quality should result in better storage quality, also larger quantity of food for family use.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Stability / Mitigate shock in  the food system. Improving the overall productivity of the land resource reduces risks to climate/environmental shocks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Run a “do no harm” test. Will the proposed interventions contribute positively to :</a:t>
            </a:r>
          </a:p>
          <a:p>
            <a:pPr lvl="0"/>
            <a:r>
              <a:rPr lang="en-US" sz="1200" kern="1200" dirty="0" smtClean="0">
                <a:solidFill>
                  <a:schemeClr val="tx1"/>
                </a:solidFill>
                <a:effectLst/>
                <a:latin typeface="+mn-lt"/>
                <a:ea typeface="+mn-ea"/>
                <a:cs typeface="+mn-cs"/>
              </a:rPr>
              <a:t>Gender roles and equity?</a:t>
            </a:r>
          </a:p>
          <a:p>
            <a:pPr lvl="0"/>
            <a:r>
              <a:rPr lang="en-US" sz="1200" kern="1200" dirty="0" smtClean="0">
                <a:solidFill>
                  <a:schemeClr val="tx1"/>
                </a:solidFill>
                <a:effectLst/>
                <a:latin typeface="+mn-lt"/>
                <a:ea typeface="+mn-ea"/>
                <a:cs typeface="+mn-cs"/>
              </a:rPr>
              <a:t>The physical environment of the farm</a:t>
            </a:r>
          </a:p>
          <a:p>
            <a:pPr lvl="0"/>
            <a:r>
              <a:rPr lang="en-US" sz="1200" kern="1200" dirty="0" smtClean="0">
                <a:solidFill>
                  <a:schemeClr val="tx1"/>
                </a:solidFill>
                <a:effectLst/>
                <a:latin typeface="+mn-lt"/>
                <a:ea typeface="+mn-ea"/>
                <a:cs typeface="+mn-cs"/>
              </a:rPr>
              <a:t>Household economics (limited risk/ potential return +)</a:t>
            </a:r>
          </a:p>
          <a:p>
            <a:pPr lvl="0"/>
            <a:r>
              <a:rPr lang="en-US" sz="1200" kern="1200" dirty="0" smtClean="0">
                <a:solidFill>
                  <a:schemeClr val="tx1"/>
                </a:solidFill>
                <a:effectLst/>
                <a:latin typeface="+mn-lt"/>
                <a:ea typeface="+mn-ea"/>
                <a:cs typeface="+mn-cs"/>
              </a:rPr>
              <a:t>Market led</a:t>
            </a:r>
          </a:p>
          <a:p>
            <a:pPr lvl="0"/>
            <a:r>
              <a:rPr lang="en-US" sz="1200" kern="1200" dirty="0" smtClean="0">
                <a:solidFill>
                  <a:schemeClr val="tx1"/>
                </a:solidFill>
                <a:effectLst/>
                <a:latin typeface="+mn-lt"/>
                <a:ea typeface="+mn-ea"/>
                <a:cs typeface="+mn-cs"/>
              </a:rPr>
              <a:t>Positive nutritional  outcomes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HOW DO YOU DECIDE ON AN AG. SUPPLY CHAIN THAT CAN BE UP-GRADED (VALUE ADDED?</a:t>
            </a:r>
          </a:p>
          <a:p>
            <a:r>
              <a:rPr lang="en-US" sz="1200" kern="1200" dirty="0" smtClean="0">
                <a:solidFill>
                  <a:schemeClr val="tx1"/>
                </a:solidFill>
                <a:effectLst/>
                <a:latin typeface="+mn-lt"/>
                <a:ea typeface="+mn-ea"/>
                <a:cs typeface="+mn-cs"/>
              </a:rPr>
              <a:t>Step #1- start with your project indicators. Indicators drive project decisions-which interventions will be used. Agriculture will be used to grow income, improve nutritional outcomes along with cross cuts environment, gender impact.</a:t>
            </a:r>
          </a:p>
          <a:p>
            <a:r>
              <a:rPr lang="en-US" dirty="0" smtClean="0"/>
              <a:t>Increased dietary diversity and # of months HH are food secure? If can use</a:t>
            </a:r>
            <a:r>
              <a:rPr lang="en-US" baseline="0" dirty="0" smtClean="0"/>
              <a:t> the 4 pillar HFS as the cross check. Dietary diversity was increased by improving access to purchase food in the lean season and more diversified diet  of foods not grown on the HH’s land </a:t>
            </a:r>
            <a:endParaRPr lang="en-US" dirty="0"/>
          </a:p>
        </p:txBody>
      </p:sp>
      <p:sp>
        <p:nvSpPr>
          <p:cNvPr id="4" name="Slide Number Placeholder 3"/>
          <p:cNvSpPr>
            <a:spLocks noGrp="1"/>
          </p:cNvSpPr>
          <p:nvPr>
            <p:ph type="sldNum" sz="quarter" idx="10"/>
          </p:nvPr>
        </p:nvSpPr>
        <p:spPr/>
        <p:txBody>
          <a:bodyPr/>
          <a:lstStyle/>
          <a:p>
            <a:fld id="{9C5B1193-BDCB-48CC-B572-6A9284CD7ECD}" type="slidenum">
              <a:rPr lang="en-US" smtClean="0"/>
              <a:pPr/>
              <a:t>21</a:t>
            </a:fld>
            <a:endParaRPr lang="en-US" dirty="0"/>
          </a:p>
        </p:txBody>
      </p:sp>
    </p:spTree>
    <p:extLst>
      <p:ext uri="{BB962C8B-B14F-4D97-AF65-F5344CB8AC3E}">
        <p14:creationId xmlns:p14="http://schemas.microsoft.com/office/powerpoint/2010/main" xmlns="" val="64670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35D853-9FEC-4EB7-864A-E41D4218CA4E}" type="slidenum">
              <a:rPr lang="en-US" smtClean="0"/>
              <a:pPr/>
              <a:t>2</a:t>
            </a:fld>
            <a:endParaRPr lang="en-US" dirty="0"/>
          </a:p>
        </p:txBody>
      </p:sp>
    </p:spTree>
    <p:extLst>
      <p:ext uri="{BB962C8B-B14F-4D97-AF65-F5344CB8AC3E}">
        <p14:creationId xmlns:p14="http://schemas.microsoft.com/office/powerpoint/2010/main" xmlns="" val="367684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it is not only about availability and access (increasing supply) but also utilization (increasing demand) ex. WALA &gt;</a:t>
            </a:r>
            <a:r>
              <a:rPr lang="en-US" baseline="0" dirty="0" smtClean="0"/>
              <a:t> 200,000 HHs in the project.</a:t>
            </a:r>
            <a:endParaRPr lang="en-US" dirty="0" smtClean="0"/>
          </a:p>
          <a:p>
            <a:r>
              <a:rPr lang="en-US" dirty="0" smtClean="0"/>
              <a:t>The key is synchronize</a:t>
            </a:r>
            <a:r>
              <a:rPr lang="en-US" baseline="0" dirty="0" smtClean="0"/>
              <a:t> supply to meet demand creation for nutrient dense foods.</a:t>
            </a:r>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3</a:t>
            </a:fld>
            <a:endParaRPr lang="en-US" dirty="0"/>
          </a:p>
        </p:txBody>
      </p:sp>
    </p:spTree>
    <p:extLst>
      <p:ext uri="{BB962C8B-B14F-4D97-AF65-F5344CB8AC3E}">
        <p14:creationId xmlns:p14="http://schemas.microsoft.com/office/powerpoint/2010/main" xmlns="" val="2694319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Image there are no silos-Drop the professional labels. This sets up barriers on Day 1.</a:t>
            </a:r>
          </a:p>
          <a:p>
            <a:pPr lvl="0"/>
            <a:r>
              <a:rPr lang="en-US" sz="1200" kern="1200" dirty="0" smtClean="0">
                <a:solidFill>
                  <a:schemeClr val="tx1"/>
                </a:solidFill>
                <a:effectLst/>
                <a:latin typeface="+mn-lt"/>
                <a:ea typeface="+mn-ea"/>
                <a:cs typeface="+mn-cs"/>
              </a:rPr>
              <a:t>Project staff should unify around achieving household food security- refer to your selves as food security </a:t>
            </a:r>
            <a:r>
              <a:rPr lang="en-US" sz="1200" kern="1200" dirty="0" err="1" smtClean="0">
                <a:solidFill>
                  <a:schemeClr val="tx1"/>
                </a:solidFill>
                <a:effectLst/>
                <a:latin typeface="+mn-lt"/>
                <a:ea typeface="+mn-ea"/>
                <a:cs typeface="+mn-cs"/>
              </a:rPr>
              <a:t>practicioners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After all isn’t that what we do?</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Nuts go about creating demand  with “their “ groups usually with little strategic thought about the supply side for nutrient dense foods, lean season gaps, or first food for baby.</a:t>
            </a:r>
          </a:p>
          <a:p>
            <a:pPr lvl="0"/>
            <a:r>
              <a:rPr lang="en-US" sz="1200" kern="1200" dirty="0" smtClean="0">
                <a:solidFill>
                  <a:schemeClr val="tx1"/>
                </a:solidFill>
                <a:effectLst/>
                <a:latin typeface="+mn-lt"/>
                <a:ea typeface="+mn-ea"/>
                <a:cs typeface="+mn-cs"/>
              </a:rPr>
              <a:t>Aggies go about working with “their” project groups with little strategic thought about linking their supply side work to meet the demand needs created by the nutrition colleagues.</a:t>
            </a:r>
          </a:p>
          <a:p>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4</a:t>
            </a:fld>
            <a:endParaRPr lang="en-US" dirty="0"/>
          </a:p>
        </p:txBody>
      </p:sp>
    </p:spTree>
    <p:extLst>
      <p:ext uri="{BB962C8B-B14F-4D97-AF65-F5344CB8AC3E}">
        <p14:creationId xmlns:p14="http://schemas.microsoft.com/office/powerpoint/2010/main" xmlns="" val="685320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about your group work seeking synergies- identify ways in which the project resources you have available</a:t>
            </a:r>
            <a:r>
              <a:rPr lang="en-US" baseline="0" dirty="0" smtClean="0"/>
              <a:t> to you can we used to improve outcomes for both nutrition and income growth. Identify program entry points where both supply and demand strategies achieve multiple outcomes.</a:t>
            </a:r>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5</a:t>
            </a:fld>
            <a:endParaRPr lang="en-US" dirty="0"/>
          </a:p>
        </p:txBody>
      </p:sp>
    </p:spTree>
    <p:extLst>
      <p:ext uri="{BB962C8B-B14F-4D97-AF65-F5344CB8AC3E}">
        <p14:creationId xmlns:p14="http://schemas.microsoft.com/office/powerpoint/2010/main" xmlns="" val="4239339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table will receive a crop that they will use as their example: pigeon pea, sesame seeds, orange flesh sweet potato, orange flesh pumpkin/squash</a:t>
            </a:r>
          </a:p>
          <a:p>
            <a:r>
              <a:rPr lang="en-US" sz="1200" kern="1200" dirty="0" smtClean="0">
                <a:solidFill>
                  <a:schemeClr val="tx1"/>
                </a:solidFill>
                <a:effectLst/>
                <a:latin typeface="+mn-lt"/>
                <a:ea typeface="+mn-ea"/>
                <a:cs typeface="+mn-cs"/>
              </a:rPr>
              <a:t>Interventions that increase economic value for the vulnerable value chain actors as well as associated with increased value for nutrition outcomes.</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Look at each activity in a value chain and identify a practical indicator that will show a nutritional outcome while adding value to the product. Also identify needed financing to support change in the value of the chain. Tie in VSL’s value chains and nutritional outcomes for children.</a:t>
            </a:r>
          </a:p>
          <a:p>
            <a:r>
              <a:rPr lang="en-US" sz="1200" kern="1200" dirty="0" smtClean="0">
                <a:solidFill>
                  <a:schemeClr val="tx1"/>
                </a:solidFill>
                <a:effectLst/>
                <a:latin typeface="+mn-lt"/>
                <a:ea typeface="+mn-ea"/>
                <a:cs typeface="+mn-cs"/>
              </a:rPr>
              <a:t>Examples for VSL financing:</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Inputs- seeds/ planting materials</a:t>
            </a:r>
          </a:p>
          <a:p>
            <a:pPr lvl="0"/>
            <a:r>
              <a:rPr lang="en-US" sz="1200" kern="1200" dirty="0" smtClean="0">
                <a:solidFill>
                  <a:schemeClr val="tx1"/>
                </a:solidFill>
                <a:effectLst/>
                <a:latin typeface="+mn-lt"/>
                <a:ea typeface="+mn-ea"/>
                <a:cs typeface="+mn-cs"/>
              </a:rPr>
              <a:t>Production-  increase output and quality assurance use of on-farm resources (food safety)</a:t>
            </a:r>
          </a:p>
          <a:p>
            <a:pPr lvl="0"/>
            <a:r>
              <a:rPr lang="en-US" sz="1200" kern="1200" dirty="0" smtClean="0">
                <a:solidFill>
                  <a:schemeClr val="tx1"/>
                </a:solidFill>
                <a:effectLst/>
                <a:latin typeface="+mn-lt"/>
                <a:ea typeface="+mn-ea"/>
                <a:cs typeface="+mn-cs"/>
              </a:rPr>
              <a:t>Harvest- differentiating quality over quantity</a:t>
            </a:r>
          </a:p>
          <a:p>
            <a:pPr lvl="0"/>
            <a:r>
              <a:rPr lang="en-US" sz="1200" kern="1200" dirty="0" smtClean="0">
                <a:solidFill>
                  <a:schemeClr val="tx1"/>
                </a:solidFill>
                <a:effectLst/>
                <a:latin typeface="+mn-lt"/>
                <a:ea typeface="+mn-ea"/>
                <a:cs typeface="+mn-cs"/>
              </a:rPr>
              <a:t>Processing – low cost value added: farm level drying?</a:t>
            </a:r>
          </a:p>
          <a:p>
            <a:pPr lvl="0"/>
            <a:r>
              <a:rPr lang="en-US" sz="1200" kern="1200" dirty="0" smtClean="0">
                <a:solidFill>
                  <a:schemeClr val="tx1"/>
                </a:solidFill>
                <a:effectLst/>
                <a:latin typeface="+mn-lt"/>
                <a:ea typeface="+mn-ea"/>
                <a:cs typeface="+mn-cs"/>
              </a:rPr>
              <a:t>Storage improved conditions /extending time  for optimal market timing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Availability- increasing the number of months HH are food security from their own land resources. Hungry season?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Access: optimizing the choice of crops and livestock (production, storage)so that they are of optimal economic value.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Utilization: nutrient dense foods/ dietary diversity. Health issues.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175D2FC-548A-4E05-B0E2-6B089A21DA9F}" type="slidenum">
              <a:rPr lang="en-US" smtClean="0"/>
              <a:pPr/>
              <a:t>6</a:t>
            </a:fld>
            <a:endParaRPr lang="en-US" dirty="0"/>
          </a:p>
        </p:txBody>
      </p:sp>
    </p:spTree>
    <p:extLst>
      <p:ext uri="{BB962C8B-B14F-4D97-AF65-F5344CB8AC3E}">
        <p14:creationId xmlns:p14="http://schemas.microsoft.com/office/powerpoint/2010/main" xmlns="" val="17390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100" dirty="0" smtClean="0"/>
              <a:t>1)Identify one crop to use a focus. Ex- sweet potato</a:t>
            </a:r>
          </a:p>
          <a:p>
            <a:pPr marL="0" indent="0">
              <a:buNone/>
            </a:pPr>
            <a:r>
              <a:rPr lang="en-US" sz="1100" dirty="0" smtClean="0"/>
              <a:t>2) Aim: to increase the production and consumption of  sweet potato.</a:t>
            </a:r>
          </a:p>
          <a:p>
            <a:pPr marL="0" indent="0">
              <a:buNone/>
            </a:pPr>
            <a:r>
              <a:rPr lang="en-US" sz="1100" dirty="0" smtClean="0"/>
              <a:t>3)</a:t>
            </a:r>
            <a:r>
              <a:rPr lang="en-US" sz="1200" dirty="0" smtClean="0"/>
              <a:t> ) Identify interventions  that are within your tool box that can have a positive outcome.</a:t>
            </a:r>
          </a:p>
          <a:p>
            <a:pPr marL="228600" indent="-228600">
              <a:buAutoNum type="alphaLcParenR"/>
            </a:pPr>
            <a:r>
              <a:rPr lang="en-US" sz="1200" dirty="0" smtClean="0"/>
              <a:t>Physical Availability – ag. tool box/ nut. Tool box</a:t>
            </a:r>
          </a:p>
          <a:p>
            <a:pPr marL="0" indent="0">
              <a:buNone/>
            </a:pPr>
            <a:r>
              <a:rPr lang="en-US" sz="1200" dirty="0" smtClean="0"/>
              <a:t>b) Access- ability to buy it or sell it.</a:t>
            </a:r>
          </a:p>
          <a:p>
            <a:pPr marL="0" indent="0">
              <a:buNone/>
            </a:pPr>
            <a:r>
              <a:rPr lang="en-US" sz="1200" dirty="0" smtClean="0"/>
              <a:t>C) Utilization Ag. higher quality (food safe)  value add. Create demand</a:t>
            </a:r>
          </a:p>
          <a:p>
            <a:pPr marL="0" indent="0">
              <a:buNone/>
            </a:pPr>
            <a:r>
              <a:rPr lang="en-US" sz="1200" dirty="0" smtClean="0"/>
              <a:t>d) Resiliency- nut. Box –id chronic and acute food shortages.  Ag tool  box- 1&amp;2</a:t>
            </a:r>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8</a:t>
            </a:fld>
            <a:endParaRPr lang="en-US" dirty="0"/>
          </a:p>
        </p:txBody>
      </p:sp>
    </p:spTree>
    <p:extLst>
      <p:ext uri="{BB962C8B-B14F-4D97-AF65-F5344CB8AC3E}">
        <p14:creationId xmlns:p14="http://schemas.microsoft.com/office/powerpoint/2010/main" xmlns="" val="725064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a:t>
            </a:r>
            <a:r>
              <a:rPr lang="en-US" baseline="0" dirty="0" smtClean="0"/>
              <a:t> typical interventions in an aggie’s tool box to deal with HSF. Hardware: inputs / software training. </a:t>
            </a:r>
          </a:p>
          <a:p>
            <a:r>
              <a:rPr lang="en-US" baseline="0" dirty="0" smtClean="0"/>
              <a:t>Use these 4 pillars as your programming guide to identify key interventions.</a:t>
            </a:r>
            <a:endParaRPr lang="en-US" dirty="0"/>
          </a:p>
        </p:txBody>
      </p:sp>
      <p:sp>
        <p:nvSpPr>
          <p:cNvPr id="4" name="Slide Number Placeholder 3"/>
          <p:cNvSpPr>
            <a:spLocks noGrp="1"/>
          </p:cNvSpPr>
          <p:nvPr>
            <p:ph type="sldNum" sz="quarter" idx="10"/>
          </p:nvPr>
        </p:nvSpPr>
        <p:spPr/>
        <p:txBody>
          <a:bodyPr/>
          <a:lstStyle/>
          <a:p>
            <a:fld id="{4175D2FC-548A-4E05-B0E2-6B089A21DA9F}" type="slidenum">
              <a:rPr lang="en-US" smtClean="0"/>
              <a:pPr/>
              <a:t>9</a:t>
            </a:fld>
            <a:endParaRPr lang="en-US" dirty="0"/>
          </a:p>
        </p:txBody>
      </p:sp>
    </p:spTree>
    <p:extLst>
      <p:ext uri="{BB962C8B-B14F-4D97-AF65-F5344CB8AC3E}">
        <p14:creationId xmlns:p14="http://schemas.microsoft.com/office/powerpoint/2010/main" xmlns="" val="2896112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 #1  Availability -Guide them in growing more (production) b) Keeping more of what they grow (post harvest)</a:t>
            </a:r>
          </a:p>
          <a:p>
            <a:r>
              <a:rPr lang="en-US" dirty="0" smtClean="0"/>
              <a:t>Option #2  Access -Sell some of what they grow.</a:t>
            </a:r>
            <a:r>
              <a:rPr lang="en-US" baseline="0" dirty="0" smtClean="0"/>
              <a:t> Improve quality/ marketability of what they grow –Upgrade value</a:t>
            </a:r>
          </a:p>
          <a:p>
            <a:r>
              <a:rPr lang="en-US" baseline="0" dirty="0" smtClean="0"/>
              <a:t>Option #3 Utilization- Guide their bodies to better utilize more of what they eat- diversity, food safety, density, - non food –H 2o and sanitation.</a:t>
            </a:r>
            <a:endParaRPr lang="en-US" dirty="0"/>
          </a:p>
        </p:txBody>
      </p:sp>
      <p:sp>
        <p:nvSpPr>
          <p:cNvPr id="4" name="Slide Number Placeholder 3"/>
          <p:cNvSpPr>
            <a:spLocks noGrp="1"/>
          </p:cNvSpPr>
          <p:nvPr>
            <p:ph type="sldNum" sz="quarter" idx="10"/>
          </p:nvPr>
        </p:nvSpPr>
        <p:spPr/>
        <p:txBody>
          <a:bodyPr/>
          <a:lstStyle/>
          <a:p>
            <a:fld id="{E835D853-9FEC-4EB7-864A-E41D4218CA4E}" type="slidenum">
              <a:rPr lang="en-US" smtClean="0"/>
              <a:pPr/>
              <a:t>14</a:t>
            </a:fld>
            <a:endParaRPr lang="en-US" dirty="0"/>
          </a:p>
        </p:txBody>
      </p:sp>
    </p:spTree>
    <p:extLst>
      <p:ext uri="{BB962C8B-B14F-4D97-AF65-F5344CB8AC3E}">
        <p14:creationId xmlns:p14="http://schemas.microsoft.com/office/powerpoint/2010/main" xmlns="" val="2514459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0BE32-E5E8-4F00-94A1-7666CA47E16F}" type="datetime1">
              <a:rPr lang="en-US" smtClean="0"/>
              <a:pPr/>
              <a:t>6/13/2012</a:t>
            </a:fld>
            <a:endParaRPr lang="en-US" dirty="0"/>
          </a:p>
        </p:txBody>
      </p:sp>
      <p:sp>
        <p:nvSpPr>
          <p:cNvPr id="5" name="Footer Placeholder 4"/>
          <p:cNvSpPr>
            <a:spLocks noGrp="1"/>
          </p:cNvSpPr>
          <p:nvPr>
            <p:ph type="ftr" sz="quarter" idx="11"/>
          </p:nvPr>
        </p:nvSpPr>
        <p:spPr/>
        <p:txBody>
          <a:bodyPr/>
          <a:lstStyle/>
          <a:p>
            <a:r>
              <a:rPr lang="en-US" smtClean="0"/>
              <a:t>sommers.csucid@gmail.com</a:t>
            </a:r>
            <a:endParaRPr lang="en-US" dirty="0"/>
          </a:p>
        </p:txBody>
      </p:sp>
      <p:sp>
        <p:nvSpPr>
          <p:cNvPr id="6" name="Slide Number Placeholder 5"/>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318272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D327C-1B35-4C67-961D-28353F79424C}" type="datetime1">
              <a:rPr lang="en-US" smtClean="0"/>
              <a:pPr/>
              <a:t>6/13/2012</a:t>
            </a:fld>
            <a:endParaRPr lang="en-US" dirty="0"/>
          </a:p>
        </p:txBody>
      </p:sp>
      <p:sp>
        <p:nvSpPr>
          <p:cNvPr id="5" name="Footer Placeholder 4"/>
          <p:cNvSpPr>
            <a:spLocks noGrp="1"/>
          </p:cNvSpPr>
          <p:nvPr>
            <p:ph type="ftr" sz="quarter" idx="11"/>
          </p:nvPr>
        </p:nvSpPr>
        <p:spPr/>
        <p:txBody>
          <a:bodyPr/>
          <a:lstStyle/>
          <a:p>
            <a:r>
              <a:rPr lang="en-US" smtClean="0"/>
              <a:t>sommers.csucid@gmail.com</a:t>
            </a:r>
            <a:endParaRPr lang="en-US" dirty="0"/>
          </a:p>
        </p:txBody>
      </p:sp>
      <p:sp>
        <p:nvSpPr>
          <p:cNvPr id="6" name="Slide Number Placeholder 5"/>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253996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00B416-FFC5-458E-B58E-B13FC03FBBDB}" type="datetime1">
              <a:rPr lang="en-US" smtClean="0"/>
              <a:pPr/>
              <a:t>6/13/2012</a:t>
            </a:fld>
            <a:endParaRPr lang="en-US" dirty="0"/>
          </a:p>
        </p:txBody>
      </p:sp>
      <p:sp>
        <p:nvSpPr>
          <p:cNvPr id="5" name="Footer Placeholder 4"/>
          <p:cNvSpPr>
            <a:spLocks noGrp="1"/>
          </p:cNvSpPr>
          <p:nvPr>
            <p:ph type="ftr" sz="quarter" idx="11"/>
          </p:nvPr>
        </p:nvSpPr>
        <p:spPr/>
        <p:txBody>
          <a:bodyPr/>
          <a:lstStyle/>
          <a:p>
            <a:r>
              <a:rPr lang="en-US" smtClean="0"/>
              <a:t>sommers.csucid@gmail.com</a:t>
            </a:r>
            <a:endParaRPr lang="en-US" dirty="0"/>
          </a:p>
        </p:txBody>
      </p:sp>
      <p:sp>
        <p:nvSpPr>
          <p:cNvPr id="6" name="Slide Number Placeholder 5"/>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668720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447800"/>
            <a:ext cx="77724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pPr>
              <a:defRPr/>
            </a:pPr>
            <a:fld id="{AEC20A96-A82B-4ACA-A049-22639630DED5}" type="datetime1">
              <a:rPr lang="en-US" smtClean="0"/>
              <a:pPr>
                <a:defRPr/>
              </a:pPr>
              <a:t>6/13/2012</a:t>
            </a:fld>
            <a:endParaRPr lang="en-US" dirty="0"/>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pPr>
              <a:defRPr/>
            </a:pPr>
            <a:r>
              <a:rPr lang="en-US" smtClean="0"/>
              <a:t>sommers.csucid@gmail.com</a:t>
            </a:r>
            <a:endParaRPr lang="en-US" dirty="0"/>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pPr>
              <a:defRPr/>
            </a:pPr>
            <a:fld id="{FF7E20FA-21A0-40DA-A871-B4082D0654E1}" type="slidenum">
              <a:rPr lang="en-US"/>
              <a:pPr>
                <a:defRPr/>
              </a:pPr>
              <a:t>‹#›</a:t>
            </a:fld>
            <a:endParaRPr lang="en-US" dirty="0"/>
          </a:p>
        </p:txBody>
      </p:sp>
    </p:spTree>
    <p:extLst>
      <p:ext uri="{BB962C8B-B14F-4D97-AF65-F5344CB8AC3E}">
        <p14:creationId xmlns:p14="http://schemas.microsoft.com/office/powerpoint/2010/main" xmlns="" val="330275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0E9DD-96B9-4996-9DC9-A8BDE6F891FA}" type="datetime1">
              <a:rPr lang="en-US" smtClean="0"/>
              <a:pPr/>
              <a:t>6/13/2012</a:t>
            </a:fld>
            <a:endParaRPr lang="en-US" dirty="0"/>
          </a:p>
        </p:txBody>
      </p:sp>
      <p:sp>
        <p:nvSpPr>
          <p:cNvPr id="5" name="Footer Placeholder 4"/>
          <p:cNvSpPr>
            <a:spLocks noGrp="1"/>
          </p:cNvSpPr>
          <p:nvPr>
            <p:ph type="ftr" sz="quarter" idx="11"/>
          </p:nvPr>
        </p:nvSpPr>
        <p:spPr/>
        <p:txBody>
          <a:bodyPr/>
          <a:lstStyle/>
          <a:p>
            <a:r>
              <a:rPr lang="en-US" smtClean="0"/>
              <a:t>sommers.csucid@gmail.com</a:t>
            </a:r>
            <a:endParaRPr lang="en-US" dirty="0"/>
          </a:p>
        </p:txBody>
      </p:sp>
      <p:sp>
        <p:nvSpPr>
          <p:cNvPr id="6" name="Slide Number Placeholder 5"/>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51454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069376-C764-4D75-886A-F926E638D5AB}" type="datetime1">
              <a:rPr lang="en-US" smtClean="0"/>
              <a:pPr/>
              <a:t>6/13/2012</a:t>
            </a:fld>
            <a:endParaRPr lang="en-US" dirty="0"/>
          </a:p>
        </p:txBody>
      </p:sp>
      <p:sp>
        <p:nvSpPr>
          <p:cNvPr id="5" name="Footer Placeholder 4"/>
          <p:cNvSpPr>
            <a:spLocks noGrp="1"/>
          </p:cNvSpPr>
          <p:nvPr>
            <p:ph type="ftr" sz="quarter" idx="11"/>
          </p:nvPr>
        </p:nvSpPr>
        <p:spPr/>
        <p:txBody>
          <a:bodyPr/>
          <a:lstStyle/>
          <a:p>
            <a:r>
              <a:rPr lang="en-US" smtClean="0"/>
              <a:t>sommers.csucid@gmail.com</a:t>
            </a:r>
            <a:endParaRPr lang="en-US" dirty="0"/>
          </a:p>
        </p:txBody>
      </p:sp>
      <p:sp>
        <p:nvSpPr>
          <p:cNvPr id="6" name="Slide Number Placeholder 5"/>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59753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064EF-B2C0-4F6F-BA2A-13300B4FA506}" type="datetime1">
              <a:rPr lang="en-US" smtClean="0"/>
              <a:pPr/>
              <a:t>6/13/2012</a:t>
            </a:fld>
            <a:endParaRPr lang="en-US" dirty="0"/>
          </a:p>
        </p:txBody>
      </p:sp>
      <p:sp>
        <p:nvSpPr>
          <p:cNvPr id="6" name="Footer Placeholder 5"/>
          <p:cNvSpPr>
            <a:spLocks noGrp="1"/>
          </p:cNvSpPr>
          <p:nvPr>
            <p:ph type="ftr" sz="quarter" idx="11"/>
          </p:nvPr>
        </p:nvSpPr>
        <p:spPr/>
        <p:txBody>
          <a:bodyPr/>
          <a:lstStyle/>
          <a:p>
            <a:r>
              <a:rPr lang="en-US" smtClean="0"/>
              <a:t>sommers.csucid@gmail.com</a:t>
            </a:r>
            <a:endParaRPr lang="en-US" dirty="0"/>
          </a:p>
        </p:txBody>
      </p:sp>
      <p:sp>
        <p:nvSpPr>
          <p:cNvPr id="7" name="Slide Number Placeholder 6"/>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74960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FC88E3-622B-425F-9015-A73B357FBA01}" type="datetime1">
              <a:rPr lang="en-US" smtClean="0"/>
              <a:pPr/>
              <a:t>6/13/2012</a:t>
            </a:fld>
            <a:endParaRPr lang="en-US" dirty="0"/>
          </a:p>
        </p:txBody>
      </p:sp>
      <p:sp>
        <p:nvSpPr>
          <p:cNvPr id="8" name="Footer Placeholder 7"/>
          <p:cNvSpPr>
            <a:spLocks noGrp="1"/>
          </p:cNvSpPr>
          <p:nvPr>
            <p:ph type="ftr" sz="quarter" idx="11"/>
          </p:nvPr>
        </p:nvSpPr>
        <p:spPr/>
        <p:txBody>
          <a:bodyPr/>
          <a:lstStyle/>
          <a:p>
            <a:r>
              <a:rPr lang="en-US" smtClean="0"/>
              <a:t>sommers.csucid@gmail.com</a:t>
            </a:r>
            <a:endParaRPr lang="en-US" dirty="0"/>
          </a:p>
        </p:txBody>
      </p:sp>
      <p:sp>
        <p:nvSpPr>
          <p:cNvPr id="9" name="Slide Number Placeholder 8"/>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3062914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7AD65-0AD1-428F-BF67-E8C1764FFC93}" type="datetime1">
              <a:rPr lang="en-US" smtClean="0"/>
              <a:pPr/>
              <a:t>6/13/2012</a:t>
            </a:fld>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
        <p:nvSpPr>
          <p:cNvPr id="5" name="Slide Number Placeholder 4"/>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127525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E3A1A-35B4-4122-8E78-4D656EB96529}" type="datetime1">
              <a:rPr lang="en-US" smtClean="0"/>
              <a:pPr/>
              <a:t>6/13/2012</a:t>
            </a:fld>
            <a:endParaRPr lang="en-US" dirty="0"/>
          </a:p>
        </p:txBody>
      </p:sp>
      <p:sp>
        <p:nvSpPr>
          <p:cNvPr id="3" name="Footer Placeholder 2"/>
          <p:cNvSpPr>
            <a:spLocks noGrp="1"/>
          </p:cNvSpPr>
          <p:nvPr>
            <p:ph type="ftr" sz="quarter" idx="11"/>
          </p:nvPr>
        </p:nvSpPr>
        <p:spPr/>
        <p:txBody>
          <a:bodyPr/>
          <a:lstStyle/>
          <a:p>
            <a:r>
              <a:rPr lang="en-US" smtClean="0"/>
              <a:t>sommers.csucid@gmail.com</a:t>
            </a:r>
            <a:endParaRPr lang="en-US" dirty="0"/>
          </a:p>
        </p:txBody>
      </p:sp>
      <p:sp>
        <p:nvSpPr>
          <p:cNvPr id="4" name="Slide Number Placeholder 3"/>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1394542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FCEF6-07B3-47AE-BDC3-7875892A96B4}" type="datetime1">
              <a:rPr lang="en-US" smtClean="0"/>
              <a:pPr/>
              <a:t>6/13/2012</a:t>
            </a:fld>
            <a:endParaRPr lang="en-US" dirty="0"/>
          </a:p>
        </p:txBody>
      </p:sp>
      <p:sp>
        <p:nvSpPr>
          <p:cNvPr id="6" name="Footer Placeholder 5"/>
          <p:cNvSpPr>
            <a:spLocks noGrp="1"/>
          </p:cNvSpPr>
          <p:nvPr>
            <p:ph type="ftr" sz="quarter" idx="11"/>
          </p:nvPr>
        </p:nvSpPr>
        <p:spPr/>
        <p:txBody>
          <a:bodyPr/>
          <a:lstStyle/>
          <a:p>
            <a:r>
              <a:rPr lang="en-US" smtClean="0"/>
              <a:t>sommers.csucid@gmail.com</a:t>
            </a:r>
            <a:endParaRPr lang="en-US" dirty="0"/>
          </a:p>
        </p:txBody>
      </p:sp>
      <p:sp>
        <p:nvSpPr>
          <p:cNvPr id="7" name="Slide Number Placeholder 6"/>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405299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C07EBB-4291-43AF-A567-0B67D02D3402}" type="datetime1">
              <a:rPr lang="en-US" smtClean="0"/>
              <a:pPr/>
              <a:t>6/13/2012</a:t>
            </a:fld>
            <a:endParaRPr lang="en-US" dirty="0"/>
          </a:p>
        </p:txBody>
      </p:sp>
      <p:sp>
        <p:nvSpPr>
          <p:cNvPr id="6" name="Footer Placeholder 5"/>
          <p:cNvSpPr>
            <a:spLocks noGrp="1"/>
          </p:cNvSpPr>
          <p:nvPr>
            <p:ph type="ftr" sz="quarter" idx="11"/>
          </p:nvPr>
        </p:nvSpPr>
        <p:spPr/>
        <p:txBody>
          <a:bodyPr/>
          <a:lstStyle/>
          <a:p>
            <a:r>
              <a:rPr lang="en-US" smtClean="0"/>
              <a:t>sommers.csucid@gmail.com</a:t>
            </a:r>
            <a:endParaRPr lang="en-US" dirty="0"/>
          </a:p>
        </p:txBody>
      </p:sp>
      <p:sp>
        <p:nvSpPr>
          <p:cNvPr id="7" name="Slide Number Placeholder 6"/>
          <p:cNvSpPr>
            <a:spLocks noGrp="1"/>
          </p:cNvSpPr>
          <p:nvPr>
            <p:ph type="sldNum" sz="quarter" idx="12"/>
          </p:nvPr>
        </p:nvSpPr>
        <p:spPr/>
        <p:txBody>
          <a:body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56210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ED8EA-F960-40A1-A493-3841E2E7987F}" type="datetime1">
              <a:rPr lang="en-US" smtClean="0"/>
              <a:pPr/>
              <a:t>6/13/2012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sommers.csucid@gmail.com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62B31-3193-412D-B8F0-FEBC96CDC57B}" type="slidenum">
              <a:rPr lang="en-US" smtClean="0"/>
              <a:pPr/>
              <a:t>‹#›</a:t>
            </a:fld>
            <a:endParaRPr lang="en-US" dirty="0"/>
          </a:p>
        </p:txBody>
      </p:sp>
    </p:spTree>
    <p:extLst>
      <p:ext uri="{BB962C8B-B14F-4D97-AF65-F5344CB8AC3E}">
        <p14:creationId xmlns:p14="http://schemas.microsoft.com/office/powerpoint/2010/main" xmlns="" val="283508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7924800" cy="1603375"/>
          </a:xfrm>
          <a:solidFill>
            <a:srgbClr val="0070C0"/>
          </a:solidFill>
        </p:spPr>
        <p:txBody>
          <a:bodyPr>
            <a:normAutofit fontScale="90000"/>
          </a:bodyPr>
          <a:lstStyle/>
          <a:p>
            <a:r>
              <a:rPr lang="en-US" dirty="0" smtClean="0">
                <a:solidFill>
                  <a:srgbClr val="FFFF00"/>
                </a:solidFill>
              </a:rPr>
              <a:t>The Goldilocks Approach: </a:t>
            </a:r>
            <a:br>
              <a:rPr lang="en-US" dirty="0" smtClean="0">
                <a:solidFill>
                  <a:srgbClr val="FFFF00"/>
                </a:solidFill>
              </a:rPr>
            </a:br>
            <a:r>
              <a:rPr lang="en-US" dirty="0" smtClean="0">
                <a:solidFill>
                  <a:srgbClr val="FFFF00"/>
                </a:solidFill>
              </a:rPr>
              <a:t>Using Agriculture Resources for Improved Nutritional Outcomes</a:t>
            </a:r>
            <a:endParaRPr lang="en-US" dirty="0">
              <a:solidFill>
                <a:srgbClr val="FFFF00"/>
              </a:solidFill>
            </a:endParaRPr>
          </a:p>
        </p:txBody>
      </p:sp>
      <p:sp>
        <p:nvSpPr>
          <p:cNvPr id="3" name="Subtitle 2"/>
          <p:cNvSpPr>
            <a:spLocks noGrp="1"/>
          </p:cNvSpPr>
          <p:nvPr>
            <p:ph type="subTitle" idx="1"/>
          </p:nvPr>
        </p:nvSpPr>
        <p:spPr>
          <a:xfrm>
            <a:off x="1371600" y="4114800"/>
            <a:ext cx="6400800" cy="1524000"/>
          </a:xfrm>
          <a:solidFill>
            <a:schemeClr val="accent1">
              <a:lumMod val="20000"/>
              <a:lumOff val="80000"/>
            </a:schemeClr>
          </a:solidFill>
        </p:spPr>
        <p:txBody>
          <a:bodyPr>
            <a:normAutofit fontScale="70000" lnSpcReduction="20000"/>
          </a:bodyPr>
          <a:lstStyle/>
          <a:p>
            <a:r>
              <a:rPr lang="en-US" b="1" dirty="0" smtClean="0">
                <a:solidFill>
                  <a:schemeClr val="tx1"/>
                </a:solidFill>
              </a:rPr>
              <a:t>Paul Sommers</a:t>
            </a:r>
          </a:p>
          <a:p>
            <a:r>
              <a:rPr lang="en-US" b="1" dirty="0" smtClean="0">
                <a:solidFill>
                  <a:schemeClr val="tx1"/>
                </a:solidFill>
              </a:rPr>
              <a:t>Mercy Corps</a:t>
            </a:r>
          </a:p>
          <a:p>
            <a:r>
              <a:rPr lang="en-US" b="1" dirty="0" smtClean="0">
                <a:solidFill>
                  <a:schemeClr val="tx1"/>
                </a:solidFill>
              </a:rPr>
              <a:t>TOPS FSN Meeting </a:t>
            </a:r>
          </a:p>
          <a:p>
            <a:r>
              <a:rPr lang="en-US" b="1" dirty="0" smtClean="0">
                <a:solidFill>
                  <a:schemeClr val="tx1"/>
                </a:solidFill>
              </a:rPr>
              <a:t>Addis Ababa 2012</a:t>
            </a:r>
          </a:p>
          <a:p>
            <a:endParaRPr lang="en-US" b="1" dirty="0" smtClean="0"/>
          </a:p>
          <a:p>
            <a:endParaRPr lang="en-US" dirty="0"/>
          </a:p>
        </p:txBody>
      </p:sp>
      <p:pic>
        <p:nvPicPr>
          <p:cNvPr id="4" name="Picture 6" descr="TOPS-logo-final-transparent_dark"/>
          <p:cNvPicPr>
            <a:picLocks noChangeAspect="1" noChangeArrowheads="1"/>
          </p:cNvPicPr>
          <p:nvPr/>
        </p:nvPicPr>
        <p:blipFill>
          <a:blip r:embed="rId3" cstate="print"/>
          <a:srcRect/>
          <a:stretch>
            <a:fillRect/>
          </a:stretch>
        </p:blipFill>
        <p:spPr bwMode="auto">
          <a:xfrm>
            <a:off x="406477" y="441170"/>
            <a:ext cx="3432175" cy="946150"/>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65800" y="532665"/>
            <a:ext cx="2389187" cy="920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21777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Nutrition </a:t>
            </a:r>
            <a:r>
              <a:rPr lang="en-US" dirty="0" smtClean="0"/>
              <a:t>HFS Tool Box</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Demand side:</a:t>
            </a:r>
          </a:p>
          <a:p>
            <a:pPr marL="514350" indent="-514350">
              <a:buAutoNum type="arabicParenR"/>
            </a:pPr>
            <a:r>
              <a:rPr lang="en-US" dirty="0" smtClean="0"/>
              <a:t>Availability- promote </a:t>
            </a:r>
            <a:r>
              <a:rPr lang="en-US" dirty="0" smtClean="0">
                <a:effectLst>
                  <a:outerShdw blurRad="38100" dist="38100" dir="2700000" algn="tl">
                    <a:srgbClr val="000000">
                      <a:alpha val="43137"/>
                    </a:srgbClr>
                  </a:outerShdw>
                </a:effectLst>
              </a:rPr>
              <a:t>diversity</a:t>
            </a:r>
            <a:r>
              <a:rPr lang="en-US" dirty="0" smtClean="0"/>
              <a:t> in the HH food resource base. Promote increase the </a:t>
            </a:r>
            <a:r>
              <a:rPr lang="en-US" dirty="0" smtClean="0">
                <a:effectLst>
                  <a:outerShdw blurRad="38100" dist="38100" dir="2700000" algn="tl">
                    <a:srgbClr val="000000">
                      <a:alpha val="43137"/>
                    </a:srgbClr>
                  </a:outerShdw>
                </a:effectLst>
              </a:rPr>
              <a:t>quantity</a:t>
            </a:r>
            <a:r>
              <a:rPr lang="en-US" dirty="0" smtClean="0"/>
              <a:t> of food produced. </a:t>
            </a:r>
          </a:p>
          <a:p>
            <a:pPr marL="514350" indent="-514350">
              <a:buAutoNum type="arabicParenR"/>
            </a:pPr>
            <a:r>
              <a:rPr lang="en-US" dirty="0" smtClean="0"/>
              <a:t>Access- Promote </a:t>
            </a:r>
            <a:r>
              <a:rPr lang="en-US" dirty="0" smtClean="0">
                <a:effectLst>
                  <a:outerShdw blurRad="38100" dist="38100" dir="2700000" algn="tl">
                    <a:srgbClr val="000000">
                      <a:alpha val="43137"/>
                    </a:srgbClr>
                  </a:outerShdw>
                </a:effectLst>
              </a:rPr>
              <a:t>quality</a:t>
            </a:r>
            <a:r>
              <a:rPr lang="en-US" dirty="0" smtClean="0"/>
              <a:t> improvement in current food crops grown. </a:t>
            </a:r>
            <a:endParaRPr lang="en-US" dirty="0"/>
          </a:p>
          <a:p>
            <a:pPr marL="514350" indent="-514350">
              <a:buAutoNum type="arabicParenR"/>
            </a:pPr>
            <a:r>
              <a:rPr lang="en-US" dirty="0" smtClean="0"/>
              <a:t>Utilization- Create </a:t>
            </a:r>
            <a:r>
              <a:rPr lang="en-US" dirty="0" smtClean="0">
                <a:effectLst>
                  <a:outerShdw blurRad="38100" dist="38100" dir="2700000" algn="tl">
                    <a:srgbClr val="000000">
                      <a:alpha val="43137"/>
                    </a:srgbClr>
                  </a:outerShdw>
                </a:effectLst>
              </a:rPr>
              <a:t>demand</a:t>
            </a:r>
            <a:r>
              <a:rPr lang="en-US" dirty="0" smtClean="0"/>
              <a:t> for nutrient dense foods. Promote food safety.</a:t>
            </a:r>
          </a:p>
          <a:p>
            <a:pPr marL="514350" indent="-514350">
              <a:buAutoNum type="arabicParenR"/>
            </a:pPr>
            <a:r>
              <a:rPr lang="en-US" dirty="0" smtClean="0"/>
              <a:t>Resiliency- ID gaps in the lean season.</a:t>
            </a:r>
            <a:r>
              <a:rPr lang="en-US" dirty="0"/>
              <a:t> Increase number of </a:t>
            </a:r>
            <a:r>
              <a:rPr lang="en-US"/>
              <a:t>months </a:t>
            </a:r>
            <a:r>
              <a:rPr lang="en-US" smtClean="0"/>
              <a:t>HH’s </a:t>
            </a:r>
            <a:r>
              <a:rPr lang="en-US" dirty="0"/>
              <a:t>are food </a:t>
            </a:r>
            <a:r>
              <a:rPr lang="en-US" dirty="0" smtClean="0"/>
              <a:t>secure. Loop back to #1 and 2.</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395632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324849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sommers\Desktop\4 pillars of food security.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17650" y="1455738"/>
            <a:ext cx="6107113" cy="394493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Footer Placeholder 1"/>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826123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Framework for adding Nutrient Value for the End User</a:t>
            </a:r>
            <a:endParaRPr lang="en-US" dirty="0"/>
          </a:p>
        </p:txBody>
      </p:sp>
      <p:sp>
        <p:nvSpPr>
          <p:cNvPr id="3" name="Content Placeholder 2"/>
          <p:cNvSpPr>
            <a:spLocks noGrp="1"/>
          </p:cNvSpPr>
          <p:nvPr>
            <p:ph idx="1"/>
          </p:nvPr>
        </p:nvSpPr>
        <p:spPr/>
        <p:txBody>
          <a:bodyPr>
            <a:normAutofit fontScale="92500"/>
          </a:bodyPr>
          <a:lstStyle/>
          <a:p>
            <a:r>
              <a:rPr lang="en-US" dirty="0" smtClean="0"/>
              <a:t>How to upgrade/create/add nutritional value to HH food supply chains?</a:t>
            </a:r>
          </a:p>
          <a:p>
            <a:r>
              <a:rPr lang="en-US" dirty="0" smtClean="0"/>
              <a:t>Classical think: Jump from farm to fork- </a:t>
            </a:r>
          </a:p>
          <a:p>
            <a:pPr marL="400050" lvl="1" indent="0">
              <a:buNone/>
            </a:pPr>
            <a:r>
              <a:rPr lang="en-US" dirty="0" smtClean="0"/>
              <a:t>Use ag. resources to produce a sufficient quantity of high quality foods year round. But in-between </a:t>
            </a:r>
            <a:r>
              <a:rPr lang="en-US" dirty="0"/>
              <a:t>p</a:t>
            </a:r>
            <a:r>
              <a:rPr lang="en-US" dirty="0" smtClean="0"/>
              <a:t>roduction and consumption several vital steps need to take place: ^seed quality, CA, harvest, post harvest. Your challenge is to id. Clear, simple, tweaks of existing activities w/in the existing HH food supply chains. Labor, capital using existing land no expansion =intensify/diversify</a:t>
            </a: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99339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How does adding nutrional value also lead to increasing economic value?</a:t>
            </a:r>
            <a:endParaRPr lang="en-US" dirty="0"/>
          </a:p>
        </p:txBody>
      </p:sp>
      <p:sp>
        <p:nvSpPr>
          <p:cNvPr id="3" name="Content Placeholder 2"/>
          <p:cNvSpPr>
            <a:spLocks noGrp="1"/>
          </p:cNvSpPr>
          <p:nvPr>
            <p:ph idx="1"/>
          </p:nvPr>
        </p:nvSpPr>
        <p:spPr>
          <a:xfrm>
            <a:off x="152400" y="1066800"/>
            <a:ext cx="8991600" cy="5791200"/>
          </a:xfrm>
        </p:spPr>
        <p:txBody>
          <a:bodyPr>
            <a:noAutofit/>
          </a:bodyPr>
          <a:lstStyle/>
          <a:p>
            <a:pPr marL="0" indent="0">
              <a:buNone/>
            </a:pPr>
            <a:r>
              <a:rPr lang="en-US" sz="2400" dirty="0"/>
              <a:t>4</a:t>
            </a:r>
            <a:r>
              <a:rPr lang="en-US" sz="2400" dirty="0" smtClean="0"/>
              <a:t> step process</a:t>
            </a:r>
          </a:p>
          <a:p>
            <a:pPr marL="0" indent="0">
              <a:buNone/>
            </a:pPr>
            <a:r>
              <a:rPr lang="en-US" sz="2400" dirty="0" smtClean="0"/>
              <a:t>1) Start with a clear dietary gap/shortage in the community. Can also be viewed as potential market opportunity.  Solution: both supply and demand driven .</a:t>
            </a:r>
          </a:p>
          <a:p>
            <a:pPr marL="914400" lvl="1" indent="-514350">
              <a:buAutoNum type="arabicParenR"/>
            </a:pPr>
            <a:r>
              <a:rPr lang="en-US" sz="2400" dirty="0" smtClean="0"/>
              <a:t>To improve nutrition HH’s can grow their own </a:t>
            </a:r>
          </a:p>
          <a:p>
            <a:pPr marL="914400" lvl="1" indent="-514350">
              <a:buAutoNum type="alphaLcParenR"/>
            </a:pPr>
            <a:r>
              <a:rPr lang="en-US" sz="2400" dirty="0" smtClean="0"/>
              <a:t>Availability b) Sell (access) or a combination of the two. What is stopping them from achieving availability? Improving access?</a:t>
            </a:r>
          </a:p>
          <a:p>
            <a:pPr marL="400050" lvl="1" indent="0">
              <a:buNone/>
            </a:pPr>
            <a:r>
              <a:rPr lang="en-US" sz="2400" dirty="0" smtClean="0"/>
              <a:t>2) How can we use nutritional value to increase demand/acceptability? Ag.  Is not only about supply side but also demand side.</a:t>
            </a:r>
          </a:p>
          <a:p>
            <a:pPr marL="400050" lvl="1" indent="0">
              <a:buNone/>
            </a:pPr>
            <a:r>
              <a:rPr lang="en-US" sz="2400" dirty="0" smtClean="0"/>
              <a:t>3) Value chains provide a framework for income and nutritional value- Example orange flesh sweet potato. Supply side provide inputs to increase amount at the same time create demand promotional campaign on benefits of consuming OFSP</a:t>
            </a:r>
          </a:p>
          <a:p>
            <a:pPr marL="400050" lvl="1" indent="0">
              <a:buNone/>
            </a:pPr>
            <a:endParaRPr lang="en-US" sz="2400"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999684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 harvest</a:t>
            </a:r>
            <a:endParaRPr lang="en-US"/>
          </a:p>
        </p:txBody>
      </p:sp>
      <p:sp>
        <p:nvSpPr>
          <p:cNvPr id="3" name="Content Placeholder 2"/>
          <p:cNvSpPr>
            <a:spLocks noGrp="1"/>
          </p:cNvSpPr>
          <p:nvPr>
            <p:ph idx="1"/>
          </p:nvPr>
        </p:nvSpPr>
        <p:spPr/>
        <p:txBody>
          <a:bodyPr>
            <a:normAutofit fontScale="85000" lnSpcReduction="10000"/>
          </a:bodyPr>
          <a:lstStyle/>
          <a:p>
            <a:r>
              <a:rPr lang="en-US" dirty="0"/>
              <a:t>Key Messages</a:t>
            </a:r>
            <a:br>
              <a:rPr lang="en-US" dirty="0"/>
            </a:br>
            <a:r>
              <a:rPr lang="en-US" dirty="0"/>
              <a:t>• Keep a focus on quality throughout the supply chain</a:t>
            </a:r>
            <a:br>
              <a:rPr lang="en-US" dirty="0"/>
            </a:br>
            <a:r>
              <a:rPr lang="en-US" dirty="0"/>
              <a:t>• Keep it healthy: at harvest and from there on</a:t>
            </a:r>
            <a:br>
              <a:rPr lang="en-US" dirty="0"/>
            </a:br>
            <a:r>
              <a:rPr lang="en-US" dirty="0"/>
              <a:t>• Keep it cool: check optimum temperature</a:t>
            </a:r>
            <a:br>
              <a:rPr lang="en-US" dirty="0"/>
            </a:br>
            <a:r>
              <a:rPr lang="en-US" dirty="0"/>
              <a:t>requirements</a:t>
            </a:r>
            <a:br>
              <a:rPr lang="en-US" dirty="0"/>
            </a:br>
            <a:r>
              <a:rPr lang="en-US" dirty="0"/>
              <a:t>• Keep it gentle: no rough handling/bumpy rides</a:t>
            </a:r>
            <a:br>
              <a:rPr lang="en-US" dirty="0"/>
            </a:br>
            <a:r>
              <a:rPr lang="en-US" dirty="0"/>
              <a:t>• Keep it clean: storage rooms, equipment, sanitation</a:t>
            </a:r>
            <a:br>
              <a:rPr lang="en-US" dirty="0"/>
            </a:br>
            <a:r>
              <a:rPr lang="en-US" dirty="0"/>
              <a:t>tanks, packaging materials and people</a:t>
            </a:r>
            <a:br>
              <a:rPr lang="en-US" dirty="0"/>
            </a:br>
            <a:r>
              <a:rPr lang="en-US" dirty="0"/>
              <a:t>• Keep it breathing: vegetables are alive, airflow</a:t>
            </a:r>
            <a:br>
              <a:rPr lang="en-US" dirty="0"/>
            </a:br>
            <a:r>
              <a:rPr lang="en-US" dirty="0"/>
              <a:t>and ventilation are vital in storage, transport and</a:t>
            </a:r>
            <a:br>
              <a:rPr lang="en-US" dirty="0"/>
            </a:br>
            <a:r>
              <a:rPr lang="en-US" dirty="0"/>
              <a:t>packaging</a:t>
            </a:r>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94769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a:ea typeface="Calibri"/>
              </a:rPr>
              <a:t>Feasible and Strategic Interventions for income</a:t>
            </a:r>
            <a:r>
              <a:rPr lang="en-US" u="sng" dirty="0">
                <a:latin typeface="Times New Roman"/>
                <a:ea typeface="Calibri"/>
              </a:rPr>
              <a:t> and</a:t>
            </a:r>
            <a:r>
              <a:rPr lang="en-US" dirty="0">
                <a:latin typeface="Times New Roman"/>
                <a:ea typeface="Calibri"/>
              </a:rPr>
              <a:t> nutrition outcomes </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xmlns="" val="3847503289"/>
              </p:ext>
            </p:extLst>
          </p:nvPr>
        </p:nvGraphicFramePr>
        <p:xfrm>
          <a:off x="304800" y="2057401"/>
          <a:ext cx="8305800" cy="3758794"/>
        </p:xfrm>
        <a:graphic>
          <a:graphicData uri="http://schemas.openxmlformats.org/drawingml/2006/table">
            <a:tbl>
              <a:tblPr firstRow="1" firstCol="1" bandRow="1">
                <a:tableStyleId>{5C22544A-7EE6-4342-B048-85BDC9FD1C3A}</a:tableStyleId>
              </a:tblPr>
              <a:tblGrid>
                <a:gridCol w="1146019"/>
                <a:gridCol w="1758742"/>
                <a:gridCol w="1872209"/>
                <a:gridCol w="1702008"/>
                <a:gridCol w="1826822"/>
              </a:tblGrid>
              <a:tr h="234611">
                <a:tc>
                  <a:txBody>
                    <a:bodyPr/>
                    <a:lstStyle/>
                    <a:p>
                      <a:pPr marL="0" marR="0">
                        <a:lnSpc>
                          <a:spcPct val="115000"/>
                        </a:lnSpc>
                        <a:spcBef>
                          <a:spcPts val="0"/>
                        </a:spcBef>
                        <a:spcAft>
                          <a:spcPts val="0"/>
                        </a:spcAft>
                      </a:pPr>
                      <a:r>
                        <a:rPr lang="en-US" sz="1100" dirty="0">
                          <a:effectLst/>
                        </a:rPr>
                        <a:t>GROUPS</a:t>
                      </a:r>
                      <a:endParaRPr lang="en-US" sz="1100" dirty="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Availability</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Access</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Utilization</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Resilience</a:t>
                      </a:r>
                      <a:endParaRPr lang="en-US" sz="1100">
                        <a:effectLst/>
                        <a:latin typeface="Times New Roman"/>
                        <a:ea typeface="Calibri"/>
                        <a:cs typeface="Times New Roman"/>
                      </a:endParaRPr>
                    </a:p>
                  </a:txBody>
                  <a:tcPr marL="67456" marR="67456" marT="0" marB="0"/>
                </a:tc>
              </a:tr>
              <a:tr h="703832">
                <a:tc>
                  <a:txBody>
                    <a:bodyPr/>
                    <a:lstStyle/>
                    <a:p>
                      <a:pPr marL="0" marR="0">
                        <a:lnSpc>
                          <a:spcPct val="115000"/>
                        </a:lnSpc>
                        <a:spcBef>
                          <a:spcPts val="0"/>
                        </a:spcBef>
                        <a:spcAft>
                          <a:spcPts val="0"/>
                        </a:spcAft>
                      </a:pPr>
                      <a:r>
                        <a:rPr lang="en-US" sz="1100">
                          <a:effectLst/>
                        </a:rPr>
                        <a:t>Mother Care</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I.D. plants needed to fill in dietary gaps</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Farm/off farm supply chain based income opportunities</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Increase # of months of food security</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Increase crop diversity/dietary diversity</a:t>
                      </a:r>
                      <a:endParaRPr lang="en-US" sz="1100">
                        <a:effectLst/>
                        <a:latin typeface="Times New Roman"/>
                        <a:ea typeface="Calibri"/>
                        <a:cs typeface="Times New Roman"/>
                      </a:endParaRPr>
                    </a:p>
                  </a:txBody>
                  <a:tcPr marL="67456" marR="67456" marT="0" marB="0"/>
                </a:tc>
              </a:tr>
              <a:tr h="703832">
                <a:tc>
                  <a:txBody>
                    <a:bodyPr/>
                    <a:lstStyle/>
                    <a:p>
                      <a:pPr marL="0" marR="0">
                        <a:lnSpc>
                          <a:spcPct val="115000"/>
                        </a:lnSpc>
                        <a:spcBef>
                          <a:spcPts val="0"/>
                        </a:spcBef>
                        <a:spcAft>
                          <a:spcPts val="0"/>
                        </a:spcAft>
                      </a:pPr>
                      <a:r>
                        <a:rPr lang="en-US" sz="1100">
                          <a:effectLst/>
                        </a:rPr>
                        <a:t>Farm Production</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Intensify/diversity</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dirty="0">
                          <a:effectLst/>
                        </a:rPr>
                        <a:t>Quality, quantity, market timing</a:t>
                      </a:r>
                      <a:endParaRPr lang="en-US" sz="1100" dirty="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Post-harvest/food safety</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Low input /climate protecting methods</a:t>
                      </a:r>
                      <a:endParaRPr lang="en-US" sz="1100">
                        <a:effectLst/>
                        <a:latin typeface="Times New Roman"/>
                        <a:ea typeface="Calibri"/>
                        <a:cs typeface="Times New Roman"/>
                      </a:endParaRPr>
                    </a:p>
                  </a:txBody>
                  <a:tcPr marL="67456" marR="67456" marT="0" marB="0"/>
                </a:tc>
              </a:tr>
              <a:tr h="1177520">
                <a:tc>
                  <a:txBody>
                    <a:bodyPr/>
                    <a:lstStyle/>
                    <a:p>
                      <a:pPr marL="0" marR="0">
                        <a:lnSpc>
                          <a:spcPct val="115000"/>
                        </a:lnSpc>
                        <a:spcBef>
                          <a:spcPts val="0"/>
                        </a:spcBef>
                        <a:spcAft>
                          <a:spcPts val="0"/>
                        </a:spcAft>
                      </a:pPr>
                      <a:r>
                        <a:rPr lang="en-US" sz="1100">
                          <a:effectLst/>
                        </a:rPr>
                        <a:t>Marketing</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Increase quantity and quality</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ID high “value “crops nutrient dense and income </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Create demand for locally grown  nutrient dense food</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Adding value to crops/livestock creates a stable/productive land resource </a:t>
                      </a:r>
                      <a:endParaRPr lang="en-US" sz="1100">
                        <a:effectLst/>
                        <a:latin typeface="Times New Roman"/>
                        <a:ea typeface="Calibri"/>
                        <a:cs typeface="Times New Roman"/>
                      </a:endParaRPr>
                    </a:p>
                  </a:txBody>
                  <a:tcPr marL="67456" marR="67456" marT="0" marB="0"/>
                </a:tc>
              </a:tr>
              <a:tr h="938999">
                <a:tc>
                  <a:txBody>
                    <a:bodyPr/>
                    <a:lstStyle/>
                    <a:p>
                      <a:pPr marL="0" marR="0">
                        <a:lnSpc>
                          <a:spcPct val="115000"/>
                        </a:lnSpc>
                        <a:spcBef>
                          <a:spcPts val="0"/>
                        </a:spcBef>
                        <a:spcAft>
                          <a:spcPts val="0"/>
                        </a:spcAft>
                      </a:pPr>
                      <a:r>
                        <a:rPr lang="en-US" sz="1100" dirty="0">
                          <a:effectLst/>
                        </a:rPr>
                        <a:t>VSLA</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Loans for inputs</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a:effectLst/>
                        </a:rPr>
                        <a:t>Loans for harvest labor/processing/storage/transport/</a:t>
                      </a:r>
                      <a:endParaRPr lang="en-US" sz="110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dirty="0" smtClean="0">
                          <a:effectLst/>
                        </a:rPr>
                        <a:t>Loans for Storage/processing</a:t>
                      </a:r>
                      <a:endParaRPr lang="en-US" sz="1100" dirty="0">
                        <a:effectLst/>
                        <a:latin typeface="Times New Roman"/>
                        <a:ea typeface="Calibri"/>
                        <a:cs typeface="Times New Roman"/>
                      </a:endParaRPr>
                    </a:p>
                  </a:txBody>
                  <a:tcPr marL="67456" marR="67456" marT="0" marB="0"/>
                </a:tc>
                <a:tc>
                  <a:txBody>
                    <a:bodyPr/>
                    <a:lstStyle/>
                    <a:p>
                      <a:pPr marL="0" marR="0">
                        <a:lnSpc>
                          <a:spcPct val="115000"/>
                        </a:lnSpc>
                        <a:spcBef>
                          <a:spcPts val="0"/>
                        </a:spcBef>
                        <a:spcAft>
                          <a:spcPts val="0"/>
                        </a:spcAft>
                      </a:pPr>
                      <a:r>
                        <a:rPr lang="en-US" sz="1100" dirty="0" smtClean="0">
                          <a:effectLst/>
                        </a:rPr>
                        <a:t>Loans for rehabilitation </a:t>
                      </a:r>
                      <a:r>
                        <a:rPr lang="en-US" sz="1100" dirty="0">
                          <a:effectLst/>
                        </a:rPr>
                        <a:t>efforts- soil fertility </a:t>
                      </a:r>
                      <a:r>
                        <a:rPr lang="en-US" sz="1100" dirty="0" smtClean="0">
                          <a:effectLst/>
                        </a:rPr>
                        <a:t>/moisture conservation</a:t>
                      </a:r>
                      <a:r>
                        <a:rPr lang="en-US" sz="1100" baseline="0" dirty="0" smtClean="0">
                          <a:effectLst/>
                        </a:rPr>
                        <a:t> erosion control etc.</a:t>
                      </a:r>
                      <a:endParaRPr lang="en-US" sz="1100" dirty="0">
                        <a:effectLst/>
                        <a:latin typeface="Times New Roman"/>
                        <a:ea typeface="Calibri"/>
                        <a:cs typeface="Times New Roman"/>
                      </a:endParaRPr>
                    </a:p>
                  </a:txBody>
                  <a:tcPr marL="67456" marR="67456" marT="0" marB="0"/>
                </a:tc>
              </a:tr>
            </a:tbl>
          </a:graphicData>
        </a:graphic>
      </p:graphicFrame>
      <p:sp>
        <p:nvSpPr>
          <p:cNvPr id="4" name="Footer Placeholder 3"/>
          <p:cNvSpPr>
            <a:spLocks noGrp="1"/>
          </p:cNvSpPr>
          <p:nvPr>
            <p:ph type="ftr" sz="quarter" idx="11"/>
          </p:nvPr>
        </p:nvSpPr>
        <p:spPr/>
        <p:txBody>
          <a:bodyPr/>
          <a:lstStyle/>
          <a:p>
            <a:r>
              <a:rPr lang="en-US" smtClean="0"/>
              <a:t>sommers.csucid@gmail.com</a:t>
            </a:r>
            <a:endParaRPr lang="en-US" dirty="0"/>
          </a:p>
        </p:txBody>
      </p:sp>
      <p:sp>
        <p:nvSpPr>
          <p:cNvPr id="9" name="Rectangle 2"/>
          <p:cNvSpPr>
            <a:spLocks noChangeArrowheads="1"/>
          </p:cNvSpPr>
          <p:nvPr/>
        </p:nvSpPr>
        <p:spPr bwMode="auto">
          <a:xfrm>
            <a:off x="457200" y="23209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701934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idx="4294967295"/>
          </p:nvPr>
        </p:nvSpPr>
        <p:spPr>
          <a:xfrm>
            <a:off x="1143000" y="457200"/>
            <a:ext cx="7620000" cy="762000"/>
          </a:xfrm>
        </p:spPr>
        <p:txBody>
          <a:bodyPr>
            <a:normAutofit/>
          </a:bodyPr>
          <a:lstStyle/>
          <a:p>
            <a:r>
              <a:rPr lang="en-US" dirty="0" smtClean="0"/>
              <a:t>MAP OF A VALUE CHAIN</a:t>
            </a:r>
          </a:p>
        </p:txBody>
      </p:sp>
      <p:pic>
        <p:nvPicPr>
          <p:cNvPr id="223239" name="Picture 7" descr="MAPPING THE VALUE CHAIN 2"/>
          <p:cNvPicPr>
            <a:picLocks noGrp="1" noChangeAspect="1" noChangeArrowheads="1"/>
          </p:cNvPicPr>
          <p:nvPr>
            <p:ph/>
          </p:nvPr>
        </p:nvPicPr>
        <p:blipFill>
          <a:blip r:embed="rId3" cstate="print">
            <a:extLst>
              <a:ext uri="{28A0092B-C50C-407E-A947-70E740481C1C}">
                <a14:useLocalDpi xmlns:a14="http://schemas.microsoft.com/office/drawing/2010/main" xmlns="" val="0"/>
              </a:ext>
            </a:extLst>
          </a:blip>
          <a:srcRect/>
          <a:stretch>
            <a:fillRect/>
          </a:stretch>
        </p:blipFill>
        <p:spPr>
          <a:xfrm>
            <a:off x="1371600" y="1371600"/>
            <a:ext cx="6299200" cy="4724400"/>
          </a:xfrm>
        </p:spPr>
      </p:pic>
      <p:sp>
        <p:nvSpPr>
          <p:cNvPr id="2" name="Footer Placeholder 1"/>
          <p:cNvSpPr>
            <a:spLocks noGrp="1"/>
          </p:cNvSpPr>
          <p:nvPr>
            <p:ph type="ftr" sz="quarter" idx="11"/>
          </p:nvPr>
        </p:nvSpPr>
        <p:spPr/>
        <p:txBody>
          <a:bodyPr/>
          <a:lstStyle/>
          <a:p>
            <a:pPr>
              <a:defRPr/>
            </a:pPr>
            <a:r>
              <a:rPr lang="en-US" smtClean="0"/>
              <a:t>sommers.csucid@gmail.com</a:t>
            </a:r>
            <a:endParaRPr lang="en-US" dirty="0"/>
          </a:p>
        </p:txBody>
      </p:sp>
    </p:spTree>
    <p:extLst>
      <p:ext uri="{BB962C8B-B14F-4D97-AF65-F5344CB8AC3E}">
        <p14:creationId xmlns:p14="http://schemas.microsoft.com/office/powerpoint/2010/main" xmlns="" val="8396683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r>
              <a:rPr lang="en-US" dirty="0" smtClean="0"/>
              <a:t>T-2 Goal</a:t>
            </a:r>
            <a:endParaRPr lang="en-US" dirty="0"/>
          </a:p>
        </p:txBody>
      </p:sp>
      <p:sp>
        <p:nvSpPr>
          <p:cNvPr id="3" name="Content Placeholder 2"/>
          <p:cNvSpPr>
            <a:spLocks noGrp="1"/>
          </p:cNvSpPr>
          <p:nvPr>
            <p:ph idx="1"/>
          </p:nvPr>
        </p:nvSpPr>
        <p:spPr>
          <a:solidFill>
            <a:srgbClr val="FFFF00"/>
          </a:solidFill>
        </p:spPr>
        <p:txBody>
          <a:bodyPr/>
          <a:lstStyle/>
          <a:p>
            <a:pPr marL="0" indent="0" algn="ctr">
              <a:buNone/>
            </a:pPr>
            <a:r>
              <a:rPr lang="en-US" dirty="0" smtClean="0"/>
              <a:t>“FFP’s </a:t>
            </a:r>
            <a:r>
              <a:rPr lang="en-US" dirty="0"/>
              <a:t>goal for multi-year development programming is to reduce risks and vulnerabilities to food insecurity and increase </a:t>
            </a:r>
            <a:r>
              <a:rPr lang="en-US" b="1" dirty="0"/>
              <a:t>food availability, access and </a:t>
            </a:r>
            <a:endParaRPr lang="en-US" b="1" dirty="0" smtClean="0"/>
          </a:p>
          <a:p>
            <a:pPr marL="0" indent="0" algn="ctr">
              <a:buNone/>
            </a:pPr>
            <a:r>
              <a:rPr lang="en-US" b="1" dirty="0" smtClean="0"/>
              <a:t>utilization /</a:t>
            </a:r>
            <a:r>
              <a:rPr lang="en-US" b="1" dirty="0"/>
              <a:t>consumption</a:t>
            </a:r>
            <a:r>
              <a:rPr lang="en-US" dirty="0"/>
              <a:t>. </a:t>
            </a:r>
            <a:endParaRPr lang="en-US" dirty="0" smtClean="0"/>
          </a:p>
          <a:p>
            <a:pPr marL="0" indent="0" algn="ctr">
              <a:buNone/>
            </a:pPr>
            <a:r>
              <a:rPr lang="en-US" dirty="0" smtClean="0"/>
              <a:t>Title </a:t>
            </a:r>
            <a:r>
              <a:rPr lang="en-US" dirty="0"/>
              <a:t>II programs must target the vulnerability of food insecure individuals, households and communities directly</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1714655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Introduction</a:t>
            </a:r>
            <a:endParaRPr lang="en-US" dirty="0"/>
          </a:p>
        </p:txBody>
      </p:sp>
      <p:sp>
        <p:nvSpPr>
          <p:cNvPr id="3" name="Content Placeholder 2"/>
          <p:cNvSpPr>
            <a:spLocks noGrp="1"/>
          </p:cNvSpPr>
          <p:nvPr>
            <p:ph idx="1"/>
          </p:nvPr>
        </p:nvSpPr>
        <p:spPr>
          <a:solidFill>
            <a:schemeClr val="accent5">
              <a:lumMod val="20000"/>
              <a:lumOff val="80000"/>
            </a:schemeClr>
          </a:solidFill>
        </p:spPr>
        <p:txBody>
          <a:bodyPr/>
          <a:lstStyle/>
          <a:p>
            <a:pPr marL="514350" indent="-514350">
              <a:buFont typeface="+mj-lt"/>
              <a:buAutoNum type="arabicPeriod"/>
            </a:pPr>
            <a:r>
              <a:rPr lang="en-US" dirty="0" smtClean="0"/>
              <a:t>Name</a:t>
            </a:r>
          </a:p>
          <a:p>
            <a:pPr marL="514350" indent="-514350">
              <a:buFont typeface="+mj-lt"/>
              <a:buAutoNum type="arabicPeriod"/>
            </a:pPr>
            <a:r>
              <a:rPr lang="en-US" dirty="0" smtClean="0"/>
              <a:t>Organization</a:t>
            </a:r>
          </a:p>
          <a:p>
            <a:pPr marL="514350" indent="-514350">
              <a:buFont typeface="+mj-lt"/>
              <a:buAutoNum type="arabicPeriod"/>
            </a:pPr>
            <a:r>
              <a:rPr lang="en-US" dirty="0" smtClean="0"/>
              <a:t>Field experience with leveraging agriculture for improved nutritional outcomes</a:t>
            </a:r>
          </a:p>
          <a:p>
            <a:pPr marL="514350" indent="-514350">
              <a:buFont typeface="+mj-lt"/>
              <a:buAutoNum type="arabicPeriod"/>
            </a:pPr>
            <a:r>
              <a:rPr lang="en-US" dirty="0" smtClean="0"/>
              <a:t>One question your table wants answered in the session.</a:t>
            </a: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349601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dirty="0" smtClean="0"/>
              <a:t>Session Outline</a:t>
            </a:r>
            <a:endParaRPr lang="en-US" dirty="0"/>
          </a:p>
        </p:txBody>
      </p:sp>
      <p:sp>
        <p:nvSpPr>
          <p:cNvPr id="3" name="Content Placeholder 2"/>
          <p:cNvSpPr>
            <a:spLocks noGrp="1"/>
          </p:cNvSpPr>
          <p:nvPr>
            <p:ph idx="1"/>
          </p:nvPr>
        </p:nvSpPr>
        <p:spPr>
          <a:solidFill>
            <a:schemeClr val="accent4">
              <a:lumMod val="20000"/>
              <a:lumOff val="80000"/>
            </a:schemeClr>
          </a:solidFill>
        </p:spPr>
        <p:txBody>
          <a:bodyPr/>
          <a:lstStyle/>
          <a:p>
            <a:pPr marL="0" indent="0">
              <a:buNone/>
            </a:pPr>
            <a:r>
              <a:rPr lang="en-US" dirty="0" smtClean="0"/>
              <a:t>1. Overview of Topic  </a:t>
            </a:r>
            <a:r>
              <a:rPr lang="en-US" sz="2400" dirty="0" smtClean="0"/>
              <a:t>10 minute</a:t>
            </a:r>
          </a:p>
          <a:p>
            <a:pPr marL="0" indent="0">
              <a:buNone/>
            </a:pPr>
            <a:r>
              <a:rPr lang="en-US" dirty="0" smtClean="0"/>
              <a:t>2. Group work</a:t>
            </a:r>
          </a:p>
          <a:p>
            <a:pPr marL="400050" lvl="1" indent="0">
              <a:buNone/>
            </a:pPr>
            <a:r>
              <a:rPr lang="en-US" dirty="0" smtClean="0"/>
              <a:t>Part 1  </a:t>
            </a:r>
            <a:r>
              <a:rPr lang="en-US" sz="2400" dirty="0" smtClean="0"/>
              <a:t>45 minutes      30 minutes small group discussion 15 minutes session group discussion</a:t>
            </a:r>
          </a:p>
          <a:p>
            <a:pPr marL="400050" lvl="1" indent="0">
              <a:buNone/>
            </a:pPr>
            <a:r>
              <a:rPr lang="en-US" dirty="0" smtClean="0"/>
              <a:t>Break  </a:t>
            </a:r>
          </a:p>
          <a:p>
            <a:pPr marL="400050" lvl="1" indent="0">
              <a:buNone/>
            </a:pPr>
            <a:r>
              <a:rPr lang="en-US" dirty="0" smtClean="0"/>
              <a:t>Part 2  </a:t>
            </a:r>
            <a:r>
              <a:rPr lang="en-US" sz="2400" dirty="0" smtClean="0"/>
              <a:t>45 </a:t>
            </a:r>
            <a:r>
              <a:rPr lang="en-US" sz="2400" dirty="0"/>
              <a:t>minutes </a:t>
            </a:r>
            <a:r>
              <a:rPr lang="en-US" sz="2400" dirty="0" smtClean="0"/>
              <a:t>     30 </a:t>
            </a:r>
            <a:r>
              <a:rPr lang="en-US" sz="2400" dirty="0"/>
              <a:t>minutes small group discussion 15 minutes session group discussion</a:t>
            </a:r>
            <a:endParaRPr lang="en-US" sz="2400" dirty="0" smtClean="0"/>
          </a:p>
          <a:p>
            <a:pPr marL="0" indent="0">
              <a:buNone/>
            </a:pPr>
            <a:r>
              <a:rPr lang="en-US" dirty="0" smtClean="0"/>
              <a:t>3. Way Forward    </a:t>
            </a:r>
            <a:r>
              <a:rPr lang="en-US" sz="2400" dirty="0" smtClean="0"/>
              <a:t>15 minutes</a:t>
            </a:r>
            <a:endParaRPr lang="en-US" dirty="0" smtClean="0"/>
          </a:p>
          <a:p>
            <a:pPr marL="400050" lvl="1" indent="0">
              <a:buNone/>
            </a:pPr>
            <a:endParaRPr lang="en-US" sz="24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329254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sommers.csucid@gmail.com</a:t>
            </a:r>
            <a:endParaRPr lang="en-US" dirty="0"/>
          </a:p>
        </p:txBody>
      </p:sp>
      <p:graphicFrame>
        <p:nvGraphicFramePr>
          <p:cNvPr id="3" name="Diagram 2"/>
          <p:cNvGraphicFramePr/>
          <p:nvPr>
            <p:extLst>
              <p:ext uri="{D42A27DB-BD31-4B8C-83A1-F6EECF244321}">
                <p14:modId xmlns:p14="http://schemas.microsoft.com/office/powerpoint/2010/main" xmlns="" val="77336923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97758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Supply/Value Chain</a:t>
            </a:r>
            <a:endParaRPr lang="en-US" dirty="0"/>
          </a:p>
        </p:txBody>
      </p:sp>
      <p:sp>
        <p:nvSpPr>
          <p:cNvPr id="3" name="Content Placeholder 2"/>
          <p:cNvSpPr>
            <a:spLocks noGrp="1"/>
          </p:cNvSpPr>
          <p:nvPr>
            <p:ph idx="1"/>
          </p:nvPr>
        </p:nvSpPr>
        <p:spPr>
          <a:xfrm>
            <a:off x="381000" y="1600200"/>
            <a:ext cx="8305800" cy="4800600"/>
          </a:xfrm>
        </p:spPr>
        <p:txBody>
          <a:bodyPr>
            <a:normAutofit fontScale="92500" lnSpcReduction="10000"/>
          </a:bodyPr>
          <a:lstStyle/>
          <a:p>
            <a:r>
              <a:rPr lang="en-US" sz="2800" dirty="0"/>
              <a:t>What  does the term mean to you?</a:t>
            </a:r>
          </a:p>
          <a:p>
            <a:r>
              <a:rPr lang="en-US" sz="2800" dirty="0" smtClean="0"/>
              <a:t>How </a:t>
            </a:r>
            <a:r>
              <a:rPr lang="en-US" sz="2800" dirty="0"/>
              <a:t>does it impact.. Positively </a:t>
            </a:r>
            <a:r>
              <a:rPr lang="en-US" sz="2800" dirty="0" smtClean="0"/>
              <a:t>or/negatively (land use labor, capital)</a:t>
            </a:r>
            <a:endParaRPr lang="en-US" sz="2800" dirty="0"/>
          </a:p>
          <a:p>
            <a:pPr lvl="1"/>
            <a:r>
              <a:rPr lang="en-US" dirty="0"/>
              <a:t>Food availability?</a:t>
            </a:r>
          </a:p>
          <a:p>
            <a:pPr lvl="1"/>
            <a:r>
              <a:rPr lang="en-US" dirty="0"/>
              <a:t>Food access?</a:t>
            </a:r>
          </a:p>
          <a:p>
            <a:pPr lvl="1"/>
            <a:r>
              <a:rPr lang="en-US" dirty="0"/>
              <a:t>Utilization?</a:t>
            </a:r>
          </a:p>
          <a:p>
            <a:pPr lvl="1"/>
            <a:r>
              <a:rPr lang="en-US" dirty="0"/>
              <a:t>Shocks?</a:t>
            </a:r>
          </a:p>
          <a:p>
            <a:r>
              <a:rPr lang="en-US" dirty="0"/>
              <a:t>How </a:t>
            </a:r>
            <a:r>
              <a:rPr lang="en-US" dirty="0" smtClean="0"/>
              <a:t>do you see VC’s interventions linked </a:t>
            </a:r>
            <a:r>
              <a:rPr lang="en-US" dirty="0"/>
              <a:t>programmatically to nutritional </a:t>
            </a:r>
            <a:r>
              <a:rPr lang="en-US" dirty="0" smtClean="0"/>
              <a:t>outcomes/indicators</a:t>
            </a:r>
          </a:p>
          <a:p>
            <a:pPr marL="0" indent="0">
              <a:buNone/>
            </a:pPr>
            <a:r>
              <a:rPr lang="en-US" sz="1200" dirty="0" smtClean="0"/>
              <a:t>10 min.</a:t>
            </a:r>
            <a:endParaRPr lang="en-US" sz="1200" dirty="0"/>
          </a:p>
          <a:p>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391079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lstStyle/>
          <a:p>
            <a:r>
              <a:rPr lang="en-US" dirty="0" smtClean="0"/>
              <a:t>Key Messages for Group Work</a:t>
            </a:r>
            <a:endParaRPr lang="en-US" dirty="0"/>
          </a:p>
        </p:txBody>
      </p:sp>
      <p:sp>
        <p:nvSpPr>
          <p:cNvPr id="3" name="Content Placeholder 2"/>
          <p:cNvSpPr>
            <a:spLocks noGrp="1"/>
          </p:cNvSpPr>
          <p:nvPr>
            <p:ph idx="1"/>
          </p:nvPr>
        </p:nvSpPr>
        <p:spPr/>
        <p:txBody>
          <a:bodyPr>
            <a:normAutofit lnSpcReduction="10000"/>
          </a:bodyPr>
          <a:lstStyle/>
          <a:p>
            <a:r>
              <a:rPr lang="en-US" dirty="0" smtClean="0"/>
              <a:t>View nutrition not as a problem but as part of your agricultural growth solution</a:t>
            </a:r>
          </a:p>
          <a:p>
            <a:r>
              <a:rPr lang="en-US" dirty="0" smtClean="0"/>
              <a:t>Creating demand for nutrient dense locally grown foods can lead to increased economic crop value</a:t>
            </a:r>
          </a:p>
          <a:p>
            <a:r>
              <a:rPr lang="en-US" dirty="0" smtClean="0"/>
              <a:t>Solving nutrition problems is not only a supply side issue-it is also a demand side issue.</a:t>
            </a:r>
          </a:p>
          <a:p>
            <a:r>
              <a:rPr lang="en-US" dirty="0"/>
              <a:t>Success is measured when </a:t>
            </a:r>
            <a:r>
              <a:rPr lang="en-US" b="1" u="sng" dirty="0" smtClean="0"/>
              <a:t>both</a:t>
            </a:r>
            <a:r>
              <a:rPr lang="en-US" dirty="0" smtClean="0"/>
              <a:t> </a:t>
            </a:r>
            <a:r>
              <a:rPr lang="en-US" dirty="0"/>
              <a:t>small farmer income </a:t>
            </a:r>
            <a:r>
              <a:rPr lang="en-US" b="1" u="sng" dirty="0" smtClean="0"/>
              <a:t>and</a:t>
            </a:r>
            <a:r>
              <a:rPr lang="en-US" dirty="0" smtClean="0"/>
              <a:t> their children’s </a:t>
            </a:r>
            <a:r>
              <a:rPr lang="en-US" dirty="0"/>
              <a:t>growth happens </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1952868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 No Silos</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922022" y="2057400"/>
            <a:ext cx="5344968" cy="3581400"/>
          </a:xfrm>
        </p:spPr>
      </p:pic>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622160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Friends</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905000" y="1853787"/>
            <a:ext cx="5105400" cy="3739706"/>
          </a:xfrm>
        </p:spPr>
      </p:pic>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063172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Group Work Part 1</a:t>
            </a:r>
            <a:endParaRPr lang="en-US" dirty="0"/>
          </a:p>
        </p:txBody>
      </p:sp>
      <p:sp>
        <p:nvSpPr>
          <p:cNvPr id="3" name="Content Placeholder 2"/>
          <p:cNvSpPr>
            <a:spLocks noGrp="1"/>
          </p:cNvSpPr>
          <p:nvPr>
            <p:ph idx="1"/>
          </p:nvPr>
        </p:nvSpPr>
        <p:spPr/>
        <p:txBody>
          <a:bodyPr/>
          <a:lstStyle/>
          <a:p>
            <a:r>
              <a:rPr lang="en-US" dirty="0" smtClean="0"/>
              <a:t>Each table will be provided with one crop to use as your case study</a:t>
            </a:r>
          </a:p>
          <a:p>
            <a:r>
              <a:rPr lang="en-US" dirty="0" smtClean="0"/>
              <a:t>How would  you propose using the value chain approach to improve both nutritional outcomes  as well as income for poor farming Households?</a:t>
            </a:r>
          </a:p>
          <a:p>
            <a:r>
              <a:rPr lang="en-US" dirty="0" smtClean="0"/>
              <a:t>Where , in the chain, do you see the most strategic interventions? Why?</a:t>
            </a: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305108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by Step</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Step #1  Write down  key components in a value chain for your case study crop.</a:t>
            </a:r>
          </a:p>
          <a:p>
            <a:pPr marL="0" indent="0">
              <a:buNone/>
            </a:pPr>
            <a:endParaRPr lang="en-US" sz="2400" dirty="0" smtClean="0"/>
          </a:p>
          <a:p>
            <a:pPr marL="0" indent="0">
              <a:buNone/>
            </a:pPr>
            <a:r>
              <a:rPr lang="en-US" sz="2400" dirty="0" smtClean="0"/>
              <a:t>Step #2 Identify interventions and tools in your nutrition and agricultural tool kits to achieve the outcome.</a:t>
            </a:r>
          </a:p>
          <a:p>
            <a:pPr marL="0" indent="0">
              <a:buNone/>
            </a:pPr>
            <a:endParaRPr lang="en-US" sz="2400" dirty="0" smtClean="0"/>
          </a:p>
          <a:p>
            <a:pPr marL="0" indent="0">
              <a:buNone/>
            </a:pPr>
            <a:r>
              <a:rPr lang="en-US" sz="2400" dirty="0" smtClean="0"/>
              <a:t>Step #3. Identify the most strategic intervention in the chain where agriculture and nutrition project resources can make the greatest impact.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3913047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 Group Work-Part 2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With your understanding now of how you can contribute to the HFS 4  pillar framework, </a:t>
            </a:r>
            <a:r>
              <a:rPr lang="en-US" dirty="0" smtClean="0">
                <a:effectLst>
                  <a:outerShdw blurRad="38100" dist="38100" dir="2700000" algn="tl">
                    <a:srgbClr val="000000">
                      <a:alpha val="43137"/>
                    </a:srgbClr>
                  </a:outerShdw>
                </a:effectLst>
              </a:rPr>
              <a:t>availability, access, utilization, resiliency</a:t>
            </a:r>
            <a:r>
              <a:rPr lang="en-US" dirty="0" smtClean="0"/>
              <a:t>, how do you propose to begin the conversation of a joint programming process</a:t>
            </a:r>
            <a:r>
              <a:rPr lang="en-US" dirty="0"/>
              <a:t> </a:t>
            </a:r>
            <a:r>
              <a:rPr lang="en-US" dirty="0" smtClean="0"/>
              <a:t>with your nutrition colleague? </a:t>
            </a:r>
          </a:p>
          <a:p>
            <a:pPr marL="0" indent="0">
              <a:buNone/>
            </a:pPr>
            <a:r>
              <a:rPr lang="en-US" dirty="0" smtClean="0"/>
              <a:t>Where is the nexus in your work program?</a:t>
            </a:r>
          </a:p>
          <a:p>
            <a:pPr marL="0" indent="0">
              <a:buNone/>
            </a:pPr>
            <a:endParaRPr lang="en-US" dirty="0" smtClean="0"/>
          </a:p>
          <a:p>
            <a:pPr marL="0" indent="0">
              <a:buNone/>
            </a:pPr>
            <a:endParaRPr lang="en-US" dirty="0" smtClean="0"/>
          </a:p>
          <a:p>
            <a:pPr marL="0" indent="0">
              <a:buNone/>
            </a:pPr>
            <a:r>
              <a:rPr lang="en-US" sz="1800" dirty="0" smtClean="0"/>
              <a:t>(hint : start w/ outcome indicators)</a:t>
            </a:r>
            <a:endParaRPr lang="en-US" sz="1800"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430898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 HFS Tool Box</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arenR"/>
            </a:pPr>
            <a:r>
              <a:rPr lang="en-US" dirty="0" smtClean="0"/>
              <a:t>Availability- </a:t>
            </a:r>
            <a:r>
              <a:rPr lang="en-US" dirty="0"/>
              <a:t>intensify, diversity, productivity </a:t>
            </a:r>
            <a:r>
              <a:rPr lang="en-US" dirty="0" smtClean="0"/>
              <a:t>(production/post </a:t>
            </a:r>
            <a:r>
              <a:rPr lang="en-US" dirty="0"/>
              <a:t>harvest)</a:t>
            </a:r>
          </a:p>
          <a:p>
            <a:pPr marL="514350" indent="-514350">
              <a:buAutoNum type="arabicParenR"/>
            </a:pPr>
            <a:r>
              <a:rPr lang="en-US" dirty="0"/>
              <a:t>Access- </a:t>
            </a:r>
            <a:r>
              <a:rPr lang="en-US" dirty="0" smtClean="0"/>
              <a:t>  a</a:t>
            </a:r>
            <a:r>
              <a:rPr lang="en-US" dirty="0"/>
              <a:t>) From farm resources (fresh /stored) b</a:t>
            </a:r>
            <a:r>
              <a:rPr lang="en-US" dirty="0" smtClean="0"/>
              <a:t>) off-farm- </a:t>
            </a:r>
            <a:r>
              <a:rPr lang="en-US" dirty="0"/>
              <a:t>providing service within specific value chains (input supply, labor </a:t>
            </a:r>
            <a:r>
              <a:rPr lang="en-US" dirty="0" smtClean="0"/>
              <a:t>for crop production, harvest/post-harvest</a:t>
            </a:r>
            <a:r>
              <a:rPr lang="en-US" dirty="0"/>
              <a:t>, storing, transport, sales)</a:t>
            </a:r>
          </a:p>
          <a:p>
            <a:pPr marL="514350" indent="-514350">
              <a:buAutoNum type="arabicParenR"/>
            </a:pPr>
            <a:r>
              <a:rPr lang="en-US" dirty="0"/>
              <a:t>Utilization- </a:t>
            </a:r>
            <a:r>
              <a:rPr lang="en-US" dirty="0" smtClean="0"/>
              <a:t>a)improved post-harvest chain </a:t>
            </a:r>
            <a:r>
              <a:rPr lang="en-US" dirty="0"/>
              <a:t> </a:t>
            </a:r>
            <a:r>
              <a:rPr lang="en-US" dirty="0" smtClean="0"/>
              <a:t>                 b) </a:t>
            </a:r>
            <a:r>
              <a:rPr lang="en-US" dirty="0"/>
              <a:t>demand creation for nutrient dense </a:t>
            </a:r>
            <a:r>
              <a:rPr lang="en-US" dirty="0" smtClean="0"/>
              <a:t>foods.</a:t>
            </a:r>
            <a:endParaRPr lang="en-US" dirty="0"/>
          </a:p>
          <a:p>
            <a:pPr marL="514350" indent="-514350">
              <a:buAutoNum type="arabicParenR"/>
            </a:pPr>
            <a:r>
              <a:rPr lang="en-US" dirty="0" smtClean="0"/>
              <a:t>Vulnerability/resiliency - </a:t>
            </a:r>
            <a:r>
              <a:rPr lang="en-US" dirty="0"/>
              <a:t>combination of </a:t>
            </a:r>
            <a:r>
              <a:rPr lang="en-US" dirty="0" smtClean="0"/>
              <a:t> </a:t>
            </a:r>
            <a:r>
              <a:rPr lang="en-US" dirty="0"/>
              <a:t>1-3 building </a:t>
            </a:r>
            <a:r>
              <a:rPr lang="en-US" dirty="0" smtClean="0"/>
              <a:t>on </a:t>
            </a:r>
            <a:r>
              <a:rPr lang="en-US" dirty="0"/>
              <a:t>the </a:t>
            </a:r>
            <a:r>
              <a:rPr lang="en-US" dirty="0" smtClean="0"/>
              <a:t>HH’s resource </a:t>
            </a:r>
            <a:r>
              <a:rPr lang="en-US" dirty="0"/>
              <a:t>base </a:t>
            </a:r>
            <a:endParaRPr lang="en-US" dirty="0" smtClean="0"/>
          </a:p>
          <a:p>
            <a:pPr marL="0" indent="0">
              <a:buNone/>
            </a:pPr>
            <a:r>
              <a:rPr lang="en-US" sz="2400" dirty="0" smtClean="0"/>
              <a:t>10 min.</a:t>
            </a:r>
            <a:endParaRPr lang="en-US" sz="2400" dirty="0"/>
          </a:p>
          <a:p>
            <a:endParaRPr lang="en-US" dirty="0"/>
          </a:p>
        </p:txBody>
      </p:sp>
      <p:sp>
        <p:nvSpPr>
          <p:cNvPr id="4" name="Footer Placeholder 3"/>
          <p:cNvSpPr>
            <a:spLocks noGrp="1"/>
          </p:cNvSpPr>
          <p:nvPr>
            <p:ph type="ftr" sz="quarter" idx="11"/>
          </p:nvPr>
        </p:nvSpPr>
        <p:spPr/>
        <p:txBody>
          <a:bodyPr/>
          <a:lstStyle/>
          <a:p>
            <a:r>
              <a:rPr lang="en-US" smtClean="0"/>
              <a:t>sommers.csucid@gmail.com</a:t>
            </a:r>
            <a:endParaRPr lang="en-US" dirty="0"/>
          </a:p>
        </p:txBody>
      </p:sp>
    </p:spTree>
    <p:extLst>
      <p:ext uri="{BB962C8B-B14F-4D97-AF65-F5344CB8AC3E}">
        <p14:creationId xmlns:p14="http://schemas.microsoft.com/office/powerpoint/2010/main" xmlns="" val="259799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2753</TotalTime>
  <Words>1638</Words>
  <Application>Microsoft Office PowerPoint</Application>
  <PresentationFormat>On-screen Show (4:3)</PresentationFormat>
  <Paragraphs>238</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Goldilocks Approach:  Using Agriculture Resources for Improved Nutritional Outcomes</vt:lpstr>
      <vt:lpstr>Session Outline</vt:lpstr>
      <vt:lpstr>Key Messages for Group Work</vt:lpstr>
      <vt:lpstr>Imagine No Silos</vt:lpstr>
      <vt:lpstr>Making Friends</vt:lpstr>
      <vt:lpstr>Group Work Part 1</vt:lpstr>
      <vt:lpstr>Step by Step</vt:lpstr>
      <vt:lpstr> Group Work-Part 2 </vt:lpstr>
      <vt:lpstr>Ag. HFS Tool Box</vt:lpstr>
      <vt:lpstr>Nutrition HFS Tool Box</vt:lpstr>
      <vt:lpstr>Slide 11</vt:lpstr>
      <vt:lpstr>Slide 12</vt:lpstr>
      <vt:lpstr>Framework for adding Nutrient Value for the End User</vt:lpstr>
      <vt:lpstr>How does adding nutrional value also lead to increasing economic value?</vt:lpstr>
      <vt:lpstr>Post harvest</vt:lpstr>
      <vt:lpstr>Feasible and Strategic Interventions for income and nutrition outcomes </vt:lpstr>
      <vt:lpstr>MAP OF A VALUE CHAIN</vt:lpstr>
      <vt:lpstr>T-2 Goal</vt:lpstr>
      <vt:lpstr>Introduction</vt:lpstr>
      <vt:lpstr>Slide 20</vt:lpstr>
      <vt:lpstr>Supply/Value Chain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Agriculture for Improved Nutrional Outcomes</dc:title>
  <dc:creator>psommers</dc:creator>
  <cp:lastModifiedBy>nneumann</cp:lastModifiedBy>
  <cp:revision>68</cp:revision>
  <dcterms:created xsi:type="dcterms:W3CDTF">2012-05-15T17:57:17Z</dcterms:created>
  <dcterms:modified xsi:type="dcterms:W3CDTF">2012-06-13T09:05:54Z</dcterms:modified>
</cp:coreProperties>
</file>