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67" r:id="rId3"/>
    <p:sldId id="259" r:id="rId4"/>
    <p:sldId id="261" r:id="rId5"/>
    <p:sldId id="275" r:id="rId6"/>
    <p:sldId id="276" r:id="rId7"/>
    <p:sldId id="262" r:id="rId8"/>
    <p:sldId id="268" r:id="rId9"/>
    <p:sldId id="269" r:id="rId10"/>
    <p:sldId id="270" r:id="rId11"/>
    <p:sldId id="277" r:id="rId12"/>
    <p:sldId id="271" r:id="rId13"/>
    <p:sldId id="272" r:id="rId14"/>
    <p:sldId id="278" r:id="rId15"/>
    <p:sldId id="280" r:id="rId16"/>
    <p:sldId id="274" r:id="rId17"/>
    <p:sldId id="273" r:id="rId18"/>
    <p:sldId id="266" r:id="rId19"/>
    <p:sldId id="25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4298"/>
    <a:srgbClr val="F8970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2867" autoAdjust="0"/>
    <p:restoredTop sz="81361" autoAdjust="0"/>
  </p:normalViewPr>
  <p:slideViewPr>
    <p:cSldViewPr>
      <p:cViewPr varScale="1">
        <p:scale>
          <a:sx n="59" d="100"/>
          <a:sy n="59" d="100"/>
        </p:scale>
        <p:origin x="-588" y="-7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2" d="100"/>
          <a:sy n="122" d="100"/>
        </p:scale>
        <p:origin x="-2184"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18" Type="http://schemas.openxmlformats.org/officeDocument/2006/relationships/slide" Target="slides/slide18.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F90F15-04C1-451F-8B52-AB9BDCAFD0CB}" type="datetimeFigureOut">
              <a:rPr lang="en-US" smtClean="0"/>
              <a:pPr/>
              <a:t>6/13/2012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FF6CAB3-CB6A-4EEE-BCC2-5C994BD2811E}" type="slidenum">
              <a:rPr lang="en-US" smtClean="0"/>
              <a:pPr/>
              <a:t>‹#›</a:t>
            </a:fld>
            <a:endParaRPr lang="en-US"/>
          </a:p>
        </p:txBody>
      </p:sp>
    </p:spTree>
    <p:extLst>
      <p:ext uri="{BB962C8B-B14F-4D97-AF65-F5344CB8AC3E}">
        <p14:creationId xmlns:p14="http://schemas.microsoft.com/office/powerpoint/2010/main" xmlns="" val="1406119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3C7CD9DB-38BF-4DD7-B49A-C5A1FF54C35A}" type="datetimeFigureOut">
              <a:rPr lang="en-US" smtClean="0"/>
              <a:pPr/>
              <a:t>6/13/2012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5EA88D61-9681-4B0E-9B80-C9ABA6F7B321}" type="slidenum">
              <a:rPr lang="en-US" smtClean="0"/>
              <a:pPr/>
              <a:t>‹#›</a:t>
            </a:fld>
            <a:endParaRPr lang="en-US"/>
          </a:p>
        </p:txBody>
      </p:sp>
    </p:spTree>
    <p:extLst>
      <p:ext uri="{BB962C8B-B14F-4D97-AF65-F5344CB8AC3E}">
        <p14:creationId xmlns:p14="http://schemas.microsoft.com/office/powerpoint/2010/main" xmlns="" val="286365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EA88D61-9681-4B0E-9B80-C9ABA6F7B32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dirty="0" smtClean="0"/>
              <a:t>BENEFITS</a:t>
            </a:r>
          </a:p>
          <a:p>
            <a:pPr marL="171450" indent="-171450">
              <a:buFont typeface="Arial"/>
              <a:buChar char="•"/>
            </a:pPr>
            <a:r>
              <a:rPr lang="en-US" dirty="0" smtClean="0"/>
              <a:t>Monitoring</a:t>
            </a:r>
            <a:r>
              <a:rPr lang="en-US" baseline="0" dirty="0" smtClean="0"/>
              <a:t> is meant to be integrated into regular program M&amp;E, not undertaken in parallel</a:t>
            </a:r>
            <a:endParaRPr lang="en-US" dirty="0" smtClean="0"/>
          </a:p>
          <a:p>
            <a:pPr marL="171450" indent="-171450">
              <a:buFont typeface="Arial"/>
              <a:buChar char="•"/>
            </a:pPr>
            <a:r>
              <a:rPr lang="en-US" dirty="0" smtClean="0"/>
              <a:t>Cost-effectiveness: SCUS found it cost</a:t>
            </a:r>
            <a:r>
              <a:rPr lang="en-US" baseline="0" dirty="0" smtClean="0"/>
              <a:t> US$ 1 to link a pastoralist to a trader for destocking, the income from which provided food for two months.  Two months of food aid provision would have cost US$ 97-165.  (Source: ALNAP Lessons Paper: Humanitarian Action in Drought-Related Emergencies, October 2011); as a general rule, the more effort put into anticipating stresses and shocks and designing preventive or tolerant responses, the lower the likely damage and costs of action will be (Montpellier Panel Report, Growth with Resilience, Opportunities in African Agriculture, March 2012).</a:t>
            </a:r>
            <a:endParaRPr lang="en-US" dirty="0" smtClean="0"/>
          </a:p>
          <a:p>
            <a:pPr>
              <a:buFont typeface="Arial" pitchFamily="34" charset="0"/>
              <a:buNone/>
            </a:pPr>
            <a:endParaRPr lang="en-US" dirty="0" smtClean="0"/>
          </a:p>
          <a:p>
            <a:pPr>
              <a:buFont typeface="Arial" pitchFamily="34" charset="0"/>
              <a:buNone/>
            </a:pPr>
            <a:r>
              <a:rPr lang="en-US" dirty="0" smtClean="0"/>
              <a:t>CHALLENGES</a:t>
            </a:r>
          </a:p>
          <a:p>
            <a:pPr>
              <a:buFont typeface="Arial" pitchFamily="34" charset="0"/>
              <a:buChar char="•"/>
            </a:pPr>
            <a:r>
              <a:rPr lang="en-US" dirty="0" smtClean="0"/>
              <a:t> Prescriptions include: </a:t>
            </a:r>
            <a:r>
              <a:rPr lang="en-US" baseline="0" dirty="0" smtClean="0"/>
              <a:t>applicable only to already targeted communities (FFPIB 10-01), but does not exclude non-beneficiaries in the same target community; trigger indicators should provide advance notice (~1-6 months) of a potentially serious deterioration in food security conditions</a:t>
            </a:r>
          </a:p>
          <a:p>
            <a:pPr>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en-US" dirty="0" smtClean="0"/>
              <a:t>BENEFITS</a:t>
            </a:r>
          </a:p>
          <a:p>
            <a:pPr>
              <a:buFont typeface="Arial" pitchFamily="34" charset="0"/>
              <a:buNone/>
            </a:pPr>
            <a:endParaRPr lang="en-US" dirty="0" smtClean="0"/>
          </a:p>
          <a:p>
            <a:pPr>
              <a:buFont typeface="Arial" pitchFamily="34" charset="0"/>
              <a:buNone/>
            </a:pPr>
            <a:r>
              <a:rPr lang="en-US" dirty="0" smtClean="0"/>
              <a:t>CHALLENGES</a:t>
            </a:r>
          </a:p>
          <a:p>
            <a:pPr marL="171450" indent="-171450">
              <a:buFont typeface="Arial"/>
              <a:buChar char="•"/>
            </a:pPr>
            <a:r>
              <a:rPr lang="en-US" dirty="0" smtClean="0"/>
              <a:t>These strengthened community disaster preparedness/mitigation plans is a standard PMP</a:t>
            </a:r>
            <a:r>
              <a:rPr lang="en-US" baseline="0" dirty="0" smtClean="0"/>
              <a:t> indicator.  </a:t>
            </a:r>
            <a:r>
              <a:rPr lang="en-US" dirty="0" smtClean="0"/>
              <a:t>EWS information should be linked to community disaster preparedness</a:t>
            </a:r>
            <a:r>
              <a:rPr lang="en-US" baseline="0" dirty="0" smtClean="0"/>
              <a:t> strategies, but CS tend to control data/information analysis and linkages to response</a:t>
            </a:r>
            <a:endParaRPr lang="en-US" dirty="0" smtClean="0"/>
          </a:p>
          <a:p>
            <a:pPr marL="171450" indent="-171450">
              <a:buFont typeface="Arial"/>
              <a:buChar char="•"/>
            </a:pPr>
            <a:r>
              <a:rPr lang="en-US" dirty="0" smtClean="0"/>
              <a:t>EWS must</a:t>
            </a:r>
            <a:r>
              <a:rPr lang="en-US" baseline="0" dirty="0" smtClean="0"/>
              <a:t> understand signals specific to local livelihoods</a:t>
            </a: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First need to understand the building blocks of EWS – relationship between EWI, TI, and the role of coping.  Indicators should have relevance to food aid.  Should not focus</a:t>
            </a:r>
            <a:r>
              <a:rPr lang="en-US" baseline="0" dirty="0" smtClean="0"/>
              <a:t> significantly on large-</a:t>
            </a:r>
            <a:r>
              <a:rPr lang="en-US" baseline="0" smtClean="0"/>
              <a:t>scale shocks</a:t>
            </a: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r>
              <a:rPr lang="en-US" dirty="0" smtClean="0"/>
              <a:t>Initial trigger indicator and threshold development work uses the food security pillars (availability, access and utilization/consumption) as a starting point, with significant triangulation/validation of component parts (e.g., early warning indicators, coping, comparison with historical</a:t>
            </a:r>
            <a:r>
              <a:rPr lang="en-US" baseline="0" dirty="0" smtClean="0"/>
              <a:t> data, to create a convergence of evidence)</a:t>
            </a:r>
            <a:r>
              <a:rPr lang="en-US" dirty="0" smtClean="0"/>
              <a:t>.  For example…</a:t>
            </a:r>
          </a:p>
          <a:p>
            <a:pPr marL="171450" marR="0" indent="-171450" algn="l" defTabSz="914400" rtl="0" eaLnBrk="1" fontAlgn="auto" latinLnBrk="0" hangingPunct="1">
              <a:lnSpc>
                <a:spcPct val="100000"/>
              </a:lnSpc>
              <a:spcBef>
                <a:spcPts val="0"/>
              </a:spcBef>
              <a:spcAft>
                <a:spcPts val="0"/>
              </a:spcAft>
              <a:buClrTx/>
              <a:buSzTx/>
              <a:buFont typeface="Arial"/>
              <a:buChar char="•"/>
              <a:tabLst/>
              <a:defRPr/>
            </a:pPr>
            <a:endParaRPr lang="en-US" dirty="0" smtClean="0"/>
          </a:p>
          <a:p>
            <a:r>
              <a:rPr lang="en-US" dirty="0" smtClean="0"/>
              <a:t>Other relevant factors include:</a:t>
            </a:r>
          </a:p>
          <a:p>
            <a:pPr>
              <a:buFontTx/>
              <a:buChar char="-"/>
            </a:pPr>
            <a:r>
              <a:rPr lang="en-US" dirty="0" smtClean="0"/>
              <a:t>Agro-ecological zone</a:t>
            </a:r>
          </a:p>
          <a:p>
            <a:pPr>
              <a:buFontTx/>
              <a:buChar char="-"/>
            </a:pPr>
            <a:r>
              <a:rPr lang="en-US" dirty="0" smtClean="0"/>
              <a:t>Soil</a:t>
            </a:r>
            <a:r>
              <a:rPr lang="en-US" baseline="0" dirty="0" smtClean="0"/>
              <a:t> type</a:t>
            </a:r>
          </a:p>
          <a:p>
            <a:pPr>
              <a:buFontTx/>
              <a:buChar char="-"/>
            </a:pPr>
            <a:r>
              <a:rPr lang="en-US" baseline="0" dirty="0" smtClean="0"/>
              <a:t>Development stage of and associated water requirements for the dominant crop</a:t>
            </a:r>
          </a:p>
          <a:p>
            <a:pPr>
              <a:buFontTx/>
              <a:buChar char="-"/>
            </a:pPr>
            <a:r>
              <a:rPr lang="en-US" baseline="0" dirty="0" smtClean="0"/>
              <a:t>Household dependence on own crop production for food and income</a:t>
            </a:r>
          </a:p>
          <a:p>
            <a:pPr>
              <a:buFontTx/>
              <a:buChar char="-"/>
            </a:pPr>
            <a:r>
              <a:rPr lang="en-US" baseline="0" dirty="0" smtClean="0"/>
              <a:t>Level of market integration within/between implementation area</a:t>
            </a:r>
          </a:p>
          <a:p>
            <a:pPr>
              <a:buFontTx/>
              <a:buNone/>
            </a:pPr>
            <a:endParaRPr lang="en-US" baseline="0" dirty="0" smtClean="0"/>
          </a:p>
          <a:p>
            <a:pPr>
              <a:buFontTx/>
              <a:buNone/>
            </a:pPr>
            <a:r>
              <a:rPr lang="en-US" baseline="0" dirty="0" smtClean="0"/>
              <a:t>Coping is broadly stratified as follows:</a:t>
            </a:r>
          </a:p>
          <a:p>
            <a:pPr>
              <a:buFontTx/>
              <a:buChar char="-"/>
            </a:pPr>
            <a:r>
              <a:rPr lang="en-US" baseline="0" dirty="0" smtClean="0"/>
              <a:t>Adaptive coping (e.g., altered consumption patterns, reallocation of household resources, such as labor, from one activity to another – such as from agricultural production to charcoal production or labor migration)</a:t>
            </a:r>
          </a:p>
          <a:p>
            <a:pPr>
              <a:buFontTx/>
              <a:buChar char="-"/>
            </a:pPr>
            <a:r>
              <a:rPr lang="en-US" baseline="0" dirty="0" smtClean="0"/>
              <a:t>Liquid asset divestment (e.g., increased sale of small ruminants, taking on informal loans)</a:t>
            </a:r>
          </a:p>
          <a:p>
            <a:pPr>
              <a:buFontTx/>
              <a:buChar char="-"/>
            </a:pPr>
            <a:r>
              <a:rPr lang="en-US" baseline="0" dirty="0" smtClean="0"/>
              <a:t>Productive asset divestment (e.g., sale of capital items such as seed, other inputs needed for production)</a:t>
            </a:r>
          </a:p>
          <a:p>
            <a:pPr>
              <a:buFontTx/>
              <a:buChar char="-"/>
            </a:pPr>
            <a:endParaRPr lang="en-US" baseline="0" dirty="0" smtClean="0"/>
          </a:p>
          <a:p>
            <a:pPr>
              <a:buFontTx/>
              <a:buChar char="-"/>
            </a:pPr>
            <a:r>
              <a:rPr lang="en-US" baseline="0" dirty="0" smtClean="0"/>
              <a:t>Examples of coping strategies at implementation sites for this program include: increased charcoal production, reduction in number of meals consumed per day, reduction in dietary diversity of meals consumed, increased labor migration, consumption of seed reserves and increased livestock sales</a:t>
            </a:r>
            <a:endParaRPr lang="en-US" dirty="0" smtClean="0"/>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dirty="0" smtClean="0"/>
          </a:p>
          <a:p>
            <a:pPr>
              <a:buFont typeface="Arial" pitchFamily="34" charset="0"/>
              <a:buNone/>
            </a:pP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Other relevant factors include:</a:t>
            </a:r>
          </a:p>
          <a:p>
            <a:pPr>
              <a:buFontTx/>
              <a:buChar char="-"/>
            </a:pPr>
            <a:r>
              <a:rPr lang="en-US" dirty="0" smtClean="0"/>
              <a:t> Geographic area</a:t>
            </a:r>
          </a:p>
          <a:p>
            <a:pPr>
              <a:buFontTx/>
              <a:buChar char="-"/>
            </a:pPr>
            <a:r>
              <a:rPr lang="en-US" dirty="0" smtClean="0"/>
              <a:t>Time of year/season</a:t>
            </a:r>
          </a:p>
          <a:p>
            <a:pPr>
              <a:buFontTx/>
              <a:buChar char="-"/>
            </a:pPr>
            <a:r>
              <a:rPr lang="en-US" dirty="0" smtClean="0"/>
              <a:t>Prices of comparable substitute commodities</a:t>
            </a:r>
          </a:p>
          <a:p>
            <a:pPr>
              <a:buFontTx/>
              <a:buChar char="-"/>
            </a:pPr>
            <a:r>
              <a:rPr lang="en-US" dirty="0" smtClean="0"/>
              <a:t>Presence and level of food</a:t>
            </a:r>
            <a:r>
              <a:rPr lang="en-US" baseline="0" dirty="0" smtClean="0"/>
              <a:t> aid programming in targeted area</a:t>
            </a:r>
          </a:p>
          <a:p>
            <a:pPr>
              <a:buFontTx/>
              <a:buChar char="-"/>
            </a:pPr>
            <a:r>
              <a:rPr lang="en-US" baseline="0" dirty="0" smtClean="0"/>
              <a:t>Level of beneficiary population dependence on the market to source food</a:t>
            </a:r>
          </a:p>
          <a:p>
            <a:pPr>
              <a:buFontTx/>
              <a:buChar char="-"/>
            </a:pPr>
            <a:r>
              <a:rPr lang="en-US" baseline="0" dirty="0" smtClean="0"/>
              <a:t>Beneficiary populations’ income levels and wage rates (to triangulate purchasing capacity)</a:t>
            </a:r>
            <a:endParaRPr lang="en-US" dirty="0" smtClean="0"/>
          </a:p>
          <a:p>
            <a:pPr>
              <a:buFont typeface="Arial" pitchFamily="34" charset="0"/>
              <a:buNone/>
            </a:pP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Other relevant factors include:</a:t>
            </a:r>
          </a:p>
          <a:p>
            <a:pPr>
              <a:buFontTx/>
              <a:buChar char="-"/>
            </a:pPr>
            <a:r>
              <a:rPr lang="en-US" dirty="0" smtClean="0"/>
              <a:t>Time of year/season</a:t>
            </a:r>
          </a:p>
          <a:p>
            <a:pPr>
              <a:buFontTx/>
              <a:buChar char="-"/>
            </a:pPr>
            <a:r>
              <a:rPr lang="en-US" dirty="0" smtClean="0"/>
              <a:t>Attendance trends</a:t>
            </a:r>
            <a:r>
              <a:rPr lang="en-US" baseline="0" dirty="0" smtClean="0"/>
              <a:t> at rally posts</a:t>
            </a:r>
          </a:p>
          <a:p>
            <a:pPr>
              <a:buFontTx/>
              <a:buChar char="-"/>
            </a:pPr>
            <a:r>
              <a:rPr lang="en-US" baseline="0" dirty="0" smtClean="0"/>
              <a:t>Presence (or not) of complementary programming and types</a:t>
            </a:r>
          </a:p>
          <a:p>
            <a:pPr>
              <a:buFontTx/>
              <a:buNone/>
            </a:pPr>
            <a:endParaRPr lang="en-US" baseline="0" dirty="0" smtClean="0"/>
          </a:p>
          <a:p>
            <a:pPr>
              <a:buFontTx/>
              <a:buNone/>
            </a:pPr>
            <a:r>
              <a:rPr lang="en-US" baseline="0" dirty="0" smtClean="0"/>
              <a:t>Another example might be:</a:t>
            </a:r>
          </a:p>
          <a:p>
            <a:pPr>
              <a:buFontTx/>
              <a:buNone/>
            </a:pPr>
            <a:r>
              <a:rPr lang="en-US" baseline="0" dirty="0" smtClean="0"/>
              <a:t>- % children 6-59 months of age with MUAC &lt;125 mm and/or cases of bilateral edema at the community level compared to the previous month</a:t>
            </a:r>
          </a:p>
          <a:p>
            <a:pPr>
              <a:buFont typeface="Arial" pitchFamily="34" charset="0"/>
              <a:buNone/>
            </a:pP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171450" indent="-171450">
              <a:buFont typeface="Arial"/>
              <a:buChar char="•"/>
            </a:pPr>
            <a:r>
              <a:rPr lang="en-US" dirty="0" smtClean="0"/>
              <a:t>There</a:t>
            </a:r>
            <a:r>
              <a:rPr lang="en-US" baseline="0" dirty="0" smtClean="0"/>
              <a:t> are several examples of other programs that have developed early warning and trigger indicator mechanisms, including:</a:t>
            </a:r>
          </a:p>
          <a:p>
            <a:pPr marL="628650" lvl="1" indent="-171450">
              <a:buFont typeface="Arial"/>
              <a:buChar char="•"/>
            </a:pPr>
            <a:r>
              <a:rPr lang="en-US" baseline="0" dirty="0" smtClean="0"/>
              <a:t>The Pastoral Livelihoods Initiative, through funding from the Humanitarian Assistance Program of Belgium (in 2005/06 Horn of Africa drought)</a:t>
            </a:r>
          </a:p>
          <a:p>
            <a:pPr marL="628650" lvl="1" indent="-171450">
              <a:buFont typeface="Arial"/>
              <a:buChar char="•"/>
            </a:pPr>
            <a:r>
              <a:rPr lang="en-US" baseline="0" dirty="0" smtClean="0"/>
              <a:t>Oxfam programming in </a:t>
            </a:r>
            <a:r>
              <a:rPr lang="en-US" baseline="0" dirty="0" err="1" smtClean="0"/>
              <a:t>Wajir</a:t>
            </a:r>
            <a:r>
              <a:rPr lang="en-US" baseline="0" dirty="0" smtClean="0"/>
              <a:t>, Kenya (changed program objectives from supporting livestock marketing associations </a:t>
            </a:r>
            <a:r>
              <a:rPr lang="en-US" baseline="0" dirty="0" smtClean="0">
                <a:sym typeface="Wingdings"/>
              </a:rPr>
              <a:t> increasing trade prior to drought  destocking at drought peak  emergency vaccinations following drought  supporting livestock traders)</a:t>
            </a:r>
            <a:r>
              <a:rPr lang="en-US" baseline="0" dirty="0" smtClean="0"/>
              <a:t> </a:t>
            </a:r>
          </a:p>
          <a:p>
            <a:pPr marL="628650" lvl="1" indent="-171450">
              <a:buFont typeface="Arial"/>
              <a:buChar char="•"/>
            </a:pPr>
            <a:r>
              <a:rPr lang="en-US" baseline="0" dirty="0" smtClean="0"/>
              <a:t>Save the Children UK, elsewhere in Ethiopia (capacity strengthening programs as springboard for emergency response interventions)</a:t>
            </a:r>
          </a:p>
          <a:p>
            <a:pPr marL="628650" lvl="1" indent="-171450">
              <a:buFont typeface="Arial"/>
              <a:buChar char="•"/>
            </a:pPr>
            <a:r>
              <a:rPr lang="en-US" baseline="0" dirty="0" smtClean="0"/>
              <a:t>Ethiopia’s Productive Safety Net Program’s 20% contingency provision</a:t>
            </a:r>
          </a:p>
          <a:p>
            <a:pPr marL="628650" lvl="1" indent="-171450">
              <a:buFont typeface="Arial"/>
              <a:buChar char="•"/>
            </a:pPr>
            <a:r>
              <a:rPr lang="en-US" baseline="0" dirty="0" smtClean="0"/>
              <a:t>FEWS NET remote monitoring countries</a:t>
            </a:r>
          </a:p>
          <a:p>
            <a:pPr marL="628650" lvl="1" indent="-171450">
              <a:buFont typeface="Arial"/>
              <a:buChar char="•"/>
            </a:pPr>
            <a:r>
              <a:rPr lang="en-US" baseline="0" dirty="0" smtClean="0"/>
              <a:t>OFDA’s and others’ “crisis modifier” approach</a:t>
            </a:r>
          </a:p>
          <a:p>
            <a:pPr marL="628650" lvl="1" indent="-171450">
              <a:buFont typeface="Arial"/>
              <a:buChar char="•"/>
            </a:pPr>
            <a:endParaRPr lang="en-US" baseline="0"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None/>
            </a:pPr>
            <a:r>
              <a:rPr lang="en-US" dirty="0" smtClean="0"/>
              <a:t>Why</a:t>
            </a:r>
            <a:r>
              <a:rPr lang="en-US" baseline="0" dirty="0" smtClean="0"/>
              <a:t> refine the mechanism?</a:t>
            </a: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5EA88D61-9681-4B0E-9B80-C9ABA6F7B32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A88D61-9681-4B0E-9B80-C9ABA6F7B32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Throughout this presentation, the term “early warning systems” refers to </a:t>
            </a:r>
            <a:r>
              <a:rPr lang="en-US" u="sng" baseline="0" dirty="0" smtClean="0"/>
              <a:t>food security</a:t>
            </a:r>
            <a:r>
              <a:rPr lang="en-US" u="none" baseline="0" dirty="0" smtClean="0"/>
              <a:t> early warning systems; more specifically, for the purposes of this presentation, this term refers to </a:t>
            </a:r>
            <a:r>
              <a:rPr lang="en-US" u="sng" baseline="0" dirty="0" smtClean="0"/>
              <a:t>program-level</a:t>
            </a:r>
            <a:r>
              <a:rPr lang="en-US" u="none" baseline="0" dirty="0" smtClean="0"/>
              <a:t> food security early warning systems within Title II development food aid programs.</a:t>
            </a:r>
          </a:p>
          <a:p>
            <a:pPr>
              <a:buFont typeface="Arial" pitchFamily="34" charset="0"/>
              <a:buNone/>
            </a:pPr>
            <a:endParaRPr lang="en-US" baseline="0" dirty="0" smtClean="0"/>
          </a:p>
          <a:p>
            <a:pPr>
              <a:buFont typeface="Arial" pitchFamily="34" charset="0"/>
              <a:buChar char="•"/>
            </a:pPr>
            <a:r>
              <a:rPr lang="en-US" dirty="0" smtClean="0"/>
              <a:t> There are two key stakeholder groups for</a:t>
            </a:r>
            <a:r>
              <a:rPr lang="en-US" baseline="0" dirty="0" smtClean="0"/>
              <a:t> which this presentation works to analyze progress to date in the development/deployment of program-level food security early warning in Title II development food aid programs (MYAPs): FFP and the Awardee.</a:t>
            </a:r>
            <a:endParaRPr lang="en-US" dirty="0"/>
          </a:p>
        </p:txBody>
      </p:sp>
      <p:sp>
        <p:nvSpPr>
          <p:cNvPr id="4" name="Slide Number Placeholder 3"/>
          <p:cNvSpPr>
            <a:spLocks noGrp="1"/>
          </p:cNvSpPr>
          <p:nvPr>
            <p:ph type="sldNum" sz="quarter" idx="10"/>
          </p:nvPr>
        </p:nvSpPr>
        <p:spPr/>
        <p:txBody>
          <a:bodyPr/>
          <a:lstStyle/>
          <a:p>
            <a:fld id="{5EA88D61-9681-4B0E-9B80-C9ABA6F7B32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The FFP 2006-2010 Strategic Plan moved the focus (and resources) of Title II programs to reducing risk and vulnerability.  </a:t>
            </a:r>
          </a:p>
          <a:p>
            <a:pPr>
              <a:buFont typeface="Arial" pitchFamily="34" charset="0"/>
              <a:buChar char="•"/>
            </a:pPr>
            <a:endParaRPr lang="en-US"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 </a:t>
            </a:r>
            <a:r>
              <a:rPr lang="en-US" dirty="0" smtClean="0"/>
              <a:t>While the concept of risk is implicit</a:t>
            </a:r>
            <a:r>
              <a:rPr lang="en-US" baseline="0" dirty="0" smtClean="0"/>
              <a:t> in USAID’s definition of food security (“at all times”), operationally, prior to this strategic plan, FFP focused more on </a:t>
            </a:r>
            <a:r>
              <a:rPr lang="en-US" u="sng" baseline="0" dirty="0" smtClean="0"/>
              <a:t>raising</a:t>
            </a:r>
            <a:r>
              <a:rPr lang="en-US" baseline="0" dirty="0" smtClean="0"/>
              <a:t> levels of food availability, access, and utilization  and less on </a:t>
            </a:r>
            <a:r>
              <a:rPr lang="en-US" u="sng" baseline="0" dirty="0" smtClean="0"/>
              <a:t>the risk of losing</a:t>
            </a:r>
            <a:r>
              <a:rPr lang="en-US" baseline="0" dirty="0" smtClean="0"/>
              <a:t> the ability to obtain and use food.  The focus on risk expanded FFP’s food security conceptual framework, making explicit the need to attend to risks that impede progress toward stable improvements in food security, and underscoring the idea that reducing exposure to risks and increasing capacities to manage risks – in both of which early warning has a part - will reduce vulnerability to food insecurity. </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baseline="0" dirty="0" smtClean="0"/>
          </a:p>
          <a:p>
            <a:pPr>
              <a:buFont typeface="Arial" pitchFamily="34" charset="0"/>
              <a:buChar char="•"/>
            </a:pPr>
            <a:r>
              <a:rPr lang="en-US" baseline="0" dirty="0" smtClean="0"/>
              <a:t> Programmatically, this shift has meant that field activities have been somewhat reoriented to address more directly food insecure households’ </a:t>
            </a:r>
            <a:r>
              <a:rPr lang="en-US" u="sng" baseline="0" dirty="0" smtClean="0"/>
              <a:t>vulnerabilities</a:t>
            </a:r>
            <a:r>
              <a:rPr lang="en-US" baseline="0" dirty="0" smtClean="0"/>
              <a:t>. </a:t>
            </a:r>
            <a:r>
              <a:rPr lang="en-US" dirty="0" smtClean="0"/>
              <a:t>With this refocus, came</a:t>
            </a:r>
            <a:r>
              <a:rPr lang="en-US" baseline="0" dirty="0" smtClean="0"/>
              <a:t> the discrete introduction of an early warning element into Title II development food aid programming.</a:t>
            </a:r>
          </a:p>
        </p:txBody>
      </p:sp>
      <p:sp>
        <p:nvSpPr>
          <p:cNvPr id="4" name="Slide Number Placeholder 3"/>
          <p:cNvSpPr>
            <a:spLocks noGrp="1"/>
          </p:cNvSpPr>
          <p:nvPr>
            <p:ph type="sldNum" sz="quarter" idx="10"/>
          </p:nvPr>
        </p:nvSpPr>
        <p:spPr/>
        <p:txBody>
          <a:bodyPr/>
          <a:lstStyle/>
          <a:p>
            <a:fld id="{5EA88D61-9681-4B0E-9B80-C9ABA6F7B32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 typeface="Arial" pitchFamily="34" charset="0"/>
              <a:buChar char="•"/>
            </a:pPr>
            <a:r>
              <a:rPr lang="en-US" dirty="0" smtClean="0"/>
              <a:t> While</a:t>
            </a:r>
            <a:r>
              <a:rPr lang="en-US" baseline="0" dirty="0" smtClean="0"/>
              <a:t> the theory presented is relatively clear, guidance on how this theory translates into programming has been a bit less so, in part because the ultimate purpose of the early warning mechanism has evolved over time.  Initially, it was defined as a means of assisting program managers to recognize when to adjust or add to program interventions (FY2006 program guidelines) so as to enable timely response should an emergency or shock… occur (FFP Strategic Plan 2006-2010).</a:t>
            </a:r>
          </a:p>
          <a:p>
            <a:endParaRPr lang="en-US" baseline="0" dirty="0" smtClean="0"/>
          </a:p>
          <a:p>
            <a:pPr>
              <a:buFont typeface="Arial" pitchFamily="34" charset="0"/>
              <a:buChar char="•"/>
            </a:pPr>
            <a:r>
              <a:rPr lang="en-US" dirty="0" smtClean="0"/>
              <a:t> This</a:t>
            </a:r>
            <a:r>
              <a:rPr lang="en-US" baseline="0" dirty="0" smtClean="0"/>
              <a:t> figure </a:t>
            </a:r>
            <a:r>
              <a:rPr lang="en-US" dirty="0" smtClean="0"/>
              <a:t>presents one of the first attempts to illuminate how program-level</a:t>
            </a:r>
            <a:r>
              <a:rPr lang="en-US" baseline="0" dirty="0" smtClean="0"/>
              <a:t> early warning might work, and its anticipated outcomes, in a program. </a:t>
            </a:r>
            <a:r>
              <a:rPr lang="en-US" dirty="0" smtClean="0"/>
              <a:t> First, it highlights the theory of change underpinning a</a:t>
            </a:r>
            <a:r>
              <a:rPr lang="en-US" baseline="0" dirty="0" smtClean="0"/>
              <a:t> development food aid program unimpeded by a shock (data below the hashed trend line – decreasing non-emergency safety net funding and increasing non-emergency livelihoods restoration/enhancement funding, with gains leading to overall decreases in program resources).  </a:t>
            </a:r>
          </a:p>
          <a:p>
            <a:pPr>
              <a:buFont typeface="Arial" pitchFamily="34" charset="0"/>
              <a:buChar char="•"/>
            </a:pPr>
            <a:endParaRPr lang="en-US" baseline="0" dirty="0" smtClean="0"/>
          </a:p>
          <a:p>
            <a:pPr>
              <a:buFont typeface="Arial" pitchFamily="34" charset="0"/>
              <a:buChar char="•"/>
            </a:pPr>
            <a:r>
              <a:rPr lang="en-US" baseline="0" dirty="0" smtClean="0"/>
              <a:t> Secondly, it presents potential </a:t>
            </a:r>
            <a:r>
              <a:rPr lang="en-US" dirty="0" smtClean="0"/>
              <a:t>funding (and activity) alterations for a</a:t>
            </a:r>
            <a:r>
              <a:rPr lang="en-US" baseline="0" dirty="0" smtClean="0"/>
              <a:t> program transitioning from emergency food aid programming (Year 0) to development food aid programming (Years 1-3), </a:t>
            </a:r>
            <a:r>
              <a:rPr lang="en-US" dirty="0" smtClean="0"/>
              <a:t>with the population experiencing a new shock in Year 2 that necessitates adjustment to (</a:t>
            </a:r>
            <a:r>
              <a:rPr lang="en-US" baseline="0" dirty="0" smtClean="0"/>
              <a:t>e.g., decreasing livelihood restoration/enhancement, increasing safety net resource allocation)</a:t>
            </a:r>
            <a:r>
              <a:rPr lang="en-US" dirty="0" smtClean="0"/>
              <a:t> and addition of (</a:t>
            </a:r>
            <a:r>
              <a:rPr lang="en-US" baseline="0" dirty="0" smtClean="0"/>
              <a:t>injecting emergency resources to fund a surge in safety net programming)</a:t>
            </a:r>
            <a:r>
              <a:rPr lang="en-US" dirty="0" smtClean="0"/>
              <a:t> program</a:t>
            </a:r>
            <a:r>
              <a:rPr lang="en-US" baseline="0" dirty="0" smtClean="0"/>
              <a:t> elements and resources</a:t>
            </a:r>
            <a:r>
              <a:rPr lang="en-US" dirty="0" smtClean="0"/>
              <a:t>.</a:t>
            </a:r>
          </a:p>
          <a:p>
            <a:endParaRPr lang="en-US" dirty="0" smtClean="0"/>
          </a:p>
          <a:p>
            <a:pPr>
              <a:buFont typeface="Arial" pitchFamily="34" charset="0"/>
              <a:buChar char="•"/>
            </a:pPr>
            <a:r>
              <a:rPr lang="en-US" dirty="0" smtClean="0"/>
              <a:t> </a:t>
            </a:r>
            <a:r>
              <a:rPr lang="en-US" baseline="0" dirty="0" smtClean="0"/>
              <a:t>P</a:t>
            </a:r>
            <a:r>
              <a:rPr lang="en-US" dirty="0" smtClean="0"/>
              <a:t>rogram design implications for this required, “where specific types of shocks and emergencies are predictable” (e.g.,</a:t>
            </a:r>
            <a:r>
              <a:rPr lang="en-US" baseline="0" dirty="0" smtClean="0"/>
              <a:t> drought)</a:t>
            </a:r>
            <a:r>
              <a:rPr lang="en-US" dirty="0" smtClean="0"/>
              <a:t>: </a:t>
            </a:r>
          </a:p>
          <a:p>
            <a:pPr lvl="1">
              <a:buFont typeface="Arial" pitchFamily="34" charset="0"/>
              <a:buChar char="•"/>
            </a:pPr>
            <a:r>
              <a:rPr lang="en-US" dirty="0" smtClean="0"/>
              <a:t> early warning mechanisms (“early</a:t>
            </a:r>
            <a:r>
              <a:rPr lang="en-US" baseline="0" dirty="0" smtClean="0"/>
              <a:t> warning indicators and internal triggers”)</a:t>
            </a:r>
            <a:r>
              <a:rPr lang="en-US" dirty="0" smtClean="0"/>
              <a:t> identified and monitored via program monitoring </a:t>
            </a:r>
          </a:p>
          <a:p>
            <a:pPr lvl="1">
              <a:buFont typeface="Arial" pitchFamily="34" charset="0"/>
              <a:buChar char="•"/>
            </a:pPr>
            <a:r>
              <a:rPr lang="en-US" baseline="0" dirty="0" smtClean="0"/>
              <a:t> </a:t>
            </a:r>
            <a:r>
              <a:rPr lang="en-US" dirty="0" smtClean="0"/>
              <a:t>flexibility in the use of emergency and non-emergency funding</a:t>
            </a:r>
          </a:p>
        </p:txBody>
      </p:sp>
      <p:sp>
        <p:nvSpPr>
          <p:cNvPr id="4" name="Slide Number Placeholder 3"/>
          <p:cNvSpPr>
            <a:spLocks noGrp="1"/>
          </p:cNvSpPr>
          <p:nvPr>
            <p:ph type="sldNum" sz="quarter" idx="10"/>
          </p:nvPr>
        </p:nvSpPr>
        <p:spPr/>
        <p:txBody>
          <a:bodyPr/>
          <a:lstStyle/>
          <a:p>
            <a:fld id="{5EA88D61-9681-4B0E-9B80-C9ABA6F7B32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buFont typeface="Arial" pitchFamily="34" charset="0"/>
              <a:buChar char="•"/>
            </a:pPr>
            <a:r>
              <a:rPr lang="en-US" baseline="0" dirty="0" smtClean="0"/>
              <a:t> FY2007 guidance worked to clarify program design requirements related to the mechanism, broadly articulating key components (early warning indicators, trigger indicators), their composition, and their relationship.</a:t>
            </a:r>
          </a:p>
          <a:p>
            <a:pPr>
              <a:buFont typeface="Arial" pitchFamily="34" charset="0"/>
              <a:buNone/>
            </a:pPr>
            <a:endParaRPr lang="en-US" baseline="0" dirty="0" smtClean="0"/>
          </a:p>
          <a:p>
            <a:pPr>
              <a:buFont typeface="Arial" pitchFamily="34" charset="0"/>
              <a:buChar char="•"/>
            </a:pPr>
            <a:r>
              <a:rPr lang="en-US" baseline="0" dirty="0" smtClean="0"/>
              <a:t> Translating the theory behind this mechanism into practice has also been somewhat confused by the nomenclature associated with these mechanisms, as the </a:t>
            </a:r>
            <a:r>
              <a:rPr lang="en-US" i="1" baseline="0" dirty="0" smtClean="0"/>
              <a:t>lingua franca</a:t>
            </a:r>
            <a:r>
              <a:rPr lang="en-US" baseline="0" dirty="0" smtClean="0"/>
              <a:t> refers to “trigger indicators,” (which might apply in some instances and denote a process), but with a close and significant relationship with early warning indicators (which would, in theory be part of nearly every program and denote context monitoring). </a:t>
            </a:r>
          </a:p>
          <a:p>
            <a:pPr>
              <a:buFont typeface="Arial" pitchFamily="34" charset="0"/>
              <a:buChar char="•"/>
            </a:pPr>
            <a:endParaRPr lang="en-US" baseline="0" dirty="0" smtClean="0"/>
          </a:p>
          <a:p>
            <a:pPr>
              <a:buFont typeface="Arial" pitchFamily="34" charset="0"/>
              <a:buChar char="•"/>
            </a:pPr>
            <a:r>
              <a:rPr lang="en-US" baseline="0" dirty="0" smtClean="0"/>
              <a:t> That said, whether and where to include the mechanism in a program is also somewhat unclear.  The FY2007 guidelines state, </a:t>
            </a:r>
            <a:r>
              <a:rPr lang="en-US" dirty="0" smtClean="0"/>
              <a:t>“FFP strongly urges all proposal submissions to include a discussion on the process used to identify potential shocks.  If the proposal does not include mechanisms to monitor early warning and trigger indicators and plans for how to respond to shocks, the proposal should indicate why these mechanisms are not necessary based on the nature of the targeted population’s food insecurity and the sources of vulnerability and risk.”  </a:t>
            </a:r>
          </a:p>
          <a:p>
            <a:pPr>
              <a:buFont typeface="Arial" pitchFamily="34" charset="0"/>
              <a:buChar char="•"/>
            </a:pPr>
            <a:endParaRPr lang="en-US" dirty="0" smtClean="0"/>
          </a:p>
          <a:p>
            <a:pPr>
              <a:buFont typeface="Arial" pitchFamily="34" charset="0"/>
              <a:buChar char="•"/>
            </a:pPr>
            <a:r>
              <a:rPr lang="en-US" dirty="0" smtClean="0"/>
              <a:t>FY2011</a:t>
            </a:r>
            <a:r>
              <a:rPr lang="en-US" baseline="0" dirty="0" smtClean="0"/>
              <a:t> guidance further indicates, “if appropriate, identification of the early warning indicators and trigger levels that will be monitored and utilized by the applicant in determining potential changes to a program if a shock occurs,” leaves several more questions, including, WHEN is this appropriate?</a:t>
            </a:r>
            <a:endParaRPr lang="en-US" dirty="0" smtClean="0"/>
          </a:p>
          <a:p>
            <a:pPr>
              <a:buFont typeface="Arial" pitchFamily="34" charset="0"/>
              <a:buChar char="•"/>
            </a:pPr>
            <a:endParaRPr lang="en-US" dirty="0" smtClean="0"/>
          </a:p>
          <a:p>
            <a:pPr>
              <a:buFont typeface="Arial" pitchFamily="34" charset="0"/>
              <a:buChar char="•"/>
            </a:pPr>
            <a:r>
              <a:rPr lang="en-US" baseline="0" dirty="0" smtClean="0"/>
              <a:t> The mechanism is further complicated here, because it is first defined as an indicator of a process (shift program activities).  It is later defined as an indicator of a context (advises of unusual stress in a community).  On top of all of this, in its nascence, it could only really work for shocks in which additional food aid programming was the appropriate response tool.</a:t>
            </a:r>
            <a:endParaRPr lang="en-US" dirty="0" smtClean="0"/>
          </a:p>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Beyond conceptualization and design, the mechanism has also been mired in challenges related to how it would ultimately function.</a:t>
            </a:r>
          </a:p>
          <a:p>
            <a:pPr>
              <a:buFont typeface="Arial" pitchFamily="34" charset="0"/>
              <a:buChar char="•"/>
            </a:pPr>
            <a:endParaRPr lang="en-US" baseline="0" dirty="0" smtClean="0"/>
          </a:p>
          <a:p>
            <a:pPr>
              <a:buFont typeface="Arial" pitchFamily="34" charset="0"/>
              <a:buChar char="•"/>
            </a:pPr>
            <a:r>
              <a:rPr lang="en-US" baseline="0" dirty="0" smtClean="0"/>
              <a:t> FY2007 guidelines indicated that when trigger indicators for the “predictable” shocks outlined in a proposal are triggered, Awardees “will respond in the manner indicated in the proposal.  Yet, information on what this response should include and how it should be articulated is not presented until FY2010 (in the program guidelines and in FFPIB 10-01, see handout 2).</a:t>
            </a:r>
          </a:p>
          <a:p>
            <a:pPr>
              <a:buFont typeface="Arial" pitchFamily="34" charset="0"/>
              <a:buChar char="•"/>
            </a:pPr>
            <a:endParaRPr lang="en-US" baseline="0" dirty="0" smtClean="0"/>
          </a:p>
          <a:p>
            <a:pPr>
              <a:buFont typeface="Arial" pitchFamily="34" charset="0"/>
              <a:buChar char="•"/>
            </a:pPr>
            <a:r>
              <a:rPr lang="en-US" baseline="0" dirty="0" smtClean="0"/>
              <a:t> FY2008 guidelines indicate “Missions are expected to concur with CS requests to initiate an emergency response based on monitoring early warning indicators and internal triggers, should an external emergency declaration not be forthcoming…,” yet, in addition to not providing information on what Awardees are to present to Missions, no guidance is provided as to how Missions are to evaluate this request and where ultimate decisions regarding program/resource (re)allocation are to be made (i.e., in the field or in Washington).</a:t>
            </a:r>
          </a:p>
        </p:txBody>
      </p:sp>
      <p:sp>
        <p:nvSpPr>
          <p:cNvPr id="4" name="Slide Number Placeholder 3"/>
          <p:cNvSpPr>
            <a:spLocks noGrp="1"/>
          </p:cNvSpPr>
          <p:nvPr>
            <p:ph type="sldNum" sz="quarter" idx="10"/>
          </p:nvPr>
        </p:nvSpPr>
        <p:spPr/>
        <p:txBody>
          <a:bodyPr/>
          <a:lstStyle/>
          <a:p>
            <a:fld id="{5EA88D61-9681-4B0E-9B80-C9ABA6F7B32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a:buChar char="•"/>
            </a:pPr>
            <a:r>
              <a:rPr lang="en-US" dirty="0" smtClean="0"/>
              <a:t>Current guidance related</a:t>
            </a:r>
            <a:r>
              <a:rPr lang="en-US" baseline="0" dirty="0" smtClean="0"/>
              <a:t> to the mechanism stands as follows</a:t>
            </a:r>
            <a:endParaRPr lang="en-US" dirty="0" smtClean="0"/>
          </a:p>
          <a:p>
            <a:endParaRPr lang="en-US" dirty="0" smtClean="0"/>
          </a:p>
          <a:p>
            <a:r>
              <a:rPr lang="en-US" dirty="0" smtClean="0"/>
              <a:t>Questions</a:t>
            </a:r>
            <a:r>
              <a:rPr lang="en-US" baseline="0" dirty="0" smtClean="0"/>
              <a:t> arising from this include:</a:t>
            </a:r>
          </a:p>
          <a:p>
            <a:pPr>
              <a:buFontTx/>
              <a:buChar char="-"/>
            </a:pPr>
            <a:r>
              <a:rPr lang="en-US" baseline="0" dirty="0" smtClean="0"/>
              <a:t>When is inclusion of an EWR element “appropriate”?</a:t>
            </a:r>
          </a:p>
          <a:p>
            <a:pPr>
              <a:buFontTx/>
              <a:buChar char="-"/>
            </a:pPr>
            <a:r>
              <a:rPr lang="en-US" baseline="0" dirty="0" smtClean="0"/>
              <a:t>What “potential changes” can a) programs consider that b) Title II will support?</a:t>
            </a:r>
          </a:p>
          <a:p>
            <a:pPr>
              <a:buFontTx/>
              <a:buChar char="-"/>
            </a:pPr>
            <a:r>
              <a:rPr lang="en-US" baseline="0" dirty="0" smtClean="0"/>
              <a:t>What are examples of sector-appropriate early warning indicators and how many should programs monitor (i.e., what is an appropriate balance between efficiency and methodological rigor? Between flexibility and cross-program consistency?)?</a:t>
            </a:r>
          </a:p>
          <a:p>
            <a:pPr>
              <a:buFontTx/>
              <a:buChar char="-"/>
            </a:pPr>
            <a:r>
              <a:rPr lang="en-US" baseline="0" dirty="0" smtClean="0"/>
              <a:t>How should programs determine trigger levels and response plans (e.g., how specific should they be)?</a:t>
            </a:r>
          </a:p>
          <a:p>
            <a:pPr>
              <a:buFontTx/>
              <a:buChar char="-"/>
            </a:pPr>
            <a:r>
              <a:rPr lang="en-US" baseline="0" dirty="0" smtClean="0"/>
              <a:t>What is the process for requesting/timeframe for receiving resources to support program changes resulting from a shock?</a:t>
            </a:r>
            <a:endParaRPr lang="en-US" dirty="0" smtClean="0"/>
          </a:p>
          <a:p>
            <a:endParaRPr lang="en-US" dirty="0"/>
          </a:p>
        </p:txBody>
      </p:sp>
      <p:sp>
        <p:nvSpPr>
          <p:cNvPr id="4" name="Slide Number Placeholder 3"/>
          <p:cNvSpPr>
            <a:spLocks noGrp="1"/>
          </p:cNvSpPr>
          <p:nvPr>
            <p:ph type="sldNum" sz="quarter" idx="10"/>
          </p:nvPr>
        </p:nvSpPr>
        <p:spPr/>
        <p:txBody>
          <a:bodyPr/>
          <a:lstStyle/>
          <a:p>
            <a:fld id="{5EA88D61-9681-4B0E-9B80-C9ABA6F7B32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a:buChar char="•"/>
            </a:pPr>
            <a:r>
              <a:rPr lang="en-US" dirty="0" smtClean="0"/>
              <a:t>To</a:t>
            </a:r>
            <a:r>
              <a:rPr lang="en-US" baseline="0" dirty="0" smtClean="0"/>
              <a:t> sum up in a diagram, the early warning mechanism, in theory, is one means to support Awardees to carry out programming to ultimately reduce populations’ food insecurity risk. </a:t>
            </a: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In practice, however, with few exceptions, most programs have</a:t>
            </a:r>
            <a:r>
              <a:rPr lang="en-US" baseline="0" dirty="0" smtClean="0"/>
              <a:t> not made much progress to date, due in part to the hurdles noted earlier.</a:t>
            </a:r>
          </a:p>
          <a:p>
            <a:pPr>
              <a:buFont typeface="Arial" pitchFamily="34" charset="0"/>
              <a:buChar char="•"/>
            </a:pPr>
            <a:endParaRPr lang="en-US" baseline="0" dirty="0" smtClean="0"/>
          </a:p>
          <a:p>
            <a:pPr>
              <a:buFont typeface="Arial" pitchFamily="34" charset="0"/>
              <a:buChar char="•"/>
            </a:pPr>
            <a:r>
              <a:rPr lang="en-US" baseline="0" dirty="0" smtClean="0"/>
              <a:t>That said, that doesn’t mean the mechanism is useless.  One output of the mechanism has been the creation/support of community food security early warning groups, which is another piece of the FFP Strategic Plan.  That said, the link between these and the early warning mechanism described earlier are unclear.</a:t>
            </a:r>
          </a:p>
          <a:p>
            <a:pPr>
              <a:buFont typeface="Arial" pitchFamily="34" charset="0"/>
              <a:buChar char="•"/>
            </a:pPr>
            <a:endParaRPr lang="en-US" baseline="0" dirty="0" smtClean="0"/>
          </a:p>
          <a:p>
            <a:pPr>
              <a:buFont typeface="Arial" pitchFamily="34" charset="0"/>
              <a:buChar char="•"/>
            </a:pPr>
            <a:r>
              <a:rPr lang="en-US" baseline="0" dirty="0" smtClean="0"/>
              <a:t>It does present opportunities for significant benefits, though several significant challenges must be addressed.</a:t>
            </a:r>
            <a:endParaRPr lang="en-US" dirty="0" smtClean="0"/>
          </a:p>
        </p:txBody>
      </p:sp>
      <p:sp>
        <p:nvSpPr>
          <p:cNvPr id="4" name="Slide Number Placeholder 3"/>
          <p:cNvSpPr>
            <a:spLocks noGrp="1"/>
          </p:cNvSpPr>
          <p:nvPr>
            <p:ph type="sldNum" sz="quarter" idx="10"/>
          </p:nvPr>
        </p:nvSpPr>
        <p:spPr/>
        <p:txBody>
          <a:bodyPr/>
          <a:lstStyle/>
          <a:p>
            <a:fld id="{5EA88D61-9681-4B0E-9B80-C9ABA6F7B32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162800" cy="1600200"/>
          </a:xfrm>
        </p:spPr>
        <p:txBody>
          <a:bodyPr>
            <a:normAutofit/>
          </a:bodyPr>
          <a:lstStyle>
            <a:lvl1pPr marL="0" indent="0" algn="l">
              <a:defRPr sz="3000" cap="all"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838200" y="3276600"/>
            <a:ext cx="6400800" cy="277368"/>
          </a:xfrm>
        </p:spPr>
        <p:txBody>
          <a:bodyPr>
            <a:noAutofit/>
          </a:bodyPr>
          <a:lstStyle>
            <a:lvl1pPr marL="0" indent="0" algn="l">
              <a:buNone/>
              <a:defRPr sz="1800">
                <a:solidFill>
                  <a:srgbClr val="1B4298"/>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a:t>
            </a:r>
          </a:p>
        </p:txBody>
      </p:sp>
      <p:sp>
        <p:nvSpPr>
          <p:cNvPr id="16" name="Content Placeholder 15"/>
          <p:cNvSpPr>
            <a:spLocks noGrp="1"/>
          </p:cNvSpPr>
          <p:nvPr>
            <p:ph sz="quarter" idx="10" hasCustomPrompt="1"/>
          </p:nvPr>
        </p:nvSpPr>
        <p:spPr>
          <a:xfrm>
            <a:off x="838200" y="3581400"/>
            <a:ext cx="6400800" cy="277368"/>
          </a:xfrm>
        </p:spPr>
        <p:txBody>
          <a:bodyPr>
            <a:noAutofit/>
          </a:bodyPr>
          <a:lstStyle>
            <a:lvl1pPr>
              <a:buNone/>
              <a:defRPr sz="1800">
                <a:solidFill>
                  <a:srgbClr val="1B4298"/>
                </a:solidFill>
                <a:latin typeface="Arial" pitchFamily="34" charset="0"/>
                <a:cs typeface="Arial" pitchFamily="34" charset="0"/>
              </a:defRPr>
            </a:lvl1pPr>
          </a:lstStyle>
          <a:p>
            <a:pPr lvl="0"/>
            <a:r>
              <a:rPr lang="en-US" dirty="0" smtClean="0"/>
              <a:t>Event</a:t>
            </a:r>
          </a:p>
        </p:txBody>
      </p:sp>
      <p:sp>
        <p:nvSpPr>
          <p:cNvPr id="17" name="Content Placeholder 15"/>
          <p:cNvSpPr>
            <a:spLocks noGrp="1"/>
          </p:cNvSpPr>
          <p:nvPr>
            <p:ph sz="quarter" idx="11" hasCustomPrompt="1"/>
          </p:nvPr>
        </p:nvSpPr>
        <p:spPr>
          <a:xfrm>
            <a:off x="838200" y="3886200"/>
            <a:ext cx="6400800" cy="304800"/>
          </a:xfrm>
        </p:spPr>
        <p:txBody>
          <a:bodyPr>
            <a:noAutofit/>
          </a:bodyPr>
          <a:lstStyle>
            <a:lvl1pPr>
              <a:buNone/>
              <a:defRPr sz="1800">
                <a:solidFill>
                  <a:srgbClr val="1B4298"/>
                </a:solidFill>
                <a:latin typeface="Arial" pitchFamily="34" charset="0"/>
                <a:cs typeface="Arial" pitchFamily="34" charset="0"/>
              </a:defRPr>
            </a:lvl1pPr>
          </a:lstStyle>
          <a:p>
            <a:pPr lvl="0"/>
            <a:r>
              <a:rPr lang="en-US" dirty="0" smtClean="0"/>
              <a:t>Month Year</a:t>
            </a:r>
          </a:p>
          <a:p>
            <a:pPr lvl="0"/>
            <a:endParaRPr lang="en-US" dirty="0"/>
          </a:p>
        </p:txBody>
      </p:sp>
      <p:cxnSp>
        <p:nvCxnSpPr>
          <p:cNvPr id="13" name="Straight Connector 12"/>
          <p:cNvCxnSpPr/>
          <p:nvPr userDrawn="1"/>
        </p:nvCxnSpPr>
        <p:spPr>
          <a:xfrm>
            <a:off x="914400" y="3124200"/>
            <a:ext cx="6858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descr="FANTA-2 whiteband.png"/>
          <p:cNvPicPr>
            <a:picLocks noChangeAspect="1"/>
          </p:cNvPicPr>
          <p:nvPr userDrawn="1"/>
        </p:nvPicPr>
        <p:blipFill>
          <a:blip r:embed="rId3" cstate="print"/>
          <a:stretch>
            <a:fillRect/>
          </a:stretch>
        </p:blipFill>
        <p:spPr>
          <a:xfrm>
            <a:off x="377" y="6169209"/>
            <a:ext cx="9143245" cy="688791"/>
          </a:xfrm>
          <a:prstGeom prst="rect">
            <a:avLst/>
          </a:prstGeom>
        </p:spPr>
      </p:pic>
      <p:pic>
        <p:nvPicPr>
          <p:cNvPr id="10" name="Picture 9" descr="Horizontal_RGB_600.gif"/>
          <p:cNvPicPr>
            <a:picLocks noChangeAspect="1"/>
          </p:cNvPicPr>
          <p:nvPr userDrawn="1"/>
        </p:nvPicPr>
        <p:blipFill>
          <a:blip r:embed="rId4" cstate="print"/>
          <a:stretch>
            <a:fillRect/>
          </a:stretch>
        </p:blipFill>
        <p:spPr>
          <a:xfrm>
            <a:off x="7315200" y="6298307"/>
            <a:ext cx="1584900" cy="483493"/>
          </a:xfrm>
          <a:prstGeom prst="rect">
            <a:avLst/>
          </a:prstGeom>
        </p:spPr>
      </p:pic>
      <p:pic>
        <p:nvPicPr>
          <p:cNvPr id="15" name="Picture 14" descr="FHI360 Logo_horizonal.png"/>
          <p:cNvPicPr>
            <a:picLocks noChangeAspect="1"/>
          </p:cNvPicPr>
          <p:nvPr userDrawn="1"/>
        </p:nvPicPr>
        <p:blipFill>
          <a:blip r:embed="rId5" cstate="print"/>
          <a:stretch>
            <a:fillRect/>
          </a:stretch>
        </p:blipFill>
        <p:spPr>
          <a:xfrm>
            <a:off x="6044184" y="6309360"/>
            <a:ext cx="990600" cy="411480"/>
          </a:xfrm>
          <a:prstGeom prst="rect">
            <a:avLst/>
          </a:prstGeom>
        </p:spPr>
      </p:pic>
      <p:sp>
        <p:nvSpPr>
          <p:cNvPr id="12" name="TextBox 11"/>
          <p:cNvSpPr txBox="1"/>
          <p:nvPr userDrawn="1"/>
        </p:nvSpPr>
        <p:spPr>
          <a:xfrm>
            <a:off x="838200" y="4495800"/>
            <a:ext cx="7010400" cy="978729"/>
          </a:xfrm>
          <a:prstGeom prst="rect">
            <a:avLst/>
          </a:prstGeom>
          <a:noFill/>
        </p:spPr>
        <p:txBody>
          <a:bodyPr wrap="square" rtlCol="0">
            <a:spAutoFit/>
          </a:bodyPr>
          <a:lstStyle/>
          <a:p>
            <a:pPr lvl="0">
              <a:lnSpc>
                <a:spcPct val="120000"/>
              </a:lnSpc>
            </a:pPr>
            <a:r>
              <a:rPr lang="en-US" sz="1100" baseline="0" dirty="0" smtClean="0">
                <a:solidFill>
                  <a:srgbClr val="1B4298"/>
                </a:solidFill>
                <a:latin typeface="Arial" pitchFamily="34" charset="0"/>
                <a:cs typeface="Arial" pitchFamily="34" charset="0"/>
              </a:rPr>
              <a:t>Food and Nutrition Technical Assistance III Project (FANTA)</a:t>
            </a:r>
          </a:p>
          <a:p>
            <a:pPr lvl="0">
              <a:lnSpc>
                <a:spcPct val="120000"/>
              </a:lnSpc>
            </a:pPr>
            <a:r>
              <a:rPr lang="en-US" sz="1100" baseline="0" dirty="0" err="1" smtClean="0">
                <a:solidFill>
                  <a:srgbClr val="1B4298"/>
                </a:solidFill>
                <a:latin typeface="Arial" pitchFamily="34" charset="0"/>
                <a:cs typeface="Arial" pitchFamily="34" charset="0"/>
              </a:rPr>
              <a:t>FHI</a:t>
            </a:r>
            <a:r>
              <a:rPr lang="en-US" sz="1100" baseline="0" dirty="0" smtClean="0">
                <a:solidFill>
                  <a:srgbClr val="1B4298"/>
                </a:solidFill>
                <a:latin typeface="Arial" pitchFamily="34" charset="0"/>
                <a:cs typeface="Arial" pitchFamily="34" charset="0"/>
              </a:rPr>
              <a:t> 360   1825 Connecticut Ave., NW   Washington, DC 20009</a:t>
            </a:r>
          </a:p>
          <a:p>
            <a:pPr lvl="0">
              <a:lnSpc>
                <a:spcPct val="120000"/>
              </a:lnSpc>
            </a:pPr>
            <a:r>
              <a:rPr lang="en-US" sz="1100" baseline="0" dirty="0" smtClean="0">
                <a:solidFill>
                  <a:srgbClr val="1B4298"/>
                </a:solidFill>
                <a:latin typeface="Arial" pitchFamily="34" charset="0"/>
                <a:cs typeface="Arial" pitchFamily="34" charset="0"/>
              </a:rPr>
              <a:t>Tel: 202-884-8000   Fax: 202-884-8432   Email: fantamail@fhi360.org   Website: www.fantaproject.org </a:t>
            </a:r>
          </a:p>
          <a:p>
            <a:endParaRPr lang="en-US" dirty="0"/>
          </a:p>
        </p:txBody>
      </p:sp>
      <p:sp>
        <p:nvSpPr>
          <p:cNvPr id="11" name="TextBox 10"/>
          <p:cNvSpPr txBox="1"/>
          <p:nvPr userDrawn="1"/>
        </p:nvSpPr>
        <p:spPr>
          <a:xfrm>
            <a:off x="1524000" y="6217920"/>
            <a:ext cx="1447800" cy="615553"/>
          </a:xfrm>
          <a:prstGeom prst="rect">
            <a:avLst/>
          </a:prstGeom>
          <a:solidFill>
            <a:schemeClr val="bg1"/>
          </a:solidFill>
        </p:spPr>
        <p:txBody>
          <a:bodyPr wrap="square" rtlCol="0">
            <a:spAutoFit/>
          </a:bodyPr>
          <a:lstStyle/>
          <a:p>
            <a:r>
              <a:rPr lang="en-US" sz="3400" dirty="0" smtClean="0">
                <a:solidFill>
                  <a:srgbClr val="1B4298"/>
                </a:solidFill>
              </a:rPr>
              <a:t>III</a:t>
            </a:r>
            <a:endParaRPr lang="en-US" sz="3400" dirty="0">
              <a:solidFill>
                <a:srgbClr val="1B4298"/>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FANTA-2 band orange.png"/>
          <p:cNvPicPr>
            <a:picLocks noChangeAspect="1"/>
          </p:cNvPicPr>
          <p:nvPr userDrawn="1"/>
        </p:nvPicPr>
        <p:blipFill>
          <a:blip r:embed="rId2" cstate="print"/>
          <a:stretch>
            <a:fillRect/>
          </a:stretch>
        </p:blipFill>
        <p:spPr>
          <a:xfrm>
            <a:off x="377" y="6169209"/>
            <a:ext cx="9143245" cy="688791"/>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040CA-120F-4EFD-87A8-A6B6B2F6F819}" type="slidenum">
              <a:rPr lang="en-US" smtClean="0"/>
              <a:pPr/>
              <a:t>‹#›</a:t>
            </a:fld>
            <a:endParaRPr lang="en-US"/>
          </a:p>
        </p:txBody>
      </p:sp>
      <p:sp>
        <p:nvSpPr>
          <p:cNvPr id="7" name="TextBox 6"/>
          <p:cNvSpPr txBox="1"/>
          <p:nvPr userDrawn="1"/>
        </p:nvSpPr>
        <p:spPr>
          <a:xfrm>
            <a:off x="1524000" y="6217920"/>
            <a:ext cx="1447800" cy="615553"/>
          </a:xfrm>
          <a:prstGeom prst="rect">
            <a:avLst/>
          </a:prstGeom>
          <a:solidFill>
            <a:srgbClr val="F89708"/>
          </a:solidFill>
        </p:spPr>
        <p:txBody>
          <a:bodyPr wrap="square" rtlCol="0">
            <a:spAutoFit/>
          </a:bodyPr>
          <a:lstStyle/>
          <a:p>
            <a:r>
              <a:rPr lang="en-US" sz="3400" dirty="0" smtClean="0">
                <a:solidFill>
                  <a:schemeClr val="bg1"/>
                </a:solidFill>
              </a:rPr>
              <a:t>III</a:t>
            </a:r>
            <a:endParaRPr lang="en-US" sz="3400"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FANTA-2 band orange.png"/>
          <p:cNvPicPr>
            <a:picLocks noChangeAspect="1"/>
          </p:cNvPicPr>
          <p:nvPr userDrawn="1"/>
        </p:nvPicPr>
        <p:blipFill>
          <a:blip r:embed="rId2" cstate="print"/>
          <a:stretch>
            <a:fillRect/>
          </a:stretch>
        </p:blipFill>
        <p:spPr>
          <a:xfrm>
            <a:off x="377" y="6169209"/>
            <a:ext cx="9143245" cy="688791"/>
          </a:xfrm>
          <a:prstGeom prst="rect">
            <a:avLst/>
          </a:prstGeom>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FANTA-2 band orange.png"/>
          <p:cNvPicPr>
            <a:picLocks noChangeAspect="1"/>
          </p:cNvPicPr>
          <p:nvPr userDrawn="1"/>
        </p:nvPicPr>
        <p:blipFill>
          <a:blip r:embed="rId2" cstate="print"/>
          <a:stretch>
            <a:fillRect/>
          </a:stretch>
        </p:blipFill>
        <p:spPr>
          <a:xfrm>
            <a:off x="377" y="6169209"/>
            <a:ext cx="9143245" cy="688791"/>
          </a:xfrm>
          <a:prstGeom prst="rect">
            <a:avLst/>
          </a:prstGeom>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FANTA-2 band orange.png"/>
          <p:cNvPicPr>
            <a:picLocks noChangeAspect="1"/>
          </p:cNvPicPr>
          <p:nvPr userDrawn="1"/>
        </p:nvPicPr>
        <p:blipFill>
          <a:blip r:embed="rId2" cstate="print"/>
          <a:stretch>
            <a:fillRect/>
          </a:stretch>
        </p:blipFill>
        <p:spPr>
          <a:xfrm>
            <a:off x="377" y="6169209"/>
            <a:ext cx="9143245" cy="688791"/>
          </a:xfrm>
          <a:prstGeom prst="rect">
            <a:avLst/>
          </a:prstGeom>
        </p:spPr>
      </p:pic>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FANTA-2 band orange.png"/>
          <p:cNvPicPr>
            <a:picLocks noChangeAspect="1"/>
          </p:cNvPicPr>
          <p:nvPr userDrawn="1"/>
        </p:nvPicPr>
        <p:blipFill>
          <a:blip r:embed="rId2" cstate="print"/>
          <a:stretch>
            <a:fillRect/>
          </a:stretch>
        </p:blipFill>
        <p:spPr>
          <a:xfrm>
            <a:off x="377" y="6169209"/>
            <a:ext cx="9143245" cy="688791"/>
          </a:xfrm>
          <a:prstGeom prst="rect">
            <a:avLst/>
          </a:prstGeom>
        </p:spPr>
      </p:pic>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FANTA-2 band orange.png"/>
          <p:cNvPicPr>
            <a:picLocks noChangeAspect="1"/>
          </p:cNvPicPr>
          <p:nvPr userDrawn="1"/>
        </p:nvPicPr>
        <p:blipFill>
          <a:blip r:embed="rId2" cstate="print"/>
          <a:stretch>
            <a:fillRect/>
          </a:stretch>
        </p:blipFill>
        <p:spPr>
          <a:xfrm>
            <a:off x="377" y="6169209"/>
            <a:ext cx="9143245" cy="688791"/>
          </a:xfrm>
          <a:prstGeom prst="rect">
            <a:avLst/>
          </a:prstGeom>
        </p:spPr>
      </p:pic>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FANTA-2 band orange.png"/>
          <p:cNvPicPr>
            <a:picLocks noChangeAspect="1"/>
          </p:cNvPicPr>
          <p:nvPr userDrawn="1"/>
        </p:nvPicPr>
        <p:blipFill>
          <a:blip r:embed="rId2" cstate="print"/>
          <a:stretch>
            <a:fillRect/>
          </a:stretch>
        </p:blipFill>
        <p:spPr>
          <a:xfrm>
            <a:off x="377" y="6169209"/>
            <a:ext cx="9143245" cy="688791"/>
          </a:xfrm>
          <a:prstGeom prst="rect">
            <a:avLst/>
          </a:prstGeom>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FANTA-2 band orange.png"/>
          <p:cNvPicPr>
            <a:picLocks noChangeAspect="1"/>
          </p:cNvPicPr>
          <p:nvPr userDrawn="1"/>
        </p:nvPicPr>
        <p:blipFill>
          <a:blip r:embed="rId2" cstate="print"/>
          <a:stretch>
            <a:fillRect/>
          </a:stretch>
        </p:blipFill>
        <p:spPr>
          <a:xfrm>
            <a:off x="377" y="6169209"/>
            <a:ext cx="9143245" cy="688791"/>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040CA-120F-4EFD-87A8-A6B6B2F6F81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040CA-120F-4EFD-87A8-A6B6B2F6F81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kern="1200">
          <a:solidFill>
            <a:srgbClr val="1B4298"/>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1pPr>
      <a:lvl2pPr marL="742950" indent="-285750" algn="l" defTabSz="914400" rtl="0" eaLnBrk="1" latinLnBrk="0" hangingPunct="1">
        <a:spcBef>
          <a:spcPct val="20000"/>
        </a:spcBef>
        <a:buFont typeface="Arial" pitchFamily="34" charset="0"/>
        <a:buChar char="–"/>
        <a:defRPr sz="2200" kern="1200">
          <a:solidFill>
            <a:schemeClr val="tx1"/>
          </a:solidFill>
          <a:latin typeface="Myriad Pro"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3pPr>
      <a:lvl4pPr marL="16002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4pPr>
      <a:lvl5pPr marL="2057400" indent="-228600" algn="l" defTabSz="914400" rtl="0" eaLnBrk="1" latinLnBrk="0" hangingPunct="1">
        <a:spcBef>
          <a:spcPct val="20000"/>
        </a:spcBef>
        <a:buFont typeface="Arial" pitchFamily="34" charset="0"/>
        <a:buChar char="»"/>
        <a:defRPr sz="1800" kern="1200">
          <a:solidFill>
            <a:srgbClr val="1B4298"/>
          </a:solidFill>
          <a:latin typeface="Myriad Pro"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lglaeser@fhi360.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groups.yahoo.com/group/triggerindicators/?yguid="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90600"/>
            <a:ext cx="8077200" cy="1600200"/>
          </a:xfrm>
        </p:spPr>
        <p:txBody>
          <a:bodyPr>
            <a:noAutofit/>
          </a:bodyPr>
          <a:lstStyle/>
          <a:p>
            <a:r>
              <a:rPr lang="en-US" b="1" dirty="0" smtClean="0"/>
              <a:t>Early warning SYSTEMS AND INDICATORS IN TITLE II DEVELOPMENT FOOD AID PROGRAMS: </a:t>
            </a:r>
            <a:r>
              <a:rPr lang="en-US" dirty="0" smtClean="0"/>
              <a:t/>
            </a:r>
            <a:br>
              <a:rPr lang="en-US" dirty="0" smtClean="0"/>
            </a:br>
            <a:r>
              <a:rPr lang="en-US" cap="none" dirty="0" smtClean="0">
                <a:ln w="18415" cmpd="sng">
                  <a:solidFill>
                    <a:srgbClr val="FFFFFF"/>
                  </a:solidFill>
                  <a:prstDash val="solid"/>
                </a:ln>
                <a:solidFill>
                  <a:srgbClr val="FFFFFF"/>
                </a:solidFill>
              </a:rPr>
              <a:t>What’s working, key challenges, and how to make them better</a:t>
            </a:r>
            <a:endParaRPr lang="en-US" dirty="0"/>
          </a:p>
        </p:txBody>
      </p:sp>
      <p:sp>
        <p:nvSpPr>
          <p:cNvPr id="3" name="Subtitle 2"/>
          <p:cNvSpPr>
            <a:spLocks noGrp="1"/>
          </p:cNvSpPr>
          <p:nvPr>
            <p:ph type="subTitle" idx="1"/>
          </p:nvPr>
        </p:nvSpPr>
        <p:spPr>
          <a:xfrm>
            <a:off x="838200" y="3352800"/>
            <a:ext cx="7239000" cy="304800"/>
          </a:xfrm>
        </p:spPr>
        <p:txBody>
          <a:bodyPr>
            <a:noAutofit/>
          </a:bodyPr>
          <a:lstStyle/>
          <a:p>
            <a:r>
              <a:rPr lang="en-US" dirty="0" smtClean="0"/>
              <a:t>Laura M. </a:t>
            </a:r>
            <a:r>
              <a:rPr lang="en-US" dirty="0" err="1" smtClean="0"/>
              <a:t>Glaeser</a:t>
            </a:r>
            <a:r>
              <a:rPr lang="en-US" dirty="0" smtClean="0"/>
              <a:t>, Early Warning and Response Specialist, FANTA III	</a:t>
            </a:r>
            <a:endParaRPr lang="en-US" dirty="0"/>
          </a:p>
        </p:txBody>
      </p:sp>
      <p:sp>
        <p:nvSpPr>
          <p:cNvPr id="4" name="Content Placeholder 3"/>
          <p:cNvSpPr>
            <a:spLocks noGrp="1"/>
          </p:cNvSpPr>
          <p:nvPr>
            <p:ph sz="quarter" idx="10"/>
          </p:nvPr>
        </p:nvSpPr>
        <p:spPr>
          <a:xfrm>
            <a:off x="838200" y="3657600"/>
            <a:ext cx="6400800" cy="277368"/>
          </a:xfrm>
        </p:spPr>
        <p:txBody>
          <a:bodyPr/>
          <a:lstStyle/>
          <a:p>
            <a:r>
              <a:rPr lang="en-US" dirty="0" smtClean="0"/>
              <a:t>FSN Network Knowledge Sharing Meeting</a:t>
            </a:r>
          </a:p>
          <a:p>
            <a:endParaRPr lang="en-US" dirty="0"/>
          </a:p>
        </p:txBody>
      </p:sp>
      <p:sp>
        <p:nvSpPr>
          <p:cNvPr id="5" name="Content Placeholder 4"/>
          <p:cNvSpPr>
            <a:spLocks noGrp="1"/>
          </p:cNvSpPr>
          <p:nvPr>
            <p:ph sz="quarter" idx="11"/>
          </p:nvPr>
        </p:nvSpPr>
        <p:spPr>
          <a:xfrm>
            <a:off x="838200" y="3962400"/>
            <a:ext cx="6400800" cy="304800"/>
          </a:xfrm>
        </p:spPr>
        <p:txBody>
          <a:bodyPr/>
          <a:lstStyle/>
          <a:p>
            <a:r>
              <a:rPr lang="en-US" dirty="0" smtClean="0"/>
              <a:t>June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Benefits and challenges of EWS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862930117"/>
              </p:ext>
            </p:extLst>
          </p:nvPr>
        </p:nvGraphicFramePr>
        <p:xfrm>
          <a:off x="381000" y="1219199"/>
          <a:ext cx="8534400" cy="4059587"/>
        </p:xfrm>
        <a:graphic>
          <a:graphicData uri="http://schemas.openxmlformats.org/drawingml/2006/table">
            <a:tbl>
              <a:tblPr firstRow="1" bandRow="1">
                <a:tableStyleId>{5C22544A-7EE6-4342-B048-85BDC9FD1C3A}</a:tableStyleId>
              </a:tblPr>
              <a:tblGrid>
                <a:gridCol w="3505200"/>
                <a:gridCol w="5029200"/>
              </a:tblGrid>
              <a:tr h="568377">
                <a:tc>
                  <a:txBody>
                    <a:bodyPr/>
                    <a:lstStyle/>
                    <a:p>
                      <a:pPr algn="ctr"/>
                      <a:r>
                        <a:rPr lang="en-US" sz="2800" b="1" dirty="0" smtClean="0"/>
                        <a:t>Benefits</a:t>
                      </a:r>
                      <a:endParaRPr lang="en-US" sz="2800" b="1" dirty="0"/>
                    </a:p>
                  </a:txBody>
                  <a:tcPr/>
                </a:tc>
                <a:tc>
                  <a:txBody>
                    <a:bodyPr/>
                    <a:lstStyle/>
                    <a:p>
                      <a:pPr algn="ctr"/>
                      <a:r>
                        <a:rPr lang="en-US" sz="2800" b="1" dirty="0" smtClean="0"/>
                        <a:t>Challenges</a:t>
                      </a:r>
                      <a:endParaRPr lang="en-US" sz="2800" b="1" dirty="0"/>
                    </a:p>
                  </a:txBody>
                  <a:tcPr/>
                </a:tc>
              </a:tr>
              <a:tr h="831205">
                <a:tc>
                  <a:txBody>
                    <a:bodyPr/>
                    <a:lstStyle/>
                    <a:p>
                      <a:r>
                        <a:rPr lang="en-US" dirty="0" smtClean="0"/>
                        <a:t>- Facilitates</a:t>
                      </a:r>
                      <a:r>
                        <a:rPr lang="en-US" baseline="0" dirty="0" smtClean="0"/>
                        <a:t> regular, “real time” monitoring of on-the-ground conditions</a:t>
                      </a:r>
                      <a:endParaRPr lang="en-US" dirty="0"/>
                    </a:p>
                  </a:txBody>
                  <a:tcPr/>
                </a:tc>
                <a:tc>
                  <a:txBody>
                    <a:bodyPr/>
                    <a:lstStyle/>
                    <a:p>
                      <a:r>
                        <a:rPr lang="en-US" dirty="0" smtClean="0"/>
                        <a:t>- Prescriptive process with inconsistent definitions</a:t>
                      </a:r>
                      <a:r>
                        <a:rPr lang="en-US" baseline="0" dirty="0" smtClean="0"/>
                        <a:t> over time</a:t>
                      </a:r>
                      <a:endParaRPr lang="en-US" dirty="0"/>
                    </a:p>
                  </a:txBody>
                  <a:tcPr/>
                </a:tc>
              </a:tr>
              <a:tr h="831205">
                <a:tc>
                  <a:txBody>
                    <a:bodyPr/>
                    <a:lstStyle/>
                    <a:p>
                      <a:r>
                        <a:rPr lang="en-US" dirty="0" smtClean="0"/>
                        <a:t>- Acting early can preserve</a:t>
                      </a:r>
                      <a:r>
                        <a:rPr lang="en-US" baseline="0" dirty="0" smtClean="0"/>
                        <a:t> lives and livelihoods at relatively limited cost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Lack of guidance</a:t>
                      </a:r>
                      <a:r>
                        <a:rPr lang="en-US" baseline="0" dirty="0" smtClean="0"/>
                        <a:t> on identifying early warning and building trigger indicators, situating mechanism within programming</a:t>
                      </a:r>
                      <a:endParaRPr lang="en-US" dirty="0" smtClean="0"/>
                    </a:p>
                  </a:txBody>
                  <a:tcPr/>
                </a:tc>
              </a:tr>
              <a:tr h="831205">
                <a:tc>
                  <a:txBody>
                    <a:bodyPr/>
                    <a:lstStyle/>
                    <a:p>
                      <a:r>
                        <a:rPr lang="en-US" dirty="0" smtClean="0"/>
                        <a:t>- Can support national</a:t>
                      </a:r>
                      <a:r>
                        <a:rPr lang="en-US" baseline="0" dirty="0" smtClean="0"/>
                        <a:t> early warning systems, where they exist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Finding</a:t>
                      </a:r>
                      <a:r>
                        <a:rPr lang="en-US" baseline="0" dirty="0" smtClean="0"/>
                        <a:t> productive ways to coalesce with national early warning systems, where they exist</a:t>
                      </a:r>
                      <a:endParaRPr lang="en-US" dirty="0" smtClean="0"/>
                    </a:p>
                  </a:txBody>
                  <a:tcPr/>
                </a:tc>
              </a:tr>
              <a:tr h="831205">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D</a:t>
                      </a:r>
                      <a:r>
                        <a:rPr lang="en-US" baseline="0" dirty="0" smtClean="0"/>
                        <a:t>elineation of processes, roles, responsibilities between field Missions and FFP/W not always clear</a:t>
                      </a:r>
                      <a:endParaRPr lang="en-US" dirty="0" smtClean="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Benefits and challenges of EWS, </a:t>
            </a:r>
            <a:r>
              <a:rPr lang="en-US" dirty="0" err="1" smtClean="0"/>
              <a:t>cont</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xmlns="" val="3928336789"/>
              </p:ext>
            </p:extLst>
          </p:nvPr>
        </p:nvGraphicFramePr>
        <p:xfrm>
          <a:off x="381000" y="1219199"/>
          <a:ext cx="8534400" cy="4608227"/>
        </p:xfrm>
        <a:graphic>
          <a:graphicData uri="http://schemas.openxmlformats.org/drawingml/2006/table">
            <a:tbl>
              <a:tblPr firstRow="1" bandRow="1">
                <a:tableStyleId>{5C22544A-7EE6-4342-B048-85BDC9FD1C3A}</a:tableStyleId>
              </a:tblPr>
              <a:tblGrid>
                <a:gridCol w="4267200"/>
                <a:gridCol w="4267200"/>
              </a:tblGrid>
              <a:tr h="568377">
                <a:tc>
                  <a:txBody>
                    <a:bodyPr/>
                    <a:lstStyle/>
                    <a:p>
                      <a:pPr algn="ctr"/>
                      <a:r>
                        <a:rPr lang="en-US" sz="2800" b="1" dirty="0" smtClean="0"/>
                        <a:t>Benefits</a:t>
                      </a:r>
                      <a:endParaRPr lang="en-US" sz="2800" b="1" dirty="0"/>
                    </a:p>
                  </a:txBody>
                  <a:tcPr/>
                </a:tc>
                <a:tc>
                  <a:txBody>
                    <a:bodyPr/>
                    <a:lstStyle/>
                    <a:p>
                      <a:pPr algn="ctr"/>
                      <a:r>
                        <a:rPr lang="en-US" sz="2800" b="1" dirty="0" smtClean="0"/>
                        <a:t>Challenges</a:t>
                      </a:r>
                      <a:endParaRPr lang="en-US" sz="2800" b="1" dirty="0"/>
                    </a:p>
                  </a:txBody>
                  <a:tcPr/>
                </a:tc>
              </a:tr>
              <a:tr h="831205">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Unclear</a:t>
                      </a:r>
                      <a:r>
                        <a:rPr lang="en-US" baseline="0" dirty="0" smtClean="0"/>
                        <a:t> relationship between early warning mechanisms and FFP’s sub-IR to strengthen community disaster preparedness/mitigation plans, and implementation</a:t>
                      </a:r>
                      <a:endParaRPr lang="en-US" dirty="0" smtClean="0"/>
                    </a:p>
                  </a:txBody>
                  <a:tcPr/>
                </a:tc>
              </a:tr>
              <a:tr h="831205">
                <a:tc>
                  <a:txBody>
                    <a:bodyPr/>
                    <a:lstStyle/>
                    <a:p>
                      <a:endParaRPr lang="en-US" dirty="0"/>
                    </a:p>
                  </a:txBody>
                  <a:tcPr/>
                </a:tc>
                <a:tc>
                  <a:txBody>
                    <a:bodyPr/>
                    <a:lstStyle/>
                    <a:p>
                      <a:r>
                        <a:rPr lang="en-US" dirty="0" smtClean="0"/>
                        <a:t>- EWS design</a:t>
                      </a:r>
                      <a:r>
                        <a:rPr lang="en-US" baseline="0" dirty="0" smtClean="0"/>
                        <a:t> requires a high amount of context specificity</a:t>
                      </a:r>
                      <a:endParaRPr lang="en-US" dirty="0"/>
                    </a:p>
                  </a:txBody>
                  <a:tcPr/>
                </a:tc>
              </a:tr>
              <a:tr h="831205">
                <a:tc>
                  <a:txBody>
                    <a:bodyPr/>
                    <a:lstStyle/>
                    <a:p>
                      <a:endParaRPr lang="en-US" dirty="0"/>
                    </a:p>
                  </a:txBody>
                  <a:tcPr/>
                </a:tc>
                <a:tc>
                  <a:txBody>
                    <a:bodyPr/>
                    <a:lstStyle/>
                    <a:p>
                      <a:r>
                        <a:rPr lang="en-US" dirty="0" smtClean="0"/>
                        <a:t>- </a:t>
                      </a:r>
                      <a:r>
                        <a:rPr lang="en-US" baseline="0" dirty="0" smtClean="0"/>
                        <a:t>EWS is based largely on degree of change, but a</a:t>
                      </a:r>
                      <a:r>
                        <a:rPr lang="en-US" dirty="0" smtClean="0"/>
                        <a:t>ccessing sufficient,</a:t>
                      </a:r>
                      <a:r>
                        <a:rPr lang="en-US" baseline="0" dirty="0" smtClean="0"/>
                        <a:t> accurate historical data for comparison can be challenging</a:t>
                      </a:r>
                      <a:endParaRPr lang="en-US" dirty="0"/>
                    </a:p>
                  </a:txBody>
                  <a:tcPr/>
                </a:tc>
              </a:tr>
              <a:tr h="831205">
                <a:tc>
                  <a:txBody>
                    <a:bodyPr/>
                    <a:lstStyle/>
                    <a:p>
                      <a:endParaRPr lang="en-US"/>
                    </a:p>
                  </a:txBody>
                  <a:tcPr/>
                </a:tc>
                <a:tc>
                  <a:txBody>
                    <a:bodyPr/>
                    <a:lstStyle/>
                    <a:p>
                      <a:r>
                        <a:rPr lang="en-US" dirty="0" smtClean="0"/>
                        <a:t>- Donors may not</a:t>
                      </a:r>
                      <a:r>
                        <a:rPr lang="en-US" baseline="0" dirty="0" smtClean="0"/>
                        <a:t> respond, despite evidence</a:t>
                      </a:r>
                      <a:endParaRPr lang="en-US" dirty="0"/>
                    </a:p>
                  </a:txBody>
                  <a:tcPr/>
                </a:tc>
              </a:tr>
            </a:tbl>
          </a:graphicData>
        </a:graphic>
      </p:graphicFrame>
    </p:spTree>
    <p:extLst>
      <p:ext uri="{BB962C8B-B14F-4D97-AF65-F5344CB8AC3E}">
        <p14:creationId xmlns:p14="http://schemas.microsoft.com/office/powerpoint/2010/main" xmlns="" val="478013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Selecting/refining EWS indicators</a:t>
            </a:r>
            <a:endParaRPr lang="en-US" dirty="0"/>
          </a:p>
        </p:txBody>
      </p:sp>
      <p:sp>
        <p:nvSpPr>
          <p:cNvPr id="3" name="Rectangle 2"/>
          <p:cNvSpPr/>
          <p:nvPr/>
        </p:nvSpPr>
        <p:spPr>
          <a:xfrm>
            <a:off x="533400" y="1447800"/>
            <a:ext cx="8305800" cy="4401205"/>
          </a:xfrm>
          <a:prstGeom prst="rect">
            <a:avLst/>
          </a:prstGeom>
        </p:spPr>
        <p:txBody>
          <a:bodyPr wrap="square">
            <a:spAutoFit/>
          </a:bodyPr>
          <a:lstStyle/>
          <a:p>
            <a:pPr>
              <a:buNone/>
            </a:pPr>
            <a:r>
              <a:rPr lang="en-US" sz="2800" b="1" dirty="0"/>
              <a:t>Food availability</a:t>
            </a:r>
          </a:p>
          <a:p>
            <a:pPr>
              <a:buNone/>
            </a:pPr>
            <a:endParaRPr lang="en-US" sz="2800" dirty="0"/>
          </a:p>
          <a:p>
            <a:pPr>
              <a:buNone/>
            </a:pPr>
            <a:r>
              <a:rPr lang="en-US" sz="2800" u="sng" dirty="0"/>
              <a:t>Trigger indicator:</a:t>
            </a:r>
            <a:r>
              <a:rPr lang="en-US" sz="2800" dirty="0"/>
              <a:t> One month with more/less rainfall than required for the dominant crop during the production season compared with historical data, considering other relevant </a:t>
            </a:r>
            <a:r>
              <a:rPr lang="en-US" sz="2800" dirty="0" smtClean="0"/>
              <a:t>factors</a:t>
            </a:r>
          </a:p>
          <a:p>
            <a:pPr>
              <a:buNone/>
            </a:pPr>
            <a:endParaRPr lang="en-US" sz="2800" dirty="0"/>
          </a:p>
          <a:p>
            <a:pPr>
              <a:buNone/>
            </a:pPr>
            <a:r>
              <a:rPr lang="en-US" sz="2800" u="sng" dirty="0"/>
              <a:t>Trigger indicator threshold:</a:t>
            </a:r>
            <a:r>
              <a:rPr lang="en-US" sz="2800" dirty="0"/>
              <a:t> X% estimated or confirmed reduction in dominant crop yield </a:t>
            </a:r>
            <a:r>
              <a:rPr lang="en-US" sz="2800" u="sng" dirty="0"/>
              <a:t>and</a:t>
            </a:r>
            <a:r>
              <a:rPr lang="en-US" sz="2800" dirty="0"/>
              <a:t> presence of abnormal coping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Selecting/refining EWS indicators</a:t>
            </a:r>
            <a:endParaRPr lang="en-US" dirty="0"/>
          </a:p>
        </p:txBody>
      </p:sp>
      <p:sp>
        <p:nvSpPr>
          <p:cNvPr id="3" name="Rectangle 2"/>
          <p:cNvSpPr/>
          <p:nvPr/>
        </p:nvSpPr>
        <p:spPr>
          <a:xfrm>
            <a:off x="457200" y="1219200"/>
            <a:ext cx="8229600" cy="4832093"/>
          </a:xfrm>
          <a:prstGeom prst="rect">
            <a:avLst/>
          </a:prstGeom>
        </p:spPr>
        <p:txBody>
          <a:bodyPr wrap="square">
            <a:spAutoFit/>
          </a:bodyPr>
          <a:lstStyle/>
          <a:p>
            <a:pPr>
              <a:buNone/>
            </a:pPr>
            <a:r>
              <a:rPr lang="en-US" sz="2800" b="1" dirty="0"/>
              <a:t>Food access</a:t>
            </a:r>
          </a:p>
          <a:p>
            <a:pPr>
              <a:buNone/>
            </a:pPr>
            <a:endParaRPr lang="en-US" sz="2800" dirty="0"/>
          </a:p>
          <a:p>
            <a:pPr>
              <a:buNone/>
            </a:pPr>
            <a:r>
              <a:rPr lang="en-US" sz="2800" u="sng" dirty="0"/>
              <a:t>Trigger indicator:</a:t>
            </a:r>
            <a:r>
              <a:rPr lang="en-US" sz="2800" dirty="0"/>
              <a:t> One or more months of significant price variance, considering inflation and other relevant factors, during a specific season compared with month-on-month trends and historical </a:t>
            </a:r>
            <a:r>
              <a:rPr lang="en-US" sz="2800" dirty="0" smtClean="0"/>
              <a:t>data</a:t>
            </a:r>
          </a:p>
          <a:p>
            <a:pPr>
              <a:buNone/>
            </a:pPr>
            <a:endParaRPr lang="en-US" sz="2800" dirty="0"/>
          </a:p>
          <a:p>
            <a:pPr>
              <a:buNone/>
            </a:pPr>
            <a:r>
              <a:rPr lang="en-US" sz="2800" u="sng" dirty="0"/>
              <a:t>Trigger indicator threshold:</a:t>
            </a:r>
            <a:r>
              <a:rPr lang="en-US" sz="2800" dirty="0"/>
              <a:t> X% increase in consumer prices for key crops, considering inflation, compared with monthly trends, other relevant wage rates and historical data </a:t>
            </a:r>
            <a:r>
              <a:rPr lang="en-US" sz="2800" u="sng" dirty="0"/>
              <a:t>and</a:t>
            </a:r>
            <a:r>
              <a:rPr lang="en-US" sz="2800" dirty="0"/>
              <a:t> presence of abnormal coping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Selecting/refining EWS indicators</a:t>
            </a:r>
            <a:endParaRPr lang="en-US" dirty="0"/>
          </a:p>
        </p:txBody>
      </p:sp>
      <p:sp>
        <p:nvSpPr>
          <p:cNvPr id="3" name="Rectangle 2"/>
          <p:cNvSpPr/>
          <p:nvPr/>
        </p:nvSpPr>
        <p:spPr>
          <a:xfrm>
            <a:off x="533400" y="1219200"/>
            <a:ext cx="8001000" cy="4585871"/>
          </a:xfrm>
          <a:prstGeom prst="rect">
            <a:avLst/>
          </a:prstGeom>
        </p:spPr>
        <p:txBody>
          <a:bodyPr wrap="square">
            <a:spAutoFit/>
          </a:bodyPr>
          <a:lstStyle/>
          <a:p>
            <a:pPr>
              <a:buNone/>
            </a:pPr>
            <a:r>
              <a:rPr lang="en-US" sz="2800" b="1" dirty="0"/>
              <a:t>Food utilization/consumption</a:t>
            </a:r>
          </a:p>
          <a:p>
            <a:pPr>
              <a:buNone/>
            </a:pPr>
            <a:endParaRPr lang="en-US" sz="2000" dirty="0"/>
          </a:p>
          <a:p>
            <a:pPr>
              <a:buNone/>
            </a:pPr>
            <a:r>
              <a:rPr lang="en-US" sz="2800" u="sng" dirty="0"/>
              <a:t>Trigger indicator:</a:t>
            </a:r>
            <a:r>
              <a:rPr lang="en-US" sz="2800" dirty="0"/>
              <a:t> Increase in global acute malnutrition (GAM) and/or underweight rates among children up to 59 months of age, compared with month-on-month and seasonal trends and area-specific program baselines, considering other relevant </a:t>
            </a:r>
            <a:r>
              <a:rPr lang="en-US" sz="2800" dirty="0" smtClean="0"/>
              <a:t>factors</a:t>
            </a:r>
          </a:p>
          <a:p>
            <a:pPr>
              <a:buNone/>
            </a:pPr>
            <a:endParaRPr lang="en-US" sz="2000" dirty="0"/>
          </a:p>
          <a:p>
            <a:pPr>
              <a:buNone/>
            </a:pPr>
            <a:r>
              <a:rPr lang="en-US" sz="2800" u="sng" dirty="0"/>
              <a:t>Trigger indicator threshold:</a:t>
            </a:r>
            <a:r>
              <a:rPr lang="en-US" sz="2800" dirty="0"/>
              <a:t> </a:t>
            </a:r>
            <a:r>
              <a:rPr lang="en-US" sz="2800" dirty="0" smtClean="0"/>
              <a:t>X% </a:t>
            </a:r>
            <a:r>
              <a:rPr lang="en-US" sz="2800" dirty="0"/>
              <a:t>increase in GAM and/or underweight rates month-on-month, with an absolute threshold for GAM prevalence at =&gt; 10%</a:t>
            </a:r>
          </a:p>
        </p:txBody>
      </p:sp>
    </p:spTree>
    <p:extLst>
      <p:ext uri="{BB962C8B-B14F-4D97-AF65-F5344CB8AC3E}">
        <p14:creationId xmlns:p14="http://schemas.microsoft.com/office/powerpoint/2010/main" xmlns="" val="632120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Selecting/refining EWS indicators</a:t>
            </a:r>
            <a:endParaRPr lang="en-US" dirty="0"/>
          </a:p>
        </p:txBody>
      </p:sp>
      <p:sp>
        <p:nvSpPr>
          <p:cNvPr id="3" name="TextBox 2"/>
          <p:cNvSpPr txBox="1"/>
          <p:nvPr/>
        </p:nvSpPr>
        <p:spPr>
          <a:xfrm>
            <a:off x="457200" y="1371600"/>
            <a:ext cx="8382000" cy="3539431"/>
          </a:xfrm>
          <a:prstGeom prst="rect">
            <a:avLst/>
          </a:prstGeom>
          <a:noFill/>
        </p:spPr>
        <p:txBody>
          <a:bodyPr wrap="square" rtlCol="0">
            <a:spAutoFit/>
          </a:bodyPr>
          <a:lstStyle/>
          <a:p>
            <a:r>
              <a:rPr lang="en-US" sz="2800" b="1" u="sng" dirty="0" smtClean="0"/>
              <a:t>Other potential early warning monitoring indicators:</a:t>
            </a:r>
          </a:p>
          <a:p>
            <a:pPr marL="285750" indent="-285750">
              <a:buFont typeface="Arial"/>
              <a:buChar char="•"/>
            </a:pPr>
            <a:r>
              <a:rPr lang="en-US" sz="2800" dirty="0" smtClean="0"/>
              <a:t>Livestock body conditions</a:t>
            </a:r>
            <a:endParaRPr lang="en-US" sz="2000" dirty="0" smtClean="0"/>
          </a:p>
          <a:p>
            <a:pPr marL="285750" indent="-285750">
              <a:buFont typeface="Arial"/>
              <a:buChar char="•"/>
            </a:pPr>
            <a:r>
              <a:rPr lang="en-US" sz="2800" dirty="0" smtClean="0"/>
              <a:t>Livestock conception rates</a:t>
            </a:r>
            <a:endParaRPr lang="en-US" sz="2000" dirty="0" smtClean="0"/>
          </a:p>
          <a:p>
            <a:pPr marL="285750" indent="-285750">
              <a:buFont typeface="Arial"/>
              <a:buChar char="•"/>
            </a:pPr>
            <a:r>
              <a:rPr lang="en-US" sz="2800" dirty="0" smtClean="0"/>
              <a:t>Livestock milk production levels and availability</a:t>
            </a:r>
            <a:endParaRPr lang="en-US" sz="2000" dirty="0" smtClean="0"/>
          </a:p>
          <a:p>
            <a:pPr marL="285750" indent="-285750">
              <a:buFont typeface="Arial"/>
              <a:buChar char="•"/>
            </a:pPr>
            <a:r>
              <a:rPr lang="en-US" sz="2800" dirty="0" smtClean="0"/>
              <a:t>Population flows, magnitudes, areas of origin</a:t>
            </a:r>
            <a:endParaRPr lang="en-US" sz="2000" dirty="0" smtClean="0"/>
          </a:p>
          <a:p>
            <a:pPr marL="285750" indent="-285750">
              <a:buFont typeface="Arial"/>
              <a:buChar char="•"/>
            </a:pPr>
            <a:r>
              <a:rPr lang="en-US" sz="2800" dirty="0" smtClean="0"/>
              <a:t>Conflict</a:t>
            </a:r>
            <a:endParaRPr lang="en-US" sz="2000" dirty="0" smtClean="0"/>
          </a:p>
          <a:p>
            <a:pPr marL="285750" indent="-285750">
              <a:buFont typeface="Arial"/>
              <a:buChar char="•"/>
            </a:pPr>
            <a:r>
              <a:rPr lang="en-US" sz="2800" dirty="0" smtClean="0"/>
              <a:t>Changes in income and expenditure patterns</a:t>
            </a:r>
          </a:p>
          <a:p>
            <a:pPr marL="285750" indent="-285750">
              <a:buFont typeface="Arial"/>
              <a:buChar char="•"/>
            </a:pPr>
            <a:r>
              <a:rPr lang="en-US" sz="2800" dirty="0" smtClean="0"/>
              <a:t>Changes in prices for key imports/exports</a:t>
            </a:r>
            <a:endParaRPr lang="en-US" sz="2800" dirty="0"/>
          </a:p>
        </p:txBody>
      </p:sp>
    </p:spTree>
    <p:extLst>
      <p:ext uri="{BB962C8B-B14F-4D97-AF65-F5344CB8AC3E}">
        <p14:creationId xmlns:p14="http://schemas.microsoft.com/office/powerpoint/2010/main" xmlns="" val="6321200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Improving EWS utility – Ways forward</a:t>
            </a:r>
            <a:endParaRPr lang="en-US" dirty="0"/>
          </a:p>
        </p:txBody>
      </p:sp>
      <p:sp>
        <p:nvSpPr>
          <p:cNvPr id="3" name="TextBox 2"/>
          <p:cNvSpPr txBox="1"/>
          <p:nvPr/>
        </p:nvSpPr>
        <p:spPr>
          <a:xfrm>
            <a:off x="381000" y="1371600"/>
            <a:ext cx="8610600" cy="4678204"/>
          </a:xfrm>
          <a:prstGeom prst="rect">
            <a:avLst/>
          </a:prstGeom>
          <a:noFill/>
        </p:spPr>
        <p:txBody>
          <a:bodyPr wrap="square" rtlCol="0">
            <a:spAutoFit/>
          </a:bodyPr>
          <a:lstStyle/>
          <a:p>
            <a:pPr marL="285750" indent="-285750">
              <a:buFont typeface="Arial"/>
              <a:buChar char="•"/>
            </a:pPr>
            <a:r>
              <a:rPr lang="en-US" sz="2800" dirty="0" smtClean="0"/>
              <a:t>Development of early warning and response working groups (FFP, Awardee), Haiti follow-up, EWS </a:t>
            </a:r>
            <a:r>
              <a:rPr lang="en-US" sz="2800" dirty="0"/>
              <a:t>“position paper”</a:t>
            </a:r>
          </a:p>
          <a:p>
            <a:endParaRPr lang="en-US" sz="2800" dirty="0" smtClean="0"/>
          </a:p>
          <a:p>
            <a:pPr marL="285750" indent="-285750">
              <a:buFont typeface="Arial"/>
              <a:buChar char="•"/>
            </a:pPr>
            <a:r>
              <a:rPr lang="en-US" sz="2800" dirty="0" smtClean="0"/>
              <a:t>Build out of Trigger Indicator Yahoo! group to a more visible and organized platform</a:t>
            </a:r>
          </a:p>
          <a:p>
            <a:endParaRPr lang="en-US" sz="2800" dirty="0" smtClean="0"/>
          </a:p>
          <a:p>
            <a:pPr marL="285750" indent="-285750">
              <a:buFont typeface="Arial"/>
              <a:buChar char="•"/>
            </a:pPr>
            <a:r>
              <a:rPr lang="en-US" sz="2800" dirty="0" smtClean="0"/>
              <a:t>Concerted study efforts to understand other trigger mechanism approaches</a:t>
            </a:r>
          </a:p>
          <a:p>
            <a:endParaRPr lang="en-US" sz="2800" dirty="0" smtClean="0"/>
          </a:p>
          <a:p>
            <a:pPr marL="285750" indent="-285750">
              <a:buFont typeface="Arial"/>
              <a:buChar char="•"/>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Improving EWS utility</a:t>
            </a:r>
            <a:endParaRPr lang="en-US" dirty="0"/>
          </a:p>
        </p:txBody>
      </p:sp>
      <p:sp>
        <p:nvSpPr>
          <p:cNvPr id="6" name="TextBox 5"/>
          <p:cNvSpPr txBox="1"/>
          <p:nvPr/>
        </p:nvSpPr>
        <p:spPr>
          <a:xfrm>
            <a:off x="3505200" y="6211669"/>
            <a:ext cx="5638800" cy="646331"/>
          </a:xfrm>
          <a:prstGeom prst="rect">
            <a:avLst/>
          </a:prstGeom>
          <a:noFill/>
        </p:spPr>
        <p:txBody>
          <a:bodyPr wrap="square" rtlCol="0">
            <a:spAutoFit/>
          </a:bodyPr>
          <a:lstStyle/>
          <a:p>
            <a:pPr algn="r"/>
            <a:r>
              <a:rPr lang="en-US" i="1" dirty="0" smtClean="0"/>
              <a:t>Source: Growth with Resilience: Opportunities in African Agriculture, Montpellier Panel Report (March 2012)</a:t>
            </a:r>
            <a:endParaRPr lang="en-US" i="1" dirty="0"/>
          </a:p>
        </p:txBody>
      </p:sp>
      <p:sp>
        <p:nvSpPr>
          <p:cNvPr id="4" name="TextBox 3"/>
          <p:cNvSpPr txBox="1"/>
          <p:nvPr/>
        </p:nvSpPr>
        <p:spPr>
          <a:xfrm>
            <a:off x="457200" y="1295400"/>
            <a:ext cx="8305800" cy="2246769"/>
          </a:xfrm>
          <a:prstGeom prst="rect">
            <a:avLst/>
          </a:prstGeom>
          <a:noFill/>
        </p:spPr>
        <p:txBody>
          <a:bodyPr wrap="square" rtlCol="0">
            <a:spAutoFit/>
          </a:bodyPr>
          <a:lstStyle/>
          <a:p>
            <a:pPr algn="ctr"/>
            <a:endParaRPr lang="en-US" sz="2800" dirty="0" smtClean="0"/>
          </a:p>
          <a:p>
            <a:pPr algn="ctr"/>
            <a:endParaRPr lang="en-US" sz="2800" dirty="0"/>
          </a:p>
          <a:p>
            <a:pPr algn="ctr"/>
            <a:r>
              <a:rPr lang="en-US" sz="2800" dirty="0" smtClean="0"/>
              <a:t>“One of the first steps in building resilience is to anticipate the likelihood and location of a stress [or] shock…”</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838200"/>
            <a:ext cx="8610600" cy="4832092"/>
          </a:xfrm>
          <a:prstGeom prst="rect">
            <a:avLst/>
          </a:prstGeom>
        </p:spPr>
        <p:txBody>
          <a:bodyPr wrap="square">
            <a:spAutoFit/>
          </a:bodyPr>
          <a:lstStyle/>
          <a:p>
            <a:pPr algn="ctr">
              <a:lnSpc>
                <a:spcPct val="110000"/>
              </a:lnSpc>
            </a:pPr>
            <a:r>
              <a:rPr lang="en-US" sz="2800" b="1" dirty="0" smtClean="0">
                <a:solidFill>
                  <a:srgbClr val="1B4298"/>
                </a:solidFill>
                <a:latin typeface="Arial" pitchFamily="34" charset="0"/>
                <a:cs typeface="Arial" pitchFamily="34" charset="0"/>
              </a:rPr>
              <a:t>Thank you</a:t>
            </a:r>
          </a:p>
          <a:p>
            <a:pPr algn="ctr">
              <a:lnSpc>
                <a:spcPct val="110000"/>
              </a:lnSpc>
            </a:pPr>
            <a:endParaRPr lang="en-US" sz="2800" b="1" dirty="0" smtClean="0">
              <a:solidFill>
                <a:srgbClr val="1B4298"/>
              </a:solidFill>
              <a:latin typeface="Arial" pitchFamily="34" charset="0"/>
              <a:cs typeface="Arial" pitchFamily="34" charset="0"/>
            </a:endParaRPr>
          </a:p>
          <a:p>
            <a:pPr algn="ctr">
              <a:lnSpc>
                <a:spcPct val="110000"/>
              </a:lnSpc>
            </a:pPr>
            <a:r>
              <a:rPr lang="en-US" sz="2800" b="1" dirty="0" smtClean="0">
                <a:solidFill>
                  <a:srgbClr val="1B4298"/>
                </a:solidFill>
                <a:latin typeface="Arial" pitchFamily="34" charset="0"/>
                <a:cs typeface="Arial" pitchFamily="34" charset="0"/>
              </a:rPr>
              <a:t>With questions and/or feedback or for more information or assistance, please contact: Laura M. </a:t>
            </a:r>
            <a:r>
              <a:rPr lang="en-US" sz="2800" b="1" dirty="0" err="1" smtClean="0">
                <a:solidFill>
                  <a:srgbClr val="1B4298"/>
                </a:solidFill>
                <a:latin typeface="Arial" pitchFamily="34" charset="0"/>
                <a:cs typeface="Arial" pitchFamily="34" charset="0"/>
              </a:rPr>
              <a:t>Glaeser</a:t>
            </a:r>
            <a:r>
              <a:rPr lang="en-US" sz="2800" b="1" dirty="0" smtClean="0">
                <a:solidFill>
                  <a:srgbClr val="1B4298"/>
                </a:solidFill>
                <a:latin typeface="Arial" pitchFamily="34" charset="0"/>
                <a:cs typeface="Arial" pitchFamily="34" charset="0"/>
              </a:rPr>
              <a:t>, FANTA, (</a:t>
            </a:r>
            <a:r>
              <a:rPr lang="en-US" sz="2800" b="1" dirty="0" smtClean="0">
                <a:solidFill>
                  <a:srgbClr val="1B4298"/>
                </a:solidFill>
                <a:latin typeface="Arial" pitchFamily="34" charset="0"/>
                <a:cs typeface="Arial" pitchFamily="34" charset="0"/>
                <a:hlinkClick r:id="rId3"/>
              </a:rPr>
              <a:t>lglaeser@fhi360.org</a:t>
            </a:r>
            <a:r>
              <a:rPr lang="en-US" sz="2800" b="1" dirty="0" smtClean="0">
                <a:solidFill>
                  <a:srgbClr val="1B4298"/>
                </a:solidFill>
                <a:latin typeface="Arial" pitchFamily="34" charset="0"/>
                <a:cs typeface="Arial" pitchFamily="34" charset="0"/>
              </a:rPr>
              <a:t>)</a:t>
            </a:r>
          </a:p>
          <a:p>
            <a:pPr algn="ctr">
              <a:lnSpc>
                <a:spcPct val="110000"/>
              </a:lnSpc>
            </a:pPr>
            <a:endParaRPr lang="en-US" sz="2800" b="1" dirty="0" smtClean="0">
              <a:solidFill>
                <a:srgbClr val="1B4298"/>
              </a:solidFill>
              <a:latin typeface="Arial" pitchFamily="34" charset="0"/>
              <a:cs typeface="Arial" pitchFamily="34" charset="0"/>
            </a:endParaRPr>
          </a:p>
          <a:p>
            <a:pPr algn="ctr">
              <a:lnSpc>
                <a:spcPct val="110000"/>
              </a:lnSpc>
            </a:pPr>
            <a:r>
              <a:rPr lang="en-US" sz="2800" b="1" dirty="0" smtClean="0">
                <a:solidFill>
                  <a:srgbClr val="1B4298"/>
                </a:solidFill>
                <a:latin typeface="Arial" pitchFamily="34" charset="0"/>
                <a:cs typeface="Arial" pitchFamily="34" charset="0"/>
              </a:rPr>
              <a:t>Please also consider joining interested colleagues in exchanging on program-levels EWS via the Trigger Indicators Yahoo! Group at: </a:t>
            </a:r>
            <a:r>
              <a:rPr lang="en-US" sz="2800" dirty="0" smtClean="0">
                <a:hlinkClick r:id="rId4"/>
              </a:rPr>
              <a:t>http://groups.yahoo.com/group/triggerindicators/?yguid=</a:t>
            </a:r>
            <a:endParaRPr lang="en-US" sz="2800" b="1" dirty="0" smtClean="0">
              <a:solidFill>
                <a:srgbClr val="1B4298"/>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Horizontal_RGB_600.gif"/>
          <p:cNvPicPr>
            <a:picLocks noChangeAspect="1"/>
          </p:cNvPicPr>
          <p:nvPr/>
        </p:nvPicPr>
        <p:blipFill>
          <a:blip r:embed="rId3" cstate="print"/>
          <a:stretch>
            <a:fillRect/>
          </a:stretch>
        </p:blipFill>
        <p:spPr>
          <a:xfrm>
            <a:off x="914400" y="472440"/>
            <a:ext cx="2697675" cy="822960"/>
          </a:xfrm>
          <a:prstGeom prst="rect">
            <a:avLst/>
          </a:prstGeom>
        </p:spPr>
      </p:pic>
      <p:pic>
        <p:nvPicPr>
          <p:cNvPr id="7" name="Picture 6" descr="FHI360 logo_horizonal.jpg"/>
          <p:cNvPicPr>
            <a:picLocks noChangeAspect="1"/>
          </p:cNvPicPr>
          <p:nvPr/>
        </p:nvPicPr>
        <p:blipFill>
          <a:blip r:embed="rId4" cstate="print"/>
          <a:stretch>
            <a:fillRect/>
          </a:stretch>
        </p:blipFill>
        <p:spPr>
          <a:xfrm>
            <a:off x="6419088" y="484632"/>
            <a:ext cx="1783080" cy="740664"/>
          </a:xfrm>
          <a:prstGeom prst="rect">
            <a:avLst/>
          </a:prstGeom>
        </p:spPr>
      </p:pic>
      <p:sp>
        <p:nvSpPr>
          <p:cNvPr id="5" name="Content Placeholder 2"/>
          <p:cNvSpPr>
            <a:spLocks noGrp="1"/>
          </p:cNvSpPr>
          <p:nvPr>
            <p:ph idx="1"/>
          </p:nvPr>
        </p:nvSpPr>
        <p:spPr>
          <a:xfrm>
            <a:off x="1447800" y="1676400"/>
            <a:ext cx="6096000" cy="3886200"/>
          </a:xfrm>
        </p:spPr>
        <p:txBody>
          <a:bodyPr>
            <a:noAutofit/>
          </a:bodyPr>
          <a:lstStyle/>
          <a:p>
            <a:pPr marL="0" indent="0">
              <a:lnSpc>
                <a:spcPct val="110000"/>
              </a:lnSpc>
              <a:spcBef>
                <a:spcPts val="0"/>
              </a:spcBef>
              <a:buNone/>
            </a:pPr>
            <a:endParaRPr lang="en-US" sz="1700" dirty="0" smtClean="0">
              <a:solidFill>
                <a:srgbClr val="1B4298"/>
              </a:solidFill>
              <a:latin typeface="Arial" pitchFamily="34" charset="0"/>
              <a:cs typeface="Arial" pitchFamily="34" charset="0"/>
            </a:endParaRPr>
          </a:p>
          <a:p>
            <a:pPr marL="0" indent="0">
              <a:lnSpc>
                <a:spcPct val="110000"/>
              </a:lnSpc>
              <a:spcBef>
                <a:spcPts val="0"/>
              </a:spcBef>
              <a:buNone/>
            </a:pPr>
            <a:r>
              <a:rPr lang="en-US" sz="1700" dirty="0" smtClean="0">
                <a:solidFill>
                  <a:srgbClr val="1B4298"/>
                </a:solidFill>
                <a:latin typeface="Arial" pitchFamily="34" charset="0"/>
                <a:cs typeface="Arial" pitchFamily="34" charset="0"/>
              </a:rPr>
              <a:t>This presentation is made possible by the generous support of the American people through the support of the Office of Health, Infectious Diseases and Nutrition, Bureau for Global Health, United States Agency for International Development (USAID) and Office of Food for Peace, Bureau for Democracy, Conflict, and Humanitarian Assistance, under terms of Cooperative Agreement No</a:t>
            </a:r>
            <a:r>
              <a:rPr lang="en-US" sz="1700" i="1" dirty="0" smtClean="0">
                <a:solidFill>
                  <a:srgbClr val="1B4298"/>
                </a:solidFill>
                <a:latin typeface="Arial" pitchFamily="34" charset="0"/>
                <a:cs typeface="Arial" pitchFamily="34" charset="0"/>
              </a:rPr>
              <a:t>. </a:t>
            </a:r>
            <a:r>
              <a:rPr lang="en-US" sz="1700" dirty="0" smtClean="0">
                <a:solidFill>
                  <a:srgbClr val="1B4298"/>
                </a:solidFill>
                <a:latin typeface="Arial" pitchFamily="34" charset="0"/>
                <a:cs typeface="Arial" pitchFamily="34" charset="0"/>
              </a:rPr>
              <a:t>AID-OAA-A-12-00005</a:t>
            </a:r>
            <a:r>
              <a:rPr lang="en-US" sz="1700" i="1" dirty="0" smtClean="0">
                <a:solidFill>
                  <a:srgbClr val="1B4298"/>
                </a:solidFill>
                <a:latin typeface="Arial" pitchFamily="34" charset="0"/>
                <a:cs typeface="Arial" pitchFamily="34" charset="0"/>
              </a:rPr>
              <a:t>,</a:t>
            </a:r>
            <a:r>
              <a:rPr lang="en-US" sz="1700" dirty="0" smtClean="0">
                <a:solidFill>
                  <a:srgbClr val="1B4298"/>
                </a:solidFill>
                <a:latin typeface="Arial" pitchFamily="34" charset="0"/>
                <a:cs typeface="Arial" pitchFamily="34" charset="0"/>
              </a:rPr>
              <a:t> through FANTA, managed by FHI 360. The contents are the responsibility of FHI 360 and do not necessarily reflect the views of USAID or the United States Government.</a:t>
            </a:r>
            <a:endParaRPr lang="en-US" sz="1700" dirty="0">
              <a:solidFill>
                <a:srgbClr val="1B4298"/>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l"/>
            <a:r>
              <a:rPr lang="en-US" dirty="0" smtClean="0"/>
              <a:t>Key presentation questions</a:t>
            </a:r>
            <a:endParaRPr lang="en-US" dirty="0"/>
          </a:p>
        </p:txBody>
      </p:sp>
      <p:sp>
        <p:nvSpPr>
          <p:cNvPr id="10" name="TextBox 9"/>
          <p:cNvSpPr txBox="1"/>
          <p:nvPr/>
        </p:nvSpPr>
        <p:spPr>
          <a:xfrm>
            <a:off x="304800" y="1340108"/>
            <a:ext cx="8610600" cy="4401205"/>
          </a:xfrm>
          <a:prstGeom prst="rect">
            <a:avLst/>
          </a:prstGeom>
          <a:noFill/>
        </p:spPr>
        <p:txBody>
          <a:bodyPr wrap="square" rtlCol="0">
            <a:spAutoFit/>
          </a:bodyPr>
          <a:lstStyle/>
          <a:p>
            <a:pPr>
              <a:buFont typeface="Arial" pitchFamily="34" charset="0"/>
              <a:buChar char="•"/>
            </a:pPr>
            <a:r>
              <a:rPr lang="en-US" sz="2800" dirty="0" smtClean="0"/>
              <a:t> How have food security early warning systems (EWS) evolved in Title II development food aid programs?</a:t>
            </a:r>
          </a:p>
          <a:p>
            <a:endParaRPr lang="en-US" sz="2800" dirty="0" smtClean="0"/>
          </a:p>
          <a:p>
            <a:pPr>
              <a:buFont typeface="Arial" pitchFamily="34" charset="0"/>
              <a:buChar char="•"/>
            </a:pPr>
            <a:r>
              <a:rPr lang="en-US" sz="2800" dirty="0" smtClean="0"/>
              <a:t> What are the benefits and challenges of the function of EWS for key stakeholders?</a:t>
            </a:r>
          </a:p>
          <a:p>
            <a:endParaRPr lang="en-US" sz="2800" dirty="0" smtClean="0"/>
          </a:p>
          <a:p>
            <a:pPr>
              <a:buFont typeface="Arial" pitchFamily="34" charset="0"/>
              <a:buChar char="•"/>
            </a:pPr>
            <a:r>
              <a:rPr lang="en-US" sz="2800" dirty="0" smtClean="0"/>
              <a:t>How do programs select/refine EWS indicators? (review of select, current practice)</a:t>
            </a:r>
          </a:p>
          <a:p>
            <a:endParaRPr lang="en-US" sz="2800" dirty="0" smtClean="0"/>
          </a:p>
          <a:p>
            <a:pPr>
              <a:buFont typeface="Arial" pitchFamily="34" charset="0"/>
              <a:buChar char="•"/>
            </a:pPr>
            <a:r>
              <a:rPr lang="en-US" sz="2800" dirty="0" smtClean="0"/>
              <a:t>How can stakeholders improve utility of EWS?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How did we get here? (the theory)</a:t>
            </a:r>
            <a:endParaRPr lang="en-US" dirty="0"/>
          </a:p>
        </p:txBody>
      </p:sp>
      <p:sp>
        <p:nvSpPr>
          <p:cNvPr id="5" name="TextBox 4"/>
          <p:cNvSpPr txBox="1"/>
          <p:nvPr/>
        </p:nvSpPr>
        <p:spPr>
          <a:xfrm>
            <a:off x="457200" y="1430953"/>
            <a:ext cx="8229600" cy="4185762"/>
          </a:xfrm>
          <a:prstGeom prst="rect">
            <a:avLst/>
          </a:prstGeom>
          <a:noFill/>
        </p:spPr>
        <p:txBody>
          <a:bodyPr wrap="square" rtlCol="0">
            <a:spAutoFit/>
          </a:bodyPr>
          <a:lstStyle/>
          <a:p>
            <a:r>
              <a:rPr lang="en-US" sz="3000" dirty="0" smtClean="0"/>
              <a:t>“Food insecurity in vulnerable populations reduced”</a:t>
            </a:r>
          </a:p>
          <a:p>
            <a:pPr algn="r"/>
            <a:endParaRPr lang="en-US" sz="3000" dirty="0" smtClean="0"/>
          </a:p>
          <a:p>
            <a:r>
              <a:rPr lang="en-US" sz="3000" dirty="0" smtClean="0"/>
              <a:t>“The adoption of this new strategic framework will require utilizing early warning approaches… and integrating vulnerability assessments across the board...”</a:t>
            </a:r>
          </a:p>
          <a:p>
            <a:endParaRPr lang="en-US" sz="2800" i="1" dirty="0" smtClean="0"/>
          </a:p>
          <a:p>
            <a:pPr algn="r"/>
            <a:endParaRPr lang="en-US" sz="2800" i="1" dirty="0"/>
          </a:p>
        </p:txBody>
      </p:sp>
      <p:sp>
        <p:nvSpPr>
          <p:cNvPr id="7" name="TextBox 6"/>
          <p:cNvSpPr txBox="1"/>
          <p:nvPr/>
        </p:nvSpPr>
        <p:spPr>
          <a:xfrm>
            <a:off x="5181600" y="6172201"/>
            <a:ext cx="4267200" cy="646331"/>
          </a:xfrm>
          <a:prstGeom prst="rect">
            <a:avLst/>
          </a:prstGeom>
          <a:noFill/>
        </p:spPr>
        <p:txBody>
          <a:bodyPr wrap="square" rtlCol="0">
            <a:spAutoFit/>
          </a:bodyPr>
          <a:lstStyle/>
          <a:p>
            <a:r>
              <a:rPr lang="en-US" i="1" dirty="0" smtClean="0"/>
              <a:t>Source: FFP Strategic Plan for 2006-2011 (May 2005)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How did we get here? (the theory)</a:t>
            </a:r>
            <a:endParaRPr lang="en-US" dirty="0"/>
          </a:p>
        </p:txBody>
      </p:sp>
      <p:pic>
        <p:nvPicPr>
          <p:cNvPr id="5" name="Picture 4"/>
          <p:cNvPicPr/>
          <p:nvPr/>
        </p:nvPicPr>
        <p:blipFill>
          <a:blip r:embed="rId3" cstate="print"/>
          <a:srcRect l="24894" t="54143" r="29454" b="10861"/>
          <a:stretch>
            <a:fillRect/>
          </a:stretch>
        </p:blipFill>
        <p:spPr bwMode="auto">
          <a:xfrm>
            <a:off x="609600" y="1524000"/>
            <a:ext cx="7848600" cy="4648200"/>
          </a:xfrm>
          <a:prstGeom prst="rect">
            <a:avLst/>
          </a:prstGeom>
          <a:noFill/>
          <a:ln w="9525">
            <a:noFill/>
            <a:miter lim="800000"/>
            <a:headEnd/>
            <a:tailEnd/>
          </a:ln>
        </p:spPr>
      </p:pic>
      <p:sp>
        <p:nvSpPr>
          <p:cNvPr id="6" name="TextBox 5"/>
          <p:cNvSpPr txBox="1"/>
          <p:nvPr/>
        </p:nvSpPr>
        <p:spPr>
          <a:xfrm>
            <a:off x="4800600" y="6211669"/>
            <a:ext cx="4343400" cy="646331"/>
          </a:xfrm>
          <a:prstGeom prst="rect">
            <a:avLst/>
          </a:prstGeom>
          <a:noFill/>
        </p:spPr>
        <p:txBody>
          <a:bodyPr wrap="square" rtlCol="0">
            <a:spAutoFit/>
          </a:bodyPr>
          <a:lstStyle/>
          <a:p>
            <a:r>
              <a:rPr lang="en-US" i="1" dirty="0" smtClean="0"/>
              <a:t>Source: P.L. 480 Title II Program Policies and </a:t>
            </a:r>
          </a:p>
          <a:p>
            <a:r>
              <a:rPr lang="en-US" i="1" dirty="0" smtClean="0"/>
              <a:t>Proposal Interim Guidelines (March 2005)</a:t>
            </a:r>
            <a:endParaRPr lang="en-US" i="1" dirty="0"/>
          </a:p>
        </p:txBody>
      </p:sp>
      <p:sp>
        <p:nvSpPr>
          <p:cNvPr id="8" name="TextBox 7"/>
          <p:cNvSpPr txBox="1"/>
          <p:nvPr/>
        </p:nvSpPr>
        <p:spPr>
          <a:xfrm>
            <a:off x="0" y="1143000"/>
            <a:ext cx="9144000" cy="461665"/>
          </a:xfrm>
          <a:prstGeom prst="rect">
            <a:avLst/>
          </a:prstGeom>
          <a:noFill/>
        </p:spPr>
        <p:txBody>
          <a:bodyPr wrap="square" rtlCol="0">
            <a:spAutoFit/>
          </a:bodyPr>
          <a:lstStyle/>
          <a:p>
            <a:pPr algn="ctr"/>
            <a:r>
              <a:rPr lang="en-US" sz="2400" dirty="0" smtClean="0"/>
              <a:t>MYAP in a population transitioning from emergency, with Year 2 shock</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How did we get here (the theory)</a:t>
            </a:r>
            <a:endParaRPr lang="en-US" dirty="0"/>
          </a:p>
        </p:txBody>
      </p:sp>
      <p:sp>
        <p:nvSpPr>
          <p:cNvPr id="6" name="TextBox 5"/>
          <p:cNvSpPr txBox="1"/>
          <p:nvPr/>
        </p:nvSpPr>
        <p:spPr>
          <a:xfrm>
            <a:off x="5029200" y="6211669"/>
            <a:ext cx="4114800" cy="646331"/>
          </a:xfrm>
          <a:prstGeom prst="rect">
            <a:avLst/>
          </a:prstGeom>
          <a:noFill/>
        </p:spPr>
        <p:txBody>
          <a:bodyPr wrap="square" rtlCol="0">
            <a:spAutoFit/>
          </a:bodyPr>
          <a:lstStyle/>
          <a:p>
            <a:pPr algn="r"/>
            <a:r>
              <a:rPr lang="en-US" i="1" dirty="0" smtClean="0"/>
              <a:t>Source: P.L. 480 Title II Program Policies and Proposal Guidelines (May 2006)</a:t>
            </a:r>
            <a:endParaRPr lang="en-US" i="1" dirty="0"/>
          </a:p>
        </p:txBody>
      </p:sp>
      <p:sp>
        <p:nvSpPr>
          <p:cNvPr id="7" name="TextBox 6"/>
          <p:cNvSpPr txBox="1"/>
          <p:nvPr/>
        </p:nvSpPr>
        <p:spPr>
          <a:xfrm>
            <a:off x="0" y="1221462"/>
            <a:ext cx="9144000" cy="5078313"/>
          </a:xfrm>
          <a:prstGeom prst="rect">
            <a:avLst/>
          </a:prstGeom>
          <a:noFill/>
        </p:spPr>
        <p:txBody>
          <a:bodyPr wrap="square" rtlCol="0">
            <a:spAutoFit/>
          </a:bodyPr>
          <a:lstStyle/>
          <a:p>
            <a:r>
              <a:rPr lang="en-US" sz="2700" b="1" u="sng" dirty="0" smtClean="0"/>
              <a:t>Trigger indicators (sort of) defined</a:t>
            </a:r>
            <a:r>
              <a:rPr lang="en-US" sz="2700" dirty="0" smtClean="0"/>
              <a:t>  </a:t>
            </a:r>
          </a:p>
          <a:p>
            <a:r>
              <a:rPr lang="en-US" sz="2700" dirty="0" smtClean="0"/>
              <a:t>“Indicator used to determine the threshold at which programs need to shift activities and/or require additional resources in response to a shock.” </a:t>
            </a:r>
          </a:p>
          <a:p>
            <a:endParaRPr lang="en-US" sz="2700" dirty="0" smtClean="0"/>
          </a:p>
          <a:p>
            <a:r>
              <a:rPr lang="en-US" sz="2700" dirty="0" smtClean="0"/>
              <a:t>“[T]o be aware of when a population’s vulnerability has increased, a [program] needs to monitor early warning indicators such as prices or coping measures, clearly understanding which coping measures indicate “normal times” and which indicate that the situation and environment is becoming stressful and hazardous.  The trigger indicator(s) advises that the community is […] subject to unusual stress…”</a:t>
            </a:r>
            <a:endParaRPr lang="en-US" sz="2700" dirty="0"/>
          </a:p>
        </p:txBody>
      </p:sp>
    </p:spTree>
    <p:extLst>
      <p:ext uri="{BB962C8B-B14F-4D97-AF65-F5344CB8AC3E}">
        <p14:creationId xmlns:p14="http://schemas.microsoft.com/office/powerpoint/2010/main" xmlns="" val="1844372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How did we get here (the theory)</a:t>
            </a:r>
            <a:endParaRPr lang="en-US" dirty="0"/>
          </a:p>
        </p:txBody>
      </p:sp>
      <p:sp>
        <p:nvSpPr>
          <p:cNvPr id="4" name="TextBox 3"/>
          <p:cNvSpPr txBox="1"/>
          <p:nvPr/>
        </p:nvSpPr>
        <p:spPr>
          <a:xfrm>
            <a:off x="228600" y="1371600"/>
            <a:ext cx="8763000" cy="4093429"/>
          </a:xfrm>
          <a:prstGeom prst="rect">
            <a:avLst/>
          </a:prstGeom>
          <a:noFill/>
        </p:spPr>
        <p:txBody>
          <a:bodyPr wrap="square" rtlCol="0">
            <a:spAutoFit/>
          </a:bodyPr>
          <a:lstStyle/>
          <a:p>
            <a:r>
              <a:rPr lang="en-US" sz="2800" b="1" u="sng" dirty="0" smtClean="0"/>
              <a:t>Functional challenges</a:t>
            </a:r>
          </a:p>
          <a:p>
            <a:pPr marL="285750" indent="-285750">
              <a:buFont typeface="Arial"/>
              <a:buChar char="•"/>
            </a:pPr>
            <a:endParaRPr lang="en-US" sz="2800" dirty="0" smtClean="0"/>
          </a:p>
          <a:p>
            <a:pPr marL="285750" indent="-285750">
              <a:buFont typeface="Arial"/>
              <a:buChar char="•"/>
            </a:pPr>
            <a:r>
              <a:rPr lang="en-US" sz="2800" dirty="0" smtClean="0"/>
              <a:t>What information to include in a proposal/application?</a:t>
            </a:r>
          </a:p>
          <a:p>
            <a:pPr marL="285750" indent="-285750">
              <a:buFont typeface="Arial"/>
              <a:buChar char="•"/>
            </a:pPr>
            <a:endParaRPr lang="en-US" sz="2800" dirty="0" smtClean="0"/>
          </a:p>
          <a:p>
            <a:pPr marL="285750" indent="-285750">
              <a:buFont typeface="Arial"/>
              <a:buChar char="•"/>
            </a:pPr>
            <a:r>
              <a:rPr lang="en-US" sz="2800" dirty="0" smtClean="0"/>
              <a:t>What really happens in the event early warning indicators signal a trigger?</a:t>
            </a:r>
          </a:p>
          <a:p>
            <a:pPr marL="285750" indent="-285750">
              <a:buFont typeface="Arial"/>
              <a:buChar char="•"/>
            </a:pPr>
            <a:endParaRPr lang="en-US" sz="2800" dirty="0"/>
          </a:p>
          <a:p>
            <a:pPr marL="285750" indent="-285750">
              <a:buFont typeface="Arial"/>
              <a:buChar char="•"/>
            </a:pPr>
            <a:r>
              <a:rPr lang="en-US" sz="2800" dirty="0" smtClean="0"/>
              <a:t>…</a:t>
            </a:r>
          </a:p>
          <a:p>
            <a:pPr marL="285750" indent="-285750">
              <a:buFont typeface="Arial"/>
              <a:buChar char="•"/>
            </a:pPr>
            <a:endParaRPr lang="en-US" dirty="0" smtClean="0"/>
          </a:p>
          <a:p>
            <a:endParaRPr lang="en-US" b="1" u="sng" dirty="0"/>
          </a:p>
        </p:txBody>
      </p:sp>
    </p:spTree>
    <p:extLst>
      <p:ext uri="{BB962C8B-B14F-4D97-AF65-F5344CB8AC3E}">
        <p14:creationId xmlns:p14="http://schemas.microsoft.com/office/powerpoint/2010/main" xmlns="" val="2659310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How did we get here (the theory)</a:t>
            </a:r>
            <a:endParaRPr lang="en-US" dirty="0"/>
          </a:p>
        </p:txBody>
      </p:sp>
      <p:sp>
        <p:nvSpPr>
          <p:cNvPr id="5" name="Rectangle 4"/>
          <p:cNvSpPr/>
          <p:nvPr/>
        </p:nvSpPr>
        <p:spPr>
          <a:xfrm>
            <a:off x="228600" y="1295400"/>
            <a:ext cx="8686800" cy="5201424"/>
          </a:xfrm>
          <a:prstGeom prst="rect">
            <a:avLst/>
          </a:prstGeom>
        </p:spPr>
        <p:txBody>
          <a:bodyPr wrap="square">
            <a:spAutoFit/>
          </a:bodyPr>
          <a:lstStyle/>
          <a:p>
            <a:pPr>
              <a:buNone/>
            </a:pPr>
            <a:r>
              <a:rPr lang="en-US" sz="2800" dirty="0" smtClean="0"/>
              <a:t>“The [Title II development program proposal] program description should include, at a minimum, the following: </a:t>
            </a:r>
          </a:p>
          <a:p>
            <a:pPr>
              <a:buNone/>
            </a:pPr>
            <a:endParaRPr lang="en-US" sz="2800" dirty="0"/>
          </a:p>
          <a:p>
            <a:pPr marL="457200" indent="-457200">
              <a:buFont typeface="Arial"/>
              <a:buChar char="•"/>
            </a:pPr>
            <a:r>
              <a:rPr lang="en-US" sz="2800" dirty="0" smtClean="0"/>
              <a:t>[…] If appropriate, identification of the early warning indicators and trigger levels that will be monitored and utilized by the applicant in determining potential changes to [the] program if [a] shock occurs.</a:t>
            </a:r>
          </a:p>
          <a:p>
            <a:endParaRPr lang="en-US" sz="2800" dirty="0" smtClean="0"/>
          </a:p>
          <a:p>
            <a:pPr marL="457200" indent="-457200">
              <a:buFont typeface="Arial"/>
              <a:buChar char="•"/>
            </a:pPr>
            <a:r>
              <a:rPr lang="en-US" sz="2800" dirty="0" smtClean="0"/>
              <a:t>[…] Development assistance may be used for emergency/exceptional circumstances, up to 10% in the past, but may exceed 10% based on the use of TIs.”</a:t>
            </a:r>
          </a:p>
          <a:p>
            <a:pPr lvl="1">
              <a:buNone/>
            </a:pPr>
            <a:endParaRPr lang="en-US" sz="2400" dirty="0" smtClean="0"/>
          </a:p>
        </p:txBody>
      </p:sp>
      <p:sp>
        <p:nvSpPr>
          <p:cNvPr id="3" name="Rectangle 2"/>
          <p:cNvSpPr/>
          <p:nvPr/>
        </p:nvSpPr>
        <p:spPr>
          <a:xfrm>
            <a:off x="4343400" y="6185401"/>
            <a:ext cx="5029200" cy="646331"/>
          </a:xfrm>
          <a:prstGeom prst="rect">
            <a:avLst/>
          </a:prstGeom>
        </p:spPr>
        <p:txBody>
          <a:bodyPr wrap="square">
            <a:spAutoFit/>
          </a:bodyPr>
          <a:lstStyle/>
          <a:p>
            <a:r>
              <a:rPr lang="en-US" i="1" dirty="0"/>
              <a:t>Source: </a:t>
            </a:r>
            <a:r>
              <a:rPr lang="en-US" i="1" dirty="0" smtClean="0"/>
              <a:t>Request for Applications for FY2012 Title II Development Food Aid Programs (February 2012)</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How did we get here (the theory)</a:t>
            </a:r>
            <a:endParaRPr lang="en-US" dirty="0"/>
          </a:p>
        </p:txBody>
      </p:sp>
      <p:sp>
        <p:nvSpPr>
          <p:cNvPr id="8" name="Rectangle 7"/>
          <p:cNvSpPr/>
          <p:nvPr/>
        </p:nvSpPr>
        <p:spPr>
          <a:xfrm>
            <a:off x="228600" y="1447800"/>
            <a:ext cx="8534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Reduce (food insecurity) risk</a:t>
            </a:r>
            <a:endParaRPr lang="en-US" b="1" dirty="0"/>
          </a:p>
        </p:txBody>
      </p:sp>
      <p:sp>
        <p:nvSpPr>
          <p:cNvPr id="9" name="Rectangle 8"/>
          <p:cNvSpPr/>
          <p:nvPr/>
        </p:nvSpPr>
        <p:spPr>
          <a:xfrm>
            <a:off x="228600" y="2514600"/>
            <a:ext cx="33528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Address food insecure households’ vulnerabilities</a:t>
            </a:r>
            <a:endParaRPr lang="en-US" b="1" dirty="0"/>
          </a:p>
        </p:txBody>
      </p:sp>
      <p:sp>
        <p:nvSpPr>
          <p:cNvPr id="10" name="Rectangle 9"/>
          <p:cNvSpPr/>
          <p:nvPr/>
        </p:nvSpPr>
        <p:spPr>
          <a:xfrm>
            <a:off x="228600" y="3733800"/>
            <a:ext cx="3352800" cy="838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Identify vulnerabilities</a:t>
            </a:r>
            <a:endParaRPr lang="en-US" b="1" dirty="0"/>
          </a:p>
        </p:txBody>
      </p:sp>
      <p:sp>
        <p:nvSpPr>
          <p:cNvPr id="11" name="Rectangle 10"/>
          <p:cNvSpPr/>
          <p:nvPr/>
        </p:nvSpPr>
        <p:spPr>
          <a:xfrm>
            <a:off x="228600" y="4876800"/>
            <a:ext cx="33528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Monitor key components that underlie vulnerabilities (early warning indicators)</a:t>
            </a:r>
            <a:endParaRPr lang="en-US" b="1" dirty="0"/>
          </a:p>
        </p:txBody>
      </p:sp>
      <p:sp>
        <p:nvSpPr>
          <p:cNvPr id="12" name="Rectangle 11"/>
          <p:cNvSpPr/>
          <p:nvPr/>
        </p:nvSpPr>
        <p:spPr>
          <a:xfrm>
            <a:off x="4191000" y="3886200"/>
            <a:ext cx="2362200" cy="685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Internal trigger </a:t>
            </a:r>
          </a:p>
          <a:p>
            <a:pPr algn="ctr"/>
            <a:r>
              <a:rPr lang="en-US" b="1" dirty="0" smtClean="0"/>
              <a:t>(indic. shock)</a:t>
            </a:r>
            <a:endParaRPr lang="en-US" b="1" dirty="0"/>
          </a:p>
        </p:txBody>
      </p:sp>
      <p:sp>
        <p:nvSpPr>
          <p:cNvPr id="13" name="Rectangle 12"/>
          <p:cNvSpPr/>
          <p:nvPr/>
        </p:nvSpPr>
        <p:spPr>
          <a:xfrm>
            <a:off x="6858000" y="3886200"/>
            <a:ext cx="1752600" cy="685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Mission/FFP concurrence</a:t>
            </a:r>
            <a:endParaRPr lang="en-US" b="1" dirty="0"/>
          </a:p>
        </p:txBody>
      </p:sp>
      <p:sp>
        <p:nvSpPr>
          <p:cNvPr id="14" name="Rectangle 13"/>
          <p:cNvSpPr/>
          <p:nvPr/>
        </p:nvSpPr>
        <p:spPr>
          <a:xfrm>
            <a:off x="6781800" y="5029200"/>
            <a:ext cx="1828800" cy="685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Program adjustments</a:t>
            </a:r>
            <a:endParaRPr lang="en-US" b="1" dirty="0"/>
          </a:p>
        </p:txBody>
      </p:sp>
      <p:sp>
        <p:nvSpPr>
          <p:cNvPr id="15" name="Rectangle 14"/>
          <p:cNvSpPr/>
          <p:nvPr/>
        </p:nvSpPr>
        <p:spPr>
          <a:xfrm>
            <a:off x="4267200" y="5029200"/>
            <a:ext cx="2209800" cy="685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Internal trigger </a:t>
            </a:r>
          </a:p>
          <a:p>
            <a:pPr algn="ctr"/>
            <a:r>
              <a:rPr lang="en-US" b="1" dirty="0" smtClean="0"/>
              <a:t>(indic. improvement)</a:t>
            </a:r>
            <a:endParaRPr lang="en-US" b="1" dirty="0"/>
          </a:p>
        </p:txBody>
      </p:sp>
      <p:sp>
        <p:nvSpPr>
          <p:cNvPr id="16" name="Rectangle 15"/>
          <p:cNvSpPr/>
          <p:nvPr/>
        </p:nvSpPr>
        <p:spPr>
          <a:xfrm>
            <a:off x="4038600" y="3733800"/>
            <a:ext cx="4648200" cy="2133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9" idx="2"/>
            <a:endCxn id="10" idx="0"/>
          </p:cNvCxnSpPr>
          <p:nvPr/>
        </p:nvCxnSpPr>
        <p:spPr>
          <a:xfrm>
            <a:off x="1905000" y="34290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05000" y="45720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1" idx="3"/>
            <a:endCxn id="12" idx="1"/>
          </p:cNvCxnSpPr>
          <p:nvPr/>
        </p:nvCxnSpPr>
        <p:spPr>
          <a:xfrm flipV="1">
            <a:off x="3581400" y="4229100"/>
            <a:ext cx="609600" cy="1104900"/>
          </a:xfrm>
          <a:prstGeom prst="bentConnector3">
            <a:avLst>
              <a:gd name="adj1" fmla="val 32637"/>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2" idx="3"/>
            <a:endCxn id="13" idx="1"/>
          </p:cNvCxnSpPr>
          <p:nvPr/>
        </p:nvCxnSpPr>
        <p:spPr>
          <a:xfrm>
            <a:off x="6553200" y="4229100"/>
            <a:ext cx="304800" cy="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4" idx="0"/>
          </p:cNvCxnSpPr>
          <p:nvPr/>
        </p:nvCxnSpPr>
        <p:spPr>
          <a:xfrm>
            <a:off x="7696200" y="4572000"/>
            <a:ext cx="0" cy="45720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15" idx="3"/>
          </p:cNvCxnSpPr>
          <p:nvPr/>
        </p:nvCxnSpPr>
        <p:spPr>
          <a:xfrm flipH="1" flipV="1">
            <a:off x="6477000" y="5372100"/>
            <a:ext cx="304800" cy="3810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5" idx="1"/>
            <a:endCxn id="9" idx="3"/>
          </p:cNvCxnSpPr>
          <p:nvPr/>
        </p:nvCxnSpPr>
        <p:spPr>
          <a:xfrm rot="10800000">
            <a:off x="3581400" y="2971800"/>
            <a:ext cx="685800" cy="2400300"/>
          </a:xfrm>
          <a:prstGeom prst="bentConnector3">
            <a:avLst>
              <a:gd name="adj1" fmla="val 50000"/>
            </a:avLst>
          </a:prstGeom>
          <a:ln w="38100">
            <a:solidFill>
              <a:schemeClr val="accent6">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828800" y="22098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5181600" y="22098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6705600" y="22098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4648200" y="2514600"/>
            <a:ext cx="1066800" cy="914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5" name="Rectangle 24"/>
          <p:cNvSpPr/>
          <p:nvPr/>
        </p:nvSpPr>
        <p:spPr>
          <a:xfrm>
            <a:off x="6172200" y="2514600"/>
            <a:ext cx="1066800" cy="914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26" name="Straight Arrow Connector 25"/>
          <p:cNvCxnSpPr/>
          <p:nvPr/>
        </p:nvCxnSpPr>
        <p:spPr>
          <a:xfrm>
            <a:off x="8229600" y="22098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7696200" y="2514600"/>
            <a:ext cx="1066800" cy="914400"/>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How did we get here (the practice)</a:t>
            </a:r>
            <a:endParaRPr lang="en-US" dirty="0"/>
          </a:p>
        </p:txBody>
      </p:sp>
      <p:sp>
        <p:nvSpPr>
          <p:cNvPr id="8" name="Rectangle 7"/>
          <p:cNvSpPr/>
          <p:nvPr/>
        </p:nvSpPr>
        <p:spPr>
          <a:xfrm>
            <a:off x="228600" y="1447800"/>
            <a:ext cx="8534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Reduce risk</a:t>
            </a:r>
            <a:endParaRPr lang="en-US" b="1" dirty="0"/>
          </a:p>
        </p:txBody>
      </p:sp>
      <p:sp>
        <p:nvSpPr>
          <p:cNvPr id="9" name="Rectangle 8"/>
          <p:cNvSpPr/>
          <p:nvPr/>
        </p:nvSpPr>
        <p:spPr>
          <a:xfrm>
            <a:off x="228600" y="2514600"/>
            <a:ext cx="33528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Address food insecure households’ vulnerabilities</a:t>
            </a:r>
            <a:endParaRPr lang="en-US" b="1" dirty="0"/>
          </a:p>
        </p:txBody>
      </p:sp>
      <p:sp>
        <p:nvSpPr>
          <p:cNvPr id="10" name="Rectangle 9"/>
          <p:cNvSpPr/>
          <p:nvPr/>
        </p:nvSpPr>
        <p:spPr>
          <a:xfrm>
            <a:off x="228600" y="3733800"/>
            <a:ext cx="3352800" cy="8382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Identify vulnerabilities</a:t>
            </a:r>
            <a:endParaRPr lang="en-US" b="1" dirty="0"/>
          </a:p>
        </p:txBody>
      </p:sp>
      <p:sp>
        <p:nvSpPr>
          <p:cNvPr id="11" name="Rectangle 10"/>
          <p:cNvSpPr/>
          <p:nvPr/>
        </p:nvSpPr>
        <p:spPr>
          <a:xfrm>
            <a:off x="228600" y="4876800"/>
            <a:ext cx="33528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Monitor key components that underlie vulnerabilities (early warning indicators)</a:t>
            </a:r>
            <a:endParaRPr lang="en-US" b="1" dirty="0"/>
          </a:p>
        </p:txBody>
      </p:sp>
      <p:sp>
        <p:nvSpPr>
          <p:cNvPr id="12" name="Rectangle 11"/>
          <p:cNvSpPr/>
          <p:nvPr/>
        </p:nvSpPr>
        <p:spPr>
          <a:xfrm>
            <a:off x="4191000" y="3886200"/>
            <a:ext cx="2362200" cy="685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Internal trigger </a:t>
            </a:r>
          </a:p>
          <a:p>
            <a:pPr algn="ctr"/>
            <a:r>
              <a:rPr lang="en-US" b="1" dirty="0" smtClean="0"/>
              <a:t>(indic. shock)</a:t>
            </a:r>
            <a:endParaRPr lang="en-US" b="1" dirty="0"/>
          </a:p>
        </p:txBody>
      </p:sp>
      <p:sp>
        <p:nvSpPr>
          <p:cNvPr id="13" name="Rectangle 12"/>
          <p:cNvSpPr/>
          <p:nvPr/>
        </p:nvSpPr>
        <p:spPr>
          <a:xfrm>
            <a:off x="6858000" y="3886200"/>
            <a:ext cx="1752600" cy="685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Mission/FFP concurrence</a:t>
            </a:r>
            <a:endParaRPr lang="en-US" b="1" dirty="0"/>
          </a:p>
        </p:txBody>
      </p:sp>
      <p:sp>
        <p:nvSpPr>
          <p:cNvPr id="14" name="Rectangle 13"/>
          <p:cNvSpPr/>
          <p:nvPr/>
        </p:nvSpPr>
        <p:spPr>
          <a:xfrm>
            <a:off x="6858000" y="5029200"/>
            <a:ext cx="1752600" cy="685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Program adjustments</a:t>
            </a:r>
            <a:endParaRPr lang="en-US" b="1" dirty="0"/>
          </a:p>
        </p:txBody>
      </p:sp>
      <p:sp>
        <p:nvSpPr>
          <p:cNvPr id="15" name="Rectangle 14"/>
          <p:cNvSpPr/>
          <p:nvPr/>
        </p:nvSpPr>
        <p:spPr>
          <a:xfrm>
            <a:off x="4267200" y="5029200"/>
            <a:ext cx="2209800" cy="685800"/>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Internal trigger </a:t>
            </a:r>
          </a:p>
          <a:p>
            <a:pPr algn="ctr"/>
            <a:r>
              <a:rPr lang="en-US" b="1" dirty="0" smtClean="0"/>
              <a:t>(indic. improvement)</a:t>
            </a:r>
            <a:endParaRPr lang="en-US" b="1" dirty="0"/>
          </a:p>
        </p:txBody>
      </p:sp>
      <p:sp>
        <p:nvSpPr>
          <p:cNvPr id="16" name="Rectangle 15"/>
          <p:cNvSpPr/>
          <p:nvPr/>
        </p:nvSpPr>
        <p:spPr>
          <a:xfrm>
            <a:off x="4038600" y="3733800"/>
            <a:ext cx="4648200" cy="2133600"/>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9" idx="2"/>
            <a:endCxn id="10" idx="0"/>
          </p:cNvCxnSpPr>
          <p:nvPr/>
        </p:nvCxnSpPr>
        <p:spPr>
          <a:xfrm>
            <a:off x="1905000" y="34290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05000" y="45720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1" idx="3"/>
            <a:endCxn id="12" idx="1"/>
          </p:cNvCxnSpPr>
          <p:nvPr/>
        </p:nvCxnSpPr>
        <p:spPr>
          <a:xfrm flipV="1">
            <a:off x="3581400" y="4229100"/>
            <a:ext cx="609600" cy="1104900"/>
          </a:xfrm>
          <a:prstGeom prst="bentConnector3">
            <a:avLst>
              <a:gd name="adj1" fmla="val 50000"/>
            </a:avLst>
          </a:prstGeom>
          <a:ln w="38100">
            <a:prstDash val="dash"/>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2" idx="3"/>
            <a:endCxn id="13" idx="1"/>
          </p:cNvCxnSpPr>
          <p:nvPr/>
        </p:nvCxnSpPr>
        <p:spPr>
          <a:xfrm>
            <a:off x="6553200" y="4229100"/>
            <a:ext cx="304800" cy="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endCxn id="14" idx="0"/>
          </p:cNvCxnSpPr>
          <p:nvPr/>
        </p:nvCxnSpPr>
        <p:spPr>
          <a:xfrm>
            <a:off x="7696200" y="4572000"/>
            <a:ext cx="38100" cy="45720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14" idx="1"/>
            <a:endCxn id="15" idx="3"/>
          </p:cNvCxnSpPr>
          <p:nvPr/>
        </p:nvCxnSpPr>
        <p:spPr>
          <a:xfrm flipH="1">
            <a:off x="6477000" y="5372100"/>
            <a:ext cx="381000" cy="0"/>
          </a:xfrm>
          <a:prstGeom prst="straightConnector1">
            <a:avLst/>
          </a:prstGeom>
          <a:ln w="38100">
            <a:prstDash val="sysDot"/>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p:cNvCxnSpPr>
            <a:stCxn id="15" idx="1"/>
            <a:endCxn id="9" idx="3"/>
          </p:cNvCxnSpPr>
          <p:nvPr/>
        </p:nvCxnSpPr>
        <p:spPr>
          <a:xfrm rot="10800000">
            <a:off x="3581400" y="2971800"/>
            <a:ext cx="685800" cy="2400300"/>
          </a:xfrm>
          <a:prstGeom prst="bentConnector3">
            <a:avLst>
              <a:gd name="adj1" fmla="val 50000"/>
            </a:avLst>
          </a:prstGeom>
          <a:ln w="38100">
            <a:solidFill>
              <a:schemeClr val="accent6">
                <a:lumMod val="7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419600" y="3733800"/>
            <a:ext cx="1905000" cy="9906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705600" y="3657600"/>
            <a:ext cx="1905000" cy="9906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781800" y="4876800"/>
            <a:ext cx="1905000" cy="9906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419600" y="4800600"/>
            <a:ext cx="1905000" cy="990600"/>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4191000" y="2514600"/>
            <a:ext cx="4495800" cy="914400"/>
          </a:xfrm>
          <a:prstGeom prst="rect">
            <a:avLst/>
          </a:prstGeom>
          <a:solidFill>
            <a:schemeClr val="tx2">
              <a:lumMod val="40000"/>
              <a:lumOff val="60000"/>
            </a:schemeClr>
          </a:solidFill>
          <a:ln w="25400">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t>Building/Strengthening community food security early warning mechanisms </a:t>
            </a:r>
            <a:endParaRPr lang="en-US" b="1" dirty="0"/>
          </a:p>
        </p:txBody>
      </p:sp>
      <p:cxnSp>
        <p:nvCxnSpPr>
          <p:cNvPr id="36" name="Straight Arrow Connector 35"/>
          <p:cNvCxnSpPr/>
          <p:nvPr/>
        </p:nvCxnSpPr>
        <p:spPr>
          <a:xfrm>
            <a:off x="1905000" y="2209800"/>
            <a:ext cx="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10" idx="3"/>
            <a:endCxn id="4" idx="1"/>
          </p:cNvCxnSpPr>
          <p:nvPr/>
        </p:nvCxnSpPr>
        <p:spPr>
          <a:xfrm flipV="1">
            <a:off x="3581400" y="2971800"/>
            <a:ext cx="609600" cy="118110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a:endCxn id="4" idx="1"/>
          </p:cNvCxnSpPr>
          <p:nvPr/>
        </p:nvCxnSpPr>
        <p:spPr>
          <a:xfrm flipV="1">
            <a:off x="3657600" y="2971800"/>
            <a:ext cx="533400" cy="2286000"/>
          </a:xfrm>
          <a:prstGeom prst="line">
            <a:avLst/>
          </a:prstGeom>
          <a:ln>
            <a:solidFill>
              <a:schemeClr val="accent3"/>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FANTA-2 oran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1136</TotalTime>
  <Words>3240</Words>
  <Application>Microsoft Macintosh PowerPoint</Application>
  <PresentationFormat>On-screen Show (4:3)</PresentationFormat>
  <Paragraphs>241</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FANTA-2 orange</vt:lpstr>
      <vt:lpstr>Early warning SYSTEMS AND INDICATORS IN TITLE II DEVELOPMENT FOOD AID PROGRAMS:  What’s working, key challenges, and how to make them better</vt:lpstr>
      <vt:lpstr>Key presentation questions</vt:lpstr>
      <vt:lpstr>How did we get here? (the theory)</vt:lpstr>
      <vt:lpstr>How did we get here? (the theory)</vt:lpstr>
      <vt:lpstr>How did we get here (the theory)</vt:lpstr>
      <vt:lpstr>How did we get here (the theory)</vt:lpstr>
      <vt:lpstr>How did we get here (the theory)</vt:lpstr>
      <vt:lpstr>How did we get here (the theory)</vt:lpstr>
      <vt:lpstr>How did we get here (the practice)</vt:lpstr>
      <vt:lpstr>Benefits and challenges of EWS</vt:lpstr>
      <vt:lpstr>Benefits and challenges of EWS, cont</vt:lpstr>
      <vt:lpstr>Selecting/refining EWS indicators</vt:lpstr>
      <vt:lpstr>Selecting/refining EWS indicators</vt:lpstr>
      <vt:lpstr>Selecting/refining EWS indicators</vt:lpstr>
      <vt:lpstr>Selecting/refining EWS indicators</vt:lpstr>
      <vt:lpstr>Improving EWS utility – Ways forward</vt:lpstr>
      <vt:lpstr>Improving EWS utility</vt:lpstr>
      <vt:lpstr>Slide 18</vt:lpstr>
      <vt:lpstr>Slide 19</vt:lpstr>
    </vt:vector>
  </TitlesOfParts>
  <Company>AED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kblythe</dc:creator>
  <cp:lastModifiedBy>jwhelan</cp:lastModifiedBy>
  <cp:revision>134</cp:revision>
  <dcterms:created xsi:type="dcterms:W3CDTF">2011-04-29T18:09:37Z</dcterms:created>
  <dcterms:modified xsi:type="dcterms:W3CDTF">2012-06-13T10:54:57Z</dcterms:modified>
</cp:coreProperties>
</file>