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3" r:id="rId5"/>
    <p:sldId id="261" r:id="rId6"/>
    <p:sldId id="262" r:id="rId7"/>
    <p:sldId id="265" r:id="rId8"/>
    <p:sldId id="272" r:id="rId9"/>
    <p:sldId id="269" r:id="rId10"/>
    <p:sldId id="270" r:id="rId11"/>
    <p:sldId id="271" r:id="rId12"/>
    <p:sldId id="266" r:id="rId13"/>
    <p:sldId id="267" r:id="rId14"/>
    <p:sldId id="268" r:id="rId15"/>
    <p:sldId id="259"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A4E"/>
    <a:srgbClr val="2A373A"/>
    <a:srgbClr val="C9A33E"/>
    <a:srgbClr val="006982"/>
    <a:srgbClr val="607D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9" autoAdjust="0"/>
    <p:restoredTop sz="80577" autoAdjust="0"/>
  </p:normalViewPr>
  <p:slideViewPr>
    <p:cSldViewPr snapToGrid="0" snapToObjects="1">
      <p:cViewPr>
        <p:scale>
          <a:sx n="75" d="100"/>
          <a:sy n="75" d="100"/>
        </p:scale>
        <p:origin x="-1146" y="-5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3B238-F210-5244-BCAD-7A30AEFBE4B6}" type="datetimeFigureOut">
              <a:rPr lang="en-US" smtClean="0"/>
              <a:pPr/>
              <a:t>6/13/2012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8D3C2-4C04-544A-96FA-78FC73EAB3C0}" type="slidenum">
              <a:rPr lang="en-US" smtClean="0"/>
              <a:pPr/>
              <a:t>‹#›</a:t>
            </a:fld>
            <a:endParaRPr lang="en-US"/>
          </a:p>
        </p:txBody>
      </p:sp>
    </p:spTree>
    <p:extLst>
      <p:ext uri="{BB962C8B-B14F-4D97-AF65-F5344CB8AC3E}">
        <p14:creationId xmlns:p14="http://schemas.microsoft.com/office/powerpoint/2010/main" xmlns="" val="1251075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this week of meeting with your colleagues, sharing technical information, brainstorming and problem solving I don’t think that I have to convince anyone of the benefits of collaboration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we can’t all come together like this everyday. So we are going to talk about the tools that are available to you to do the kind of networking and collaboration that you have done over the past week everyday with people at a distance and the tools that are available to you to get the information</a:t>
            </a:r>
            <a:r>
              <a:rPr lang="en-US" sz="1200" kern="1200" baseline="0" dirty="0" smtClean="0">
                <a:solidFill>
                  <a:schemeClr val="tx1"/>
                </a:solidFill>
                <a:effectLst/>
                <a:latin typeface="+mn-lt"/>
                <a:ea typeface="+mn-ea"/>
                <a:cs typeface="+mn-cs"/>
              </a:rPr>
              <a:t> and technical</a:t>
            </a:r>
            <a:r>
              <a:rPr lang="en-US" sz="1200" kern="1200" dirty="0" smtClean="0">
                <a:solidFill>
                  <a:schemeClr val="tx1"/>
                </a:solidFill>
                <a:effectLst/>
                <a:latin typeface="+mn-lt"/>
                <a:ea typeface="+mn-ea"/>
                <a:cs typeface="+mn-cs"/>
              </a:rPr>
              <a:t> resources that you need.</a:t>
            </a:r>
          </a:p>
          <a:p>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a:t>
            </a:fld>
            <a:endParaRPr lang="en-US"/>
          </a:p>
        </p:txBody>
      </p:sp>
    </p:spTree>
    <p:extLst>
      <p:ext uri="{BB962C8B-B14F-4D97-AF65-F5344CB8AC3E}">
        <p14:creationId xmlns:p14="http://schemas.microsoft.com/office/powerpoint/2010/main" xmlns="" val="9460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s for the FSN Network’s Task Forces and Interest Groups</a:t>
            </a:r>
          </a:p>
          <a:p>
            <a:endParaRPr lang="en-US" baseline="0" dirty="0" smtClean="0"/>
          </a:p>
          <a:p>
            <a:r>
              <a:rPr lang="en-US" baseline="0" dirty="0" smtClean="0"/>
              <a:t>Task Forces: </a:t>
            </a:r>
            <a:r>
              <a:rPr lang="en-US" sz="1200" kern="1200" dirty="0" smtClean="0">
                <a:solidFill>
                  <a:schemeClr val="tx1"/>
                </a:solidFill>
                <a:latin typeface="+mn-lt"/>
                <a:ea typeface="+mn-ea"/>
                <a:cs typeface="+mn-cs"/>
              </a:rPr>
              <a:t>enable members from around the world to directly contribute their expertise in continuing discussions on development and adaptation of crucial information, tools, and methods that are responsive to stakeholder needs.</a:t>
            </a:r>
            <a:endParaRPr lang="en-US" baseline="0" dirty="0" smtClean="0"/>
          </a:p>
          <a:p>
            <a:endParaRPr lang="en-US" baseline="0" dirty="0" smtClean="0"/>
          </a:p>
          <a:p>
            <a:r>
              <a:rPr lang="en-US" baseline="0" dirty="0" smtClean="0"/>
              <a:t>Interest Groups: Groups that have formed around common interests such as the ‘Care Groups forward’ where people can connect and share information about a common interest</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11</a:t>
            </a:fld>
            <a:endParaRPr lang="en-US"/>
          </a:p>
        </p:txBody>
      </p:sp>
    </p:spTree>
    <p:extLst>
      <p:ext uri="{BB962C8B-B14F-4D97-AF65-F5344CB8AC3E}">
        <p14:creationId xmlns:p14="http://schemas.microsoft.com/office/powerpoint/2010/main" xmlns="" val="57028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question</a:t>
            </a:r>
            <a:r>
              <a:rPr lang="en-US" baseline="0" dirty="0" smtClean="0"/>
              <a:t> #2 share an example of how you overcame this challenge</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12</a:t>
            </a:fld>
            <a:endParaRPr lang="en-US"/>
          </a:p>
        </p:txBody>
      </p:sp>
    </p:spTree>
    <p:extLst>
      <p:ext uri="{BB962C8B-B14F-4D97-AF65-F5344CB8AC3E}">
        <p14:creationId xmlns:p14="http://schemas.microsoft.com/office/powerpoint/2010/main" xmlns="" val="33462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where the initial list came from and how it</a:t>
            </a:r>
            <a:r>
              <a:rPr lang="en-US" baseline="0" dirty="0" smtClean="0"/>
              <a:t> will be shared</a:t>
            </a:r>
            <a:endParaRPr lang="en-US" dirty="0" smtClean="0"/>
          </a:p>
          <a:p>
            <a:endParaRPr lang="en-US" dirty="0" smtClean="0"/>
          </a:p>
          <a:p>
            <a:r>
              <a:rPr lang="en-US" dirty="0" smtClean="0"/>
              <a:t>REPORT OUT</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13</a:t>
            </a:fld>
            <a:endParaRPr lang="en-US"/>
          </a:p>
        </p:txBody>
      </p:sp>
    </p:spTree>
    <p:extLst>
      <p:ext uri="{BB962C8B-B14F-4D97-AF65-F5344CB8AC3E}">
        <p14:creationId xmlns:p14="http://schemas.microsoft.com/office/powerpoint/2010/main" xmlns="" val="33462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where the initial list came from and how it</a:t>
            </a:r>
            <a:r>
              <a:rPr lang="en-US" baseline="0" dirty="0" smtClean="0"/>
              <a:t> will be shared</a:t>
            </a:r>
            <a:endParaRPr lang="en-US" dirty="0" smtClean="0"/>
          </a:p>
          <a:p>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14</a:t>
            </a:fld>
            <a:endParaRPr lang="en-US"/>
          </a:p>
        </p:txBody>
      </p:sp>
    </p:spTree>
    <p:extLst>
      <p:ext uri="{BB962C8B-B14F-4D97-AF65-F5344CB8AC3E}">
        <p14:creationId xmlns:p14="http://schemas.microsoft.com/office/powerpoint/2010/main" xmlns="" val="33462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look at some of the challenges related to collaborating remotely and overcoming those challenges</a:t>
            </a:r>
          </a:p>
          <a:p>
            <a:r>
              <a:rPr lang="en-US" baseline="0" dirty="0" smtClean="0"/>
              <a:t> </a:t>
            </a:r>
          </a:p>
          <a:p>
            <a:r>
              <a:rPr lang="en-US" baseline="0" dirty="0" smtClean="0"/>
              <a:t>Two tools we are going to talk about specifically are the FSN Network Portal and Ashleigh and </a:t>
            </a:r>
            <a:r>
              <a:rPr lang="en-US" baseline="0" dirty="0" err="1" smtClean="0"/>
              <a:t>Maciej</a:t>
            </a:r>
            <a:r>
              <a:rPr lang="en-US" baseline="0" dirty="0" smtClean="0"/>
              <a:t> are going to be talking about another very useful tool you can use-</a:t>
            </a:r>
            <a:r>
              <a:rPr lang="en-US" baseline="0" dirty="0" err="1" smtClean="0"/>
              <a:t>Agrilinks</a:t>
            </a:r>
            <a:endParaRPr lang="en-US" baseline="0" dirty="0" smtClean="0"/>
          </a:p>
          <a:p>
            <a:endParaRPr lang="en-US" baseline="0" dirty="0" smtClean="0"/>
          </a:p>
          <a:p>
            <a:r>
              <a:rPr lang="en-US" baseline="0" dirty="0" smtClean="0"/>
              <a:t>We are also going to brainstorm about useful information tools and collaboration mechanisms</a:t>
            </a:r>
          </a:p>
        </p:txBody>
      </p:sp>
      <p:sp>
        <p:nvSpPr>
          <p:cNvPr id="4" name="Slide Number Placeholder 3"/>
          <p:cNvSpPr>
            <a:spLocks noGrp="1"/>
          </p:cNvSpPr>
          <p:nvPr>
            <p:ph type="sldNum" sz="quarter" idx="10"/>
          </p:nvPr>
        </p:nvSpPr>
        <p:spPr/>
        <p:txBody>
          <a:bodyPr/>
          <a:lstStyle/>
          <a:p>
            <a:fld id="{0428D3C2-4C04-544A-96FA-78FC73EAB3C0}" type="slidenum">
              <a:rPr lang="en-US" smtClean="0"/>
              <a:pPr/>
              <a:t>2</a:t>
            </a:fld>
            <a:endParaRPr lang="en-US"/>
          </a:p>
        </p:txBody>
      </p:sp>
    </p:spTree>
    <p:extLst>
      <p:ext uri="{BB962C8B-B14F-4D97-AF65-F5344CB8AC3E}">
        <p14:creationId xmlns:p14="http://schemas.microsoft.com/office/powerpoint/2010/main" xmlns="" val="370355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attending meetings what are the reasons we</a:t>
            </a:r>
            <a:r>
              <a:rPr lang="en-US" baseline="0" dirty="0" smtClean="0"/>
              <a:t> want to connect with other people?</a:t>
            </a:r>
            <a:endParaRPr lang="en-US" dirty="0" smtClean="0"/>
          </a:p>
          <a:p>
            <a:endParaRPr lang="en-US" dirty="0" smtClean="0"/>
          </a:p>
          <a:p>
            <a:endParaRPr lang="en-US" baseline="0" dirty="0" smtClean="0"/>
          </a:p>
          <a:p>
            <a:r>
              <a:rPr lang="en-US" baseline="0" dirty="0" smtClean="0"/>
              <a:t>Can you think of another example of situation where you have wanted to network or collaborate at a distance?</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3</a:t>
            </a:fld>
            <a:endParaRPr lang="en-US"/>
          </a:p>
        </p:txBody>
      </p:sp>
    </p:spTree>
    <p:extLst>
      <p:ext uri="{BB962C8B-B14F-4D97-AF65-F5344CB8AC3E}">
        <p14:creationId xmlns:p14="http://schemas.microsoft.com/office/powerpoint/2010/main" xmlns="" val="8419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brainstorm specific examples</a:t>
            </a:r>
            <a:r>
              <a:rPr lang="en-US" baseline="0" dirty="0" smtClean="0"/>
              <a:t> of these later</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4</a:t>
            </a:fld>
            <a:endParaRPr lang="en-US"/>
          </a:p>
        </p:txBody>
      </p:sp>
    </p:spTree>
    <p:extLst>
      <p:ext uri="{BB962C8B-B14F-4D97-AF65-F5344CB8AC3E}">
        <p14:creationId xmlns:p14="http://schemas.microsoft.com/office/powerpoint/2010/main" xmlns="" val="51076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best practices to keep</a:t>
            </a:r>
            <a:r>
              <a:rPr lang="en-US" baseline="0" dirty="0" smtClean="0"/>
              <a:t> in mind when we are collaborating with people at a distance</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5</a:t>
            </a:fld>
            <a:endParaRPr lang="en-US"/>
          </a:p>
        </p:txBody>
      </p:sp>
    </p:spTree>
    <p:extLst>
      <p:ext uri="{BB962C8B-B14F-4D97-AF65-F5344CB8AC3E}">
        <p14:creationId xmlns:p14="http://schemas.microsoft.com/office/powerpoint/2010/main" xmlns="" val="159522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place for collaboration and to seek technical information http://</a:t>
            </a:r>
            <a:r>
              <a:rPr lang="en-US" dirty="0" err="1" smtClean="0"/>
              <a:t>www.fsnnetwork.org</a:t>
            </a:r>
            <a:r>
              <a:rPr lang="en-US" dirty="0" smtClean="0"/>
              <a:t>/</a:t>
            </a:r>
          </a:p>
          <a:p>
            <a:endParaRPr lang="en-US" dirty="0" smtClean="0"/>
          </a:p>
          <a:p>
            <a:r>
              <a:rPr lang="en-US" dirty="0" smtClean="0"/>
              <a:t>We</a:t>
            </a:r>
            <a:r>
              <a:rPr lang="en-US" baseline="0" dirty="0" smtClean="0"/>
              <a:t> have already talked about the portal during this meeting so I’m not going to go into great detail. I just want to highlight some of the collaborative features of the website as well as the information tools that may be useful to you.</a:t>
            </a:r>
          </a:p>
          <a:p>
            <a:endParaRPr lang="en-US" baseline="0" dirty="0" smtClean="0"/>
          </a:p>
          <a:p>
            <a:r>
              <a:rPr lang="en-US" baseline="0" dirty="0" smtClean="0"/>
              <a:t>Anyone with specific questions. I’m happy to go into greater detail and talk with you individually later.</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7</a:t>
            </a:fld>
            <a:endParaRPr lang="en-US"/>
          </a:p>
        </p:txBody>
      </p:sp>
    </p:spTree>
    <p:extLst>
      <p:ext uri="{BB962C8B-B14F-4D97-AF65-F5344CB8AC3E}">
        <p14:creationId xmlns:p14="http://schemas.microsoft.com/office/powerpoint/2010/main" xmlns="" val="33462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navigation bar there is a place to sign in. You can also see the resource library, discussion forum, place for task forces and interest groups</a:t>
            </a:r>
          </a:p>
          <a:p>
            <a:endParaRPr lang="en-US" baseline="0" dirty="0" smtClean="0"/>
          </a:p>
          <a:p>
            <a:r>
              <a:rPr lang="en-US" baseline="0" dirty="0" smtClean="0"/>
              <a:t>Network updates can be seen in the center panel</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8</a:t>
            </a:fld>
            <a:endParaRPr lang="en-US"/>
          </a:p>
        </p:txBody>
      </p:sp>
    </p:spTree>
    <p:extLst>
      <p:ext uri="{BB962C8B-B14F-4D97-AF65-F5344CB8AC3E}">
        <p14:creationId xmlns:p14="http://schemas.microsoft.com/office/powerpoint/2010/main" xmlns="" val="140460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Library: Divided into Technical</a:t>
            </a:r>
            <a:r>
              <a:rPr lang="en-US" baseline="0" dirty="0" smtClean="0"/>
              <a:t> Sectors, Fragile Environments, Cross-Cutting Program Design, Program Quality Management</a:t>
            </a:r>
          </a:p>
          <a:p>
            <a:endParaRPr lang="en-US" baseline="0" dirty="0" smtClean="0"/>
          </a:p>
          <a:p>
            <a:r>
              <a:rPr lang="en-US" baseline="0" dirty="0" smtClean="0"/>
              <a:t>You can search for resources and also submit a resource- which we encourage you all to do!</a:t>
            </a:r>
          </a:p>
          <a:p>
            <a:endParaRPr lang="en-US" baseline="0" dirty="0" smtClean="0"/>
          </a:p>
          <a:p>
            <a:r>
              <a:rPr lang="en-US" baseline="0" dirty="0" smtClean="0"/>
              <a:t>Keep in mind that this is a new resource library and you will see the collection here growing over time. The more that you the community contribute and comment on this library the more valuable it will be.</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9</a:t>
            </a:fld>
            <a:endParaRPr lang="en-US"/>
          </a:p>
        </p:txBody>
      </p:sp>
    </p:spTree>
    <p:extLst>
      <p:ext uri="{BB962C8B-B14F-4D97-AF65-F5344CB8AC3E}">
        <p14:creationId xmlns:p14="http://schemas.microsoft.com/office/powerpoint/2010/main" xmlns="" val="110822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Forum- Look through existing discussions and</a:t>
            </a:r>
            <a:r>
              <a:rPr lang="en-US" baseline="0" dirty="0" smtClean="0"/>
              <a:t> join one that is interesting to you.</a:t>
            </a:r>
          </a:p>
          <a:p>
            <a:endParaRPr lang="en-US" baseline="0" dirty="0" smtClean="0"/>
          </a:p>
          <a:p>
            <a:r>
              <a:rPr lang="en-US" baseline="0" dirty="0" smtClean="0"/>
              <a:t>These are topic specific virtual discussions on specific and facilitated topics</a:t>
            </a:r>
            <a:endParaRPr lang="en-US" dirty="0"/>
          </a:p>
        </p:txBody>
      </p:sp>
      <p:sp>
        <p:nvSpPr>
          <p:cNvPr id="4" name="Slide Number Placeholder 3"/>
          <p:cNvSpPr>
            <a:spLocks noGrp="1"/>
          </p:cNvSpPr>
          <p:nvPr>
            <p:ph type="sldNum" sz="quarter" idx="10"/>
          </p:nvPr>
        </p:nvSpPr>
        <p:spPr/>
        <p:txBody>
          <a:bodyPr/>
          <a:lstStyle/>
          <a:p>
            <a:fld id="{0428D3C2-4C04-544A-96FA-78FC73EAB3C0}" type="slidenum">
              <a:rPr lang="en-US" smtClean="0"/>
              <a:pPr/>
              <a:t>10</a:t>
            </a:fld>
            <a:endParaRPr lang="en-US"/>
          </a:p>
        </p:txBody>
      </p:sp>
    </p:spTree>
    <p:extLst>
      <p:ext uri="{BB962C8B-B14F-4D97-AF65-F5344CB8AC3E}">
        <p14:creationId xmlns:p14="http://schemas.microsoft.com/office/powerpoint/2010/main" xmlns="" val="3711438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6" descr="PAGE4.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7" descr="Horizontal_CMYK.eps"/>
          <p:cNvPicPr>
            <a:picLocks noChangeAspect="1"/>
          </p:cNvPicPr>
          <p:nvPr userDrawn="1"/>
        </p:nvPicPr>
        <p:blipFill>
          <a:blip r:embed="rId3"/>
          <a:srcRect/>
          <a:stretch>
            <a:fillRect/>
          </a:stretch>
        </p:blipFill>
        <p:spPr bwMode="auto">
          <a:xfrm>
            <a:off x="2587625" y="5849938"/>
            <a:ext cx="2052638" cy="796925"/>
          </a:xfrm>
          <a:prstGeom prst="rect">
            <a:avLst/>
          </a:prstGeom>
          <a:noFill/>
          <a:ln w="9525">
            <a:noFill/>
            <a:miter lim="800000"/>
            <a:headEnd/>
            <a:tailEnd/>
          </a:ln>
        </p:spPr>
      </p:pic>
      <p:pic>
        <p:nvPicPr>
          <p:cNvPr id="4" name="Picture 8" descr="FSN final.eps"/>
          <p:cNvPicPr>
            <a:picLocks noChangeAspect="1"/>
          </p:cNvPicPr>
          <p:nvPr userDrawn="1"/>
        </p:nvPicPr>
        <p:blipFill>
          <a:blip r:embed="rId4"/>
          <a:srcRect/>
          <a:stretch>
            <a:fillRect/>
          </a:stretch>
        </p:blipFill>
        <p:spPr bwMode="auto">
          <a:xfrm>
            <a:off x="477838" y="5692775"/>
            <a:ext cx="2036762" cy="876300"/>
          </a:xfrm>
          <a:prstGeom prst="rect">
            <a:avLst/>
          </a:prstGeom>
          <a:noFill/>
          <a:ln w="9525">
            <a:noFill/>
            <a:miter lim="800000"/>
            <a:headEnd/>
            <a:tailEnd/>
          </a:ln>
        </p:spPr>
      </p:pic>
      <p:cxnSp>
        <p:nvCxnSpPr>
          <p:cNvPr id="5" name="Straight Connector 4"/>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AGE4.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7" name="Picture 7" descr="Horizontal_CMYK.eps"/>
          <p:cNvPicPr>
            <a:picLocks noChangeAspect="1"/>
          </p:cNvPicPr>
          <p:nvPr userDrawn="1"/>
        </p:nvPicPr>
        <p:blipFill>
          <a:blip r:embed="rId4"/>
          <a:srcRect/>
          <a:stretch>
            <a:fillRect/>
          </a:stretch>
        </p:blipFill>
        <p:spPr bwMode="auto">
          <a:xfrm>
            <a:off x="2587625" y="5849938"/>
            <a:ext cx="2052638" cy="796925"/>
          </a:xfrm>
          <a:prstGeom prst="rect">
            <a:avLst/>
          </a:prstGeom>
          <a:noFill/>
          <a:ln w="9525">
            <a:noFill/>
            <a:miter lim="800000"/>
            <a:headEnd/>
            <a:tailEnd/>
          </a:ln>
        </p:spPr>
      </p:pic>
      <p:pic>
        <p:nvPicPr>
          <p:cNvPr id="1028" name="Picture 8" descr="FSN final.eps"/>
          <p:cNvPicPr>
            <a:picLocks noChangeAspect="1"/>
          </p:cNvPicPr>
          <p:nvPr userDrawn="1"/>
        </p:nvPicPr>
        <p:blipFill>
          <a:blip r:embed="rId5"/>
          <a:srcRect/>
          <a:stretch>
            <a:fillRect/>
          </a:stretch>
        </p:blipFill>
        <p:spPr bwMode="auto">
          <a:xfrm>
            <a:off x="477838" y="5692775"/>
            <a:ext cx="2036762" cy="876300"/>
          </a:xfrm>
          <a:prstGeom prst="rect">
            <a:avLst/>
          </a:prstGeom>
          <a:noFill/>
          <a:ln w="9525">
            <a:noFill/>
            <a:miter lim="800000"/>
            <a:headEnd/>
            <a:tailEnd/>
          </a:ln>
        </p:spPr>
      </p:pic>
      <p:cxnSp>
        <p:nvCxnSpPr>
          <p:cNvPr id="10" name="Straight Connector 9"/>
          <p:cNvCxnSpPr/>
          <p:nvPr userDrawn="1"/>
        </p:nvCxnSpPr>
        <p:spPr>
          <a:xfrm rot="10800000">
            <a:off x="-11113" y="1592263"/>
            <a:ext cx="7353301"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33688" y="900113"/>
            <a:ext cx="6350000" cy="692150"/>
          </a:xfrm>
          <a:prstGeom prst="rect">
            <a:avLst/>
          </a:prstGeom>
          <a:noFill/>
        </p:spPr>
        <p:txBody>
          <a:bodyPr>
            <a:spAutoFit/>
          </a:bodyPr>
          <a:lstStyle/>
          <a:p>
            <a:pPr fontAlgn="auto">
              <a:spcBef>
                <a:spcPts val="0"/>
              </a:spcBef>
              <a:spcAft>
                <a:spcPts val="0"/>
              </a:spcAft>
              <a:defRPr/>
            </a:pPr>
            <a:r>
              <a:rPr lang="en-US" sz="3900" spc="-150" dirty="0">
                <a:solidFill>
                  <a:srgbClr val="006982"/>
                </a:solidFill>
                <a:latin typeface="Geneva"/>
                <a:ea typeface="+mn-ea"/>
                <a:cs typeface="+mn-cs"/>
              </a:rPr>
              <a:t>About </a:t>
            </a:r>
            <a:r>
              <a:rPr lang="en-US" sz="3900" spc="-150" dirty="0">
                <a:solidFill>
                  <a:srgbClr val="C9A33E"/>
                </a:solidFill>
                <a:latin typeface="Geneva"/>
                <a:ea typeface="+mn-ea"/>
                <a:cs typeface="+mn-cs"/>
              </a:rPr>
              <a:t>the Network</a:t>
            </a:r>
          </a:p>
        </p:txBody>
      </p:sp>
      <p:sp>
        <p:nvSpPr>
          <p:cNvPr id="12" name="TextBox 11"/>
          <p:cNvSpPr txBox="1"/>
          <p:nvPr userDrawn="1"/>
        </p:nvSpPr>
        <p:spPr>
          <a:xfrm>
            <a:off x="1028700" y="1839913"/>
            <a:ext cx="5194300" cy="3170237"/>
          </a:xfrm>
          <a:prstGeom prst="rect">
            <a:avLst/>
          </a:prstGeom>
          <a:noFill/>
        </p:spPr>
        <p:txBody>
          <a:bodyPr>
            <a:spAutoFit/>
          </a:bodyPr>
          <a:lstStyle/>
          <a:p>
            <a:pPr fontAlgn="auto">
              <a:lnSpc>
                <a:spcPts val="2800"/>
              </a:lnSpc>
              <a:spcBef>
                <a:spcPts val="0"/>
              </a:spcBef>
              <a:spcAft>
                <a:spcPts val="0"/>
              </a:spcAft>
              <a:defRPr/>
            </a:pPr>
            <a:r>
              <a:rPr lang="en-US" sz="3800" baseline="30000" dirty="0">
                <a:solidFill>
                  <a:srgbClr val="607D83"/>
                </a:solidFill>
                <a:latin typeface="Geneva"/>
                <a:ea typeface="+mn-ea"/>
                <a:cs typeface="Geneva"/>
              </a:rPr>
              <a:t>It will also serve as a place for organizations and institutions to post relevant meeting, training or other event notices along with associated links to similar sites and resources.</a:t>
            </a:r>
          </a:p>
          <a:p>
            <a:pPr fontAlgn="auto">
              <a:spcBef>
                <a:spcPts val="0"/>
              </a:spcBef>
              <a:spcAft>
                <a:spcPts val="0"/>
              </a:spcAft>
              <a:defRPr/>
            </a:pPr>
            <a:endParaRPr lang="en-US" sz="3600" baseline="30000" dirty="0">
              <a:solidFill>
                <a:srgbClr val="607D83"/>
              </a:solidFill>
              <a:latin typeface="Geneva"/>
              <a:ea typeface="+mn-ea"/>
              <a:cs typeface="Geneva"/>
            </a:endParaRPr>
          </a:p>
          <a:p>
            <a:pPr fontAlgn="auto">
              <a:spcBef>
                <a:spcPts val="0"/>
              </a:spcBef>
              <a:spcAft>
                <a:spcPts val="0"/>
              </a:spcAft>
              <a:defRPr/>
            </a:pPr>
            <a:endParaRPr lang="en-US" sz="3600" dirty="0">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fsnnetwork.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6" descr="00102658_edit2"/>
          <p:cNvPicPr>
            <a:picLocks noChangeAspect="1" noChangeArrowheads="1"/>
          </p:cNvPicPr>
          <p:nvPr/>
        </p:nvPicPr>
        <p:blipFill>
          <a:blip r:embed="rId3"/>
          <a:srcRect r="9105"/>
          <a:stretch>
            <a:fillRect/>
          </a:stretch>
        </p:blipFill>
        <p:spPr bwMode="auto">
          <a:xfrm>
            <a:off x="0" y="227013"/>
            <a:ext cx="9144000" cy="6630987"/>
          </a:xfrm>
          <a:prstGeom prst="rect">
            <a:avLst/>
          </a:prstGeom>
          <a:noFill/>
          <a:ln w="9525">
            <a:noFill/>
            <a:miter lim="800000"/>
            <a:headEnd/>
            <a:tailEnd/>
          </a:ln>
        </p:spPr>
      </p:pic>
      <p:pic>
        <p:nvPicPr>
          <p:cNvPr id="3074" name="Picture 3" descr="Horizontal_CMYK.eps"/>
          <p:cNvPicPr>
            <a:picLocks noChangeAspect="1"/>
          </p:cNvPicPr>
          <p:nvPr/>
        </p:nvPicPr>
        <p:blipFill>
          <a:blip r:embed="rId4"/>
          <a:srcRect/>
          <a:stretch>
            <a:fillRect/>
          </a:stretch>
        </p:blipFill>
        <p:spPr bwMode="auto">
          <a:xfrm>
            <a:off x="6040438" y="5048250"/>
            <a:ext cx="2632075" cy="1023938"/>
          </a:xfrm>
          <a:prstGeom prst="rect">
            <a:avLst/>
          </a:prstGeom>
          <a:noFill/>
          <a:ln w="9525">
            <a:noFill/>
            <a:miter lim="800000"/>
            <a:headEnd/>
            <a:tailEnd/>
          </a:ln>
        </p:spPr>
      </p:pic>
      <p:pic>
        <p:nvPicPr>
          <p:cNvPr id="3075" name="Picture 4" descr="FSN final.eps"/>
          <p:cNvPicPr>
            <a:picLocks noChangeAspect="1"/>
          </p:cNvPicPr>
          <p:nvPr/>
        </p:nvPicPr>
        <p:blipFill>
          <a:blip r:embed="rId5"/>
          <a:srcRect/>
          <a:stretch>
            <a:fillRect/>
          </a:stretch>
        </p:blipFill>
        <p:spPr bwMode="auto">
          <a:xfrm>
            <a:off x="3175000" y="4783138"/>
            <a:ext cx="2819400" cy="1211262"/>
          </a:xfrm>
          <a:prstGeom prst="rect">
            <a:avLst/>
          </a:prstGeom>
          <a:noFill/>
          <a:ln w="9525">
            <a:noFill/>
            <a:miter lim="800000"/>
            <a:headEnd/>
            <a:tailEnd/>
          </a:ln>
        </p:spPr>
      </p:pic>
      <p:cxnSp>
        <p:nvCxnSpPr>
          <p:cNvPr id="7" name="Straight Connector 6"/>
          <p:cNvCxnSpPr/>
          <p:nvPr/>
        </p:nvCxnSpPr>
        <p:spPr>
          <a:xfrm rot="10800000">
            <a:off x="3327400" y="6072188"/>
            <a:ext cx="5816600" cy="1587"/>
          </a:xfrm>
          <a:prstGeom prst="line">
            <a:avLst/>
          </a:prstGeom>
          <a:ln w="9525">
            <a:solidFill>
              <a:srgbClr val="607D83"/>
            </a:solidFill>
          </a:ln>
          <a:effectLst/>
        </p:spPr>
        <p:style>
          <a:lnRef idx="2">
            <a:schemeClr val="accent1"/>
          </a:lnRef>
          <a:fillRef idx="0">
            <a:schemeClr val="accent1"/>
          </a:fillRef>
          <a:effectRef idx="1">
            <a:schemeClr val="accent1"/>
          </a:effectRef>
          <a:fontRef idx="minor">
            <a:schemeClr val="tx1"/>
          </a:fontRef>
        </p:style>
      </p:cxnSp>
      <p:sp>
        <p:nvSpPr>
          <p:cNvPr id="3077" name="Rectangle 9"/>
          <p:cNvSpPr>
            <a:spLocks noChangeArrowheads="1"/>
          </p:cNvSpPr>
          <p:nvPr/>
        </p:nvSpPr>
        <p:spPr bwMode="auto">
          <a:xfrm>
            <a:off x="0" y="6135688"/>
            <a:ext cx="9144000" cy="722312"/>
          </a:xfrm>
          <a:prstGeom prst="rect">
            <a:avLst/>
          </a:prstGeom>
          <a:solidFill>
            <a:schemeClr val="bg1"/>
          </a:solidFill>
          <a:ln w="0">
            <a:noFill/>
            <a:miter lim="800000"/>
            <a:headEnd/>
            <a:tailEnd/>
          </a:ln>
        </p:spPr>
        <p:txBody>
          <a:bodyPr wrap="none" anchor="ctr"/>
          <a:lstStyle/>
          <a:p>
            <a:endParaRPr lang="en-US" sz="1800"/>
          </a:p>
        </p:txBody>
      </p:sp>
      <p:sp>
        <p:nvSpPr>
          <p:cNvPr id="3078" name="Rectangle 7"/>
          <p:cNvSpPr>
            <a:spLocks noChangeArrowheads="1"/>
          </p:cNvSpPr>
          <p:nvPr/>
        </p:nvSpPr>
        <p:spPr bwMode="auto">
          <a:xfrm>
            <a:off x="4965700" y="1778000"/>
            <a:ext cx="4178300" cy="2246769"/>
          </a:xfrm>
          <a:prstGeom prst="rect">
            <a:avLst/>
          </a:prstGeom>
          <a:noFill/>
          <a:ln w="9525">
            <a:noFill/>
            <a:miter lim="800000"/>
            <a:headEnd/>
            <a:tailEnd/>
          </a:ln>
        </p:spPr>
        <p:txBody>
          <a:bodyPr>
            <a:spAutoFit/>
          </a:bodyPr>
          <a:lstStyle/>
          <a:p>
            <a:pPr defTabSz="914400"/>
            <a:r>
              <a:rPr lang="en-US" sz="2800" b="1" dirty="0" smtClean="0">
                <a:solidFill>
                  <a:srgbClr val="384A4E"/>
                </a:solidFill>
              </a:rPr>
              <a:t>Food Security and </a:t>
            </a:r>
          </a:p>
          <a:p>
            <a:pPr defTabSz="914400"/>
            <a:r>
              <a:rPr lang="en-US" sz="2800" b="1" dirty="0" smtClean="0">
                <a:solidFill>
                  <a:srgbClr val="384A4E"/>
                </a:solidFill>
              </a:rPr>
              <a:t>Nutrition Network:  </a:t>
            </a:r>
          </a:p>
          <a:p>
            <a:pPr defTabSz="914400"/>
            <a:r>
              <a:rPr lang="en-US" sz="2800" b="1" dirty="0" smtClean="0">
                <a:solidFill>
                  <a:srgbClr val="384A4E"/>
                </a:solidFill>
              </a:rPr>
              <a:t>Networking and Collaborating Mechanisms</a:t>
            </a:r>
            <a:endParaRPr lang="en-US" sz="2800" b="1" dirty="0">
              <a:solidFill>
                <a:srgbClr val="384A4E"/>
              </a:solidFill>
            </a:endParaRPr>
          </a:p>
        </p:txBody>
      </p:sp>
      <p:pic>
        <p:nvPicPr>
          <p:cNvPr id="2" name="Picture 1" descr="TOPS logo final transparent.ti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21734" y="5207347"/>
            <a:ext cx="2853266" cy="7870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2400"/>
            <a:ext cx="9144000" cy="5349059"/>
          </a:xfrm>
          <a:prstGeom prst="rect">
            <a:avLst/>
          </a:prstGeom>
        </p:spPr>
      </p:pic>
    </p:spTree>
    <p:extLst>
      <p:ext uri="{BB962C8B-B14F-4D97-AF65-F5344CB8AC3E}">
        <p14:creationId xmlns:p14="http://schemas.microsoft.com/office/powerpoint/2010/main" xmlns="" val="2024473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91633"/>
            <a:ext cx="9144000" cy="4789324"/>
          </a:xfrm>
          <a:prstGeom prst="rect">
            <a:avLst/>
          </a:prstGeom>
        </p:spPr>
      </p:pic>
    </p:spTree>
    <p:extLst>
      <p:ext uri="{BB962C8B-B14F-4D97-AF65-F5344CB8AC3E}">
        <p14:creationId xmlns:p14="http://schemas.microsoft.com/office/powerpoint/2010/main" xmlns="" val="250723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97467"/>
            <a:ext cx="6874933" cy="523220"/>
          </a:xfrm>
          <a:prstGeom prst="rect">
            <a:avLst/>
          </a:prstGeom>
          <a:noFill/>
        </p:spPr>
        <p:txBody>
          <a:bodyPr wrap="square" rtlCol="0">
            <a:spAutoFit/>
          </a:bodyPr>
          <a:lstStyle/>
          <a:p>
            <a:r>
              <a:rPr lang="en-US" sz="2800" b="1" dirty="0" smtClean="0">
                <a:solidFill>
                  <a:srgbClr val="384A4E"/>
                </a:solidFill>
              </a:rPr>
              <a:t>Questions for Small Group Discussion</a:t>
            </a:r>
            <a:endParaRPr lang="en-US" sz="2800" b="1" dirty="0">
              <a:solidFill>
                <a:srgbClr val="384A4E"/>
              </a:solidFill>
            </a:endParaRPr>
          </a:p>
        </p:txBody>
      </p:sp>
      <p:sp>
        <p:nvSpPr>
          <p:cNvPr id="3" name="TextBox 2"/>
          <p:cNvSpPr txBox="1"/>
          <p:nvPr/>
        </p:nvSpPr>
        <p:spPr>
          <a:xfrm>
            <a:off x="1117600" y="1811866"/>
            <a:ext cx="7061200" cy="3693319"/>
          </a:xfrm>
          <a:prstGeom prst="rect">
            <a:avLst/>
          </a:prstGeom>
          <a:noFill/>
        </p:spPr>
        <p:txBody>
          <a:bodyPr wrap="square" rtlCol="0">
            <a:spAutoFit/>
          </a:bodyPr>
          <a:lstStyle/>
          <a:p>
            <a:pPr marL="457200" lvl="0" indent="-457200">
              <a:buAutoNum type="arabicParenR"/>
            </a:pPr>
            <a:r>
              <a:rPr lang="en-US" dirty="0" smtClean="0">
                <a:solidFill>
                  <a:srgbClr val="384A4E"/>
                </a:solidFill>
              </a:rPr>
              <a:t>What are examples of the challenges you face in networking or collaboration with people at a distance.</a:t>
            </a:r>
          </a:p>
          <a:p>
            <a:pPr marL="457200" lvl="0" indent="-457200">
              <a:buAutoNum type="arabicParenR"/>
            </a:pPr>
            <a:endParaRPr lang="en-US" dirty="0">
              <a:solidFill>
                <a:srgbClr val="384A4E"/>
              </a:solidFill>
            </a:endParaRPr>
          </a:p>
          <a:p>
            <a:pPr marL="457200" lvl="0" indent="-457200">
              <a:buAutoNum type="arabicParenR"/>
            </a:pPr>
            <a:r>
              <a:rPr lang="en-US" dirty="0" smtClean="0">
                <a:solidFill>
                  <a:srgbClr val="384A4E"/>
                </a:solidFill>
              </a:rPr>
              <a:t>Think about the best practices we discussed and positive experiences you have had working collaboratively and address at least one of those challenges.</a:t>
            </a:r>
          </a:p>
          <a:p>
            <a:pPr marL="457200" lvl="0" indent="-457200">
              <a:buAutoNum type="arabicParenR"/>
            </a:pPr>
            <a:endParaRPr lang="en-US" dirty="0" smtClean="0">
              <a:solidFill>
                <a:srgbClr val="384A4E"/>
              </a:solidFill>
            </a:endParaRPr>
          </a:p>
          <a:p>
            <a:pPr marL="457200" lvl="0" indent="-457200">
              <a:buAutoNum type="arabicParenR"/>
            </a:pPr>
            <a:endParaRPr lang="en-US" sz="1800" dirty="0">
              <a:solidFill>
                <a:srgbClr val="384A4E"/>
              </a:solidFill>
            </a:endParaRPr>
          </a:p>
        </p:txBody>
      </p:sp>
    </p:spTree>
    <p:extLst>
      <p:ext uri="{BB962C8B-B14F-4D97-AF65-F5344CB8AC3E}">
        <p14:creationId xmlns:p14="http://schemas.microsoft.com/office/powerpoint/2010/main" xmlns="" val="382663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97467"/>
            <a:ext cx="6874933" cy="523220"/>
          </a:xfrm>
          <a:prstGeom prst="rect">
            <a:avLst/>
          </a:prstGeom>
          <a:noFill/>
        </p:spPr>
        <p:txBody>
          <a:bodyPr wrap="square" rtlCol="0">
            <a:spAutoFit/>
          </a:bodyPr>
          <a:lstStyle/>
          <a:p>
            <a:r>
              <a:rPr lang="en-US" sz="2800" b="1" dirty="0" smtClean="0">
                <a:solidFill>
                  <a:srgbClr val="384A4E"/>
                </a:solidFill>
              </a:rPr>
              <a:t>Questions for Small Group Discussion</a:t>
            </a:r>
            <a:endParaRPr lang="en-US" sz="2800" b="1" dirty="0">
              <a:solidFill>
                <a:srgbClr val="384A4E"/>
              </a:solidFill>
            </a:endParaRPr>
          </a:p>
        </p:txBody>
      </p:sp>
      <p:sp>
        <p:nvSpPr>
          <p:cNvPr id="3" name="TextBox 2"/>
          <p:cNvSpPr txBox="1"/>
          <p:nvPr/>
        </p:nvSpPr>
        <p:spPr>
          <a:xfrm>
            <a:off x="1117600" y="1437620"/>
            <a:ext cx="7061200" cy="4062651"/>
          </a:xfrm>
          <a:prstGeom prst="rect">
            <a:avLst/>
          </a:prstGeom>
          <a:noFill/>
        </p:spPr>
        <p:txBody>
          <a:bodyPr wrap="square" rtlCol="0">
            <a:spAutoFit/>
          </a:bodyPr>
          <a:lstStyle/>
          <a:p>
            <a:pPr marL="457200" lvl="0" indent="-457200">
              <a:buAutoNum type="arabicParenR"/>
            </a:pPr>
            <a:endParaRPr lang="en-US" sz="1800" dirty="0"/>
          </a:p>
          <a:p>
            <a:pPr lvl="0"/>
            <a:r>
              <a:rPr lang="en-US" dirty="0" smtClean="0">
                <a:solidFill>
                  <a:srgbClr val="384A4E"/>
                </a:solidFill>
              </a:rPr>
              <a:t>Thinking about what we discussed today look at the list of collaboration mechanisms and information resources.</a:t>
            </a:r>
          </a:p>
          <a:p>
            <a:pPr lvl="0"/>
            <a:endParaRPr lang="en-US" dirty="0" smtClean="0">
              <a:solidFill>
                <a:srgbClr val="384A4E"/>
              </a:solidFill>
            </a:endParaRPr>
          </a:p>
          <a:p>
            <a:pPr marL="285750" lvl="0" indent="-285750">
              <a:buFont typeface="Arial"/>
              <a:buChar char="•"/>
            </a:pPr>
            <a:r>
              <a:rPr lang="en-US" dirty="0" smtClean="0">
                <a:solidFill>
                  <a:srgbClr val="384A4E"/>
                </a:solidFill>
              </a:rPr>
              <a:t>Brainstorm anything that you would like to add to this list. </a:t>
            </a:r>
          </a:p>
          <a:p>
            <a:pPr marL="285750" lvl="0" indent="-285750">
              <a:buFont typeface="Arial"/>
              <a:buChar char="•"/>
            </a:pPr>
            <a:endParaRPr lang="en-US" dirty="0" smtClean="0">
              <a:solidFill>
                <a:srgbClr val="384A4E"/>
              </a:solidFill>
            </a:endParaRPr>
          </a:p>
          <a:p>
            <a:pPr marL="285750" lvl="0" indent="-285750">
              <a:buFont typeface="Arial"/>
              <a:buChar char="•"/>
            </a:pPr>
            <a:r>
              <a:rPr lang="en-US" dirty="0" smtClean="0">
                <a:solidFill>
                  <a:srgbClr val="384A4E"/>
                </a:solidFill>
              </a:rPr>
              <a:t>Select one resource that has been very helpful to you in your work and share why it has been so</a:t>
            </a:r>
            <a:r>
              <a:rPr lang="en-US" sz="2000" dirty="0" smtClean="0">
                <a:solidFill>
                  <a:srgbClr val="384A4E"/>
                </a:solidFill>
              </a:rPr>
              <a:t>.</a:t>
            </a:r>
            <a:endParaRPr lang="en-US" sz="2000" dirty="0">
              <a:solidFill>
                <a:srgbClr val="384A4E"/>
              </a:solidFill>
            </a:endParaRPr>
          </a:p>
        </p:txBody>
      </p:sp>
    </p:spTree>
    <p:extLst>
      <p:ext uri="{BB962C8B-B14F-4D97-AF65-F5344CB8AC3E}">
        <p14:creationId xmlns:p14="http://schemas.microsoft.com/office/powerpoint/2010/main" xmlns="" val="1358083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2666" y="880534"/>
            <a:ext cx="2878667" cy="523220"/>
          </a:xfrm>
          <a:prstGeom prst="rect">
            <a:avLst/>
          </a:prstGeom>
          <a:noFill/>
        </p:spPr>
        <p:txBody>
          <a:bodyPr wrap="square" rtlCol="0">
            <a:spAutoFit/>
          </a:bodyPr>
          <a:lstStyle/>
          <a:p>
            <a:r>
              <a:rPr lang="en-US" sz="2800" b="1" dirty="0" smtClean="0">
                <a:solidFill>
                  <a:srgbClr val="384A4E"/>
                </a:solidFill>
              </a:rPr>
              <a:t>Way Forward</a:t>
            </a:r>
            <a:endParaRPr lang="en-US" sz="2800" b="1" dirty="0">
              <a:solidFill>
                <a:srgbClr val="384A4E"/>
              </a:solidFill>
            </a:endParaRPr>
          </a:p>
        </p:txBody>
      </p:sp>
      <p:sp>
        <p:nvSpPr>
          <p:cNvPr id="3" name="TextBox 2"/>
          <p:cNvSpPr txBox="1"/>
          <p:nvPr/>
        </p:nvSpPr>
        <p:spPr>
          <a:xfrm>
            <a:off x="1117600" y="1962554"/>
            <a:ext cx="7061200" cy="1015663"/>
          </a:xfrm>
          <a:prstGeom prst="rect">
            <a:avLst/>
          </a:prstGeom>
          <a:noFill/>
        </p:spPr>
        <p:txBody>
          <a:bodyPr wrap="square" rtlCol="0">
            <a:spAutoFit/>
          </a:bodyPr>
          <a:lstStyle/>
          <a:p>
            <a:pPr lvl="0"/>
            <a:r>
              <a:rPr lang="en-US" sz="2000" dirty="0" smtClean="0">
                <a:solidFill>
                  <a:srgbClr val="384A4E"/>
                </a:solidFill>
              </a:rPr>
              <a:t>What is on your wish list for the global community to help you address some of the challenges that you discussed in order to use these resources.</a:t>
            </a:r>
            <a:endParaRPr lang="en-US" sz="2000" dirty="0">
              <a:solidFill>
                <a:srgbClr val="384A4E"/>
              </a:solidFill>
            </a:endParaRPr>
          </a:p>
        </p:txBody>
      </p:sp>
    </p:spTree>
    <p:extLst>
      <p:ext uri="{BB962C8B-B14F-4D97-AF65-F5344CB8AC3E}">
        <p14:creationId xmlns:p14="http://schemas.microsoft.com/office/powerpoint/2010/main" xmlns="" val="250203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wheat low res"/>
          <p:cNvPicPr>
            <a:picLocks noChangeAspect="1" noChangeArrowheads="1"/>
          </p:cNvPicPr>
          <p:nvPr/>
        </p:nvPicPr>
        <p:blipFill>
          <a:blip r:embed="rId2"/>
          <a:srcRect l="27367"/>
          <a:stretch>
            <a:fillRect/>
          </a:stretch>
        </p:blipFill>
        <p:spPr bwMode="auto">
          <a:xfrm>
            <a:off x="4572000" y="3167063"/>
            <a:ext cx="4567238" cy="3683000"/>
          </a:xfrm>
          <a:prstGeom prst="rect">
            <a:avLst/>
          </a:prstGeom>
          <a:noFill/>
          <a:ln w="9525">
            <a:noFill/>
            <a:miter lim="800000"/>
            <a:headEnd/>
            <a:tailEnd/>
          </a:ln>
        </p:spPr>
      </p:pic>
      <p:sp>
        <p:nvSpPr>
          <p:cNvPr id="7172" name="TextBox 11"/>
          <p:cNvSpPr txBox="1">
            <a:spLocks noChangeArrowheads="1"/>
          </p:cNvSpPr>
          <p:nvPr/>
        </p:nvSpPr>
        <p:spPr bwMode="auto">
          <a:xfrm>
            <a:off x="1028700" y="1854730"/>
            <a:ext cx="6159500" cy="2286000"/>
          </a:xfrm>
          <a:prstGeom prst="rect">
            <a:avLst/>
          </a:prstGeom>
          <a:noFill/>
          <a:ln w="9525">
            <a:noFill/>
            <a:miter lim="800000"/>
            <a:headEnd/>
            <a:tailEnd/>
          </a:ln>
        </p:spPr>
        <p:txBody>
          <a:bodyPr>
            <a:spAutoFit/>
          </a:bodyPr>
          <a:lstStyle/>
          <a:p>
            <a:r>
              <a:rPr lang="en-US" sz="2000" dirty="0">
                <a:solidFill>
                  <a:srgbClr val="607D83"/>
                </a:solidFill>
                <a:latin typeface="Geneva"/>
                <a:ea typeface="Geneva"/>
                <a:cs typeface="Geneva"/>
              </a:rPr>
              <a:t>This presentation was made possible by the generous support of the American people through the United States Agency for International Development (USAID). The contents are the responsibility of Save the Children and do not necessarily reflect the views of USAID or the United States Government.</a:t>
            </a:r>
            <a:r>
              <a:rPr lang="en-US" dirty="0">
                <a:solidFill>
                  <a:srgbClr val="607D83"/>
                </a:solidFill>
                <a:latin typeface="Geneva"/>
                <a:ea typeface="Geneva"/>
                <a:cs typeface="Geneva"/>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0" descr="wheat low res"/>
          <p:cNvPicPr>
            <a:picLocks noChangeAspect="1" noChangeArrowheads="1"/>
          </p:cNvPicPr>
          <p:nvPr/>
        </p:nvPicPr>
        <p:blipFill>
          <a:blip r:embed="rId3"/>
          <a:srcRect l="27367"/>
          <a:stretch>
            <a:fillRect/>
          </a:stretch>
        </p:blipFill>
        <p:spPr bwMode="auto">
          <a:xfrm>
            <a:off x="4572000" y="3167063"/>
            <a:ext cx="4567238" cy="3683000"/>
          </a:xfrm>
          <a:prstGeom prst="rect">
            <a:avLst/>
          </a:prstGeom>
          <a:noFill/>
          <a:ln w="9525">
            <a:noFill/>
            <a:miter lim="800000"/>
            <a:headEnd/>
            <a:tailEnd/>
          </a:ln>
        </p:spPr>
      </p:pic>
      <p:sp>
        <p:nvSpPr>
          <p:cNvPr id="4099" name="TextBox 11"/>
          <p:cNvSpPr txBox="1">
            <a:spLocks noChangeArrowheads="1"/>
          </p:cNvSpPr>
          <p:nvPr/>
        </p:nvSpPr>
        <p:spPr bwMode="auto">
          <a:xfrm>
            <a:off x="472017" y="1585913"/>
            <a:ext cx="7556500" cy="3354765"/>
          </a:xfrm>
          <a:prstGeom prst="rect">
            <a:avLst/>
          </a:prstGeom>
          <a:noFill/>
          <a:ln w="9525">
            <a:noFill/>
            <a:miter lim="800000"/>
            <a:headEnd/>
            <a:tailEnd/>
          </a:ln>
        </p:spPr>
        <p:txBody>
          <a:bodyPr wrap="square">
            <a:spAutoFit/>
          </a:bodyPr>
          <a:lstStyle/>
          <a:p>
            <a:pPr marL="342900" lvl="0" indent="-342900">
              <a:buFont typeface="Arial"/>
              <a:buChar char="•"/>
            </a:pPr>
            <a:endParaRPr lang="en-US" dirty="0">
              <a:solidFill>
                <a:srgbClr val="384A4E"/>
              </a:solidFill>
              <a:latin typeface="Arial"/>
              <a:cs typeface="Arial"/>
            </a:endParaRPr>
          </a:p>
          <a:p>
            <a:pPr marL="342900" lvl="0" indent="-342900">
              <a:buFont typeface="Arial"/>
              <a:buChar char="•"/>
            </a:pPr>
            <a:r>
              <a:rPr lang="en-US" dirty="0" smtClean="0">
                <a:solidFill>
                  <a:srgbClr val="384A4E"/>
                </a:solidFill>
                <a:latin typeface="Arial"/>
                <a:cs typeface="Arial"/>
              </a:rPr>
              <a:t>Overcoming challenges and best </a:t>
            </a:r>
            <a:r>
              <a:rPr lang="en-US" dirty="0">
                <a:solidFill>
                  <a:srgbClr val="384A4E"/>
                </a:solidFill>
                <a:latin typeface="Arial"/>
                <a:cs typeface="Arial"/>
              </a:rPr>
              <a:t>practices for </a:t>
            </a:r>
            <a:r>
              <a:rPr lang="en-US" dirty="0" smtClean="0">
                <a:solidFill>
                  <a:srgbClr val="384A4E"/>
                </a:solidFill>
                <a:latin typeface="Arial"/>
                <a:cs typeface="Arial"/>
              </a:rPr>
              <a:t>collaboration</a:t>
            </a:r>
          </a:p>
          <a:p>
            <a:pPr marL="342900" lvl="0" indent="-342900">
              <a:buFont typeface="Arial"/>
              <a:buChar char="•"/>
            </a:pPr>
            <a:endParaRPr lang="en-US" dirty="0">
              <a:solidFill>
                <a:srgbClr val="384A4E"/>
              </a:solidFill>
              <a:latin typeface="Arial"/>
              <a:cs typeface="Arial"/>
            </a:endParaRPr>
          </a:p>
          <a:p>
            <a:pPr marL="342900" lvl="0" indent="-342900">
              <a:buFont typeface="Arial"/>
              <a:buChar char="•"/>
            </a:pPr>
            <a:r>
              <a:rPr lang="en-US" dirty="0">
                <a:solidFill>
                  <a:srgbClr val="384A4E"/>
                </a:solidFill>
                <a:latin typeface="Arial"/>
                <a:cs typeface="Arial"/>
              </a:rPr>
              <a:t>Strategies for identifying information </a:t>
            </a:r>
            <a:r>
              <a:rPr lang="en-US" dirty="0" smtClean="0">
                <a:solidFill>
                  <a:srgbClr val="384A4E"/>
                </a:solidFill>
                <a:latin typeface="Arial"/>
                <a:cs typeface="Arial"/>
              </a:rPr>
              <a:t>resources</a:t>
            </a:r>
          </a:p>
          <a:p>
            <a:pPr marL="342900" lvl="0" indent="-342900">
              <a:buFont typeface="Arial"/>
              <a:buChar char="•"/>
            </a:pPr>
            <a:endParaRPr lang="en-US" dirty="0">
              <a:solidFill>
                <a:srgbClr val="384A4E"/>
              </a:solidFill>
              <a:latin typeface="Arial"/>
              <a:cs typeface="Arial"/>
            </a:endParaRPr>
          </a:p>
          <a:p>
            <a:pPr marL="342900" lvl="0" indent="-342900">
              <a:buFont typeface="Arial"/>
              <a:buChar char="•"/>
            </a:pPr>
            <a:r>
              <a:rPr lang="en-US" dirty="0" smtClean="0">
                <a:solidFill>
                  <a:srgbClr val="384A4E"/>
                </a:solidFill>
                <a:latin typeface="Arial"/>
                <a:cs typeface="Arial"/>
              </a:rPr>
              <a:t>Tools for collaboration</a:t>
            </a:r>
          </a:p>
          <a:p>
            <a:pPr lvl="0"/>
            <a:r>
              <a:rPr lang="en-US" dirty="0" smtClean="0">
                <a:solidFill>
                  <a:srgbClr val="384A4E"/>
                </a:solidFill>
                <a:latin typeface="Arial"/>
                <a:cs typeface="Arial"/>
              </a:rPr>
              <a:t>    and </a:t>
            </a:r>
            <a:r>
              <a:rPr lang="en-US" dirty="0">
                <a:solidFill>
                  <a:srgbClr val="384A4E"/>
                </a:solidFill>
                <a:latin typeface="Arial"/>
                <a:cs typeface="Arial"/>
              </a:rPr>
              <a:t>finding information </a:t>
            </a:r>
            <a:r>
              <a:rPr lang="en-US" dirty="0" smtClean="0">
                <a:solidFill>
                  <a:srgbClr val="384A4E"/>
                </a:solidFill>
                <a:latin typeface="Arial"/>
                <a:cs typeface="Arial"/>
              </a:rPr>
              <a:t>resources</a:t>
            </a:r>
          </a:p>
          <a:p>
            <a:pPr lvl="0"/>
            <a:endParaRPr lang="en-US" sz="2000" dirty="0" smtClean="0">
              <a:solidFill>
                <a:srgbClr val="384A4E"/>
              </a:solidFill>
              <a:latin typeface="Arial"/>
              <a:cs typeface="Arial"/>
            </a:endParaRPr>
          </a:p>
        </p:txBody>
      </p:sp>
      <p:sp>
        <p:nvSpPr>
          <p:cNvPr id="3" name="TextBox 2"/>
          <p:cNvSpPr txBox="1"/>
          <p:nvPr/>
        </p:nvSpPr>
        <p:spPr>
          <a:xfrm>
            <a:off x="472017" y="754916"/>
            <a:ext cx="7742768" cy="830997"/>
          </a:xfrm>
          <a:prstGeom prst="rect">
            <a:avLst/>
          </a:prstGeom>
          <a:noFill/>
        </p:spPr>
        <p:txBody>
          <a:bodyPr wrap="square" rtlCol="0">
            <a:spAutoFit/>
          </a:bodyPr>
          <a:lstStyle/>
          <a:p>
            <a:r>
              <a:rPr lang="en-US" b="1" dirty="0" smtClean="0">
                <a:solidFill>
                  <a:srgbClr val="384A4E"/>
                </a:solidFill>
                <a:latin typeface="Arial"/>
                <a:cs typeface="Arial"/>
              </a:rPr>
              <a:t>Networking, Collaboration Mechanisms and Information Resources</a:t>
            </a:r>
            <a:endParaRPr lang="en-US" b="1" dirty="0">
              <a:solidFill>
                <a:srgbClr val="384A4E"/>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36221" y="885826"/>
            <a:ext cx="3719512" cy="584776"/>
          </a:xfrm>
          <a:prstGeom prst="rect">
            <a:avLst/>
          </a:prstGeom>
          <a:noFill/>
        </p:spPr>
        <p:txBody>
          <a:bodyPr wrap="square">
            <a:spAutoFit/>
          </a:bodyPr>
          <a:lstStyle/>
          <a:p>
            <a:pPr fontAlgn="auto">
              <a:spcBef>
                <a:spcPts val="0"/>
              </a:spcBef>
              <a:spcAft>
                <a:spcPts val="0"/>
              </a:spcAft>
              <a:defRPr/>
            </a:pPr>
            <a:r>
              <a:rPr lang="en-US" sz="3200" b="1" spc="-150" dirty="0" smtClean="0">
                <a:solidFill>
                  <a:srgbClr val="384A4E"/>
                </a:solidFill>
                <a:latin typeface="Arial"/>
                <a:ea typeface="+mn-ea"/>
                <a:cs typeface="Arial"/>
              </a:rPr>
              <a:t>Why Connect?</a:t>
            </a:r>
            <a:endParaRPr lang="en-US" sz="3200" b="1" spc="-150" dirty="0">
              <a:solidFill>
                <a:srgbClr val="384A4E"/>
              </a:solidFill>
              <a:latin typeface="Arial"/>
              <a:ea typeface="+mn-ea"/>
              <a:cs typeface="Arial"/>
            </a:endParaRPr>
          </a:p>
        </p:txBody>
      </p:sp>
      <p:sp>
        <p:nvSpPr>
          <p:cNvPr id="5122" name="TextBox 11"/>
          <p:cNvSpPr txBox="1">
            <a:spLocks noChangeArrowheads="1"/>
          </p:cNvSpPr>
          <p:nvPr/>
        </p:nvSpPr>
        <p:spPr bwMode="auto">
          <a:xfrm>
            <a:off x="774700" y="2110847"/>
            <a:ext cx="8115300" cy="2677656"/>
          </a:xfrm>
          <a:prstGeom prst="rect">
            <a:avLst/>
          </a:prstGeom>
          <a:noFill/>
          <a:ln w="9525">
            <a:noFill/>
            <a:miter lim="800000"/>
            <a:headEnd/>
            <a:tailEnd/>
          </a:ln>
        </p:spPr>
        <p:txBody>
          <a:bodyPr wrap="square">
            <a:spAutoFit/>
          </a:bodyPr>
          <a:lstStyle/>
          <a:p>
            <a:pPr marL="342900" lvl="0" indent="-342900">
              <a:buFont typeface="Arial"/>
              <a:buChar char="•"/>
            </a:pPr>
            <a:r>
              <a:rPr lang="en-US" dirty="0" smtClean="0">
                <a:solidFill>
                  <a:srgbClr val="384A4E"/>
                </a:solidFill>
              </a:rPr>
              <a:t>Continuing </a:t>
            </a:r>
            <a:r>
              <a:rPr lang="en-US" dirty="0">
                <a:solidFill>
                  <a:srgbClr val="384A4E"/>
                </a:solidFill>
              </a:rPr>
              <a:t>a </a:t>
            </a:r>
            <a:r>
              <a:rPr lang="en-US" dirty="0" smtClean="0">
                <a:solidFill>
                  <a:srgbClr val="384A4E"/>
                </a:solidFill>
              </a:rPr>
              <a:t>conversation</a:t>
            </a:r>
          </a:p>
          <a:p>
            <a:pPr marL="342900" lvl="0" indent="-342900">
              <a:buFont typeface="Arial"/>
              <a:buChar char="•"/>
            </a:pPr>
            <a:endParaRPr lang="en-US" dirty="0">
              <a:solidFill>
                <a:srgbClr val="384A4E"/>
              </a:solidFill>
            </a:endParaRPr>
          </a:p>
          <a:p>
            <a:pPr marL="342900" lvl="0" indent="-342900">
              <a:buFont typeface="Arial"/>
              <a:buChar char="•"/>
            </a:pPr>
            <a:r>
              <a:rPr lang="en-US" dirty="0">
                <a:solidFill>
                  <a:srgbClr val="384A4E"/>
                </a:solidFill>
              </a:rPr>
              <a:t>Working on a specific </a:t>
            </a:r>
            <a:r>
              <a:rPr lang="en-US" dirty="0" smtClean="0">
                <a:solidFill>
                  <a:srgbClr val="384A4E"/>
                </a:solidFill>
              </a:rPr>
              <a:t>project</a:t>
            </a:r>
          </a:p>
          <a:p>
            <a:pPr marL="342900" lvl="0" indent="-342900">
              <a:buFont typeface="Arial"/>
              <a:buChar char="•"/>
            </a:pPr>
            <a:endParaRPr lang="en-US" dirty="0">
              <a:solidFill>
                <a:srgbClr val="384A4E"/>
              </a:solidFill>
            </a:endParaRPr>
          </a:p>
          <a:p>
            <a:pPr marL="342900" lvl="0" indent="-342900">
              <a:buFont typeface="Arial"/>
              <a:buChar char="•"/>
            </a:pPr>
            <a:r>
              <a:rPr lang="en-US" dirty="0">
                <a:solidFill>
                  <a:srgbClr val="384A4E"/>
                </a:solidFill>
              </a:rPr>
              <a:t>Finding answers/providing </a:t>
            </a:r>
            <a:r>
              <a:rPr lang="en-US" dirty="0" smtClean="0">
                <a:solidFill>
                  <a:srgbClr val="384A4E"/>
                </a:solidFill>
              </a:rPr>
              <a:t>solutions</a:t>
            </a:r>
          </a:p>
          <a:p>
            <a:pPr marL="342900" lvl="0" indent="-342900">
              <a:buFont typeface="Arial"/>
              <a:buChar char="•"/>
            </a:pPr>
            <a:endParaRPr lang="en-US" dirty="0">
              <a:solidFill>
                <a:srgbClr val="384A4E"/>
              </a:solidFill>
            </a:endParaRPr>
          </a:p>
          <a:p>
            <a:endParaRPr lang="en-US" b="1" dirty="0">
              <a:solidFill>
                <a:srgbClr val="607D8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98" y="618980"/>
            <a:ext cx="7416801" cy="954107"/>
          </a:xfrm>
          <a:prstGeom prst="rect">
            <a:avLst/>
          </a:prstGeom>
          <a:noFill/>
        </p:spPr>
        <p:txBody>
          <a:bodyPr wrap="square" rtlCol="0">
            <a:spAutoFit/>
          </a:bodyPr>
          <a:lstStyle/>
          <a:p>
            <a:r>
              <a:rPr lang="en-US" sz="2800" b="1" dirty="0" smtClean="0">
                <a:solidFill>
                  <a:srgbClr val="384A4E"/>
                </a:solidFill>
              </a:rPr>
              <a:t>Examples of Collaboration Mechanisms and Information Resources</a:t>
            </a:r>
            <a:endParaRPr lang="en-US" sz="2800" b="1" dirty="0">
              <a:solidFill>
                <a:srgbClr val="384A4E"/>
              </a:solidFill>
            </a:endParaRPr>
          </a:p>
        </p:txBody>
      </p:sp>
      <p:sp>
        <p:nvSpPr>
          <p:cNvPr id="6" name="Rectangle 5"/>
          <p:cNvSpPr/>
          <p:nvPr/>
        </p:nvSpPr>
        <p:spPr>
          <a:xfrm>
            <a:off x="897463" y="1962554"/>
            <a:ext cx="3386669" cy="3816429"/>
          </a:xfrm>
          <a:prstGeom prst="rect">
            <a:avLst/>
          </a:prstGeom>
        </p:spPr>
        <p:txBody>
          <a:bodyPr wrap="square" numCol="1">
            <a:spAutoFit/>
          </a:bodyPr>
          <a:lstStyle/>
          <a:p>
            <a:pPr lvl="0"/>
            <a:endParaRPr lang="en-US" sz="1800" dirty="0">
              <a:solidFill>
                <a:srgbClr val="384A4E"/>
              </a:solidFill>
            </a:endParaRPr>
          </a:p>
          <a:p>
            <a:pPr marL="342900" lvl="0" indent="-342900">
              <a:buFont typeface="Arial"/>
              <a:buChar char="•"/>
            </a:pPr>
            <a:r>
              <a:rPr lang="en-US" sz="2000" dirty="0">
                <a:solidFill>
                  <a:srgbClr val="384A4E"/>
                </a:solidFill>
              </a:rPr>
              <a:t>D</a:t>
            </a:r>
            <a:r>
              <a:rPr lang="en-US" sz="2000" dirty="0" smtClean="0">
                <a:solidFill>
                  <a:srgbClr val="384A4E"/>
                </a:solidFill>
              </a:rPr>
              <a:t>iscussion groups</a:t>
            </a:r>
          </a:p>
          <a:p>
            <a:pPr marL="342900" lvl="0" indent="-342900">
              <a:buFont typeface="Arial"/>
              <a:buChar char="•"/>
            </a:pPr>
            <a:endParaRPr lang="en-US" sz="2000" dirty="0" smtClean="0">
              <a:solidFill>
                <a:srgbClr val="384A4E"/>
              </a:solidFill>
            </a:endParaRPr>
          </a:p>
          <a:p>
            <a:pPr marL="342900" lvl="0" indent="-342900">
              <a:buFont typeface="Arial"/>
              <a:buChar char="•"/>
            </a:pPr>
            <a:r>
              <a:rPr lang="en-US" sz="2000" dirty="0" err="1" smtClean="0">
                <a:solidFill>
                  <a:srgbClr val="384A4E"/>
                </a:solidFill>
              </a:rPr>
              <a:t>Listserves</a:t>
            </a:r>
            <a:endParaRPr lang="en-US" sz="2000" dirty="0" smtClean="0">
              <a:solidFill>
                <a:srgbClr val="384A4E"/>
              </a:solidFill>
            </a:endParaRPr>
          </a:p>
          <a:p>
            <a:pPr marL="342900" lvl="0" indent="-342900">
              <a:buFont typeface="Arial"/>
              <a:buChar char="•"/>
            </a:pPr>
            <a:endParaRPr lang="en-US" sz="2000" dirty="0" smtClean="0">
              <a:solidFill>
                <a:srgbClr val="384A4E"/>
              </a:solidFill>
            </a:endParaRPr>
          </a:p>
          <a:p>
            <a:pPr marL="342900" lvl="0" indent="-342900">
              <a:buFont typeface="Arial"/>
              <a:buChar char="•"/>
            </a:pPr>
            <a:r>
              <a:rPr lang="en-US" sz="2000" dirty="0" smtClean="0">
                <a:solidFill>
                  <a:srgbClr val="384A4E"/>
                </a:solidFill>
              </a:rPr>
              <a:t>Forums</a:t>
            </a:r>
          </a:p>
          <a:p>
            <a:pPr marL="342900" lvl="0" indent="-342900">
              <a:buFont typeface="Arial"/>
              <a:buChar char="•"/>
            </a:pPr>
            <a:endParaRPr lang="en-US" sz="2000" dirty="0" smtClean="0">
              <a:solidFill>
                <a:srgbClr val="384A4E"/>
              </a:solidFill>
            </a:endParaRPr>
          </a:p>
          <a:p>
            <a:pPr marL="342900" lvl="0" indent="-342900">
              <a:buFont typeface="Arial"/>
              <a:buChar char="•"/>
            </a:pPr>
            <a:r>
              <a:rPr lang="en-US" sz="2000" dirty="0">
                <a:solidFill>
                  <a:srgbClr val="384A4E"/>
                </a:solidFill>
              </a:rPr>
              <a:t>W</a:t>
            </a:r>
            <a:r>
              <a:rPr lang="en-US" sz="2000" dirty="0" smtClean="0">
                <a:solidFill>
                  <a:srgbClr val="384A4E"/>
                </a:solidFill>
              </a:rPr>
              <a:t>orking groups</a:t>
            </a:r>
          </a:p>
          <a:p>
            <a:pPr marL="342900" lvl="0" indent="-342900">
              <a:buFont typeface="Arial"/>
              <a:buChar char="•"/>
            </a:pPr>
            <a:endParaRPr lang="en-US" sz="1800" dirty="0" smtClean="0">
              <a:solidFill>
                <a:srgbClr val="384A4E"/>
              </a:solidFill>
            </a:endParaRPr>
          </a:p>
          <a:p>
            <a:pPr marL="342900" lvl="0" indent="-342900">
              <a:buFont typeface="Arial"/>
              <a:buChar char="•"/>
            </a:pPr>
            <a:endParaRPr lang="en-US" sz="1800" dirty="0">
              <a:solidFill>
                <a:srgbClr val="384A4E"/>
              </a:solidFill>
            </a:endParaRPr>
          </a:p>
          <a:p>
            <a:pPr marL="342900" lvl="0" indent="-342900">
              <a:buFont typeface="Arial"/>
              <a:buChar char="•"/>
            </a:pPr>
            <a:endParaRPr lang="en-US" dirty="0" smtClean="0">
              <a:solidFill>
                <a:srgbClr val="384A4E"/>
              </a:solidFill>
            </a:endParaRPr>
          </a:p>
          <a:p>
            <a:pPr marL="342900" lvl="0" indent="-342900">
              <a:buFont typeface="Arial"/>
              <a:buChar char="•"/>
            </a:pPr>
            <a:endParaRPr lang="en-US" dirty="0">
              <a:solidFill>
                <a:srgbClr val="384A4E"/>
              </a:solidFill>
            </a:endParaRPr>
          </a:p>
        </p:txBody>
      </p:sp>
      <p:sp>
        <p:nvSpPr>
          <p:cNvPr id="10" name="TextBox 9"/>
          <p:cNvSpPr txBox="1"/>
          <p:nvPr/>
        </p:nvSpPr>
        <p:spPr>
          <a:xfrm>
            <a:off x="4656666" y="2218267"/>
            <a:ext cx="3691467" cy="2308324"/>
          </a:xfrm>
          <a:prstGeom prst="rect">
            <a:avLst/>
          </a:prstGeom>
          <a:noFill/>
        </p:spPr>
        <p:txBody>
          <a:bodyPr wrap="square" rtlCol="0">
            <a:spAutoFit/>
          </a:bodyPr>
          <a:lstStyle/>
          <a:p>
            <a:pPr marL="342900" lvl="0" indent="-342900">
              <a:buFont typeface="Arial"/>
              <a:buChar char="•"/>
            </a:pPr>
            <a:r>
              <a:rPr lang="en-US" sz="2000" dirty="0">
                <a:solidFill>
                  <a:srgbClr val="384A4E"/>
                </a:solidFill>
              </a:rPr>
              <a:t>Online web portals</a:t>
            </a:r>
          </a:p>
          <a:p>
            <a:pPr marL="342900" lvl="0" indent="-342900">
              <a:buFont typeface="Arial"/>
              <a:buChar char="•"/>
            </a:pPr>
            <a:endParaRPr lang="en-US" sz="2000" dirty="0">
              <a:solidFill>
                <a:srgbClr val="384A4E"/>
              </a:solidFill>
            </a:endParaRPr>
          </a:p>
          <a:p>
            <a:pPr marL="342900" lvl="0" indent="-342900">
              <a:buFont typeface="Arial"/>
              <a:buChar char="•"/>
            </a:pPr>
            <a:r>
              <a:rPr lang="en-US" sz="2000" dirty="0">
                <a:solidFill>
                  <a:srgbClr val="384A4E"/>
                </a:solidFill>
              </a:rPr>
              <a:t>Resource libraries</a:t>
            </a:r>
          </a:p>
          <a:p>
            <a:pPr lvl="0"/>
            <a:endParaRPr lang="en-US" sz="2000" dirty="0">
              <a:solidFill>
                <a:srgbClr val="384A4E"/>
              </a:solidFill>
            </a:endParaRPr>
          </a:p>
          <a:p>
            <a:pPr marL="342900" lvl="0" indent="-342900">
              <a:buFont typeface="Arial"/>
              <a:buChar char="•"/>
            </a:pPr>
            <a:r>
              <a:rPr lang="en-US" sz="2000" dirty="0">
                <a:solidFill>
                  <a:srgbClr val="384A4E"/>
                </a:solidFill>
              </a:rPr>
              <a:t>Newsletters</a:t>
            </a:r>
          </a:p>
          <a:p>
            <a:pPr marL="342900" lvl="0" indent="-342900">
              <a:buFont typeface="Arial"/>
              <a:buChar char="•"/>
            </a:pPr>
            <a:endParaRPr lang="en-US" sz="2000" dirty="0">
              <a:solidFill>
                <a:srgbClr val="384A4E"/>
              </a:solidFill>
            </a:endParaRPr>
          </a:p>
          <a:p>
            <a:endParaRPr lang="en-US" dirty="0"/>
          </a:p>
        </p:txBody>
      </p:sp>
    </p:spTree>
    <p:extLst>
      <p:ext uri="{BB962C8B-B14F-4D97-AF65-F5344CB8AC3E}">
        <p14:creationId xmlns:p14="http://schemas.microsoft.com/office/powerpoint/2010/main" xmlns="" val="115560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98" y="609600"/>
            <a:ext cx="7416801" cy="954107"/>
          </a:xfrm>
          <a:prstGeom prst="rect">
            <a:avLst/>
          </a:prstGeom>
          <a:noFill/>
        </p:spPr>
        <p:txBody>
          <a:bodyPr wrap="square" rtlCol="0">
            <a:spAutoFit/>
          </a:bodyPr>
          <a:lstStyle/>
          <a:p>
            <a:r>
              <a:rPr lang="en-US" sz="2800" b="1" dirty="0">
                <a:solidFill>
                  <a:srgbClr val="384A4E"/>
                </a:solidFill>
              </a:rPr>
              <a:t>Best Practices </a:t>
            </a:r>
            <a:r>
              <a:rPr lang="en-US" sz="2800" b="1" dirty="0" smtClean="0">
                <a:solidFill>
                  <a:srgbClr val="384A4E"/>
                </a:solidFill>
              </a:rPr>
              <a:t>for Collaboration at a Distance and Online </a:t>
            </a:r>
            <a:endParaRPr lang="en-US" sz="2800" b="1" dirty="0">
              <a:solidFill>
                <a:srgbClr val="384A4E"/>
              </a:solidFill>
            </a:endParaRPr>
          </a:p>
        </p:txBody>
      </p:sp>
      <p:sp>
        <p:nvSpPr>
          <p:cNvPr id="3" name="TextBox 2"/>
          <p:cNvSpPr txBox="1"/>
          <p:nvPr/>
        </p:nvSpPr>
        <p:spPr>
          <a:xfrm>
            <a:off x="1117600" y="1811866"/>
            <a:ext cx="7061200" cy="3539430"/>
          </a:xfrm>
          <a:prstGeom prst="rect">
            <a:avLst/>
          </a:prstGeom>
          <a:noFill/>
        </p:spPr>
        <p:txBody>
          <a:bodyPr wrap="square" rtlCol="0">
            <a:spAutoFit/>
          </a:bodyPr>
          <a:lstStyle/>
          <a:p>
            <a:pPr marL="342900" lvl="0" indent="-342900">
              <a:buFont typeface="Arial"/>
              <a:buChar char="•"/>
            </a:pPr>
            <a:r>
              <a:rPr lang="en-US" b="1" dirty="0" smtClean="0">
                <a:solidFill>
                  <a:srgbClr val="384A4E"/>
                </a:solidFill>
              </a:rPr>
              <a:t>Respect: </a:t>
            </a:r>
            <a:r>
              <a:rPr lang="en-US" sz="2000" dirty="0" smtClean="0">
                <a:solidFill>
                  <a:srgbClr val="384A4E"/>
                </a:solidFill>
              </a:rPr>
              <a:t>Be mindful of different cultures. Remember that context can be lost when not meeting face-to-face.</a:t>
            </a:r>
            <a:endParaRPr lang="en-US" sz="2000" i="1" dirty="0" smtClean="0">
              <a:solidFill>
                <a:srgbClr val="384A4E"/>
              </a:solidFill>
            </a:endParaRPr>
          </a:p>
          <a:p>
            <a:pPr marL="342900" lvl="0" indent="-342900">
              <a:buFont typeface="Arial"/>
              <a:buChar char="•"/>
            </a:pPr>
            <a:endParaRPr lang="en-US" dirty="0"/>
          </a:p>
          <a:p>
            <a:pPr marL="342900" lvl="0" indent="-342900">
              <a:buFont typeface="Arial"/>
              <a:buChar char="•"/>
            </a:pPr>
            <a:r>
              <a:rPr lang="en-US" b="1" dirty="0" smtClean="0">
                <a:solidFill>
                  <a:srgbClr val="384A4E"/>
                </a:solidFill>
              </a:rPr>
              <a:t>Leadership:</a:t>
            </a:r>
            <a:r>
              <a:rPr lang="en-US" sz="2000" b="1" dirty="0" smtClean="0">
                <a:solidFill>
                  <a:srgbClr val="384A4E"/>
                </a:solidFill>
              </a:rPr>
              <a:t> </a:t>
            </a:r>
            <a:r>
              <a:rPr lang="en-US" sz="2000" dirty="0" smtClean="0">
                <a:solidFill>
                  <a:srgbClr val="384A4E"/>
                </a:solidFill>
              </a:rPr>
              <a:t>Picking a leader for any group or meeting can help keep you organized.</a:t>
            </a:r>
          </a:p>
          <a:p>
            <a:pPr marL="342900" lvl="0" indent="-342900">
              <a:buFont typeface="Arial"/>
              <a:buChar char="•"/>
            </a:pPr>
            <a:endParaRPr lang="en-US" b="1" dirty="0">
              <a:solidFill>
                <a:srgbClr val="384A4E"/>
              </a:solidFill>
            </a:endParaRPr>
          </a:p>
          <a:p>
            <a:pPr marL="342900" lvl="0" indent="-342900">
              <a:buFont typeface="Arial"/>
              <a:buChar char="•"/>
            </a:pPr>
            <a:r>
              <a:rPr lang="en-US" b="1" dirty="0" smtClean="0">
                <a:solidFill>
                  <a:srgbClr val="384A4E"/>
                </a:solidFill>
              </a:rPr>
              <a:t>Set goals: </a:t>
            </a:r>
            <a:r>
              <a:rPr lang="en-US" sz="2000" dirty="0" smtClean="0">
                <a:solidFill>
                  <a:srgbClr val="384A4E"/>
                </a:solidFill>
              </a:rPr>
              <a:t>Set small attainable goals, to help keep you focused. (Ex: to meet regularly, hold discussions on at least two new topics).</a:t>
            </a:r>
            <a:endParaRPr lang="en-US" b="1" dirty="0" smtClean="0">
              <a:solidFill>
                <a:srgbClr val="384A4E"/>
              </a:solidFill>
            </a:endParaRPr>
          </a:p>
          <a:p>
            <a:pPr marL="342900" lvl="0" indent="-342900">
              <a:buFont typeface="Arial"/>
              <a:buChar char="•"/>
            </a:pPr>
            <a:endParaRPr lang="en-US" i="1" dirty="0">
              <a:solidFill>
                <a:srgbClr val="384A4E"/>
              </a:solidFill>
            </a:endParaRPr>
          </a:p>
        </p:txBody>
      </p:sp>
    </p:spTree>
    <p:extLst>
      <p:ext uri="{BB962C8B-B14F-4D97-AF65-F5344CB8AC3E}">
        <p14:creationId xmlns:p14="http://schemas.microsoft.com/office/powerpoint/2010/main" xmlns="" val="63887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998" y="643467"/>
            <a:ext cx="7416801" cy="954107"/>
          </a:xfrm>
          <a:prstGeom prst="rect">
            <a:avLst/>
          </a:prstGeom>
          <a:noFill/>
        </p:spPr>
        <p:txBody>
          <a:bodyPr wrap="square" rtlCol="0">
            <a:spAutoFit/>
          </a:bodyPr>
          <a:lstStyle/>
          <a:p>
            <a:r>
              <a:rPr lang="en-US" sz="2800" b="1" dirty="0">
                <a:solidFill>
                  <a:srgbClr val="384A4E"/>
                </a:solidFill>
              </a:rPr>
              <a:t>Best Practices </a:t>
            </a:r>
            <a:r>
              <a:rPr lang="en-US" sz="2800" b="1" dirty="0" smtClean="0">
                <a:solidFill>
                  <a:srgbClr val="384A4E"/>
                </a:solidFill>
              </a:rPr>
              <a:t>for Collaborating at a Distance and Online </a:t>
            </a:r>
            <a:endParaRPr lang="en-US" sz="2800" b="1" dirty="0">
              <a:solidFill>
                <a:srgbClr val="384A4E"/>
              </a:solidFill>
            </a:endParaRPr>
          </a:p>
        </p:txBody>
      </p:sp>
      <p:sp>
        <p:nvSpPr>
          <p:cNvPr id="3" name="TextBox 2"/>
          <p:cNvSpPr txBox="1"/>
          <p:nvPr/>
        </p:nvSpPr>
        <p:spPr>
          <a:xfrm>
            <a:off x="965200" y="1811865"/>
            <a:ext cx="7061200" cy="2492990"/>
          </a:xfrm>
          <a:prstGeom prst="rect">
            <a:avLst/>
          </a:prstGeom>
          <a:noFill/>
        </p:spPr>
        <p:txBody>
          <a:bodyPr wrap="square" rtlCol="0">
            <a:spAutoFit/>
          </a:bodyPr>
          <a:lstStyle/>
          <a:p>
            <a:pPr marL="342900" lvl="0" indent="-342900">
              <a:buFont typeface="Arial"/>
              <a:buChar char="•"/>
            </a:pPr>
            <a:endParaRPr lang="en-US" dirty="0"/>
          </a:p>
          <a:p>
            <a:pPr marL="342900" lvl="0" indent="-342900">
              <a:buFont typeface="Arial"/>
              <a:buChar char="•"/>
            </a:pPr>
            <a:r>
              <a:rPr lang="en-US" b="1" dirty="0" smtClean="0">
                <a:solidFill>
                  <a:srgbClr val="384A4E"/>
                </a:solidFill>
              </a:rPr>
              <a:t>Make </a:t>
            </a:r>
            <a:r>
              <a:rPr lang="en-US" b="1" dirty="0">
                <a:solidFill>
                  <a:srgbClr val="384A4E"/>
                </a:solidFill>
              </a:rPr>
              <a:t>a </a:t>
            </a:r>
            <a:r>
              <a:rPr lang="en-US" b="1" dirty="0" smtClean="0">
                <a:solidFill>
                  <a:srgbClr val="384A4E"/>
                </a:solidFill>
              </a:rPr>
              <a:t>schedule or timeline: </a:t>
            </a:r>
            <a:r>
              <a:rPr lang="en-US" sz="2000" dirty="0" smtClean="0">
                <a:solidFill>
                  <a:srgbClr val="384A4E"/>
                </a:solidFill>
              </a:rPr>
              <a:t>Map out what you plan to do (meetings, creating deliverables) and when you plan to do it. Make sure that you share this with the group. </a:t>
            </a:r>
            <a:endParaRPr lang="en-US" sz="2000" b="1" dirty="0" smtClean="0">
              <a:solidFill>
                <a:srgbClr val="384A4E"/>
              </a:solidFill>
            </a:endParaRPr>
          </a:p>
          <a:p>
            <a:pPr lvl="0"/>
            <a:endParaRPr lang="en-US" b="1" dirty="0">
              <a:solidFill>
                <a:srgbClr val="384A4E"/>
              </a:solidFill>
            </a:endParaRPr>
          </a:p>
          <a:p>
            <a:pPr marL="342900" lvl="0" indent="-342900">
              <a:buFont typeface="Arial"/>
              <a:buChar char="•"/>
            </a:pPr>
            <a:r>
              <a:rPr lang="en-US" b="1" dirty="0" smtClean="0">
                <a:solidFill>
                  <a:srgbClr val="384A4E"/>
                </a:solidFill>
              </a:rPr>
              <a:t>Record </a:t>
            </a:r>
            <a:r>
              <a:rPr lang="en-US" b="1" dirty="0">
                <a:solidFill>
                  <a:srgbClr val="384A4E"/>
                </a:solidFill>
              </a:rPr>
              <a:t>what you talk </a:t>
            </a:r>
            <a:r>
              <a:rPr lang="en-US" b="1" dirty="0" smtClean="0">
                <a:solidFill>
                  <a:srgbClr val="384A4E"/>
                </a:solidFill>
              </a:rPr>
              <a:t>about: </a:t>
            </a:r>
            <a:r>
              <a:rPr lang="en-US" sz="2000" dirty="0" smtClean="0">
                <a:solidFill>
                  <a:srgbClr val="384A4E"/>
                </a:solidFill>
              </a:rPr>
              <a:t>Take notes of conversations and share what you have learned.</a:t>
            </a:r>
            <a:endParaRPr lang="en-US" b="1" dirty="0">
              <a:solidFill>
                <a:srgbClr val="384A4E"/>
              </a:solidFill>
            </a:endParaRPr>
          </a:p>
        </p:txBody>
      </p:sp>
    </p:spTree>
    <p:extLst>
      <p:ext uri="{BB962C8B-B14F-4D97-AF65-F5344CB8AC3E}">
        <p14:creationId xmlns:p14="http://schemas.microsoft.com/office/powerpoint/2010/main" xmlns="" val="390747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393005"/>
            <a:ext cx="6790266" cy="1815882"/>
          </a:xfrm>
          <a:prstGeom prst="rect">
            <a:avLst/>
          </a:prstGeom>
          <a:noFill/>
        </p:spPr>
        <p:txBody>
          <a:bodyPr wrap="square" rtlCol="0">
            <a:spAutoFit/>
          </a:bodyPr>
          <a:lstStyle/>
          <a:p>
            <a:r>
              <a:rPr lang="en-US" sz="2800" b="1" dirty="0" smtClean="0">
                <a:solidFill>
                  <a:srgbClr val="384A4E"/>
                </a:solidFill>
              </a:rPr>
              <a:t>Food Security &amp; Nutrition Network Web Portal </a:t>
            </a:r>
            <a:r>
              <a:rPr lang="en-US" sz="2800" b="1" dirty="0" smtClean="0">
                <a:solidFill>
                  <a:srgbClr val="384A4E"/>
                </a:solidFill>
                <a:hlinkClick r:id="rId3"/>
              </a:rPr>
              <a:t>www.fsnnetwork.org</a:t>
            </a:r>
            <a:endParaRPr lang="en-US" sz="2800" b="1" dirty="0" smtClean="0">
              <a:solidFill>
                <a:srgbClr val="384A4E"/>
              </a:solidFill>
            </a:endParaRPr>
          </a:p>
          <a:p>
            <a:endParaRPr lang="en-US" sz="2800" b="1" dirty="0" smtClean="0">
              <a:solidFill>
                <a:srgbClr val="384A4E"/>
              </a:solidFill>
            </a:endParaRPr>
          </a:p>
          <a:p>
            <a:r>
              <a:rPr lang="en-US" sz="2800" b="1" dirty="0" smtClean="0">
                <a:solidFill>
                  <a:srgbClr val="384A4E"/>
                </a:solidFill>
              </a:rPr>
              <a:t> </a:t>
            </a:r>
            <a:endParaRPr lang="en-US" sz="2800" b="1" dirty="0">
              <a:solidFill>
                <a:srgbClr val="384A4E"/>
              </a:solidFill>
            </a:endParaRPr>
          </a:p>
        </p:txBody>
      </p:sp>
      <p:sp>
        <p:nvSpPr>
          <p:cNvPr id="3" name="TextBox 2"/>
          <p:cNvSpPr txBox="1"/>
          <p:nvPr/>
        </p:nvSpPr>
        <p:spPr>
          <a:xfrm>
            <a:off x="1117600" y="1811866"/>
            <a:ext cx="7061200" cy="461665"/>
          </a:xfrm>
          <a:prstGeom prst="rect">
            <a:avLst/>
          </a:prstGeom>
          <a:noFill/>
        </p:spPr>
        <p:txBody>
          <a:bodyPr wrap="square" rtlCol="0">
            <a:spAutoFit/>
          </a:bodyPr>
          <a:lstStyle/>
          <a:p>
            <a:pPr marL="342900" lvl="0" indent="-342900">
              <a:buFont typeface="Arial"/>
              <a:buChar char="•"/>
            </a:pPr>
            <a:endParaRPr lang="en-US" dirty="0"/>
          </a:p>
        </p:txBody>
      </p:sp>
      <p:sp>
        <p:nvSpPr>
          <p:cNvPr id="4" name="TextBox 3"/>
          <p:cNvSpPr txBox="1"/>
          <p:nvPr/>
        </p:nvSpPr>
        <p:spPr>
          <a:xfrm>
            <a:off x="914400" y="2506133"/>
            <a:ext cx="4839786" cy="2308324"/>
          </a:xfrm>
          <a:prstGeom prst="rect">
            <a:avLst/>
          </a:prstGeom>
          <a:noFill/>
        </p:spPr>
        <p:txBody>
          <a:bodyPr wrap="none" rtlCol="0">
            <a:spAutoFit/>
          </a:bodyPr>
          <a:lstStyle/>
          <a:p>
            <a:pPr marL="342900" lvl="0" indent="-342900">
              <a:buFont typeface="Arial"/>
              <a:buChar char="•"/>
            </a:pPr>
            <a:r>
              <a:rPr lang="en-US" dirty="0" smtClean="0">
                <a:solidFill>
                  <a:srgbClr val="384A4E"/>
                </a:solidFill>
              </a:rPr>
              <a:t>Discussion Groups</a:t>
            </a:r>
          </a:p>
          <a:p>
            <a:pPr marL="342900" lvl="0" indent="-342900">
              <a:buFont typeface="Arial"/>
              <a:buChar char="•"/>
            </a:pPr>
            <a:endParaRPr lang="en-US" dirty="0">
              <a:solidFill>
                <a:srgbClr val="384A4E"/>
              </a:solidFill>
            </a:endParaRPr>
          </a:p>
          <a:p>
            <a:pPr marL="342900" lvl="0" indent="-342900">
              <a:buFont typeface="Arial"/>
              <a:buChar char="•"/>
            </a:pPr>
            <a:r>
              <a:rPr lang="en-US" dirty="0">
                <a:solidFill>
                  <a:srgbClr val="384A4E"/>
                </a:solidFill>
              </a:rPr>
              <a:t>Resource </a:t>
            </a:r>
            <a:r>
              <a:rPr lang="en-US" dirty="0" smtClean="0">
                <a:solidFill>
                  <a:srgbClr val="384A4E"/>
                </a:solidFill>
              </a:rPr>
              <a:t>library</a:t>
            </a:r>
          </a:p>
          <a:p>
            <a:pPr marL="342900" lvl="0" indent="-342900">
              <a:buFont typeface="Arial"/>
              <a:buChar char="•"/>
            </a:pPr>
            <a:endParaRPr lang="en-US" dirty="0">
              <a:solidFill>
                <a:srgbClr val="384A4E"/>
              </a:solidFill>
            </a:endParaRPr>
          </a:p>
          <a:p>
            <a:pPr marL="342900" lvl="0" indent="-342900">
              <a:buFont typeface="Arial"/>
              <a:buChar char="•"/>
            </a:pPr>
            <a:r>
              <a:rPr lang="en-US" dirty="0" smtClean="0">
                <a:solidFill>
                  <a:srgbClr val="384A4E"/>
                </a:solidFill>
              </a:rPr>
              <a:t>Working groups and task forces</a:t>
            </a:r>
            <a:endParaRPr lang="en-US" dirty="0">
              <a:solidFill>
                <a:srgbClr val="384A4E"/>
              </a:solidFill>
            </a:endParaRPr>
          </a:p>
          <a:p>
            <a:pPr marL="342900" indent="-342900">
              <a:buFont typeface="Arial"/>
              <a:buChar char="•"/>
            </a:pPr>
            <a:endParaRPr lang="en-US" dirty="0">
              <a:solidFill>
                <a:srgbClr val="384A4E"/>
              </a:solidFill>
            </a:endParaRPr>
          </a:p>
        </p:txBody>
      </p:sp>
    </p:spTree>
    <p:extLst>
      <p:ext uri="{BB962C8B-B14F-4D97-AF65-F5344CB8AC3E}">
        <p14:creationId xmlns:p14="http://schemas.microsoft.com/office/powerpoint/2010/main" xmlns="" val="6706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0501"/>
            <a:ext cx="8957733" cy="6331108"/>
          </a:xfrm>
          <a:prstGeom prst="rect">
            <a:avLst/>
          </a:prstGeom>
        </p:spPr>
      </p:pic>
    </p:spTree>
    <p:extLst>
      <p:ext uri="{BB962C8B-B14F-4D97-AF65-F5344CB8AC3E}">
        <p14:creationId xmlns:p14="http://schemas.microsoft.com/office/powerpoint/2010/main" xmlns="" val="363509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800725"/>
          </a:xfrm>
          <a:prstGeom prst="rect">
            <a:avLst/>
          </a:prstGeom>
        </p:spPr>
      </p:pic>
    </p:spTree>
    <p:extLst>
      <p:ext uri="{BB962C8B-B14F-4D97-AF65-F5344CB8AC3E}">
        <p14:creationId xmlns:p14="http://schemas.microsoft.com/office/powerpoint/2010/main" xmlns="" val="601358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5166</TotalTime>
  <Words>905</Words>
  <Application>Microsoft Office PowerPoint</Application>
  <PresentationFormat>On-screen Show (4:3)</PresentationFormat>
  <Paragraphs>119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GO! Creative,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Oring</dc:creator>
  <cp:lastModifiedBy>nneumann</cp:lastModifiedBy>
  <cp:revision>52</cp:revision>
  <cp:lastPrinted>2011-05-16T15:17:03Z</cp:lastPrinted>
  <dcterms:created xsi:type="dcterms:W3CDTF">2011-05-16T14:12:23Z</dcterms:created>
  <dcterms:modified xsi:type="dcterms:W3CDTF">2012-06-13T16:47:00Z</dcterms:modified>
</cp:coreProperties>
</file>