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342" r:id="rId3"/>
    <p:sldId id="345" r:id="rId4"/>
    <p:sldId id="372" r:id="rId5"/>
    <p:sldId id="351" r:id="rId6"/>
    <p:sldId id="333" r:id="rId7"/>
    <p:sldId id="364" r:id="rId8"/>
    <p:sldId id="370" r:id="rId9"/>
    <p:sldId id="371" r:id="rId10"/>
    <p:sldId id="355" r:id="rId11"/>
    <p:sldId id="353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CCFF"/>
    <a:srgbClr val="9966FF"/>
    <a:srgbClr val="FFCC00"/>
    <a:srgbClr val="6666FF"/>
    <a:srgbClr val="CAFBED"/>
    <a:srgbClr val="9999FF"/>
    <a:srgbClr val="7BD3A7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3" autoAdjust="0"/>
    <p:restoredTop sz="97410" autoAdjust="0"/>
  </p:normalViewPr>
  <p:slideViewPr>
    <p:cSldViewPr>
      <p:cViewPr varScale="1">
        <p:scale>
          <a:sx n="56" d="100"/>
          <a:sy n="56" d="100"/>
        </p:scale>
        <p:origin x="-101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65" d="100"/>
          <a:sy n="65" d="100"/>
        </p:scale>
        <p:origin x="-2904" y="-96"/>
      </p:cViewPr>
      <p:guideLst>
        <p:guide orient="horz" pos="2904"/>
        <p:guide pos="218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547" cy="460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8016" y="1"/>
            <a:ext cx="3004546" cy="460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11675-B033-4361-B4BD-31397D794D7E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25"/>
            <a:ext cx="3004547" cy="460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8016" y="8758225"/>
            <a:ext cx="3004546" cy="460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61F6A-69E8-45CC-886F-E98DC952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2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6" y="1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E2F9-D798-44B7-8A97-1DE4A53ADC38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9" y="4379914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6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30041-66BF-43E7-AC87-1F066673D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0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FSIN : Context, Background and Key objectives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Proposal for Implementation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effective Governance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30041-66BF-43E7-AC87-1F066673DA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2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Suggested “Key” services  / incentives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Library with key tools/resources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Portal for </a:t>
            </a:r>
            <a:r>
              <a:rPr lang="en-US" sz="2000" b="1" dirty="0"/>
              <a:t>access to data </a:t>
            </a:r>
            <a:r>
              <a:rPr lang="en-US" sz="2000" dirty="0"/>
              <a:t>through links (Result 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Forum on specific topics to discuss problems and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Journal of publication of the network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Pool of experts who can provide advice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Regular events for sharing practices (country or regional level)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Exchange/Advice on good training opportunities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Links to other professional networks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30041-66BF-43E7-AC87-1F066673DA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6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2000" dirty="0"/>
              <a:t>Learn from other good practices/examples to harmonize methods/tools (e.g. UNICEF Smart)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30041-66BF-43E7-AC87-1F066673DA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FSIN to promote and facilitate good and effective capacity development (not to implement itself)</a:t>
            </a:r>
          </a:p>
          <a:p>
            <a:r>
              <a:rPr lang="en-US" dirty="0" smtClean="0"/>
              <a:t>Encourage </a:t>
            </a:r>
            <a:r>
              <a:rPr lang="en-US" dirty="0"/>
              <a:t>cooperation with universities at country and regional levels to set up dedicated food and nutrition security curriculums</a:t>
            </a:r>
          </a:p>
          <a:p>
            <a:r>
              <a:rPr lang="en-US" dirty="0" smtClean="0"/>
              <a:t>Promote </a:t>
            </a:r>
            <a:r>
              <a:rPr lang="en-US" dirty="0"/>
              <a:t>: training of trainers, e-learning, face-to-face learning with effective follow-up</a:t>
            </a:r>
          </a:p>
          <a:p>
            <a:r>
              <a:rPr lang="en-US" dirty="0"/>
              <a:t>Offer a pool of experts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30041-66BF-43E7-AC87-1F066673DA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36912"/>
            <a:ext cx="7772400" cy="1470025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4437112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..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4227927"/>
            <a:ext cx="9144000" cy="108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5" name="Picture 4" descr="header_doc_FSIN_en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635080" cy="936104"/>
          </a:xfrm>
        </p:spPr>
        <p:txBody>
          <a:bodyPr>
            <a:no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785395"/>
          </a:xfrm>
        </p:spPr>
        <p:txBody>
          <a:bodyPr>
            <a:noAutofit/>
          </a:bodyPr>
          <a:lstStyle>
            <a:lvl1pPr marL="355600" indent="-355600">
              <a:defRPr sz="2400"/>
            </a:lvl1pPr>
            <a:lvl2pPr marL="712788" indent="-357188"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99929"/>
            <a:ext cx="9144000" cy="36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24" name="Picture 23" descr="header_doc_FSIN_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75"/>
          <a:stretch>
            <a:fillRect/>
          </a:stretch>
        </p:blipFill>
        <p:spPr bwMode="auto">
          <a:xfrm>
            <a:off x="7308305" y="125951"/>
            <a:ext cx="1614532" cy="9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3925"/>
            <a:ext cx="4038600" cy="48574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3925"/>
            <a:ext cx="4038600" cy="48574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99929"/>
            <a:ext cx="9144000" cy="36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51917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712788" lvl="1" indent="-357188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8E56D8A1-536C-45E2-BB01-FAB644287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accent5">
              <a:lumMod val="75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55600" indent="-355600" algn="l" defTabSz="914400" rtl="0" eaLnBrk="1" latinLnBrk="0" hangingPunct="1">
        <a:spcBef>
          <a:spcPts val="600"/>
        </a:spcBef>
        <a:spcAft>
          <a:spcPts val="600"/>
        </a:spcAft>
        <a:buClr>
          <a:schemeClr val="accent5">
            <a:lumMod val="75000"/>
          </a:schemeClr>
        </a:buClr>
        <a:buSzPct val="80000"/>
        <a:buFont typeface="Wingdings" pitchFamily="2" charset="2"/>
        <a:buChar char=""/>
        <a:defRPr sz="24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1pPr>
      <a:lvl2pPr marL="712788" indent="-447675" algn="l" defTabSz="914400" rtl="0" eaLnBrk="1" latinLnBrk="0" hangingPunct="1">
        <a:spcBef>
          <a:spcPts val="6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2pPr>
      <a:lvl3pPr marL="804863" indent="-265113" algn="l" defTabSz="914400" rtl="0" eaLnBrk="1" latinLnBrk="0" hangingPunct="1">
        <a:spcBef>
          <a:spcPts val="6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Courier New" pitchFamily="49" charset="0"/>
        <a:buChar char="o"/>
        <a:defRPr sz="24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3pPr>
      <a:lvl4pPr marL="1079500" indent="-274638" algn="l" defTabSz="914400" rtl="0" eaLnBrk="1" latinLnBrk="0" hangingPunct="1">
        <a:spcBef>
          <a:spcPts val="6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None/>
        <a:defRPr sz="20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Global Food Security Information Network (FSIN)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6984776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Connecting information systems and strengthening capacities in food security and nutrition analysis and decision making 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020272" y="6021288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15 November 2012</a:t>
            </a:r>
            <a:endParaRPr lang="en-US" b="1" i="1" dirty="0" smtClean="0"/>
          </a:p>
          <a:p>
            <a:r>
              <a:rPr lang="en-US" b="1" i="1" dirty="0" smtClean="0"/>
              <a:t>Washington, DC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and functions of the FSIN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032248" y="2431418"/>
            <a:ext cx="990600" cy="57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Country/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regions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12728" y="2431418"/>
            <a:ext cx="990600" cy="57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Country/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regions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93208" y="2431418"/>
            <a:ext cx="990600" cy="57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Country/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regions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73688" y="2431418"/>
            <a:ext cx="990600" cy="57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Country/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regions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043608" y="1340768"/>
            <a:ext cx="7056783" cy="3096344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039844" y="3307976"/>
            <a:ext cx="5124443" cy="57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Global knowledge-sharing platform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&amp; south-south cooperation</a:t>
            </a:r>
          </a:p>
        </p:txBody>
      </p:sp>
      <p:sp>
        <p:nvSpPr>
          <p:cNvPr id="45" name="Up-Down Arrow 44"/>
          <p:cNvSpPr/>
          <p:nvPr/>
        </p:nvSpPr>
        <p:spPr>
          <a:xfrm>
            <a:off x="2483768" y="3044452"/>
            <a:ext cx="144016" cy="21602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/>
          <p:cNvSpPr/>
          <p:nvPr/>
        </p:nvSpPr>
        <p:spPr>
          <a:xfrm>
            <a:off x="3851920" y="3044452"/>
            <a:ext cx="144016" cy="21602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>
            <a:off x="5220072" y="3044452"/>
            <a:ext cx="144016" cy="21602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-Down Arrow 47"/>
          <p:cNvSpPr/>
          <p:nvPr/>
        </p:nvSpPr>
        <p:spPr>
          <a:xfrm>
            <a:off x="6588224" y="3044452"/>
            <a:ext cx="144016" cy="21602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195736" y="1604292"/>
            <a:ext cx="4752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Network/community of practice for strengthening ISFNS</a:t>
            </a:r>
          </a:p>
        </p:txBody>
      </p:sp>
      <p:sp>
        <p:nvSpPr>
          <p:cNvPr id="50" name="Up-Down Arrow 49"/>
          <p:cNvSpPr/>
          <p:nvPr/>
        </p:nvSpPr>
        <p:spPr>
          <a:xfrm>
            <a:off x="4440617" y="4053322"/>
            <a:ext cx="288032" cy="792000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9512" y="3933056"/>
            <a:ext cx="2340000" cy="82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Small Grants Facility</a:t>
            </a:r>
          </a:p>
          <a:p>
            <a:pPr marL="273050" indent="-273050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Start up activities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9512" y="4869160"/>
            <a:ext cx="2340000" cy="111600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Technical Task Forces</a:t>
            </a:r>
          </a:p>
          <a:p>
            <a:pPr marL="273050" indent="-273050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Best practices in ISFNS</a:t>
            </a:r>
          </a:p>
          <a:p>
            <a:pPr marL="273050" indent="-273050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South-North-South collaboration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87824" y="4869160"/>
            <a:ext cx="316835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FSIN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Secretariat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87824" y="5877272"/>
            <a:ext cx="302433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FSIN Advisory Board</a:t>
            </a:r>
          </a:p>
        </p:txBody>
      </p:sp>
      <p:sp>
        <p:nvSpPr>
          <p:cNvPr id="56" name="Up Arrow 55"/>
          <p:cNvSpPr/>
          <p:nvPr/>
        </p:nvSpPr>
        <p:spPr>
          <a:xfrm>
            <a:off x="4463048" y="5373216"/>
            <a:ext cx="288032" cy="504056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695857" y="4509119"/>
            <a:ext cx="2340000" cy="1452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Global Data Source Institutions</a:t>
            </a:r>
          </a:p>
          <a:p>
            <a:pPr marL="273050" indent="-273050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Access to FSN data and information held by partner institutions</a:t>
            </a:r>
          </a:p>
        </p:txBody>
      </p:sp>
      <p:sp>
        <p:nvSpPr>
          <p:cNvPr id="58" name="Up-Down Arrow 57"/>
          <p:cNvSpPr/>
          <p:nvPr/>
        </p:nvSpPr>
        <p:spPr>
          <a:xfrm rot="5400000">
            <a:off x="2663788" y="4401108"/>
            <a:ext cx="216024" cy="57606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>
              <a:rot lat="0" lon="0" rev="7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-Down Arrow 58"/>
          <p:cNvSpPr/>
          <p:nvPr/>
        </p:nvSpPr>
        <p:spPr>
          <a:xfrm rot="5400000">
            <a:off x="6342133" y="4971235"/>
            <a:ext cx="216026" cy="443924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Bent-Up Arrow 61"/>
          <p:cNvSpPr/>
          <p:nvPr/>
        </p:nvSpPr>
        <p:spPr>
          <a:xfrm rot="16200000">
            <a:off x="7200292" y="3392996"/>
            <a:ext cx="1656184" cy="576064"/>
          </a:xfrm>
          <a:prstGeom prst="bentUp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Bent-Up Arrow 62"/>
          <p:cNvSpPr/>
          <p:nvPr/>
        </p:nvSpPr>
        <p:spPr>
          <a:xfrm rot="16200000" flipV="1">
            <a:off x="683568" y="3140968"/>
            <a:ext cx="1008112" cy="576064"/>
          </a:xfrm>
          <a:prstGeom prst="bentUpArrow">
            <a:avLst>
              <a:gd name="adj1" fmla="val 25000"/>
              <a:gd name="adj2" fmla="val 26031"/>
              <a:gd name="adj3" fmla="val 2706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-Down Arrow 25"/>
          <p:cNvSpPr/>
          <p:nvPr/>
        </p:nvSpPr>
        <p:spPr>
          <a:xfrm rot="5400000">
            <a:off x="2663788" y="4905164"/>
            <a:ext cx="216024" cy="432048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Outcomes of FSIN Launch and meetings </a:t>
            </a:r>
            <a:br>
              <a:rPr lang="en-US" sz="2800" dirty="0" smtClean="0"/>
            </a:br>
            <a:r>
              <a:rPr lang="en-US" sz="2400" dirty="0" smtClean="0"/>
              <a:t>(10-12 Oct. 2012)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50 Participants representing countries, regions and development partners</a:t>
            </a:r>
          </a:p>
          <a:p>
            <a:pPr>
              <a:spcAft>
                <a:spcPts val="0"/>
              </a:spcAft>
            </a:pPr>
            <a:r>
              <a:rPr lang="en-US" sz="2000" dirty="0" smtClean="0"/>
              <a:t>Advisory Board established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Representation from several regions and stakeholders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Terms of reference agreed; Chairperson elected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000" dirty="0" smtClean="0"/>
              <a:t>Recommendations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FSIN initiative broadly endorsed; implementation </a:t>
            </a:r>
            <a:r>
              <a:rPr lang="en-US" sz="2000" dirty="0"/>
              <a:t>plan to </a:t>
            </a:r>
            <a:r>
              <a:rPr lang="en-US" sz="2000" dirty="0" smtClean="0"/>
              <a:t>be refined 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The network should cover food and nutrition security disciplines across sectors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FSIN should be inclusive of different stakeholders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Network structure and management should be simple and efficient </a:t>
            </a:r>
          </a:p>
        </p:txBody>
      </p:sp>
    </p:spTree>
    <p:extLst>
      <p:ext uri="{BB962C8B-B14F-4D97-AF65-F5344CB8AC3E}">
        <p14:creationId xmlns:p14="http://schemas.microsoft.com/office/powerpoint/2010/main" val="32393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– why FSIN?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5232" y="1523925"/>
            <a:ext cx="7499176" cy="478539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 smtClean="0"/>
              <a:t>Increased demand for timely, high quality information; vs. often still weak info systems at country and </a:t>
            </a:r>
            <a:r>
              <a:rPr lang="en-US" sz="2200" dirty="0"/>
              <a:t>regional </a:t>
            </a:r>
            <a:r>
              <a:rPr lang="en-US" sz="2200" dirty="0" smtClean="0"/>
              <a:t>levels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Critical food security information gaps remain, not only in the emergency context, but also for development planning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Declining and fragmented investment in information systems for food and nutrition security (ISFNS) reduces effectiveness and is costly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Limited ownership and sustainability of ISFNS at country and regional levels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Insufficient effective communication between information providers and decision makers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FSIN: What do we want to achieve?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917"/>
            <a:ext cx="8075240" cy="4785395"/>
          </a:xfrm>
        </p:spPr>
        <p:txBody>
          <a:bodyPr/>
          <a:lstStyle/>
          <a:p>
            <a:r>
              <a:rPr lang="en-US" dirty="0" smtClean="0"/>
              <a:t>Strengthen national and regional food security information systems and networks</a:t>
            </a:r>
          </a:p>
          <a:p>
            <a:endParaRPr lang="en-US" dirty="0" smtClean="0"/>
          </a:p>
          <a:p>
            <a:r>
              <a:rPr lang="en-US" dirty="0" smtClean="0"/>
              <a:t>Facilitate access to harmonized sets of standards, methods, tools for food security and nutrition analysis</a:t>
            </a:r>
          </a:p>
          <a:p>
            <a:endParaRPr lang="en-US" dirty="0" smtClean="0"/>
          </a:p>
          <a:p>
            <a:r>
              <a:rPr lang="en-US" dirty="0" smtClean="0"/>
              <a:t>Strengthen the links between data collection, analysis, information dissemination, and decision making for food </a:t>
            </a:r>
            <a:r>
              <a:rPr lang="en-US" dirty="0"/>
              <a:t>and nutrition security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FSIN will </a:t>
            </a:r>
            <a:r>
              <a:rPr lang="en-US" dirty="0" smtClean="0"/>
              <a:t>work?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3808" y="1350998"/>
            <a:ext cx="6048672" cy="5102338"/>
          </a:xfrm>
          <a:ln w="381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200" dirty="0"/>
              <a:t>FSIN will function as a global network that aims to be</a:t>
            </a:r>
            <a:r>
              <a:rPr lang="en-US" sz="2200" dirty="0" smtClean="0"/>
              <a:t>: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200" dirty="0" smtClean="0"/>
              <a:t>A </a:t>
            </a:r>
            <a:r>
              <a:rPr lang="en-US" sz="2200" b="1" dirty="0"/>
              <a:t>catalyst </a:t>
            </a:r>
            <a:r>
              <a:rPr lang="en-US" sz="2200" dirty="0"/>
              <a:t>for strengthening food security information systems </a:t>
            </a:r>
            <a:r>
              <a:rPr lang="en-US" sz="2200" dirty="0" smtClean="0"/>
              <a:t>(country and </a:t>
            </a:r>
            <a:r>
              <a:rPr lang="en-US" sz="2200" dirty="0"/>
              <a:t>regional levels)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200" dirty="0" smtClean="0"/>
              <a:t>A </a:t>
            </a:r>
            <a:r>
              <a:rPr lang="en-US" sz="2200" b="1" dirty="0"/>
              <a:t>common platform </a:t>
            </a:r>
            <a:r>
              <a:rPr lang="en-US" sz="2200" dirty="0"/>
              <a:t>for sharing experiences and promoting best practices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200" dirty="0"/>
              <a:t>A </a:t>
            </a:r>
            <a:r>
              <a:rPr lang="en-US" sz="2200" b="1" dirty="0"/>
              <a:t>facilitator </a:t>
            </a:r>
            <a:r>
              <a:rPr lang="en-US" sz="2200" dirty="0"/>
              <a:t>between member states’ capacity </a:t>
            </a:r>
            <a:r>
              <a:rPr lang="en-US" sz="2200" dirty="0" smtClean="0"/>
              <a:t>development needs </a:t>
            </a:r>
            <a:r>
              <a:rPr lang="en-US" sz="2200" dirty="0"/>
              <a:t>and donor community interests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200" dirty="0" smtClean="0"/>
              <a:t>An </a:t>
            </a:r>
            <a:r>
              <a:rPr lang="en-US" sz="2200" b="1" dirty="0" smtClean="0"/>
              <a:t>advocate </a:t>
            </a:r>
            <a:r>
              <a:rPr lang="en-US" sz="2200" dirty="0" smtClean="0"/>
              <a:t>for better linkages between food security information to policy and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design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2996952"/>
            <a:ext cx="2088232" cy="12241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Networks / Partnerships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340768"/>
            <a:ext cx="2088232" cy="15968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Bottom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-up / Consultative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4293095"/>
            <a:ext cx="2088232" cy="8345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South-South cooperation</a:t>
            </a:r>
            <a:endParaRPr lang="en-US" sz="2000" b="1" dirty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5199839"/>
            <a:ext cx="2088232" cy="12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Link to decision-making</a:t>
            </a:r>
            <a:endParaRPr lang="en-US" sz="2000" b="1" dirty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6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 with other key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51917"/>
            <a:ext cx="7859216" cy="4785395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dirty="0" smtClean="0"/>
              <a:t>FSIN aims to interact with – and provide support to – various initiatives, including: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Early warning systems/ISFNS managed by regional institutions    (ASEAN, SADC, CILSS, IGAD, SICA, COMESA, others)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Country ISFNS (many different initiatives/activities)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Agency initiatives (FAO, IFPRI, WFP, UNICEF, WHO, FEWSNET)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Inter-agency initiatives  (AMIS, IPC, UNSCN, </a:t>
            </a:r>
            <a:r>
              <a:rPr lang="en-US" sz="2000" dirty="0"/>
              <a:t>SUN, Global Strategy Agricultural and Rural </a:t>
            </a:r>
            <a:r>
              <a:rPr lang="en-US" sz="2000" dirty="0" smtClean="0"/>
              <a:t>Statistics,</a:t>
            </a:r>
            <a:r>
              <a:rPr lang="fr-FR" sz="2000" dirty="0"/>
              <a:t> </a:t>
            </a:r>
            <a:r>
              <a:rPr lang="fr-FR" sz="2000" dirty="0" err="1"/>
              <a:t>ReSAKKS</a:t>
            </a:r>
            <a:r>
              <a:rPr lang="en-US" sz="2000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CFS </a:t>
            </a:r>
            <a:r>
              <a:rPr lang="en-US" sz="2000" dirty="0"/>
              <a:t>– Mapping Food Security and Nutrition Actions at Country Level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FSIN implementation: 3 key results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520" y="2996952"/>
            <a:ext cx="2736000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Result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Access to demand-driven, harmonized sets of </a:t>
            </a:r>
            <a:r>
              <a:rPr lang="en-US" b="1" dirty="0" smtClean="0">
                <a:solidFill>
                  <a:schemeClr val="tx1"/>
                </a:solidFill>
              </a:rPr>
              <a:t>standards, methods and tools </a:t>
            </a:r>
            <a:r>
              <a:rPr lang="en-US" dirty="0" smtClean="0">
                <a:solidFill>
                  <a:schemeClr val="tx1"/>
                </a:solidFill>
              </a:rPr>
              <a:t>for food and nutrition security information gathering, analysis and decision-making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5745" y="2931481"/>
            <a:ext cx="2736000" cy="22977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Result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Country and regional level </a:t>
            </a:r>
            <a:r>
              <a:rPr lang="en-US" b="1" dirty="0" smtClean="0">
                <a:solidFill>
                  <a:schemeClr val="tx1"/>
                </a:solidFill>
              </a:rPr>
              <a:t>capacities for food and nutrition security information </a:t>
            </a:r>
            <a:r>
              <a:rPr lang="en-US" dirty="0" smtClean="0">
                <a:solidFill>
                  <a:schemeClr val="tx1"/>
                </a:solidFill>
              </a:rPr>
              <a:t>gathering, analysis and decision-making are strengthened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0303" y="1491321"/>
            <a:ext cx="2751857" cy="2297719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solidFill>
                  <a:schemeClr val="tx1"/>
                </a:solidFill>
              </a:rPr>
              <a:t>Result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global </a:t>
            </a:r>
            <a:r>
              <a:rPr lang="en-US" b="1" dirty="0" smtClean="0">
                <a:solidFill>
                  <a:schemeClr val="tx1"/>
                </a:solidFill>
              </a:rPr>
              <a:t>community of practice </a:t>
            </a:r>
            <a:r>
              <a:rPr lang="en-US" dirty="0" smtClean="0">
                <a:solidFill>
                  <a:schemeClr val="tx1"/>
                </a:solidFill>
              </a:rPr>
              <a:t>dedicated to strengthening information systems for FNS, is established with strong country and regional-level participation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990638" y="3068960"/>
            <a:ext cx="285218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6027713" y="2996952"/>
            <a:ext cx="288032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851104" cy="936104"/>
          </a:xfrm>
        </p:spPr>
        <p:txBody>
          <a:bodyPr/>
          <a:lstStyle/>
          <a:p>
            <a:r>
              <a:rPr lang="en-US" dirty="0" smtClean="0"/>
              <a:t>Achieving Result 1: </a:t>
            </a:r>
            <a:br>
              <a:rPr lang="en-US" dirty="0" smtClean="0"/>
            </a:br>
            <a:r>
              <a:rPr lang="en-US" dirty="0" smtClean="0"/>
              <a:t>A Global Community of Practice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5272" y="1667941"/>
            <a:ext cx="7427168" cy="478539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Priorities 2012-2013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Establish a </a:t>
            </a:r>
            <a:r>
              <a:rPr lang="en-US" dirty="0"/>
              <a:t>professional </a:t>
            </a:r>
            <a:r>
              <a:rPr lang="en-US" dirty="0" smtClean="0"/>
              <a:t>and institutional network </a:t>
            </a:r>
            <a:r>
              <a:rPr lang="en-US" dirty="0"/>
              <a:t>with country and regional ownership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Develop </a:t>
            </a:r>
            <a:r>
              <a:rPr lang="en-US" dirty="0" smtClean="0"/>
              <a:t>a website/portal </a:t>
            </a:r>
            <a:r>
              <a:rPr lang="en-US" dirty="0"/>
              <a:t>and launch key services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Initiate mapping </a:t>
            </a:r>
            <a:r>
              <a:rPr lang="en-US" dirty="0" smtClean="0"/>
              <a:t>of information systems and networks on food </a:t>
            </a:r>
            <a:r>
              <a:rPr lang="en-US" dirty="0"/>
              <a:t>and nutrition security </a:t>
            </a:r>
            <a:r>
              <a:rPr lang="en-US" dirty="0" smtClean="0"/>
              <a:t>in a diverse range </a:t>
            </a:r>
            <a:r>
              <a:rPr lang="en-US" dirty="0"/>
              <a:t>of countries and </a:t>
            </a:r>
            <a:r>
              <a:rPr lang="en-US" dirty="0" smtClean="0"/>
              <a:t>regions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3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83152" cy="936104"/>
          </a:xfrm>
        </p:spPr>
        <p:txBody>
          <a:bodyPr/>
          <a:lstStyle/>
          <a:p>
            <a:r>
              <a:rPr lang="en-US" dirty="0" smtClean="0"/>
              <a:t>Achieving Result 2: Access to demand-driven harmonized sets of methods/tools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971600" y="1739949"/>
            <a:ext cx="7488832" cy="478539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Priorities 2012-2013</a:t>
            </a:r>
          </a:p>
          <a:p>
            <a:r>
              <a:rPr lang="en-US" dirty="0" smtClean="0"/>
              <a:t>Provide access through the website to the most relevant methods, standards, tools and indicators for food and nutrition security analysis </a:t>
            </a:r>
          </a:p>
          <a:p>
            <a:r>
              <a:rPr lang="en-US" dirty="0" smtClean="0"/>
              <a:t>Identify existing harmonization efforts and processes, and learn from them</a:t>
            </a:r>
          </a:p>
          <a:p>
            <a:r>
              <a:rPr lang="en-US" dirty="0" smtClean="0"/>
              <a:t>Based on identified demand, start work on the harmonization and/or formulation of key methods, tools, standards and indicators for improved analysis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83152" cy="936104"/>
          </a:xfrm>
        </p:spPr>
        <p:txBody>
          <a:bodyPr/>
          <a:lstStyle/>
          <a:p>
            <a:r>
              <a:rPr lang="en-US" sz="2800" dirty="0" smtClean="0"/>
              <a:t>Achieving Result 3: Facilitate access to capacity development means at national/regional level</a:t>
            </a:r>
            <a:endParaRPr lang="en-US" sz="2800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115616" y="1955973"/>
            <a:ext cx="7571184" cy="348925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Priorities 2012-2013</a:t>
            </a:r>
          </a:p>
          <a:p>
            <a:r>
              <a:rPr lang="en-US" dirty="0" smtClean="0"/>
              <a:t>Identify key priorities for capacity development </a:t>
            </a:r>
          </a:p>
          <a:p>
            <a:r>
              <a:rPr lang="en-US" dirty="0" smtClean="0"/>
              <a:t>Identify capacity development initiatives to be offered and shared through the platform</a:t>
            </a:r>
          </a:p>
          <a:p>
            <a:r>
              <a:rPr lang="en-US" dirty="0" smtClean="0"/>
              <a:t>Provide access to learning resources and materials through the FSIN website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16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866</Words>
  <Application>Microsoft Office PowerPoint</Application>
  <PresentationFormat>On-screen Show (4:3)</PresentationFormat>
  <Paragraphs>113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Global Food Security Information Network (FSIN)</vt:lpstr>
      <vt:lpstr>Setting the stage – why FSIN?</vt:lpstr>
      <vt:lpstr>FSIN: What do we want to achieve?</vt:lpstr>
      <vt:lpstr>How the FSIN will work?</vt:lpstr>
      <vt:lpstr>Linkages with other key initiatives</vt:lpstr>
      <vt:lpstr>FSIN implementation: 3 key results  </vt:lpstr>
      <vt:lpstr>Achieving Result 1:  A Global Community of Practice</vt:lpstr>
      <vt:lpstr>Achieving Result 2: Access to demand-driven harmonized sets of methods/tools</vt:lpstr>
      <vt:lpstr>Achieving Result 3: Facilitate access to capacity development means at national/regional level</vt:lpstr>
      <vt:lpstr>Components and functions of the FSIN</vt:lpstr>
      <vt:lpstr>Outcomes of FSIN Launch and meetings  (10-12 Oct. 2012)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Joyce Luma</cp:lastModifiedBy>
  <cp:revision>307</cp:revision>
  <dcterms:created xsi:type="dcterms:W3CDTF">2011-12-13T15:54:53Z</dcterms:created>
  <dcterms:modified xsi:type="dcterms:W3CDTF">2012-11-14T12:11:22Z</dcterms:modified>
</cp:coreProperties>
</file>