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7" r:id="rId3"/>
    <p:sldId id="259" r:id="rId4"/>
    <p:sldId id="263" r:id="rId5"/>
    <p:sldId id="264" r:id="rId6"/>
    <p:sldId id="268" r:id="rId7"/>
    <p:sldId id="269" r:id="rId8"/>
    <p:sldId id="272" r:id="rId9"/>
    <p:sldId id="295" r:id="rId10"/>
    <p:sldId id="270" r:id="rId11"/>
    <p:sldId id="299" r:id="rId12"/>
    <p:sldId id="310" r:id="rId13"/>
    <p:sldId id="305" r:id="rId14"/>
    <p:sldId id="306" r:id="rId15"/>
    <p:sldId id="307" r:id="rId16"/>
    <p:sldId id="302" r:id="rId17"/>
    <p:sldId id="303" r:id="rId18"/>
    <p:sldId id="308" r:id="rId19"/>
    <p:sldId id="309" r:id="rId20"/>
    <p:sldId id="300" r:id="rId21"/>
  </p:sldIdLst>
  <p:sldSz cx="9144000" cy="6858000" type="screen4x3"/>
  <p:notesSz cx="7086600" cy="9024938"/>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FC"/>
    <a:srgbClr val="99FF66"/>
    <a:srgbClr val="06A9BA"/>
    <a:srgbClr val="B5A90B"/>
    <a:srgbClr val="A6A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5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931705-2133-47CC-9595-CEC4FFD2C0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C16D773-4EE1-44CA-A1B2-A71EBB78CEB3}">
      <dgm:prSet phldrT="[Text]"/>
      <dgm:spPr>
        <a:solidFill>
          <a:srgbClr val="2828FC"/>
        </a:solidFill>
      </dgm:spPr>
      <dgm:t>
        <a:bodyPr/>
        <a:lstStyle/>
        <a:p>
          <a:r>
            <a:rPr lang="en-US" dirty="0" smtClean="0"/>
            <a:t>Reduce Gender Disparities</a:t>
          </a:r>
          <a:endParaRPr lang="en-US" dirty="0"/>
        </a:p>
      </dgm:t>
    </dgm:pt>
    <dgm:pt modelId="{0515BC9E-F343-4C88-82D8-05DA1F9CD1A8}" type="parTrans" cxnId="{F652CBD5-A58D-4684-94C2-8D4CDE6BD21C}">
      <dgm:prSet/>
      <dgm:spPr/>
      <dgm:t>
        <a:bodyPr/>
        <a:lstStyle/>
        <a:p>
          <a:endParaRPr lang="en-US"/>
        </a:p>
      </dgm:t>
    </dgm:pt>
    <dgm:pt modelId="{A56648E8-91C8-4B1C-89EA-11A88A408C5E}" type="sibTrans" cxnId="{F652CBD5-A58D-4684-94C2-8D4CDE6BD21C}">
      <dgm:prSet/>
      <dgm:spPr/>
      <dgm:t>
        <a:bodyPr/>
        <a:lstStyle/>
        <a:p>
          <a:endParaRPr lang="en-US"/>
        </a:p>
      </dgm:t>
    </dgm:pt>
    <dgm:pt modelId="{1220876A-2046-4BFD-9771-C52F31F47409}">
      <dgm:prSet phldrT="[Text]"/>
      <dgm:spPr/>
      <dgm:t>
        <a:bodyPr/>
        <a:lstStyle/>
        <a:p>
          <a:r>
            <a:rPr lang="en-US" dirty="0" smtClean="0"/>
            <a:t>In access to, control over and benefit from resources, wealth, opportunities and services </a:t>
          </a:r>
          <a:endParaRPr lang="en-US" dirty="0"/>
        </a:p>
      </dgm:t>
    </dgm:pt>
    <dgm:pt modelId="{07FEBB52-9487-4B14-9243-BA7B4FF81C9C}" type="parTrans" cxnId="{1346C8C2-023C-4459-A125-624A2CA98DDC}">
      <dgm:prSet/>
      <dgm:spPr/>
      <dgm:t>
        <a:bodyPr/>
        <a:lstStyle/>
        <a:p>
          <a:endParaRPr lang="en-US"/>
        </a:p>
      </dgm:t>
    </dgm:pt>
    <dgm:pt modelId="{96D4C7C8-9BCC-4DB4-ABFF-0CAEE0AAEA4F}" type="sibTrans" cxnId="{1346C8C2-023C-4459-A125-624A2CA98DDC}">
      <dgm:prSet/>
      <dgm:spPr/>
      <dgm:t>
        <a:bodyPr/>
        <a:lstStyle/>
        <a:p>
          <a:endParaRPr lang="en-US"/>
        </a:p>
      </dgm:t>
    </dgm:pt>
    <dgm:pt modelId="{480C8299-C648-4B6A-81EE-592E4DD6A42C}">
      <dgm:prSet phldrT="[Text]"/>
      <dgm:spPr>
        <a:solidFill>
          <a:srgbClr val="2828FC"/>
        </a:solidFill>
      </dgm:spPr>
      <dgm:t>
        <a:bodyPr/>
        <a:lstStyle/>
        <a:p>
          <a:r>
            <a:rPr lang="en-US" dirty="0" smtClean="0"/>
            <a:t>Reduce Gender-Based Violence</a:t>
          </a:r>
          <a:endParaRPr lang="en-US" dirty="0"/>
        </a:p>
      </dgm:t>
    </dgm:pt>
    <dgm:pt modelId="{F7F4DA5D-5016-40F2-96AD-A43AFE49022D}" type="parTrans" cxnId="{CA47BDB1-045B-4BB2-B4E3-580C83C13F91}">
      <dgm:prSet/>
      <dgm:spPr/>
      <dgm:t>
        <a:bodyPr/>
        <a:lstStyle/>
        <a:p>
          <a:endParaRPr lang="en-US"/>
        </a:p>
      </dgm:t>
    </dgm:pt>
    <dgm:pt modelId="{9CE23F98-E9B7-4E96-BA50-DC3F93E20598}" type="sibTrans" cxnId="{CA47BDB1-045B-4BB2-B4E3-580C83C13F91}">
      <dgm:prSet/>
      <dgm:spPr/>
      <dgm:t>
        <a:bodyPr/>
        <a:lstStyle/>
        <a:p>
          <a:endParaRPr lang="en-US"/>
        </a:p>
      </dgm:t>
    </dgm:pt>
    <dgm:pt modelId="{576515E3-93CF-4AF8-8E08-0FF2B9E5543D}">
      <dgm:prSet phldrT="[Text]"/>
      <dgm:spPr/>
      <dgm:t>
        <a:bodyPr/>
        <a:lstStyle/>
        <a:p>
          <a:r>
            <a:rPr lang="en-US" dirty="0" smtClean="0"/>
            <a:t>Mitigate harmful effects </a:t>
          </a:r>
          <a:endParaRPr lang="en-US" dirty="0"/>
        </a:p>
      </dgm:t>
    </dgm:pt>
    <dgm:pt modelId="{B6CF6C34-8BE9-4B83-961E-55B19596514F}" type="parTrans" cxnId="{2B33BFC9-F532-4886-9E68-21AD65EEBC75}">
      <dgm:prSet/>
      <dgm:spPr/>
      <dgm:t>
        <a:bodyPr/>
        <a:lstStyle/>
        <a:p>
          <a:endParaRPr lang="en-US"/>
        </a:p>
      </dgm:t>
    </dgm:pt>
    <dgm:pt modelId="{70CE4C18-5EA3-44B4-837B-68859609EB15}" type="sibTrans" cxnId="{2B33BFC9-F532-4886-9E68-21AD65EEBC75}">
      <dgm:prSet/>
      <dgm:spPr/>
      <dgm:t>
        <a:bodyPr/>
        <a:lstStyle/>
        <a:p>
          <a:endParaRPr lang="en-US"/>
        </a:p>
      </dgm:t>
    </dgm:pt>
    <dgm:pt modelId="{04C65714-18FA-4662-940D-1F6F2BBD6889}">
      <dgm:prSet phldrT="[Text]"/>
      <dgm:spPr/>
      <dgm:t>
        <a:bodyPr/>
        <a:lstStyle/>
        <a:p>
          <a:r>
            <a:rPr lang="en-US" dirty="0" smtClean="0"/>
            <a:t>Individual and community approaches </a:t>
          </a:r>
          <a:endParaRPr lang="en-US" dirty="0"/>
        </a:p>
      </dgm:t>
    </dgm:pt>
    <dgm:pt modelId="{153B89EC-EF6D-41BF-9589-B6F71673C0CE}" type="parTrans" cxnId="{ABD565AE-3FC2-430A-82E1-8AF3B9080B65}">
      <dgm:prSet/>
      <dgm:spPr/>
      <dgm:t>
        <a:bodyPr/>
        <a:lstStyle/>
        <a:p>
          <a:endParaRPr lang="en-US"/>
        </a:p>
      </dgm:t>
    </dgm:pt>
    <dgm:pt modelId="{0CE95C9F-EB5A-44DE-A634-CDDA600F702A}" type="sibTrans" cxnId="{ABD565AE-3FC2-430A-82E1-8AF3B9080B65}">
      <dgm:prSet/>
      <dgm:spPr/>
      <dgm:t>
        <a:bodyPr/>
        <a:lstStyle/>
        <a:p>
          <a:endParaRPr lang="en-US"/>
        </a:p>
      </dgm:t>
    </dgm:pt>
    <dgm:pt modelId="{087F5743-7A99-4C6E-9A88-683D90EA3A33}">
      <dgm:prSet phldrT="[Text]"/>
      <dgm:spPr>
        <a:solidFill>
          <a:srgbClr val="2828FC"/>
        </a:solidFill>
      </dgm:spPr>
      <dgm:t>
        <a:bodyPr/>
        <a:lstStyle/>
        <a:p>
          <a:r>
            <a:rPr lang="en-US" dirty="0" smtClean="0"/>
            <a:t>Increase Capabilities of Women &amp; Girls</a:t>
          </a:r>
          <a:endParaRPr lang="en-US" dirty="0"/>
        </a:p>
      </dgm:t>
    </dgm:pt>
    <dgm:pt modelId="{6F8F41BF-494C-43FA-9C5F-D838089ACFD8}" type="parTrans" cxnId="{4B9F02F2-B2FA-4076-B7CE-924CC19E8066}">
      <dgm:prSet/>
      <dgm:spPr/>
      <dgm:t>
        <a:bodyPr/>
        <a:lstStyle/>
        <a:p>
          <a:endParaRPr lang="en-US"/>
        </a:p>
      </dgm:t>
    </dgm:pt>
    <dgm:pt modelId="{697FAC91-611A-4F01-92FE-7401F94E8C7D}" type="sibTrans" cxnId="{4B9F02F2-B2FA-4076-B7CE-924CC19E8066}">
      <dgm:prSet/>
      <dgm:spPr/>
      <dgm:t>
        <a:bodyPr/>
        <a:lstStyle/>
        <a:p>
          <a:endParaRPr lang="en-US"/>
        </a:p>
      </dgm:t>
    </dgm:pt>
    <dgm:pt modelId="{A057DE08-BFBF-4B87-BF76-4A383918153F}">
      <dgm:prSet phldrT="[Text]"/>
      <dgm:spPr/>
      <dgm:t>
        <a:bodyPr/>
        <a:lstStyle/>
        <a:p>
          <a:r>
            <a:rPr lang="en-US" dirty="0" smtClean="0"/>
            <a:t>Realize rights and determine life outcomes</a:t>
          </a:r>
          <a:endParaRPr lang="en-US" dirty="0"/>
        </a:p>
      </dgm:t>
    </dgm:pt>
    <dgm:pt modelId="{BFAA4BAD-5FDC-474B-8C33-E074457BDB3B}" type="parTrans" cxnId="{2F6DCFA3-D901-4565-B268-05A268D68F68}">
      <dgm:prSet/>
      <dgm:spPr/>
      <dgm:t>
        <a:bodyPr/>
        <a:lstStyle/>
        <a:p>
          <a:endParaRPr lang="en-US"/>
        </a:p>
      </dgm:t>
    </dgm:pt>
    <dgm:pt modelId="{C5AB95DF-5E10-4A6A-BB69-7D63B3007DBC}" type="sibTrans" cxnId="{2F6DCFA3-D901-4565-B268-05A268D68F68}">
      <dgm:prSet/>
      <dgm:spPr/>
      <dgm:t>
        <a:bodyPr/>
        <a:lstStyle/>
        <a:p>
          <a:endParaRPr lang="en-US"/>
        </a:p>
      </dgm:t>
    </dgm:pt>
    <dgm:pt modelId="{A0A3D861-EF99-4FE6-B885-C85763FCE5DA}">
      <dgm:prSet phldrT="[Text]"/>
      <dgm:spPr/>
      <dgm:t>
        <a:bodyPr/>
        <a:lstStyle/>
        <a:p>
          <a:r>
            <a:rPr lang="en-US" dirty="0" smtClean="0"/>
            <a:t>Influence decision making at multiple levels</a:t>
          </a:r>
          <a:endParaRPr lang="en-US" dirty="0"/>
        </a:p>
      </dgm:t>
    </dgm:pt>
    <dgm:pt modelId="{75710538-AB68-4F4D-8999-470C77619D59}" type="parTrans" cxnId="{2D690249-BD3C-4A6C-B68A-744741A4F667}">
      <dgm:prSet/>
      <dgm:spPr/>
      <dgm:t>
        <a:bodyPr/>
        <a:lstStyle/>
        <a:p>
          <a:endParaRPr lang="en-US"/>
        </a:p>
      </dgm:t>
    </dgm:pt>
    <dgm:pt modelId="{3C98899C-28F7-4F69-9F08-ED98E9D84EAC}" type="sibTrans" cxnId="{2D690249-BD3C-4A6C-B68A-744741A4F667}">
      <dgm:prSet/>
      <dgm:spPr/>
      <dgm:t>
        <a:bodyPr/>
        <a:lstStyle/>
        <a:p>
          <a:endParaRPr lang="en-US"/>
        </a:p>
      </dgm:t>
    </dgm:pt>
    <dgm:pt modelId="{B987A5AA-19A8-41C1-B37D-E9C52639716C}" type="pres">
      <dgm:prSet presAssocID="{B9931705-2133-47CC-9595-CEC4FFD2C026}" presName="linear" presStyleCnt="0">
        <dgm:presLayoutVars>
          <dgm:animLvl val="lvl"/>
          <dgm:resizeHandles val="exact"/>
        </dgm:presLayoutVars>
      </dgm:prSet>
      <dgm:spPr/>
      <dgm:t>
        <a:bodyPr/>
        <a:lstStyle/>
        <a:p>
          <a:endParaRPr lang="en-US"/>
        </a:p>
      </dgm:t>
    </dgm:pt>
    <dgm:pt modelId="{12AD75B8-332E-4DBC-9D7B-E74B5F889639}" type="pres">
      <dgm:prSet presAssocID="{BC16D773-4EE1-44CA-A1B2-A71EBB78CEB3}" presName="parentText" presStyleLbl="node1" presStyleIdx="0" presStyleCnt="3">
        <dgm:presLayoutVars>
          <dgm:chMax val="0"/>
          <dgm:bulletEnabled val="1"/>
        </dgm:presLayoutVars>
      </dgm:prSet>
      <dgm:spPr/>
      <dgm:t>
        <a:bodyPr/>
        <a:lstStyle/>
        <a:p>
          <a:endParaRPr lang="en-US"/>
        </a:p>
      </dgm:t>
    </dgm:pt>
    <dgm:pt modelId="{DAB7C253-E044-480A-BCBE-CFB1988A5BFF}" type="pres">
      <dgm:prSet presAssocID="{BC16D773-4EE1-44CA-A1B2-A71EBB78CEB3}" presName="childText" presStyleLbl="revTx" presStyleIdx="0" presStyleCnt="3">
        <dgm:presLayoutVars>
          <dgm:bulletEnabled val="1"/>
        </dgm:presLayoutVars>
      </dgm:prSet>
      <dgm:spPr/>
      <dgm:t>
        <a:bodyPr/>
        <a:lstStyle/>
        <a:p>
          <a:endParaRPr lang="en-US"/>
        </a:p>
      </dgm:t>
    </dgm:pt>
    <dgm:pt modelId="{ECCC7762-4604-4089-84FC-D32EABE9AECA}" type="pres">
      <dgm:prSet presAssocID="{480C8299-C648-4B6A-81EE-592E4DD6A42C}" presName="parentText" presStyleLbl="node1" presStyleIdx="1" presStyleCnt="3">
        <dgm:presLayoutVars>
          <dgm:chMax val="0"/>
          <dgm:bulletEnabled val="1"/>
        </dgm:presLayoutVars>
      </dgm:prSet>
      <dgm:spPr/>
      <dgm:t>
        <a:bodyPr/>
        <a:lstStyle/>
        <a:p>
          <a:endParaRPr lang="en-US"/>
        </a:p>
      </dgm:t>
    </dgm:pt>
    <dgm:pt modelId="{FC1DF59D-77FF-4CE1-9B0D-4078DB53D67D}" type="pres">
      <dgm:prSet presAssocID="{480C8299-C648-4B6A-81EE-592E4DD6A42C}" presName="childText" presStyleLbl="revTx" presStyleIdx="1" presStyleCnt="3">
        <dgm:presLayoutVars>
          <dgm:bulletEnabled val="1"/>
        </dgm:presLayoutVars>
      </dgm:prSet>
      <dgm:spPr/>
      <dgm:t>
        <a:bodyPr/>
        <a:lstStyle/>
        <a:p>
          <a:endParaRPr lang="en-US"/>
        </a:p>
      </dgm:t>
    </dgm:pt>
    <dgm:pt modelId="{7BEE610B-7D56-46DD-B123-F52E75E9D4E4}" type="pres">
      <dgm:prSet presAssocID="{087F5743-7A99-4C6E-9A88-683D90EA3A33}" presName="parentText" presStyleLbl="node1" presStyleIdx="2" presStyleCnt="3">
        <dgm:presLayoutVars>
          <dgm:chMax val="0"/>
          <dgm:bulletEnabled val="1"/>
        </dgm:presLayoutVars>
      </dgm:prSet>
      <dgm:spPr/>
      <dgm:t>
        <a:bodyPr/>
        <a:lstStyle/>
        <a:p>
          <a:endParaRPr lang="en-US"/>
        </a:p>
      </dgm:t>
    </dgm:pt>
    <dgm:pt modelId="{7A295C94-42D1-4453-A741-9C624AF30E56}" type="pres">
      <dgm:prSet presAssocID="{087F5743-7A99-4C6E-9A88-683D90EA3A33}" presName="childText" presStyleLbl="revTx" presStyleIdx="2" presStyleCnt="3">
        <dgm:presLayoutVars>
          <dgm:bulletEnabled val="1"/>
        </dgm:presLayoutVars>
      </dgm:prSet>
      <dgm:spPr/>
      <dgm:t>
        <a:bodyPr/>
        <a:lstStyle/>
        <a:p>
          <a:endParaRPr lang="en-US"/>
        </a:p>
      </dgm:t>
    </dgm:pt>
  </dgm:ptLst>
  <dgm:cxnLst>
    <dgm:cxn modelId="{2D690249-BD3C-4A6C-B68A-744741A4F667}" srcId="{087F5743-7A99-4C6E-9A88-683D90EA3A33}" destId="{A0A3D861-EF99-4FE6-B885-C85763FCE5DA}" srcOrd="1" destOrd="0" parTransId="{75710538-AB68-4F4D-8999-470C77619D59}" sibTransId="{3C98899C-28F7-4F69-9F08-ED98E9D84EAC}"/>
    <dgm:cxn modelId="{66FF3C05-8D6D-4A95-AF3A-9305657161A8}" type="presOf" srcId="{576515E3-93CF-4AF8-8E08-0FF2B9E5543D}" destId="{FC1DF59D-77FF-4CE1-9B0D-4078DB53D67D}" srcOrd="0" destOrd="0" presId="urn:microsoft.com/office/officeart/2005/8/layout/vList2"/>
    <dgm:cxn modelId="{1346C8C2-023C-4459-A125-624A2CA98DDC}" srcId="{BC16D773-4EE1-44CA-A1B2-A71EBB78CEB3}" destId="{1220876A-2046-4BFD-9771-C52F31F47409}" srcOrd="0" destOrd="0" parTransId="{07FEBB52-9487-4B14-9243-BA7B4FF81C9C}" sibTransId="{96D4C7C8-9BCC-4DB4-ABFF-0CAEE0AAEA4F}"/>
    <dgm:cxn modelId="{0E07D688-1F8E-4D7D-9228-07ACC1D91DCC}" type="presOf" srcId="{1220876A-2046-4BFD-9771-C52F31F47409}" destId="{DAB7C253-E044-480A-BCBE-CFB1988A5BFF}" srcOrd="0" destOrd="0" presId="urn:microsoft.com/office/officeart/2005/8/layout/vList2"/>
    <dgm:cxn modelId="{CA47BDB1-045B-4BB2-B4E3-580C83C13F91}" srcId="{B9931705-2133-47CC-9595-CEC4FFD2C026}" destId="{480C8299-C648-4B6A-81EE-592E4DD6A42C}" srcOrd="1" destOrd="0" parTransId="{F7F4DA5D-5016-40F2-96AD-A43AFE49022D}" sibTransId="{9CE23F98-E9B7-4E96-BA50-DC3F93E20598}"/>
    <dgm:cxn modelId="{ABD565AE-3FC2-430A-82E1-8AF3B9080B65}" srcId="{480C8299-C648-4B6A-81EE-592E4DD6A42C}" destId="{04C65714-18FA-4662-940D-1F6F2BBD6889}" srcOrd="1" destOrd="0" parTransId="{153B89EC-EF6D-41BF-9589-B6F71673C0CE}" sibTransId="{0CE95C9F-EB5A-44DE-A634-CDDA600F702A}"/>
    <dgm:cxn modelId="{F652CBD5-A58D-4684-94C2-8D4CDE6BD21C}" srcId="{B9931705-2133-47CC-9595-CEC4FFD2C026}" destId="{BC16D773-4EE1-44CA-A1B2-A71EBB78CEB3}" srcOrd="0" destOrd="0" parTransId="{0515BC9E-F343-4C88-82D8-05DA1F9CD1A8}" sibTransId="{A56648E8-91C8-4B1C-89EA-11A88A408C5E}"/>
    <dgm:cxn modelId="{4B9F02F2-B2FA-4076-B7CE-924CC19E8066}" srcId="{B9931705-2133-47CC-9595-CEC4FFD2C026}" destId="{087F5743-7A99-4C6E-9A88-683D90EA3A33}" srcOrd="2" destOrd="0" parTransId="{6F8F41BF-494C-43FA-9C5F-D838089ACFD8}" sibTransId="{697FAC91-611A-4F01-92FE-7401F94E8C7D}"/>
    <dgm:cxn modelId="{00662AD2-332C-451F-81B1-F9B22A09F873}" type="presOf" srcId="{087F5743-7A99-4C6E-9A88-683D90EA3A33}" destId="{7BEE610B-7D56-46DD-B123-F52E75E9D4E4}" srcOrd="0" destOrd="0" presId="urn:microsoft.com/office/officeart/2005/8/layout/vList2"/>
    <dgm:cxn modelId="{3F083FBF-82B9-4FDB-A70B-20ABE9EA2991}" type="presOf" srcId="{04C65714-18FA-4662-940D-1F6F2BBD6889}" destId="{FC1DF59D-77FF-4CE1-9B0D-4078DB53D67D}" srcOrd="0" destOrd="1" presId="urn:microsoft.com/office/officeart/2005/8/layout/vList2"/>
    <dgm:cxn modelId="{2B33BFC9-F532-4886-9E68-21AD65EEBC75}" srcId="{480C8299-C648-4B6A-81EE-592E4DD6A42C}" destId="{576515E3-93CF-4AF8-8E08-0FF2B9E5543D}" srcOrd="0" destOrd="0" parTransId="{B6CF6C34-8BE9-4B83-961E-55B19596514F}" sibTransId="{70CE4C18-5EA3-44B4-837B-68859609EB15}"/>
    <dgm:cxn modelId="{2F6DCFA3-D901-4565-B268-05A268D68F68}" srcId="{087F5743-7A99-4C6E-9A88-683D90EA3A33}" destId="{A057DE08-BFBF-4B87-BF76-4A383918153F}" srcOrd="0" destOrd="0" parTransId="{BFAA4BAD-5FDC-474B-8C33-E074457BDB3B}" sibTransId="{C5AB95DF-5E10-4A6A-BB69-7D63B3007DBC}"/>
    <dgm:cxn modelId="{0F17E1CA-77A6-4E00-B19B-4A5127A42572}" type="presOf" srcId="{BC16D773-4EE1-44CA-A1B2-A71EBB78CEB3}" destId="{12AD75B8-332E-4DBC-9D7B-E74B5F889639}" srcOrd="0" destOrd="0" presId="urn:microsoft.com/office/officeart/2005/8/layout/vList2"/>
    <dgm:cxn modelId="{3595B2D2-C2AA-4B80-AC8F-65C21A789F54}" type="presOf" srcId="{480C8299-C648-4B6A-81EE-592E4DD6A42C}" destId="{ECCC7762-4604-4089-84FC-D32EABE9AECA}" srcOrd="0" destOrd="0" presId="urn:microsoft.com/office/officeart/2005/8/layout/vList2"/>
    <dgm:cxn modelId="{1050D60F-4CFA-44A4-B3B1-E9AF57471ACB}" type="presOf" srcId="{A0A3D861-EF99-4FE6-B885-C85763FCE5DA}" destId="{7A295C94-42D1-4453-A741-9C624AF30E56}" srcOrd="0" destOrd="1" presId="urn:microsoft.com/office/officeart/2005/8/layout/vList2"/>
    <dgm:cxn modelId="{90F5E747-DC5F-4BAB-898B-8A5F4D227EC4}" type="presOf" srcId="{B9931705-2133-47CC-9595-CEC4FFD2C026}" destId="{B987A5AA-19A8-41C1-B37D-E9C52639716C}" srcOrd="0" destOrd="0" presId="urn:microsoft.com/office/officeart/2005/8/layout/vList2"/>
    <dgm:cxn modelId="{89292997-F41E-4B0C-A33A-5CDC48C46EA9}" type="presOf" srcId="{A057DE08-BFBF-4B87-BF76-4A383918153F}" destId="{7A295C94-42D1-4453-A741-9C624AF30E56}" srcOrd="0" destOrd="0" presId="urn:microsoft.com/office/officeart/2005/8/layout/vList2"/>
    <dgm:cxn modelId="{5490494C-CD80-4999-A5D8-ABD0DD468EC1}" type="presParOf" srcId="{B987A5AA-19A8-41C1-B37D-E9C52639716C}" destId="{12AD75B8-332E-4DBC-9D7B-E74B5F889639}" srcOrd="0" destOrd="0" presId="urn:microsoft.com/office/officeart/2005/8/layout/vList2"/>
    <dgm:cxn modelId="{28B1A2C9-8AD1-4E61-9E99-CBE0C543D365}" type="presParOf" srcId="{B987A5AA-19A8-41C1-B37D-E9C52639716C}" destId="{DAB7C253-E044-480A-BCBE-CFB1988A5BFF}" srcOrd="1" destOrd="0" presId="urn:microsoft.com/office/officeart/2005/8/layout/vList2"/>
    <dgm:cxn modelId="{0AB428E4-4EF5-47FD-86AA-CC694FC6A8B8}" type="presParOf" srcId="{B987A5AA-19A8-41C1-B37D-E9C52639716C}" destId="{ECCC7762-4604-4089-84FC-D32EABE9AECA}" srcOrd="2" destOrd="0" presId="urn:microsoft.com/office/officeart/2005/8/layout/vList2"/>
    <dgm:cxn modelId="{D24F6DF2-7650-4558-BBDC-3CDC6C459F04}" type="presParOf" srcId="{B987A5AA-19A8-41C1-B37D-E9C52639716C}" destId="{FC1DF59D-77FF-4CE1-9B0D-4078DB53D67D}" srcOrd="3" destOrd="0" presId="urn:microsoft.com/office/officeart/2005/8/layout/vList2"/>
    <dgm:cxn modelId="{1C5AE56E-3852-4D58-93F0-33BEF0821510}" type="presParOf" srcId="{B987A5AA-19A8-41C1-B37D-E9C52639716C}" destId="{7BEE610B-7D56-46DD-B123-F52E75E9D4E4}" srcOrd="4" destOrd="0" presId="urn:microsoft.com/office/officeart/2005/8/layout/vList2"/>
    <dgm:cxn modelId="{F8AC76DB-0FDE-4C5B-B4C9-5361E9A79460}" type="presParOf" srcId="{B987A5AA-19A8-41C1-B37D-E9C52639716C}" destId="{7A295C94-42D1-4453-A741-9C624AF30E5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66E250-C0B2-4055-A7DB-510B1C47C1D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C64A483-A673-45A7-B95D-B1B1EF116155}">
      <dgm:prSet phldrT="[Text]"/>
      <dgm:spPr>
        <a:solidFill>
          <a:srgbClr val="2828FC"/>
        </a:solidFill>
      </dgm:spPr>
      <dgm:t>
        <a:bodyPr/>
        <a:lstStyle/>
        <a:p>
          <a:r>
            <a:rPr lang="en-US" dirty="0" smtClean="0">
              <a:latin typeface="+mj-lt"/>
            </a:rPr>
            <a:t>Solicitations</a:t>
          </a:r>
          <a:endParaRPr lang="en-US" dirty="0">
            <a:latin typeface="+mj-lt"/>
          </a:endParaRPr>
        </a:p>
      </dgm:t>
    </dgm:pt>
    <dgm:pt modelId="{832C257C-BE9E-4861-86C9-38B236404485}" type="parTrans" cxnId="{02F8C309-47AB-4040-8CF5-5B56D6478486}">
      <dgm:prSet/>
      <dgm:spPr/>
      <dgm:t>
        <a:bodyPr/>
        <a:lstStyle/>
        <a:p>
          <a:endParaRPr lang="en-US">
            <a:latin typeface="Gill Sans MT" pitchFamily="34" charset="0"/>
          </a:endParaRPr>
        </a:p>
      </dgm:t>
    </dgm:pt>
    <dgm:pt modelId="{8A960266-5D58-471D-BA16-1ED9C4CCD596}" type="sibTrans" cxnId="{02F8C309-47AB-4040-8CF5-5B56D6478486}">
      <dgm:prSet/>
      <dgm:spPr/>
      <dgm:t>
        <a:bodyPr/>
        <a:lstStyle/>
        <a:p>
          <a:endParaRPr lang="en-US">
            <a:latin typeface="Gill Sans MT" pitchFamily="34" charset="0"/>
          </a:endParaRPr>
        </a:p>
      </dgm:t>
    </dgm:pt>
    <dgm:pt modelId="{5AFF4FBB-EBCD-4FA0-BE1E-ED53F0E963A3}">
      <dgm:prSet phldrT="[Text]"/>
      <dgm:spPr/>
      <dgm:t>
        <a:bodyPr/>
        <a:lstStyle/>
        <a:p>
          <a:r>
            <a:rPr lang="en-US" dirty="0" smtClean="0">
              <a:latin typeface="+mj-lt"/>
            </a:rPr>
            <a:t>Increased attention to gender</a:t>
          </a:r>
          <a:endParaRPr lang="en-US" dirty="0">
            <a:latin typeface="+mj-lt"/>
          </a:endParaRPr>
        </a:p>
      </dgm:t>
    </dgm:pt>
    <dgm:pt modelId="{9A429756-B3BA-4510-9A4D-97C788C6FE14}" type="parTrans" cxnId="{33A9A929-7C0F-4B81-981E-55850FA80E39}">
      <dgm:prSet/>
      <dgm:spPr/>
      <dgm:t>
        <a:bodyPr/>
        <a:lstStyle/>
        <a:p>
          <a:endParaRPr lang="en-US">
            <a:latin typeface="Gill Sans MT" pitchFamily="34" charset="0"/>
          </a:endParaRPr>
        </a:p>
      </dgm:t>
    </dgm:pt>
    <dgm:pt modelId="{389F6FDA-C492-4274-9CCA-EBE1E08F1C39}" type="sibTrans" cxnId="{33A9A929-7C0F-4B81-981E-55850FA80E39}">
      <dgm:prSet/>
      <dgm:spPr/>
      <dgm:t>
        <a:bodyPr/>
        <a:lstStyle/>
        <a:p>
          <a:endParaRPr lang="en-US">
            <a:latin typeface="Gill Sans MT" pitchFamily="34" charset="0"/>
          </a:endParaRPr>
        </a:p>
      </dgm:t>
    </dgm:pt>
    <dgm:pt modelId="{CDE8ED97-43A5-47C0-87E9-ED1666806D15}">
      <dgm:prSet phldrT="[Text]"/>
      <dgm:spPr/>
      <dgm:t>
        <a:bodyPr/>
        <a:lstStyle/>
        <a:p>
          <a:r>
            <a:rPr lang="en-US" dirty="0" smtClean="0">
              <a:latin typeface="+mj-lt"/>
            </a:rPr>
            <a:t>Technical &amp; institutional requirements</a:t>
          </a:r>
          <a:endParaRPr lang="en-US" dirty="0">
            <a:latin typeface="+mj-lt"/>
          </a:endParaRPr>
        </a:p>
      </dgm:t>
    </dgm:pt>
    <dgm:pt modelId="{D7387390-98EE-4A31-A2F0-6F9C5E7F5A4D}" type="parTrans" cxnId="{CD5B07FE-741C-4F26-A632-2D990616FEDA}">
      <dgm:prSet/>
      <dgm:spPr/>
      <dgm:t>
        <a:bodyPr/>
        <a:lstStyle/>
        <a:p>
          <a:endParaRPr lang="en-US">
            <a:latin typeface="Gill Sans MT" pitchFamily="34" charset="0"/>
          </a:endParaRPr>
        </a:p>
      </dgm:t>
    </dgm:pt>
    <dgm:pt modelId="{0CC880E9-3FCF-4E8E-A94C-7D9E1DC02234}" type="sibTrans" cxnId="{CD5B07FE-741C-4F26-A632-2D990616FEDA}">
      <dgm:prSet/>
      <dgm:spPr/>
      <dgm:t>
        <a:bodyPr/>
        <a:lstStyle/>
        <a:p>
          <a:endParaRPr lang="en-US">
            <a:latin typeface="Gill Sans MT" pitchFamily="34" charset="0"/>
          </a:endParaRPr>
        </a:p>
      </dgm:t>
    </dgm:pt>
    <dgm:pt modelId="{FE9E80CE-960B-40B5-AAF6-E9F6A30F85DC}">
      <dgm:prSet phldrT="[Text]"/>
      <dgm:spPr>
        <a:solidFill>
          <a:srgbClr val="2828FC"/>
        </a:solidFill>
      </dgm:spPr>
      <dgm:t>
        <a:bodyPr/>
        <a:lstStyle/>
        <a:p>
          <a:r>
            <a:rPr lang="en-US" dirty="0" smtClean="0">
              <a:latin typeface="+mj-lt"/>
            </a:rPr>
            <a:t>Technical</a:t>
          </a:r>
          <a:r>
            <a:rPr lang="en-US" dirty="0" smtClean="0">
              <a:latin typeface="Gill Sans MT" pitchFamily="34" charset="0"/>
            </a:rPr>
            <a:t> Reviews</a:t>
          </a:r>
          <a:endParaRPr lang="en-US" dirty="0">
            <a:latin typeface="Gill Sans MT" pitchFamily="34" charset="0"/>
          </a:endParaRPr>
        </a:p>
      </dgm:t>
    </dgm:pt>
    <dgm:pt modelId="{A74D4E49-DBDF-409B-9B8A-61BDACCC42EB}" type="parTrans" cxnId="{3B14C081-B0A7-428F-B5EE-4C57AEBE75C9}">
      <dgm:prSet/>
      <dgm:spPr/>
      <dgm:t>
        <a:bodyPr/>
        <a:lstStyle/>
        <a:p>
          <a:endParaRPr lang="en-US">
            <a:latin typeface="Gill Sans MT" pitchFamily="34" charset="0"/>
          </a:endParaRPr>
        </a:p>
      </dgm:t>
    </dgm:pt>
    <dgm:pt modelId="{5E241D75-F622-4700-BD53-A5AC157052A5}" type="sibTrans" cxnId="{3B14C081-B0A7-428F-B5EE-4C57AEBE75C9}">
      <dgm:prSet/>
      <dgm:spPr/>
      <dgm:t>
        <a:bodyPr/>
        <a:lstStyle/>
        <a:p>
          <a:endParaRPr lang="en-US">
            <a:latin typeface="Gill Sans MT" pitchFamily="34" charset="0"/>
          </a:endParaRPr>
        </a:p>
      </dgm:t>
    </dgm:pt>
    <dgm:pt modelId="{2A97D2D5-8951-407C-B251-5DB435B5BF8E}">
      <dgm:prSet phldrT="[Text]"/>
      <dgm:spPr/>
      <dgm:t>
        <a:bodyPr/>
        <a:lstStyle/>
        <a:p>
          <a:r>
            <a:rPr lang="en-US" dirty="0" smtClean="0">
              <a:latin typeface="+mj-lt"/>
            </a:rPr>
            <a:t>Clear understanding of issues within context</a:t>
          </a:r>
          <a:endParaRPr lang="en-US" dirty="0">
            <a:latin typeface="+mj-lt"/>
          </a:endParaRPr>
        </a:p>
      </dgm:t>
    </dgm:pt>
    <dgm:pt modelId="{87E9DA98-B435-42CA-B6AD-DDBEF263BB25}" type="parTrans" cxnId="{665AE7BF-7BC0-4A5F-A577-38576B25215C}">
      <dgm:prSet/>
      <dgm:spPr/>
      <dgm:t>
        <a:bodyPr/>
        <a:lstStyle/>
        <a:p>
          <a:endParaRPr lang="en-US">
            <a:latin typeface="Gill Sans MT" pitchFamily="34" charset="0"/>
          </a:endParaRPr>
        </a:p>
      </dgm:t>
    </dgm:pt>
    <dgm:pt modelId="{6789243B-6039-407F-AA34-D62B550D5448}" type="sibTrans" cxnId="{665AE7BF-7BC0-4A5F-A577-38576B25215C}">
      <dgm:prSet/>
      <dgm:spPr/>
      <dgm:t>
        <a:bodyPr/>
        <a:lstStyle/>
        <a:p>
          <a:endParaRPr lang="en-US">
            <a:latin typeface="Gill Sans MT" pitchFamily="34" charset="0"/>
          </a:endParaRPr>
        </a:p>
      </dgm:t>
    </dgm:pt>
    <dgm:pt modelId="{0D14D61F-E733-48DB-8A25-83221512AD82}">
      <dgm:prSet phldrT="[Text]"/>
      <dgm:spPr/>
      <dgm:t>
        <a:bodyPr/>
        <a:lstStyle/>
        <a:p>
          <a:r>
            <a:rPr lang="en-US" dirty="0" smtClean="0">
              <a:latin typeface="+mj-lt"/>
            </a:rPr>
            <a:t>Logical approach to specified results</a:t>
          </a:r>
          <a:endParaRPr lang="en-US" dirty="0">
            <a:latin typeface="+mj-lt"/>
          </a:endParaRPr>
        </a:p>
      </dgm:t>
    </dgm:pt>
    <dgm:pt modelId="{D334277E-018C-4405-9432-769DA9ADBA17}" type="parTrans" cxnId="{028DE132-A304-4C88-8C49-A91249B67FB4}">
      <dgm:prSet/>
      <dgm:spPr/>
      <dgm:t>
        <a:bodyPr/>
        <a:lstStyle/>
        <a:p>
          <a:endParaRPr lang="en-US">
            <a:latin typeface="Gill Sans MT" pitchFamily="34" charset="0"/>
          </a:endParaRPr>
        </a:p>
      </dgm:t>
    </dgm:pt>
    <dgm:pt modelId="{27FDC78C-7DC0-4309-B09C-8BAAB042A328}" type="sibTrans" cxnId="{028DE132-A304-4C88-8C49-A91249B67FB4}">
      <dgm:prSet/>
      <dgm:spPr/>
      <dgm:t>
        <a:bodyPr/>
        <a:lstStyle/>
        <a:p>
          <a:endParaRPr lang="en-US">
            <a:latin typeface="Gill Sans MT" pitchFamily="34" charset="0"/>
          </a:endParaRPr>
        </a:p>
      </dgm:t>
    </dgm:pt>
    <dgm:pt modelId="{0CFCDFF8-097F-44A2-A407-3737CB56BCCB}">
      <dgm:prSet phldrT="[Text]"/>
      <dgm:spPr>
        <a:solidFill>
          <a:srgbClr val="2828FC"/>
        </a:solidFill>
      </dgm:spPr>
      <dgm:t>
        <a:bodyPr/>
        <a:lstStyle/>
        <a:p>
          <a:r>
            <a:rPr lang="en-US" dirty="0" smtClean="0">
              <a:latin typeface="+mn-lt"/>
            </a:rPr>
            <a:t>Monitoring &amp; Evaluation</a:t>
          </a:r>
          <a:endParaRPr lang="en-US" dirty="0">
            <a:latin typeface="+mn-lt"/>
          </a:endParaRPr>
        </a:p>
      </dgm:t>
    </dgm:pt>
    <dgm:pt modelId="{6717BB13-02D5-4930-B8B9-C2F30E64E9C2}" type="parTrans" cxnId="{398B9C58-0055-488A-B2E0-FB471A31E737}">
      <dgm:prSet/>
      <dgm:spPr/>
      <dgm:t>
        <a:bodyPr/>
        <a:lstStyle/>
        <a:p>
          <a:endParaRPr lang="en-US">
            <a:latin typeface="Gill Sans MT" pitchFamily="34" charset="0"/>
          </a:endParaRPr>
        </a:p>
      </dgm:t>
    </dgm:pt>
    <dgm:pt modelId="{44F981D0-49EB-46EE-A14D-2558E618B730}" type="sibTrans" cxnId="{398B9C58-0055-488A-B2E0-FB471A31E737}">
      <dgm:prSet/>
      <dgm:spPr/>
      <dgm:t>
        <a:bodyPr/>
        <a:lstStyle/>
        <a:p>
          <a:endParaRPr lang="en-US">
            <a:latin typeface="Gill Sans MT" pitchFamily="34" charset="0"/>
          </a:endParaRPr>
        </a:p>
      </dgm:t>
    </dgm:pt>
    <dgm:pt modelId="{9A032413-8972-4ADF-A5D8-C413BBBE356A}">
      <dgm:prSet phldrT="[Text]"/>
      <dgm:spPr/>
      <dgm:t>
        <a:bodyPr/>
        <a:lstStyle/>
        <a:p>
          <a:r>
            <a:rPr lang="en-US" dirty="0" smtClean="0">
              <a:latin typeface="+mj-lt"/>
            </a:rPr>
            <a:t>Request for sex disaggregation &amp; gender-equality indicators</a:t>
          </a:r>
          <a:endParaRPr lang="en-US" dirty="0">
            <a:latin typeface="+mj-lt"/>
          </a:endParaRPr>
        </a:p>
      </dgm:t>
    </dgm:pt>
    <dgm:pt modelId="{AEFAD73D-BA7C-4AEF-B750-9CCB69F4372E}" type="parTrans" cxnId="{4DEB4BB1-6B30-43CE-A7CE-95A3C38CCBC3}">
      <dgm:prSet/>
      <dgm:spPr/>
      <dgm:t>
        <a:bodyPr/>
        <a:lstStyle/>
        <a:p>
          <a:endParaRPr lang="en-US">
            <a:latin typeface="Gill Sans MT" pitchFamily="34" charset="0"/>
          </a:endParaRPr>
        </a:p>
      </dgm:t>
    </dgm:pt>
    <dgm:pt modelId="{22C8C674-4606-4D3C-88C9-36097397B5CD}" type="sibTrans" cxnId="{4DEB4BB1-6B30-43CE-A7CE-95A3C38CCBC3}">
      <dgm:prSet/>
      <dgm:spPr/>
      <dgm:t>
        <a:bodyPr/>
        <a:lstStyle/>
        <a:p>
          <a:endParaRPr lang="en-US">
            <a:latin typeface="Gill Sans MT" pitchFamily="34" charset="0"/>
          </a:endParaRPr>
        </a:p>
      </dgm:t>
    </dgm:pt>
    <dgm:pt modelId="{C483258E-E673-4D6C-AA2D-C1A7F381156A}">
      <dgm:prSet phldrT="[Text]"/>
      <dgm:spPr/>
      <dgm:t>
        <a:bodyPr/>
        <a:lstStyle/>
        <a:p>
          <a:r>
            <a:rPr lang="en-US" dirty="0" smtClean="0">
              <a:latin typeface="+mj-lt"/>
            </a:rPr>
            <a:t>Required reporting on progress</a:t>
          </a:r>
          <a:endParaRPr lang="en-US" dirty="0">
            <a:latin typeface="+mj-lt"/>
          </a:endParaRPr>
        </a:p>
      </dgm:t>
    </dgm:pt>
    <dgm:pt modelId="{ADCE6FB7-FFFE-40CB-A851-39B690A2D08E}" type="parTrans" cxnId="{446231E2-2E4C-4E87-B23A-CC4D0F73DD9F}">
      <dgm:prSet/>
      <dgm:spPr/>
      <dgm:t>
        <a:bodyPr/>
        <a:lstStyle/>
        <a:p>
          <a:endParaRPr lang="en-US">
            <a:latin typeface="Gill Sans MT" pitchFamily="34" charset="0"/>
          </a:endParaRPr>
        </a:p>
      </dgm:t>
    </dgm:pt>
    <dgm:pt modelId="{E77CEEDB-E976-419B-988A-16EC3D197B90}" type="sibTrans" cxnId="{446231E2-2E4C-4E87-B23A-CC4D0F73DD9F}">
      <dgm:prSet/>
      <dgm:spPr/>
      <dgm:t>
        <a:bodyPr/>
        <a:lstStyle/>
        <a:p>
          <a:endParaRPr lang="en-US">
            <a:latin typeface="Gill Sans MT" pitchFamily="34" charset="0"/>
          </a:endParaRPr>
        </a:p>
      </dgm:t>
    </dgm:pt>
    <dgm:pt modelId="{8CF0E538-0B10-4B81-85AF-4FCA5EC0CCA3}" type="pres">
      <dgm:prSet presAssocID="{3D66E250-C0B2-4055-A7DB-510B1C47C1D5}" presName="linearFlow" presStyleCnt="0">
        <dgm:presLayoutVars>
          <dgm:dir/>
          <dgm:animLvl val="lvl"/>
          <dgm:resizeHandles val="exact"/>
        </dgm:presLayoutVars>
      </dgm:prSet>
      <dgm:spPr/>
      <dgm:t>
        <a:bodyPr/>
        <a:lstStyle/>
        <a:p>
          <a:endParaRPr lang="en-US"/>
        </a:p>
      </dgm:t>
    </dgm:pt>
    <dgm:pt modelId="{25C9D183-CEB6-4C4D-AE8D-8D87C07A7E5F}" type="pres">
      <dgm:prSet presAssocID="{2C64A483-A673-45A7-B95D-B1B1EF116155}" presName="composite" presStyleCnt="0"/>
      <dgm:spPr/>
    </dgm:pt>
    <dgm:pt modelId="{077A91A2-6993-4D97-9C5B-FA95B4B9F720}" type="pres">
      <dgm:prSet presAssocID="{2C64A483-A673-45A7-B95D-B1B1EF116155}" presName="parentText" presStyleLbl="alignNode1" presStyleIdx="0" presStyleCnt="3">
        <dgm:presLayoutVars>
          <dgm:chMax val="1"/>
          <dgm:bulletEnabled val="1"/>
        </dgm:presLayoutVars>
      </dgm:prSet>
      <dgm:spPr/>
      <dgm:t>
        <a:bodyPr/>
        <a:lstStyle/>
        <a:p>
          <a:endParaRPr lang="en-US"/>
        </a:p>
      </dgm:t>
    </dgm:pt>
    <dgm:pt modelId="{6D9C527C-5525-46CF-8084-93B6B41CCAA2}" type="pres">
      <dgm:prSet presAssocID="{2C64A483-A673-45A7-B95D-B1B1EF116155}" presName="descendantText" presStyleLbl="alignAcc1" presStyleIdx="0" presStyleCnt="3">
        <dgm:presLayoutVars>
          <dgm:bulletEnabled val="1"/>
        </dgm:presLayoutVars>
      </dgm:prSet>
      <dgm:spPr/>
      <dgm:t>
        <a:bodyPr/>
        <a:lstStyle/>
        <a:p>
          <a:endParaRPr lang="en-US"/>
        </a:p>
      </dgm:t>
    </dgm:pt>
    <dgm:pt modelId="{C10185F1-2730-4C1C-A0D5-E75DF3150236}" type="pres">
      <dgm:prSet presAssocID="{8A960266-5D58-471D-BA16-1ED9C4CCD596}" presName="sp" presStyleCnt="0"/>
      <dgm:spPr/>
    </dgm:pt>
    <dgm:pt modelId="{9A320E41-8709-4BBF-A536-7DA60FCFB29A}" type="pres">
      <dgm:prSet presAssocID="{FE9E80CE-960B-40B5-AAF6-E9F6A30F85DC}" presName="composite" presStyleCnt="0"/>
      <dgm:spPr/>
    </dgm:pt>
    <dgm:pt modelId="{F9D02ECE-7E60-4846-B4C2-C658C9C671DD}" type="pres">
      <dgm:prSet presAssocID="{FE9E80CE-960B-40B5-AAF6-E9F6A30F85DC}" presName="parentText" presStyleLbl="alignNode1" presStyleIdx="1" presStyleCnt="3">
        <dgm:presLayoutVars>
          <dgm:chMax val="1"/>
          <dgm:bulletEnabled val="1"/>
        </dgm:presLayoutVars>
      </dgm:prSet>
      <dgm:spPr/>
      <dgm:t>
        <a:bodyPr/>
        <a:lstStyle/>
        <a:p>
          <a:endParaRPr lang="en-US"/>
        </a:p>
      </dgm:t>
    </dgm:pt>
    <dgm:pt modelId="{C571CFFD-3A34-4583-980D-64066468AC7B}" type="pres">
      <dgm:prSet presAssocID="{FE9E80CE-960B-40B5-AAF6-E9F6A30F85DC}" presName="descendantText" presStyleLbl="alignAcc1" presStyleIdx="1" presStyleCnt="3">
        <dgm:presLayoutVars>
          <dgm:bulletEnabled val="1"/>
        </dgm:presLayoutVars>
      </dgm:prSet>
      <dgm:spPr/>
      <dgm:t>
        <a:bodyPr/>
        <a:lstStyle/>
        <a:p>
          <a:endParaRPr lang="en-US"/>
        </a:p>
      </dgm:t>
    </dgm:pt>
    <dgm:pt modelId="{EDFC1328-75E3-4766-84C9-E1AA9114F7B2}" type="pres">
      <dgm:prSet presAssocID="{5E241D75-F622-4700-BD53-A5AC157052A5}" presName="sp" presStyleCnt="0"/>
      <dgm:spPr/>
    </dgm:pt>
    <dgm:pt modelId="{13D71F9B-F38C-4E62-8D9F-F9F81265D246}" type="pres">
      <dgm:prSet presAssocID="{0CFCDFF8-097F-44A2-A407-3737CB56BCCB}" presName="composite" presStyleCnt="0"/>
      <dgm:spPr/>
    </dgm:pt>
    <dgm:pt modelId="{FAE5DF56-54BF-489B-A699-92281FF3211D}" type="pres">
      <dgm:prSet presAssocID="{0CFCDFF8-097F-44A2-A407-3737CB56BCCB}" presName="parentText" presStyleLbl="alignNode1" presStyleIdx="2" presStyleCnt="3">
        <dgm:presLayoutVars>
          <dgm:chMax val="1"/>
          <dgm:bulletEnabled val="1"/>
        </dgm:presLayoutVars>
      </dgm:prSet>
      <dgm:spPr/>
      <dgm:t>
        <a:bodyPr/>
        <a:lstStyle/>
        <a:p>
          <a:endParaRPr lang="en-US"/>
        </a:p>
      </dgm:t>
    </dgm:pt>
    <dgm:pt modelId="{1EDF01CD-8A5E-4C5F-A20D-DE213F34DD23}" type="pres">
      <dgm:prSet presAssocID="{0CFCDFF8-097F-44A2-A407-3737CB56BCCB}" presName="descendantText" presStyleLbl="alignAcc1" presStyleIdx="2" presStyleCnt="3">
        <dgm:presLayoutVars>
          <dgm:bulletEnabled val="1"/>
        </dgm:presLayoutVars>
      </dgm:prSet>
      <dgm:spPr/>
      <dgm:t>
        <a:bodyPr/>
        <a:lstStyle/>
        <a:p>
          <a:endParaRPr lang="en-US"/>
        </a:p>
      </dgm:t>
    </dgm:pt>
  </dgm:ptLst>
  <dgm:cxnLst>
    <dgm:cxn modelId="{665AE7BF-7BC0-4A5F-A577-38576B25215C}" srcId="{FE9E80CE-960B-40B5-AAF6-E9F6A30F85DC}" destId="{2A97D2D5-8951-407C-B251-5DB435B5BF8E}" srcOrd="0" destOrd="0" parTransId="{87E9DA98-B435-42CA-B6AD-DDBEF263BB25}" sibTransId="{6789243B-6039-407F-AA34-D62B550D5448}"/>
    <dgm:cxn modelId="{398B9C58-0055-488A-B2E0-FB471A31E737}" srcId="{3D66E250-C0B2-4055-A7DB-510B1C47C1D5}" destId="{0CFCDFF8-097F-44A2-A407-3737CB56BCCB}" srcOrd="2" destOrd="0" parTransId="{6717BB13-02D5-4930-B8B9-C2F30E64E9C2}" sibTransId="{44F981D0-49EB-46EE-A14D-2558E618B730}"/>
    <dgm:cxn modelId="{DE635029-D7EC-4BA3-90AD-2B46E8345523}" type="presOf" srcId="{9A032413-8972-4ADF-A5D8-C413BBBE356A}" destId="{1EDF01CD-8A5E-4C5F-A20D-DE213F34DD23}" srcOrd="0" destOrd="0" presId="urn:microsoft.com/office/officeart/2005/8/layout/chevron2"/>
    <dgm:cxn modelId="{4DEB4BB1-6B30-43CE-A7CE-95A3C38CCBC3}" srcId="{0CFCDFF8-097F-44A2-A407-3737CB56BCCB}" destId="{9A032413-8972-4ADF-A5D8-C413BBBE356A}" srcOrd="0" destOrd="0" parTransId="{AEFAD73D-BA7C-4AEF-B750-9CCB69F4372E}" sibTransId="{22C8C674-4606-4D3C-88C9-36097397B5CD}"/>
    <dgm:cxn modelId="{9B4CEEDE-F1B4-49FB-9F72-C6BF3EAC18D1}" type="presOf" srcId="{0D14D61F-E733-48DB-8A25-83221512AD82}" destId="{C571CFFD-3A34-4583-980D-64066468AC7B}" srcOrd="0" destOrd="1" presId="urn:microsoft.com/office/officeart/2005/8/layout/chevron2"/>
    <dgm:cxn modelId="{92AC2386-C9F6-4F43-8AB8-16B0D7BFD41A}" type="presOf" srcId="{C483258E-E673-4D6C-AA2D-C1A7F381156A}" destId="{1EDF01CD-8A5E-4C5F-A20D-DE213F34DD23}" srcOrd="0" destOrd="1" presId="urn:microsoft.com/office/officeart/2005/8/layout/chevron2"/>
    <dgm:cxn modelId="{33A9A929-7C0F-4B81-981E-55850FA80E39}" srcId="{2C64A483-A673-45A7-B95D-B1B1EF116155}" destId="{5AFF4FBB-EBCD-4FA0-BE1E-ED53F0E963A3}" srcOrd="0" destOrd="0" parTransId="{9A429756-B3BA-4510-9A4D-97C788C6FE14}" sibTransId="{389F6FDA-C492-4274-9CCA-EBE1E08F1C39}"/>
    <dgm:cxn modelId="{D9D42A55-B487-40F0-921C-FB34CA05AE9F}" type="presOf" srcId="{0CFCDFF8-097F-44A2-A407-3737CB56BCCB}" destId="{FAE5DF56-54BF-489B-A699-92281FF3211D}" srcOrd="0" destOrd="0" presId="urn:microsoft.com/office/officeart/2005/8/layout/chevron2"/>
    <dgm:cxn modelId="{446231E2-2E4C-4E87-B23A-CC4D0F73DD9F}" srcId="{0CFCDFF8-097F-44A2-A407-3737CB56BCCB}" destId="{C483258E-E673-4D6C-AA2D-C1A7F381156A}" srcOrd="1" destOrd="0" parTransId="{ADCE6FB7-FFFE-40CB-A851-39B690A2D08E}" sibTransId="{E77CEEDB-E976-419B-988A-16EC3D197B90}"/>
    <dgm:cxn modelId="{028DE132-A304-4C88-8C49-A91249B67FB4}" srcId="{FE9E80CE-960B-40B5-AAF6-E9F6A30F85DC}" destId="{0D14D61F-E733-48DB-8A25-83221512AD82}" srcOrd="1" destOrd="0" parTransId="{D334277E-018C-4405-9432-769DA9ADBA17}" sibTransId="{27FDC78C-7DC0-4309-B09C-8BAAB042A328}"/>
    <dgm:cxn modelId="{716925C6-6922-4BBD-9EE0-F08E35F41F48}" type="presOf" srcId="{FE9E80CE-960B-40B5-AAF6-E9F6A30F85DC}" destId="{F9D02ECE-7E60-4846-B4C2-C658C9C671DD}" srcOrd="0" destOrd="0" presId="urn:microsoft.com/office/officeart/2005/8/layout/chevron2"/>
    <dgm:cxn modelId="{EDA98967-7E61-4240-9CF9-16485F82430D}" type="presOf" srcId="{2C64A483-A673-45A7-B95D-B1B1EF116155}" destId="{077A91A2-6993-4D97-9C5B-FA95B4B9F720}" srcOrd="0" destOrd="0" presId="urn:microsoft.com/office/officeart/2005/8/layout/chevron2"/>
    <dgm:cxn modelId="{52B89A00-D81C-44DA-9BDF-F466216713B2}" type="presOf" srcId="{2A97D2D5-8951-407C-B251-5DB435B5BF8E}" destId="{C571CFFD-3A34-4583-980D-64066468AC7B}" srcOrd="0" destOrd="0" presId="urn:microsoft.com/office/officeart/2005/8/layout/chevron2"/>
    <dgm:cxn modelId="{B41EB856-2C21-4DC1-B670-DD1DABAE934F}" type="presOf" srcId="{3D66E250-C0B2-4055-A7DB-510B1C47C1D5}" destId="{8CF0E538-0B10-4B81-85AF-4FCA5EC0CCA3}" srcOrd="0" destOrd="0" presId="urn:microsoft.com/office/officeart/2005/8/layout/chevron2"/>
    <dgm:cxn modelId="{02F8C309-47AB-4040-8CF5-5B56D6478486}" srcId="{3D66E250-C0B2-4055-A7DB-510B1C47C1D5}" destId="{2C64A483-A673-45A7-B95D-B1B1EF116155}" srcOrd="0" destOrd="0" parTransId="{832C257C-BE9E-4861-86C9-38B236404485}" sibTransId="{8A960266-5D58-471D-BA16-1ED9C4CCD596}"/>
    <dgm:cxn modelId="{CD5B07FE-741C-4F26-A632-2D990616FEDA}" srcId="{2C64A483-A673-45A7-B95D-B1B1EF116155}" destId="{CDE8ED97-43A5-47C0-87E9-ED1666806D15}" srcOrd="1" destOrd="0" parTransId="{D7387390-98EE-4A31-A2F0-6F9C5E7F5A4D}" sibTransId="{0CC880E9-3FCF-4E8E-A94C-7D9E1DC02234}"/>
    <dgm:cxn modelId="{CB4E10DF-1604-4BA4-99C0-937044F0F9FE}" type="presOf" srcId="{5AFF4FBB-EBCD-4FA0-BE1E-ED53F0E963A3}" destId="{6D9C527C-5525-46CF-8084-93B6B41CCAA2}" srcOrd="0" destOrd="0" presId="urn:microsoft.com/office/officeart/2005/8/layout/chevron2"/>
    <dgm:cxn modelId="{3B14C081-B0A7-428F-B5EE-4C57AEBE75C9}" srcId="{3D66E250-C0B2-4055-A7DB-510B1C47C1D5}" destId="{FE9E80CE-960B-40B5-AAF6-E9F6A30F85DC}" srcOrd="1" destOrd="0" parTransId="{A74D4E49-DBDF-409B-9B8A-61BDACCC42EB}" sibTransId="{5E241D75-F622-4700-BD53-A5AC157052A5}"/>
    <dgm:cxn modelId="{E3F0D5A3-A180-4ABD-A83D-EED1C0C42E41}" type="presOf" srcId="{CDE8ED97-43A5-47C0-87E9-ED1666806D15}" destId="{6D9C527C-5525-46CF-8084-93B6B41CCAA2}" srcOrd="0" destOrd="1" presId="urn:microsoft.com/office/officeart/2005/8/layout/chevron2"/>
    <dgm:cxn modelId="{CC864A83-8AA4-4A52-9D09-8825BDB50FEC}" type="presParOf" srcId="{8CF0E538-0B10-4B81-85AF-4FCA5EC0CCA3}" destId="{25C9D183-CEB6-4C4D-AE8D-8D87C07A7E5F}" srcOrd="0" destOrd="0" presId="urn:microsoft.com/office/officeart/2005/8/layout/chevron2"/>
    <dgm:cxn modelId="{163D5813-45AC-4E29-996F-2C0C670431FC}" type="presParOf" srcId="{25C9D183-CEB6-4C4D-AE8D-8D87C07A7E5F}" destId="{077A91A2-6993-4D97-9C5B-FA95B4B9F720}" srcOrd="0" destOrd="0" presId="urn:microsoft.com/office/officeart/2005/8/layout/chevron2"/>
    <dgm:cxn modelId="{4DE59CCB-90B7-47D2-9D24-D9FE85B27D18}" type="presParOf" srcId="{25C9D183-CEB6-4C4D-AE8D-8D87C07A7E5F}" destId="{6D9C527C-5525-46CF-8084-93B6B41CCAA2}" srcOrd="1" destOrd="0" presId="urn:microsoft.com/office/officeart/2005/8/layout/chevron2"/>
    <dgm:cxn modelId="{BF229FE0-4270-4318-B964-F37458B59EE8}" type="presParOf" srcId="{8CF0E538-0B10-4B81-85AF-4FCA5EC0CCA3}" destId="{C10185F1-2730-4C1C-A0D5-E75DF3150236}" srcOrd="1" destOrd="0" presId="urn:microsoft.com/office/officeart/2005/8/layout/chevron2"/>
    <dgm:cxn modelId="{D6951DA7-E673-4814-9BC4-22894A89D321}" type="presParOf" srcId="{8CF0E538-0B10-4B81-85AF-4FCA5EC0CCA3}" destId="{9A320E41-8709-4BBF-A536-7DA60FCFB29A}" srcOrd="2" destOrd="0" presId="urn:microsoft.com/office/officeart/2005/8/layout/chevron2"/>
    <dgm:cxn modelId="{39A67222-B137-47F3-9936-6A3A64C0FFA5}" type="presParOf" srcId="{9A320E41-8709-4BBF-A536-7DA60FCFB29A}" destId="{F9D02ECE-7E60-4846-B4C2-C658C9C671DD}" srcOrd="0" destOrd="0" presId="urn:microsoft.com/office/officeart/2005/8/layout/chevron2"/>
    <dgm:cxn modelId="{08B1BD76-6701-4B5C-8A7C-0F46683FBA83}" type="presParOf" srcId="{9A320E41-8709-4BBF-A536-7DA60FCFB29A}" destId="{C571CFFD-3A34-4583-980D-64066468AC7B}" srcOrd="1" destOrd="0" presId="urn:microsoft.com/office/officeart/2005/8/layout/chevron2"/>
    <dgm:cxn modelId="{269551E2-71B1-44DF-B06C-34602553BBC9}" type="presParOf" srcId="{8CF0E538-0B10-4B81-85AF-4FCA5EC0CCA3}" destId="{EDFC1328-75E3-4766-84C9-E1AA9114F7B2}" srcOrd="3" destOrd="0" presId="urn:microsoft.com/office/officeart/2005/8/layout/chevron2"/>
    <dgm:cxn modelId="{625D1093-A91D-4D96-996D-FBC4548D24E2}" type="presParOf" srcId="{8CF0E538-0B10-4B81-85AF-4FCA5EC0CCA3}" destId="{13D71F9B-F38C-4E62-8D9F-F9F81265D246}" srcOrd="4" destOrd="0" presId="urn:microsoft.com/office/officeart/2005/8/layout/chevron2"/>
    <dgm:cxn modelId="{5A73F233-6036-4A4E-AD53-0E2D30B2B638}" type="presParOf" srcId="{13D71F9B-F38C-4E62-8D9F-F9F81265D246}" destId="{FAE5DF56-54BF-489B-A699-92281FF3211D}" srcOrd="0" destOrd="0" presId="urn:microsoft.com/office/officeart/2005/8/layout/chevron2"/>
    <dgm:cxn modelId="{C06C4B9A-8BC7-43D5-91F8-28C5F685DDC2}" type="presParOf" srcId="{13D71F9B-F38C-4E62-8D9F-F9F81265D246}" destId="{1EDF01CD-8A5E-4C5F-A20D-DE213F34DD2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D75B8-332E-4DBC-9D7B-E74B5F889639}">
      <dsp:nvSpPr>
        <dsp:cNvPr id="0" name=""/>
        <dsp:cNvSpPr/>
      </dsp:nvSpPr>
      <dsp:spPr>
        <a:xfrm>
          <a:off x="0" y="24074"/>
          <a:ext cx="7924800" cy="655200"/>
        </a:xfrm>
        <a:prstGeom prst="roundRect">
          <a:avLst/>
        </a:prstGeom>
        <a:solidFill>
          <a:srgbClr val="2828F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Reduce Gender Disparities</a:t>
          </a:r>
          <a:endParaRPr lang="en-US" sz="2800" kern="1200" dirty="0"/>
        </a:p>
      </dsp:txBody>
      <dsp:txXfrm>
        <a:off x="31984" y="56058"/>
        <a:ext cx="7860832" cy="591232"/>
      </dsp:txXfrm>
    </dsp:sp>
    <dsp:sp modelId="{DAB7C253-E044-480A-BCBE-CFB1988A5BFF}">
      <dsp:nvSpPr>
        <dsp:cNvPr id="0" name=""/>
        <dsp:cNvSpPr/>
      </dsp:nvSpPr>
      <dsp:spPr>
        <a:xfrm>
          <a:off x="0" y="679274"/>
          <a:ext cx="7924800" cy="65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In access to, control over and benefit from resources, wealth, opportunities and services </a:t>
          </a:r>
          <a:endParaRPr lang="en-US" sz="2200" kern="1200" dirty="0"/>
        </a:p>
      </dsp:txBody>
      <dsp:txXfrm>
        <a:off x="0" y="679274"/>
        <a:ext cx="7924800" cy="652050"/>
      </dsp:txXfrm>
    </dsp:sp>
    <dsp:sp modelId="{ECCC7762-4604-4089-84FC-D32EABE9AECA}">
      <dsp:nvSpPr>
        <dsp:cNvPr id="0" name=""/>
        <dsp:cNvSpPr/>
      </dsp:nvSpPr>
      <dsp:spPr>
        <a:xfrm>
          <a:off x="0" y="1331324"/>
          <a:ext cx="7924800" cy="655200"/>
        </a:xfrm>
        <a:prstGeom prst="roundRect">
          <a:avLst/>
        </a:prstGeom>
        <a:solidFill>
          <a:srgbClr val="2828F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Reduce Gender-Based Violence</a:t>
          </a:r>
          <a:endParaRPr lang="en-US" sz="2800" kern="1200" dirty="0"/>
        </a:p>
      </dsp:txBody>
      <dsp:txXfrm>
        <a:off x="31984" y="1363308"/>
        <a:ext cx="7860832" cy="591232"/>
      </dsp:txXfrm>
    </dsp:sp>
    <dsp:sp modelId="{FC1DF59D-77FF-4CE1-9B0D-4078DB53D67D}">
      <dsp:nvSpPr>
        <dsp:cNvPr id="0" name=""/>
        <dsp:cNvSpPr/>
      </dsp:nvSpPr>
      <dsp:spPr>
        <a:xfrm>
          <a:off x="0" y="1986525"/>
          <a:ext cx="7924800"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Mitigate harmful effects </a:t>
          </a:r>
          <a:endParaRPr lang="en-US" sz="2200" kern="1200" dirty="0"/>
        </a:p>
        <a:p>
          <a:pPr marL="228600" lvl="1" indent="-228600" algn="l" defTabSz="977900">
            <a:lnSpc>
              <a:spcPct val="90000"/>
            </a:lnSpc>
            <a:spcBef>
              <a:spcPct val="0"/>
            </a:spcBef>
            <a:spcAft>
              <a:spcPct val="20000"/>
            </a:spcAft>
            <a:buChar char="••"/>
          </a:pPr>
          <a:r>
            <a:rPr lang="en-US" sz="2200" kern="1200" dirty="0" smtClean="0"/>
            <a:t>Individual and community approaches </a:t>
          </a:r>
          <a:endParaRPr lang="en-US" sz="2200" kern="1200" dirty="0"/>
        </a:p>
      </dsp:txBody>
      <dsp:txXfrm>
        <a:off x="0" y="1986525"/>
        <a:ext cx="7924800" cy="724500"/>
      </dsp:txXfrm>
    </dsp:sp>
    <dsp:sp modelId="{7BEE610B-7D56-46DD-B123-F52E75E9D4E4}">
      <dsp:nvSpPr>
        <dsp:cNvPr id="0" name=""/>
        <dsp:cNvSpPr/>
      </dsp:nvSpPr>
      <dsp:spPr>
        <a:xfrm>
          <a:off x="0" y="2711025"/>
          <a:ext cx="7924800" cy="655200"/>
        </a:xfrm>
        <a:prstGeom prst="roundRect">
          <a:avLst/>
        </a:prstGeom>
        <a:solidFill>
          <a:srgbClr val="2828F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Increase Capabilities of Women &amp; Girls</a:t>
          </a:r>
          <a:endParaRPr lang="en-US" sz="2800" kern="1200" dirty="0"/>
        </a:p>
      </dsp:txBody>
      <dsp:txXfrm>
        <a:off x="31984" y="2743009"/>
        <a:ext cx="7860832" cy="591232"/>
      </dsp:txXfrm>
    </dsp:sp>
    <dsp:sp modelId="{7A295C94-42D1-4453-A741-9C624AF30E56}">
      <dsp:nvSpPr>
        <dsp:cNvPr id="0" name=""/>
        <dsp:cNvSpPr/>
      </dsp:nvSpPr>
      <dsp:spPr>
        <a:xfrm>
          <a:off x="0" y="3366225"/>
          <a:ext cx="7924800"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Realize rights and determine life outcomes</a:t>
          </a:r>
          <a:endParaRPr lang="en-US" sz="2200" kern="1200" dirty="0"/>
        </a:p>
        <a:p>
          <a:pPr marL="228600" lvl="1" indent="-228600" algn="l" defTabSz="977900">
            <a:lnSpc>
              <a:spcPct val="90000"/>
            </a:lnSpc>
            <a:spcBef>
              <a:spcPct val="0"/>
            </a:spcBef>
            <a:spcAft>
              <a:spcPct val="20000"/>
            </a:spcAft>
            <a:buChar char="••"/>
          </a:pPr>
          <a:r>
            <a:rPr lang="en-US" sz="2200" kern="1200" dirty="0" smtClean="0"/>
            <a:t>Influence decision making at multiple levels</a:t>
          </a:r>
          <a:endParaRPr lang="en-US" sz="2200" kern="1200" dirty="0"/>
        </a:p>
      </dsp:txBody>
      <dsp:txXfrm>
        <a:off x="0" y="3366225"/>
        <a:ext cx="7924800" cy="724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A91A2-6993-4D97-9C5B-FA95B4B9F720}">
      <dsp:nvSpPr>
        <dsp:cNvPr id="0" name=""/>
        <dsp:cNvSpPr/>
      </dsp:nvSpPr>
      <dsp:spPr>
        <a:xfrm rot="5400000">
          <a:off x="-251588" y="253099"/>
          <a:ext cx="1677255" cy="1174079"/>
        </a:xfrm>
        <a:prstGeom prst="chevron">
          <a:avLst/>
        </a:prstGeom>
        <a:solidFill>
          <a:srgbClr val="2828F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Solicitations</a:t>
          </a:r>
          <a:endParaRPr lang="en-US" sz="1600" kern="1200" dirty="0">
            <a:latin typeface="+mj-lt"/>
          </a:endParaRPr>
        </a:p>
      </dsp:txBody>
      <dsp:txXfrm rot="-5400000">
        <a:off x="1" y="588551"/>
        <a:ext cx="1174079" cy="503176"/>
      </dsp:txXfrm>
    </dsp:sp>
    <dsp:sp modelId="{6D9C527C-5525-46CF-8084-93B6B41CCAA2}">
      <dsp:nvSpPr>
        <dsp:cNvPr id="0" name=""/>
        <dsp:cNvSpPr/>
      </dsp:nvSpPr>
      <dsp:spPr>
        <a:xfrm rot="5400000">
          <a:off x="4156731" y="-2981141"/>
          <a:ext cx="1090216" cy="70555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mj-lt"/>
            </a:rPr>
            <a:t>Increased attention to gender</a:t>
          </a:r>
          <a:endParaRPr lang="en-US" sz="2200" kern="1200" dirty="0">
            <a:latin typeface="+mj-lt"/>
          </a:endParaRPr>
        </a:p>
        <a:p>
          <a:pPr marL="228600" lvl="1" indent="-228600" algn="l" defTabSz="977900">
            <a:lnSpc>
              <a:spcPct val="90000"/>
            </a:lnSpc>
            <a:spcBef>
              <a:spcPct val="0"/>
            </a:spcBef>
            <a:spcAft>
              <a:spcPct val="15000"/>
            </a:spcAft>
            <a:buChar char="••"/>
          </a:pPr>
          <a:r>
            <a:rPr lang="en-US" sz="2200" kern="1200" dirty="0" smtClean="0">
              <a:latin typeface="+mj-lt"/>
            </a:rPr>
            <a:t>Technical &amp; institutional requirements</a:t>
          </a:r>
          <a:endParaRPr lang="en-US" sz="2200" kern="1200" dirty="0">
            <a:latin typeface="+mj-lt"/>
          </a:endParaRPr>
        </a:p>
      </dsp:txBody>
      <dsp:txXfrm rot="-5400000">
        <a:off x="1174079" y="54731"/>
        <a:ext cx="7002300" cy="983776"/>
      </dsp:txXfrm>
    </dsp:sp>
    <dsp:sp modelId="{F9D02ECE-7E60-4846-B4C2-C658C9C671DD}">
      <dsp:nvSpPr>
        <dsp:cNvPr id="0" name=""/>
        <dsp:cNvSpPr/>
      </dsp:nvSpPr>
      <dsp:spPr>
        <a:xfrm rot="5400000">
          <a:off x="-251588" y="1737060"/>
          <a:ext cx="1677255" cy="1174079"/>
        </a:xfrm>
        <a:prstGeom prst="chevron">
          <a:avLst/>
        </a:prstGeom>
        <a:solidFill>
          <a:srgbClr val="2828F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Technical</a:t>
          </a:r>
          <a:r>
            <a:rPr lang="en-US" sz="1600" kern="1200" dirty="0" smtClean="0">
              <a:latin typeface="Gill Sans MT" pitchFamily="34" charset="0"/>
            </a:rPr>
            <a:t> Reviews</a:t>
          </a:r>
          <a:endParaRPr lang="en-US" sz="1600" kern="1200" dirty="0">
            <a:latin typeface="Gill Sans MT" pitchFamily="34" charset="0"/>
          </a:endParaRPr>
        </a:p>
      </dsp:txBody>
      <dsp:txXfrm rot="-5400000">
        <a:off x="1" y="2072512"/>
        <a:ext cx="1174079" cy="503176"/>
      </dsp:txXfrm>
    </dsp:sp>
    <dsp:sp modelId="{C571CFFD-3A34-4583-980D-64066468AC7B}">
      <dsp:nvSpPr>
        <dsp:cNvPr id="0" name=""/>
        <dsp:cNvSpPr/>
      </dsp:nvSpPr>
      <dsp:spPr>
        <a:xfrm rot="5400000">
          <a:off x="4156731" y="-1497180"/>
          <a:ext cx="1090216" cy="70555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mj-lt"/>
            </a:rPr>
            <a:t>Clear understanding of issues within context</a:t>
          </a:r>
          <a:endParaRPr lang="en-US" sz="2200" kern="1200" dirty="0">
            <a:latin typeface="+mj-lt"/>
          </a:endParaRPr>
        </a:p>
        <a:p>
          <a:pPr marL="228600" lvl="1" indent="-228600" algn="l" defTabSz="977900">
            <a:lnSpc>
              <a:spcPct val="90000"/>
            </a:lnSpc>
            <a:spcBef>
              <a:spcPct val="0"/>
            </a:spcBef>
            <a:spcAft>
              <a:spcPct val="15000"/>
            </a:spcAft>
            <a:buChar char="••"/>
          </a:pPr>
          <a:r>
            <a:rPr lang="en-US" sz="2200" kern="1200" dirty="0" smtClean="0">
              <a:latin typeface="+mj-lt"/>
            </a:rPr>
            <a:t>Logical approach to specified results</a:t>
          </a:r>
          <a:endParaRPr lang="en-US" sz="2200" kern="1200" dirty="0">
            <a:latin typeface="+mj-lt"/>
          </a:endParaRPr>
        </a:p>
      </dsp:txBody>
      <dsp:txXfrm rot="-5400000">
        <a:off x="1174079" y="1538692"/>
        <a:ext cx="7002300" cy="983776"/>
      </dsp:txXfrm>
    </dsp:sp>
    <dsp:sp modelId="{FAE5DF56-54BF-489B-A699-92281FF3211D}">
      <dsp:nvSpPr>
        <dsp:cNvPr id="0" name=""/>
        <dsp:cNvSpPr/>
      </dsp:nvSpPr>
      <dsp:spPr>
        <a:xfrm rot="5400000">
          <a:off x="-251588" y="3221021"/>
          <a:ext cx="1677255" cy="1174079"/>
        </a:xfrm>
        <a:prstGeom prst="chevron">
          <a:avLst/>
        </a:prstGeom>
        <a:solidFill>
          <a:srgbClr val="2828F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mn-lt"/>
            </a:rPr>
            <a:t>Monitoring &amp; Evaluation</a:t>
          </a:r>
          <a:endParaRPr lang="en-US" sz="1600" kern="1200" dirty="0">
            <a:latin typeface="+mn-lt"/>
          </a:endParaRPr>
        </a:p>
      </dsp:txBody>
      <dsp:txXfrm rot="-5400000">
        <a:off x="1" y="3556473"/>
        <a:ext cx="1174079" cy="503176"/>
      </dsp:txXfrm>
    </dsp:sp>
    <dsp:sp modelId="{1EDF01CD-8A5E-4C5F-A20D-DE213F34DD23}">
      <dsp:nvSpPr>
        <dsp:cNvPr id="0" name=""/>
        <dsp:cNvSpPr/>
      </dsp:nvSpPr>
      <dsp:spPr>
        <a:xfrm rot="5400000">
          <a:off x="4156731" y="-13219"/>
          <a:ext cx="1090216" cy="705552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mj-lt"/>
            </a:rPr>
            <a:t>Request for sex disaggregation &amp; gender-equality indicators</a:t>
          </a:r>
          <a:endParaRPr lang="en-US" sz="2200" kern="1200" dirty="0">
            <a:latin typeface="+mj-lt"/>
          </a:endParaRPr>
        </a:p>
        <a:p>
          <a:pPr marL="228600" lvl="1" indent="-228600" algn="l" defTabSz="977900">
            <a:lnSpc>
              <a:spcPct val="90000"/>
            </a:lnSpc>
            <a:spcBef>
              <a:spcPct val="0"/>
            </a:spcBef>
            <a:spcAft>
              <a:spcPct val="15000"/>
            </a:spcAft>
            <a:buChar char="••"/>
          </a:pPr>
          <a:r>
            <a:rPr lang="en-US" sz="2200" kern="1200" dirty="0" smtClean="0">
              <a:latin typeface="+mj-lt"/>
            </a:rPr>
            <a:t>Required reporting on progress</a:t>
          </a:r>
          <a:endParaRPr lang="en-US" sz="2200" kern="1200" dirty="0">
            <a:latin typeface="+mj-lt"/>
          </a:endParaRPr>
        </a:p>
      </dsp:txBody>
      <dsp:txXfrm rot="-5400000">
        <a:off x="1174079" y="3022653"/>
        <a:ext cx="7002300" cy="9837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0860" cy="451247"/>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4014101" y="0"/>
            <a:ext cx="3070860" cy="451247"/>
          </a:xfrm>
          <a:prstGeom prst="rect">
            <a:avLst/>
          </a:prstGeom>
        </p:spPr>
        <p:txBody>
          <a:bodyPr vert="horz" lIns="92446" tIns="46223" rIns="92446" bIns="46223" rtlCol="0"/>
          <a:lstStyle>
            <a:lvl1pPr algn="r">
              <a:defRPr sz="1200"/>
            </a:lvl1pPr>
          </a:lstStyle>
          <a:p>
            <a:fld id="{2154A56D-E31E-41AD-AFAE-81F896A64310}" type="datetimeFigureOut">
              <a:rPr lang="en-US" smtClean="0"/>
              <a:pPr/>
              <a:t>11/14/2012</a:t>
            </a:fld>
            <a:endParaRPr lang="en-US"/>
          </a:p>
        </p:txBody>
      </p:sp>
      <p:sp>
        <p:nvSpPr>
          <p:cNvPr id="4" name="Slide Image Placeholder 3"/>
          <p:cNvSpPr>
            <a:spLocks noGrp="1" noRot="1" noChangeAspect="1"/>
          </p:cNvSpPr>
          <p:nvPr>
            <p:ph type="sldImg" idx="2"/>
          </p:nvPr>
        </p:nvSpPr>
        <p:spPr>
          <a:xfrm>
            <a:off x="1287463" y="676275"/>
            <a:ext cx="4513262" cy="33845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8661" y="4286846"/>
            <a:ext cx="5669280" cy="4061222"/>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572125"/>
            <a:ext cx="3070860" cy="451247"/>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4014101" y="8572125"/>
            <a:ext cx="3070860" cy="451247"/>
          </a:xfrm>
          <a:prstGeom prst="rect">
            <a:avLst/>
          </a:prstGeom>
        </p:spPr>
        <p:txBody>
          <a:bodyPr vert="horz" lIns="92446" tIns="46223" rIns="92446" bIns="46223" rtlCol="0" anchor="b"/>
          <a:lstStyle>
            <a:lvl1pPr algn="r">
              <a:defRPr sz="1200"/>
            </a:lvl1pPr>
          </a:lstStyle>
          <a:p>
            <a:fld id="{1564CA49-68BB-4048-8DD5-0983CAB7E07F}" type="slidenum">
              <a:rPr lang="en-US" smtClean="0"/>
              <a:pPr/>
              <a:t>‹#›</a:t>
            </a:fld>
            <a:endParaRPr lang="en-US"/>
          </a:p>
        </p:txBody>
      </p:sp>
    </p:spTree>
    <p:extLst>
      <p:ext uri="{BB962C8B-B14F-4D97-AF65-F5344CB8AC3E}">
        <p14:creationId xmlns:p14="http://schemas.microsoft.com/office/powerpoint/2010/main" val="3792662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4748" indent="-282596" eaLnBrk="0" hangingPunct="0">
              <a:defRPr>
                <a:solidFill>
                  <a:schemeClr val="tx1"/>
                </a:solidFill>
                <a:latin typeface="Arial" charset="0"/>
              </a:defRPr>
            </a:lvl2pPr>
            <a:lvl3pPr marL="1130382" indent="-226077" eaLnBrk="0" hangingPunct="0">
              <a:defRPr>
                <a:solidFill>
                  <a:schemeClr val="tx1"/>
                </a:solidFill>
                <a:latin typeface="Arial" charset="0"/>
              </a:defRPr>
            </a:lvl3pPr>
            <a:lvl4pPr marL="1582534" indent="-226077" eaLnBrk="0" hangingPunct="0">
              <a:defRPr>
                <a:solidFill>
                  <a:schemeClr val="tx1"/>
                </a:solidFill>
                <a:latin typeface="Arial" charset="0"/>
              </a:defRPr>
            </a:lvl4pPr>
            <a:lvl5pPr marL="2034687" indent="-226077" eaLnBrk="0" hangingPunct="0">
              <a:defRPr>
                <a:solidFill>
                  <a:schemeClr val="tx1"/>
                </a:solidFill>
                <a:latin typeface="Arial" charset="0"/>
              </a:defRPr>
            </a:lvl5pPr>
            <a:lvl6pPr marL="2486840" indent="-226077" algn="ctr" eaLnBrk="0" fontAlgn="base" hangingPunct="0">
              <a:spcBef>
                <a:spcPct val="0"/>
              </a:spcBef>
              <a:spcAft>
                <a:spcPct val="0"/>
              </a:spcAft>
              <a:defRPr>
                <a:solidFill>
                  <a:schemeClr val="tx1"/>
                </a:solidFill>
                <a:latin typeface="Arial" charset="0"/>
              </a:defRPr>
            </a:lvl6pPr>
            <a:lvl7pPr marL="2938992" indent="-226077" algn="ctr" eaLnBrk="0" fontAlgn="base" hangingPunct="0">
              <a:spcBef>
                <a:spcPct val="0"/>
              </a:spcBef>
              <a:spcAft>
                <a:spcPct val="0"/>
              </a:spcAft>
              <a:defRPr>
                <a:solidFill>
                  <a:schemeClr val="tx1"/>
                </a:solidFill>
                <a:latin typeface="Arial" charset="0"/>
              </a:defRPr>
            </a:lvl7pPr>
            <a:lvl8pPr marL="3391145" indent="-226077" algn="ctr" eaLnBrk="0" fontAlgn="base" hangingPunct="0">
              <a:spcBef>
                <a:spcPct val="0"/>
              </a:spcBef>
              <a:spcAft>
                <a:spcPct val="0"/>
              </a:spcAft>
              <a:defRPr>
                <a:solidFill>
                  <a:schemeClr val="tx1"/>
                </a:solidFill>
                <a:latin typeface="Arial" charset="0"/>
              </a:defRPr>
            </a:lvl8pPr>
            <a:lvl9pPr marL="3843297" indent="-226077" algn="ctr" eaLnBrk="0" fontAlgn="base" hangingPunct="0">
              <a:spcBef>
                <a:spcPct val="0"/>
              </a:spcBef>
              <a:spcAft>
                <a:spcPct val="0"/>
              </a:spcAft>
              <a:defRPr>
                <a:solidFill>
                  <a:schemeClr val="tx1"/>
                </a:solidFill>
                <a:latin typeface="Arial" charset="0"/>
              </a:defRPr>
            </a:lvl9pPr>
          </a:lstStyle>
          <a:p>
            <a:fld id="{68807A36-3618-442D-AFF6-D9373330F9B7}" type="slidenum">
              <a:rPr lang="en-US">
                <a:solidFill>
                  <a:prstClr val="black"/>
                </a:solidFill>
                <a:latin typeface="Times"/>
              </a:rPr>
              <a:pPr/>
              <a:t>1</a:t>
            </a:fld>
            <a:endParaRPr lang="en-US">
              <a:solidFill>
                <a:prstClr val="black"/>
              </a:solidFill>
              <a:latin typeface="Times"/>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4CA49-68BB-4048-8DD5-0983CAB7E07F}" type="slidenum">
              <a:rPr lang="en-US" smtClean="0"/>
              <a:pPr/>
              <a:t>10</a:t>
            </a:fld>
            <a:endParaRPr lang="en-US"/>
          </a:p>
        </p:txBody>
      </p:sp>
    </p:spTree>
    <p:extLst>
      <p:ext uri="{BB962C8B-B14F-4D97-AF65-F5344CB8AC3E}">
        <p14:creationId xmlns:p14="http://schemas.microsoft.com/office/powerpoint/2010/main" val="1033177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meant to serve as an</a:t>
            </a:r>
            <a:r>
              <a:rPr lang="en-US" baseline="0" dirty="0" smtClean="0"/>
              <a:t> exhaustive list, but rather this can be used as a template to guide you through ensuring that gender is integrated appropriately in program description and project design</a:t>
            </a:r>
          </a:p>
          <a:p>
            <a:endParaRPr lang="en-US" baseline="0" dirty="0" smtClean="0"/>
          </a:p>
          <a:p>
            <a:r>
              <a:rPr lang="en-US" baseline="0" dirty="0" smtClean="0"/>
              <a:t>-These questions also serve to address areas that are often either missing or not fully expanded upon at the application level</a:t>
            </a:r>
          </a:p>
          <a:p>
            <a:endParaRPr lang="en-US" baseline="0" dirty="0" smtClean="0"/>
          </a:p>
          <a:p>
            <a:r>
              <a:rPr lang="en-US" baseline="0" dirty="0" smtClean="0"/>
              <a:t>-By answering these questions with breadth and depth-you are contextualizing the gender issues in a given context and therefore allowing for the potential project activities to be transformative</a:t>
            </a:r>
          </a:p>
          <a:p>
            <a:endParaRPr lang="en-US" baseline="0" dirty="0" smtClean="0"/>
          </a:p>
          <a:p>
            <a:r>
              <a:rPr lang="en-US" baseline="0" dirty="0" smtClean="0"/>
              <a:t>-Also, by answering these questions you are demonstrating a through understanding of the local context and the ability to successfully carry out project activities </a:t>
            </a:r>
            <a:endParaRPr lang="en-US" dirty="0"/>
          </a:p>
        </p:txBody>
      </p:sp>
      <p:sp>
        <p:nvSpPr>
          <p:cNvPr id="4" name="Slide Number Placeholder 3"/>
          <p:cNvSpPr>
            <a:spLocks noGrp="1"/>
          </p:cNvSpPr>
          <p:nvPr>
            <p:ph type="sldNum" sz="quarter" idx="10"/>
          </p:nvPr>
        </p:nvSpPr>
        <p:spPr/>
        <p:txBody>
          <a:bodyPr/>
          <a:lstStyle/>
          <a:p>
            <a:fld id="{1564CA49-68BB-4048-8DD5-0983CAB7E07F}" type="slidenum">
              <a:rPr lang="en-US" smtClean="0"/>
              <a:pPr/>
              <a:t>11</a:t>
            </a:fld>
            <a:endParaRPr lang="en-US"/>
          </a:p>
        </p:txBody>
      </p:sp>
    </p:spTree>
    <p:extLst>
      <p:ext uri="{BB962C8B-B14F-4D97-AF65-F5344CB8AC3E}">
        <p14:creationId xmlns:p14="http://schemas.microsoft.com/office/powerpoint/2010/main" val="3862187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r>
              <a:rPr lang="en-US" dirty="0"/>
              <a:t>-A gender analysis is a tool for examining the differences between the roles that women and men play in communities and societies.  </a:t>
            </a:r>
          </a:p>
          <a:p>
            <a:pPr defTabSz="924458"/>
            <a:endParaRPr lang="en-US" dirty="0"/>
          </a:p>
          <a:p>
            <a:pPr defTabSz="924458"/>
            <a:r>
              <a:rPr lang="en-US" dirty="0"/>
              <a:t>-At the project level, the gender analysis should dig deeper and identify the relevant differences in the roles and status of women and men in the context of the proposed project, any inequalities that could hinder the achievement of project goals, and any possible differential effects the project might have on men and women. </a:t>
            </a:r>
          </a:p>
          <a:p>
            <a:pPr defTabSz="924458"/>
            <a:endParaRPr lang="en-US" dirty="0"/>
          </a:p>
          <a:p>
            <a:pPr defTabSz="924458"/>
            <a:r>
              <a:rPr lang="en-US" dirty="0"/>
              <a:t>-At this level, the gender analysis should influence the project design to ensure that it addresses any differences or inequalities that are revealed, and that it results in equal outcomes and benefits for males and females.</a:t>
            </a:r>
          </a:p>
          <a:p>
            <a:endParaRPr lang="en-US" dirty="0"/>
          </a:p>
        </p:txBody>
      </p:sp>
      <p:sp>
        <p:nvSpPr>
          <p:cNvPr id="4" name="Slide Number Placeholder 3"/>
          <p:cNvSpPr>
            <a:spLocks noGrp="1"/>
          </p:cNvSpPr>
          <p:nvPr>
            <p:ph type="sldNum" sz="quarter" idx="10"/>
          </p:nvPr>
        </p:nvSpPr>
        <p:spPr/>
        <p:txBody>
          <a:bodyPr/>
          <a:lstStyle/>
          <a:p>
            <a:fld id="{1564CA49-68BB-4048-8DD5-0983CAB7E07F}" type="slidenum">
              <a:rPr lang="en-US" smtClean="0"/>
              <a:pPr/>
              <a:t>12</a:t>
            </a:fld>
            <a:endParaRPr lang="en-US"/>
          </a:p>
        </p:txBody>
      </p:sp>
    </p:spTree>
    <p:extLst>
      <p:ext uri="{BB962C8B-B14F-4D97-AF65-F5344CB8AC3E}">
        <p14:creationId xmlns:p14="http://schemas.microsoft.com/office/powerpoint/2010/main" val="723676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4CA49-68BB-4048-8DD5-0983CAB7E07F}" type="slidenum">
              <a:rPr lang="en-US" smtClean="0"/>
              <a:pPr/>
              <a:t>13</a:t>
            </a:fld>
            <a:endParaRPr lang="en-US"/>
          </a:p>
        </p:txBody>
      </p:sp>
    </p:spTree>
    <p:extLst>
      <p:ext uri="{BB962C8B-B14F-4D97-AF65-F5344CB8AC3E}">
        <p14:creationId xmlns:p14="http://schemas.microsoft.com/office/powerpoint/2010/main" val="267103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4CA49-68BB-4048-8DD5-0983CAB7E07F}" type="slidenum">
              <a:rPr lang="en-US" smtClean="0"/>
              <a:pPr/>
              <a:t>14</a:t>
            </a:fld>
            <a:endParaRPr lang="en-US"/>
          </a:p>
        </p:txBody>
      </p:sp>
    </p:spTree>
    <p:extLst>
      <p:ext uri="{BB962C8B-B14F-4D97-AF65-F5344CB8AC3E}">
        <p14:creationId xmlns:p14="http://schemas.microsoft.com/office/powerpoint/2010/main" val="1715115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4CA49-68BB-4048-8DD5-0983CAB7E07F}" type="slidenum">
              <a:rPr lang="en-US" smtClean="0"/>
              <a:pPr/>
              <a:t>15</a:t>
            </a:fld>
            <a:endParaRPr lang="en-US"/>
          </a:p>
        </p:txBody>
      </p:sp>
    </p:spTree>
    <p:extLst>
      <p:ext uri="{BB962C8B-B14F-4D97-AF65-F5344CB8AC3E}">
        <p14:creationId xmlns:p14="http://schemas.microsoft.com/office/powerpoint/2010/main" val="60388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4CA49-68BB-4048-8DD5-0983CAB7E07F}" type="slidenum">
              <a:rPr lang="en-US" smtClean="0"/>
              <a:pPr/>
              <a:t>16</a:t>
            </a:fld>
            <a:endParaRPr lang="en-US"/>
          </a:p>
        </p:txBody>
      </p:sp>
    </p:spTree>
    <p:extLst>
      <p:ext uri="{BB962C8B-B14F-4D97-AF65-F5344CB8AC3E}">
        <p14:creationId xmlns:p14="http://schemas.microsoft.com/office/powerpoint/2010/main" val="733132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welcome</a:t>
            </a:r>
            <a:r>
              <a:rPr lang="en-US" baseline="0" dirty="0" smtClean="0"/>
              <a:t> you to provide your feedback and any experiences and lessons learned as you all continue to implement your programs and as we continue to go forward and advance USAID’s gender equality and female empowerment policy</a:t>
            </a:r>
          </a:p>
          <a:p>
            <a:endParaRPr lang="en-US" baseline="0" dirty="0" smtClean="0"/>
          </a:p>
          <a:p>
            <a:r>
              <a:rPr lang="en-US" baseline="0" dirty="0" smtClean="0"/>
              <a:t>-I </a:t>
            </a:r>
            <a:r>
              <a:rPr lang="en-US" baseline="0" dirty="0" smtClean="0"/>
              <a:t>also hope that we can see the </a:t>
            </a:r>
            <a:r>
              <a:rPr lang="en-US" baseline="0" dirty="0" smtClean="0"/>
              <a:t>importance of some of the changes to the RFA and think about how we go forward </a:t>
            </a:r>
            <a:r>
              <a:rPr lang="en-US" baseline="0" dirty="0" smtClean="0"/>
              <a:t>as a group </a:t>
            </a:r>
            <a:r>
              <a:rPr lang="en-US" baseline="0" dirty="0" smtClean="0"/>
              <a:t>and think about and learn how </a:t>
            </a:r>
            <a:r>
              <a:rPr lang="en-US" baseline="0" dirty="0" smtClean="0"/>
              <a:t>to better integrate, measure, and improve gender issues in the work that </a:t>
            </a:r>
            <a:r>
              <a:rPr lang="en-US" baseline="0" dirty="0" smtClean="0"/>
              <a:t>we </a:t>
            </a:r>
            <a:r>
              <a:rPr lang="en-US" baseline="0" dirty="0" smtClean="0"/>
              <a:t>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think this is an exciting time for moving gender into a realm where it gets the attention it deserves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a:t>
            </a:r>
            <a:r>
              <a:rPr lang="en-US" baseline="0" dirty="0" smtClean="0"/>
              <a:t>While some of </a:t>
            </a:r>
            <a:r>
              <a:rPr lang="en-US" baseline="0" dirty="0" smtClean="0"/>
              <a:t>these changes may challenge us in </a:t>
            </a:r>
            <a:r>
              <a:rPr lang="en-US" baseline="0" dirty="0" smtClean="0"/>
              <a:t>think about designing </a:t>
            </a:r>
            <a:r>
              <a:rPr lang="en-US" baseline="0" dirty="0" smtClean="0"/>
              <a:t>and implementing Title II projects, I </a:t>
            </a:r>
            <a:r>
              <a:rPr lang="en-US" baseline="0" dirty="0" smtClean="0"/>
              <a:t>really encourage </a:t>
            </a:r>
            <a:r>
              <a:rPr lang="en-US" baseline="0" dirty="0" smtClean="0"/>
              <a:t>us not to think about gender as a burden to our work </a:t>
            </a:r>
            <a:endParaRPr lang="en-US" baseline="0" dirty="0" smtClean="0"/>
          </a:p>
          <a:p>
            <a:endParaRPr lang="en-US" baseline="0" dirty="0" smtClean="0"/>
          </a:p>
          <a:p>
            <a:r>
              <a:rPr lang="en-US" baseline="0" dirty="0" smtClean="0"/>
              <a:t>-Instead, lets recognize the momentum </a:t>
            </a:r>
            <a:r>
              <a:rPr lang="en-US" baseline="0" dirty="0" smtClean="0"/>
              <a:t>and the foundation that has been set with the new policy and capitalize on this </a:t>
            </a:r>
            <a:r>
              <a:rPr lang="en-US" baseline="0" dirty="0" smtClean="0"/>
              <a:t>opportunity </a:t>
            </a:r>
          </a:p>
        </p:txBody>
      </p:sp>
      <p:sp>
        <p:nvSpPr>
          <p:cNvPr id="4" name="Slide Number Placeholder 3"/>
          <p:cNvSpPr>
            <a:spLocks noGrp="1"/>
          </p:cNvSpPr>
          <p:nvPr>
            <p:ph type="sldNum" sz="quarter" idx="10"/>
          </p:nvPr>
        </p:nvSpPr>
        <p:spPr/>
        <p:txBody>
          <a:bodyPr/>
          <a:lstStyle/>
          <a:p>
            <a:fld id="{1564CA49-68BB-4048-8DD5-0983CAB7E07F}" type="slidenum">
              <a:rPr lang="en-US" smtClean="0"/>
              <a:pPr/>
              <a:t>17</a:t>
            </a:fld>
            <a:endParaRPr lang="en-US"/>
          </a:p>
        </p:txBody>
      </p:sp>
    </p:spTree>
    <p:extLst>
      <p:ext uri="{BB962C8B-B14F-4D97-AF65-F5344CB8AC3E}">
        <p14:creationId xmlns:p14="http://schemas.microsoft.com/office/powerpoint/2010/main" val="1741461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4CA49-68BB-4048-8DD5-0983CAB7E07F}" type="slidenum">
              <a:rPr lang="en-US" smtClean="0"/>
              <a:pPr/>
              <a:t>18</a:t>
            </a:fld>
            <a:endParaRPr lang="en-US"/>
          </a:p>
        </p:txBody>
      </p:sp>
    </p:spTree>
    <p:extLst>
      <p:ext uri="{BB962C8B-B14F-4D97-AF65-F5344CB8AC3E}">
        <p14:creationId xmlns:p14="http://schemas.microsoft.com/office/powerpoint/2010/main" val="1937117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4CA49-68BB-4048-8DD5-0983CAB7E07F}" type="slidenum">
              <a:rPr lang="en-US" smtClean="0"/>
              <a:pPr/>
              <a:t>19</a:t>
            </a:fld>
            <a:endParaRPr lang="en-US"/>
          </a:p>
        </p:txBody>
      </p:sp>
    </p:spTree>
    <p:extLst>
      <p:ext uri="{BB962C8B-B14F-4D97-AF65-F5344CB8AC3E}">
        <p14:creationId xmlns:p14="http://schemas.microsoft.com/office/powerpoint/2010/main" val="63339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go forward I think it’s important to acknowledge</a:t>
            </a:r>
            <a:r>
              <a:rPr lang="en-US" baseline="0" dirty="0" smtClean="0"/>
              <a:t> that </a:t>
            </a:r>
            <a:r>
              <a:rPr lang="en-US" baseline="0" dirty="0" smtClean="0"/>
              <a:t>my </a:t>
            </a:r>
            <a:r>
              <a:rPr lang="en-US" baseline="0" dirty="0" smtClean="0"/>
              <a:t>presentation today </a:t>
            </a:r>
            <a:r>
              <a:rPr lang="en-US" baseline="0" dirty="0" smtClean="0"/>
              <a:t>about </a:t>
            </a:r>
            <a:r>
              <a:rPr lang="en-US" baseline="0" dirty="0" smtClean="0"/>
              <a:t>what’s in the new RFA with regard to gender </a:t>
            </a:r>
            <a:r>
              <a:rPr lang="en-US" baseline="0" dirty="0" smtClean="0"/>
              <a:t>requirements</a:t>
            </a:r>
            <a:endParaRPr lang="en-US" baseline="0" dirty="0" smtClean="0"/>
          </a:p>
          <a:p>
            <a:endParaRPr lang="en-US" baseline="0" dirty="0" smtClean="0"/>
          </a:p>
          <a:p>
            <a:r>
              <a:rPr lang="en-US" baseline="0" dirty="0" smtClean="0"/>
              <a:t>-This presentation will provide you with some expectation, ways to think about the </a:t>
            </a:r>
            <a:r>
              <a:rPr lang="en-US" baseline="0" dirty="0" smtClean="0"/>
              <a:t>program process</a:t>
            </a:r>
            <a:r>
              <a:rPr lang="en-US" baseline="0" dirty="0" smtClean="0"/>
              <a:t>, and strategies/approaches to go forward</a:t>
            </a:r>
          </a:p>
          <a:p>
            <a:endParaRPr lang="en-US" baseline="0" dirty="0" smtClean="0"/>
          </a:p>
          <a:p>
            <a:r>
              <a:rPr lang="en-US" baseline="0" dirty="0" smtClean="0"/>
              <a:t>-My intent is to </a:t>
            </a:r>
            <a:r>
              <a:rPr lang="en-US" baseline="0" dirty="0" smtClean="0"/>
              <a:t>provide some ways to think about approaching gender integration and gender analysis that </a:t>
            </a:r>
            <a:r>
              <a:rPr lang="en-US" baseline="0" dirty="0" smtClean="0"/>
              <a:t>can be </a:t>
            </a:r>
            <a:r>
              <a:rPr lang="en-US" baseline="0" dirty="0" smtClean="0"/>
              <a:t>applied </a:t>
            </a:r>
            <a:r>
              <a:rPr lang="en-US" baseline="0" dirty="0" smtClean="0"/>
              <a:t>in your work</a:t>
            </a:r>
          </a:p>
          <a:p>
            <a:endParaRPr lang="en-US" baseline="0" dirty="0" smtClean="0"/>
          </a:p>
          <a:p>
            <a:r>
              <a:rPr lang="en-US" baseline="0" dirty="0" smtClean="0"/>
              <a:t>-Lastly, I hope this serves as a way </a:t>
            </a:r>
            <a:r>
              <a:rPr lang="en-US" baseline="0" dirty="0" smtClean="0"/>
              <a:t>to create a platform for continued discussions about how best to approach gender in our work</a:t>
            </a:r>
            <a:endParaRPr lang="en-US" dirty="0"/>
          </a:p>
        </p:txBody>
      </p:sp>
      <p:sp>
        <p:nvSpPr>
          <p:cNvPr id="4" name="Slide Number Placeholder 3"/>
          <p:cNvSpPr>
            <a:spLocks noGrp="1"/>
          </p:cNvSpPr>
          <p:nvPr>
            <p:ph type="sldNum" sz="quarter" idx="10"/>
          </p:nvPr>
        </p:nvSpPr>
        <p:spPr/>
        <p:txBody>
          <a:bodyPr/>
          <a:lstStyle/>
          <a:p>
            <a:fld id="{1564CA49-68BB-4048-8DD5-0983CAB7E07F}" type="slidenum">
              <a:rPr lang="en-US" smtClean="0"/>
              <a:pPr/>
              <a:t>2</a:t>
            </a:fld>
            <a:endParaRPr lang="en-US"/>
          </a:p>
        </p:txBody>
      </p:sp>
    </p:spTree>
    <p:extLst>
      <p:ext uri="{BB962C8B-B14F-4D97-AF65-F5344CB8AC3E}">
        <p14:creationId xmlns:p14="http://schemas.microsoft.com/office/powerpoint/2010/main" val="352853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4CA49-68BB-4048-8DD5-0983CAB7E07F}" type="slidenum">
              <a:rPr lang="en-US" smtClean="0"/>
              <a:pPr/>
              <a:t>3</a:t>
            </a:fld>
            <a:endParaRPr lang="en-US"/>
          </a:p>
        </p:txBody>
      </p:sp>
    </p:spTree>
    <p:extLst>
      <p:ext uri="{BB962C8B-B14F-4D97-AF65-F5344CB8AC3E}">
        <p14:creationId xmlns:p14="http://schemas.microsoft.com/office/powerpoint/2010/main" val="279182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en-US" sz="1100" dirty="0" smtClean="0">
                <a:solidFill>
                  <a:srgbClr val="000000"/>
                </a:solidFill>
                <a:latin typeface="Times"/>
              </a:rPr>
              <a:t>-Take </a:t>
            </a:r>
            <a:r>
              <a:rPr lang="en-US" sz="1100" dirty="0">
                <a:solidFill>
                  <a:srgbClr val="000000"/>
                </a:solidFill>
                <a:latin typeface="Times"/>
              </a:rPr>
              <a:t>a moment to note that these outcomes move us beyond the often limited understanding of gender equality </a:t>
            </a:r>
            <a:r>
              <a:rPr lang="en-US" sz="1100" dirty="0" smtClean="0">
                <a:solidFill>
                  <a:srgbClr val="000000"/>
                </a:solidFill>
                <a:latin typeface="Times"/>
              </a:rPr>
              <a:t>at/within USAID</a:t>
            </a:r>
          </a:p>
          <a:p>
            <a:pPr defTabSz="924458" eaLnBrk="0" fontAlgn="base" hangingPunct="0">
              <a:spcBef>
                <a:spcPct val="30000"/>
              </a:spcBef>
              <a:spcAft>
                <a:spcPct val="0"/>
              </a:spcAft>
              <a:defRPr/>
            </a:pPr>
            <a:r>
              <a:rPr lang="en-US" sz="1100" dirty="0" smtClean="0">
                <a:solidFill>
                  <a:srgbClr val="000000"/>
                </a:solidFill>
                <a:latin typeface="Times"/>
              </a:rPr>
              <a:t>-where </a:t>
            </a:r>
            <a:r>
              <a:rPr lang="en-US" sz="1100" dirty="0">
                <a:solidFill>
                  <a:srgbClr val="000000"/>
                </a:solidFill>
                <a:latin typeface="Times"/>
              </a:rPr>
              <a:t>it is equated with ensuring that women are half of the participants in a given project or </a:t>
            </a:r>
            <a:r>
              <a:rPr lang="en-US" sz="1100" dirty="0" smtClean="0">
                <a:solidFill>
                  <a:srgbClr val="000000"/>
                </a:solidFill>
                <a:latin typeface="Times"/>
              </a:rPr>
              <a:t>program  </a:t>
            </a:r>
            <a:endParaRPr lang="en-US" sz="1100" dirty="0">
              <a:solidFill>
                <a:srgbClr val="000000"/>
              </a:solidFill>
              <a:latin typeface="Times"/>
            </a:endParaRPr>
          </a:p>
          <a:p>
            <a:pPr defTabSz="924458" eaLnBrk="0" fontAlgn="base" hangingPunct="0">
              <a:spcBef>
                <a:spcPct val="30000"/>
              </a:spcBef>
              <a:spcAft>
                <a:spcPct val="0"/>
              </a:spcAft>
              <a:defRPr/>
            </a:pPr>
            <a:r>
              <a:rPr lang="en-US" sz="1100" dirty="0">
                <a:solidFill>
                  <a:srgbClr val="000000"/>
                </a:solidFill>
                <a:latin typeface="Times"/>
              </a:rPr>
              <a:t>-While this is necessary, it is not sufficient.    </a:t>
            </a:r>
          </a:p>
          <a:p>
            <a:pPr defTabSz="924458" eaLnBrk="0" fontAlgn="base" hangingPunct="0">
              <a:spcBef>
                <a:spcPct val="30000"/>
              </a:spcBef>
              <a:spcAft>
                <a:spcPct val="0"/>
              </a:spcAft>
              <a:defRPr/>
            </a:pPr>
            <a:r>
              <a:rPr lang="en-US" sz="1100" dirty="0">
                <a:solidFill>
                  <a:srgbClr val="000000"/>
                </a:solidFill>
                <a:latin typeface="Times"/>
              </a:rPr>
              <a:t>-Women must be empowered to be agents of change in any given </a:t>
            </a:r>
            <a:r>
              <a:rPr lang="en-US" sz="1100" dirty="0" smtClean="0">
                <a:solidFill>
                  <a:srgbClr val="000000"/>
                </a:solidFill>
                <a:latin typeface="Times"/>
              </a:rPr>
              <a:t>effort-this</a:t>
            </a:r>
            <a:r>
              <a:rPr lang="en-US" sz="1100" baseline="0" dirty="0" smtClean="0">
                <a:solidFill>
                  <a:srgbClr val="000000"/>
                </a:solidFill>
                <a:latin typeface="Times"/>
              </a:rPr>
              <a:t> must be part of the thought process</a:t>
            </a:r>
            <a:r>
              <a:rPr lang="en-US" sz="1100" dirty="0" smtClean="0">
                <a:solidFill>
                  <a:srgbClr val="000000"/>
                </a:solidFill>
                <a:latin typeface="Times"/>
              </a:rPr>
              <a:t>   </a:t>
            </a:r>
            <a:endParaRPr lang="en-US" sz="1100" dirty="0">
              <a:solidFill>
                <a:srgbClr val="000000"/>
              </a:solidFill>
              <a:latin typeface="Times"/>
            </a:endParaRPr>
          </a:p>
          <a:p>
            <a:pPr defTabSz="924458" eaLnBrk="0" fontAlgn="base" hangingPunct="0">
              <a:spcBef>
                <a:spcPct val="30000"/>
              </a:spcBef>
              <a:spcAft>
                <a:spcPct val="0"/>
              </a:spcAft>
              <a:defRPr/>
            </a:pPr>
            <a:r>
              <a:rPr lang="en-US" sz="1100" dirty="0" smtClean="0">
                <a:solidFill>
                  <a:srgbClr val="000000"/>
                </a:solidFill>
                <a:latin typeface="Times"/>
              </a:rPr>
              <a:t>-Additionally, how do</a:t>
            </a:r>
            <a:r>
              <a:rPr lang="en-US" sz="1100" baseline="0" dirty="0" smtClean="0">
                <a:solidFill>
                  <a:srgbClr val="000000"/>
                </a:solidFill>
                <a:latin typeface="Times"/>
              </a:rPr>
              <a:t> we address gender inequalities in a way that includes men, women, boys, and girls in appropriate ways?</a:t>
            </a:r>
          </a:p>
          <a:p>
            <a:pPr defTabSz="924458" eaLnBrk="0" fontAlgn="base" hangingPunct="0">
              <a:spcBef>
                <a:spcPct val="30000"/>
              </a:spcBef>
              <a:spcAft>
                <a:spcPct val="0"/>
              </a:spcAft>
              <a:defRPr/>
            </a:pPr>
            <a:endParaRPr lang="en-US" sz="1100" dirty="0" smtClean="0">
              <a:solidFill>
                <a:srgbClr val="000000"/>
              </a:solidFill>
              <a:latin typeface="Times"/>
            </a:endParaRPr>
          </a:p>
          <a:p>
            <a:pPr defTabSz="924458" eaLnBrk="0" fontAlgn="base" hangingPunct="0">
              <a:spcBef>
                <a:spcPct val="30000"/>
              </a:spcBef>
              <a:spcAft>
                <a:spcPct val="0"/>
              </a:spcAft>
              <a:defRPr/>
            </a:pPr>
            <a:r>
              <a:rPr lang="en-US" sz="1100" dirty="0" smtClean="0">
                <a:solidFill>
                  <a:srgbClr val="000000"/>
                </a:solidFill>
                <a:latin typeface="Times"/>
              </a:rPr>
              <a:t>*While these </a:t>
            </a:r>
            <a:r>
              <a:rPr lang="en-US" sz="1100" dirty="0">
                <a:solidFill>
                  <a:srgbClr val="000000"/>
                </a:solidFill>
                <a:latin typeface="Times"/>
              </a:rPr>
              <a:t>outcomes are deliberately set at a general </a:t>
            </a:r>
            <a:r>
              <a:rPr lang="en-US" sz="1100" dirty="0" smtClean="0">
                <a:solidFill>
                  <a:srgbClr val="000000"/>
                </a:solidFill>
                <a:latin typeface="Times"/>
              </a:rPr>
              <a:t>level,</a:t>
            </a:r>
            <a:r>
              <a:rPr lang="en-US" sz="1100" baseline="0" dirty="0" smtClean="0">
                <a:solidFill>
                  <a:srgbClr val="000000"/>
                </a:solidFill>
                <a:latin typeface="Times"/>
              </a:rPr>
              <a:t> </a:t>
            </a:r>
            <a:r>
              <a:rPr lang="en-US" sz="1100" dirty="0" smtClean="0">
                <a:solidFill>
                  <a:srgbClr val="000000"/>
                </a:solidFill>
                <a:latin typeface="Times"/>
              </a:rPr>
              <a:t>in </a:t>
            </a:r>
            <a:r>
              <a:rPr lang="en-US" sz="1100" dirty="0">
                <a:solidFill>
                  <a:srgbClr val="000000"/>
                </a:solidFill>
                <a:latin typeface="Times"/>
              </a:rPr>
              <a:t>strategic planning and project </a:t>
            </a:r>
            <a:r>
              <a:rPr lang="en-US" sz="1100" dirty="0" smtClean="0">
                <a:solidFill>
                  <a:srgbClr val="000000"/>
                </a:solidFill>
                <a:latin typeface="Times"/>
              </a:rPr>
              <a:t>design,</a:t>
            </a:r>
            <a:r>
              <a:rPr lang="en-US" sz="1100" baseline="0" dirty="0" smtClean="0">
                <a:solidFill>
                  <a:srgbClr val="000000"/>
                </a:solidFill>
                <a:latin typeface="Times"/>
              </a:rPr>
              <a:t> these outcomes should </a:t>
            </a:r>
            <a:r>
              <a:rPr lang="en-US" sz="1100" dirty="0" smtClean="0">
                <a:solidFill>
                  <a:srgbClr val="000000"/>
                </a:solidFill>
                <a:latin typeface="Times"/>
              </a:rPr>
              <a:t> </a:t>
            </a:r>
            <a:r>
              <a:rPr lang="en-US" sz="1100" dirty="0">
                <a:solidFill>
                  <a:srgbClr val="000000"/>
                </a:solidFill>
                <a:latin typeface="Times"/>
              </a:rPr>
              <a:t>be adapted </a:t>
            </a:r>
            <a:r>
              <a:rPr lang="en-US" sz="1100" dirty="0" smtClean="0">
                <a:solidFill>
                  <a:srgbClr val="000000"/>
                </a:solidFill>
                <a:latin typeface="Times"/>
              </a:rPr>
              <a:t>to fit the</a:t>
            </a:r>
            <a:r>
              <a:rPr lang="en-US" sz="1100" baseline="0" dirty="0" smtClean="0">
                <a:solidFill>
                  <a:srgbClr val="000000"/>
                </a:solidFill>
                <a:latin typeface="Times"/>
              </a:rPr>
              <a:t> local context and to translate </a:t>
            </a:r>
            <a:r>
              <a:rPr lang="en-US" sz="1100" dirty="0" smtClean="0">
                <a:solidFill>
                  <a:srgbClr val="000000"/>
                </a:solidFill>
                <a:latin typeface="Times"/>
              </a:rPr>
              <a:t>into </a:t>
            </a:r>
            <a:r>
              <a:rPr lang="en-US" sz="1100" dirty="0">
                <a:solidFill>
                  <a:srgbClr val="000000"/>
                </a:solidFill>
                <a:latin typeface="Times"/>
              </a:rPr>
              <a:t>specific results that have associated targets and indicators for tracking progress. </a:t>
            </a:r>
          </a:p>
          <a:p>
            <a:pPr defTabSz="924458" eaLnBrk="0" fontAlgn="base" hangingPunct="0">
              <a:spcBef>
                <a:spcPct val="30000"/>
              </a:spcBef>
              <a:spcAft>
                <a:spcPct val="0"/>
              </a:spcAft>
              <a:defRPr/>
            </a:pPr>
            <a:endParaRPr lang="en-US" sz="1100" dirty="0" smtClean="0">
              <a:solidFill>
                <a:srgbClr val="000000"/>
              </a:solidFill>
              <a:latin typeface="Times"/>
            </a:endParaRPr>
          </a:p>
          <a:p>
            <a:pPr defTabSz="924458" eaLnBrk="0" fontAlgn="base" hangingPunct="0">
              <a:spcBef>
                <a:spcPct val="30000"/>
              </a:spcBef>
              <a:spcAft>
                <a:spcPct val="0"/>
              </a:spcAft>
              <a:defRPr/>
            </a:pPr>
            <a:r>
              <a:rPr lang="en-US" sz="1100" b="1" dirty="0" smtClean="0">
                <a:solidFill>
                  <a:srgbClr val="000000"/>
                </a:solidFill>
                <a:latin typeface="Times"/>
              </a:rPr>
              <a:t>Example: </a:t>
            </a:r>
            <a:r>
              <a:rPr lang="en-US" sz="1100" dirty="0" smtClean="0">
                <a:solidFill>
                  <a:srgbClr val="000000"/>
                </a:solidFill>
                <a:latin typeface="Times"/>
              </a:rPr>
              <a:t>For </a:t>
            </a:r>
            <a:r>
              <a:rPr lang="en-US" sz="1100" dirty="0">
                <a:solidFill>
                  <a:srgbClr val="000000"/>
                </a:solidFill>
                <a:latin typeface="Times"/>
              </a:rPr>
              <a:t>instance, in a food security strategy, the first outcome could be operationalized as “Reduce the gap between female and male farmers’ access to productive inputs and services (credit, seeds, new technology, and agricultural extension) by 25 percent.” </a:t>
            </a:r>
          </a:p>
          <a:p>
            <a:pPr defTabSz="924458" eaLnBrk="0" fontAlgn="base" hangingPunct="0">
              <a:spcBef>
                <a:spcPct val="30000"/>
              </a:spcBef>
              <a:spcAft>
                <a:spcPct val="0"/>
              </a:spcAft>
              <a:defRPr/>
            </a:pPr>
            <a:r>
              <a:rPr lang="en-US" sz="1100" dirty="0">
                <a:solidFill>
                  <a:srgbClr val="000000"/>
                </a:solidFill>
                <a:latin typeface="Times"/>
              </a:rPr>
              <a:t>-Indicators </a:t>
            </a:r>
            <a:r>
              <a:rPr lang="en-US" sz="1100" dirty="0" smtClean="0">
                <a:solidFill>
                  <a:srgbClr val="000000"/>
                </a:solidFill>
                <a:latin typeface="Times"/>
              </a:rPr>
              <a:t>like:</a:t>
            </a:r>
            <a:r>
              <a:rPr lang="en-US" sz="1100" baseline="0" dirty="0" smtClean="0">
                <a:solidFill>
                  <a:srgbClr val="000000"/>
                </a:solidFill>
                <a:latin typeface="Times"/>
              </a:rPr>
              <a:t> “percentage of men and women reporting access to credit,” “percentage of men and women reporting control over credit,” “percentage of men and women reporting access to seeds, technology, etc.”</a:t>
            </a:r>
            <a:endParaRPr lang="en-US" sz="1100" dirty="0">
              <a:solidFill>
                <a:srgbClr val="000000"/>
              </a:solidFill>
              <a:latin typeface="Times"/>
            </a:endParaRPr>
          </a:p>
          <a:p>
            <a:endParaRPr lang="en-US" sz="1100" dirty="0"/>
          </a:p>
        </p:txBody>
      </p:sp>
      <p:sp>
        <p:nvSpPr>
          <p:cNvPr id="4" name="Slide Number Placeholder 3"/>
          <p:cNvSpPr>
            <a:spLocks noGrp="1"/>
          </p:cNvSpPr>
          <p:nvPr>
            <p:ph type="sldNum" sz="quarter" idx="10"/>
          </p:nvPr>
        </p:nvSpPr>
        <p:spPr/>
        <p:txBody>
          <a:bodyPr/>
          <a:lstStyle/>
          <a:p>
            <a:fld id="{1564CA49-68BB-4048-8DD5-0983CAB7E07F}" type="slidenum">
              <a:rPr lang="en-US" smtClean="0"/>
              <a:pPr/>
              <a:t>4</a:t>
            </a:fld>
            <a:endParaRPr lang="en-US"/>
          </a:p>
        </p:txBody>
      </p:sp>
    </p:spTree>
    <p:extLst>
      <p:ext uri="{BB962C8B-B14F-4D97-AF65-F5344CB8AC3E}">
        <p14:creationId xmlns:p14="http://schemas.microsoft.com/office/powerpoint/2010/main" val="299240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4CA49-68BB-4048-8DD5-0983CAB7E07F}" type="slidenum">
              <a:rPr lang="en-US" smtClean="0"/>
              <a:pPr/>
              <a:t>5</a:t>
            </a:fld>
            <a:endParaRPr lang="en-US"/>
          </a:p>
        </p:txBody>
      </p:sp>
    </p:spTree>
    <p:extLst>
      <p:ext uri="{BB962C8B-B14F-4D97-AF65-F5344CB8AC3E}">
        <p14:creationId xmlns:p14="http://schemas.microsoft.com/office/powerpoint/2010/main" val="3503854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4CA49-68BB-4048-8DD5-0983CAB7E07F}" type="slidenum">
              <a:rPr lang="en-US" smtClean="0"/>
              <a:pPr/>
              <a:t>6</a:t>
            </a:fld>
            <a:endParaRPr lang="en-US"/>
          </a:p>
        </p:txBody>
      </p:sp>
    </p:spTree>
    <p:extLst>
      <p:ext uri="{BB962C8B-B14F-4D97-AF65-F5344CB8AC3E}">
        <p14:creationId xmlns:p14="http://schemas.microsoft.com/office/powerpoint/2010/main" val="1510078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4CA49-68BB-4048-8DD5-0983CAB7E07F}" type="slidenum">
              <a:rPr lang="en-US" smtClean="0"/>
              <a:pPr/>
              <a:t>7</a:t>
            </a:fld>
            <a:endParaRPr lang="en-US"/>
          </a:p>
        </p:txBody>
      </p:sp>
    </p:spTree>
    <p:extLst>
      <p:ext uri="{BB962C8B-B14F-4D97-AF65-F5344CB8AC3E}">
        <p14:creationId xmlns:p14="http://schemas.microsoft.com/office/powerpoint/2010/main" val="268179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64CA49-68BB-4048-8DD5-0983CAB7E07F}" type="slidenum">
              <a:rPr lang="en-US" smtClean="0"/>
              <a:pPr/>
              <a:t>8</a:t>
            </a:fld>
            <a:endParaRPr lang="en-US"/>
          </a:p>
        </p:txBody>
      </p:sp>
    </p:spTree>
    <p:extLst>
      <p:ext uri="{BB962C8B-B14F-4D97-AF65-F5344CB8AC3E}">
        <p14:creationId xmlns:p14="http://schemas.microsoft.com/office/powerpoint/2010/main" val="282753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gender integration should be thought of and taken into consideration in all aspects of the project (from the design and application phases throughout the life-cycle of a project)</a:t>
            </a:r>
          </a:p>
          <a:p>
            <a:endParaRPr lang="en-US" baseline="0" dirty="0" smtClean="0"/>
          </a:p>
          <a:p>
            <a:r>
              <a:rPr lang="en-US" baseline="0" dirty="0" smtClean="0"/>
              <a:t>-I also think it can be meaningful and appear more manageable to think about gender integration in smaller digestible parts</a:t>
            </a:r>
          </a:p>
          <a:p>
            <a:endParaRPr lang="en-US" baseline="0" dirty="0" smtClean="0"/>
          </a:p>
          <a:p>
            <a:r>
              <a:rPr lang="en-US" baseline="0" dirty="0" smtClean="0"/>
              <a:t>-This is why I have separated, for the purposes of this presentation, the different components of gender analysis within the different components of the project life cycle</a:t>
            </a:r>
            <a:endParaRPr lang="en-US" dirty="0"/>
          </a:p>
        </p:txBody>
      </p:sp>
      <p:sp>
        <p:nvSpPr>
          <p:cNvPr id="4" name="Slide Number Placeholder 3"/>
          <p:cNvSpPr>
            <a:spLocks noGrp="1"/>
          </p:cNvSpPr>
          <p:nvPr>
            <p:ph type="sldNum" sz="quarter" idx="10"/>
          </p:nvPr>
        </p:nvSpPr>
        <p:spPr/>
        <p:txBody>
          <a:bodyPr/>
          <a:lstStyle/>
          <a:p>
            <a:fld id="{1564CA49-68BB-4048-8DD5-0983CAB7E07F}" type="slidenum">
              <a:rPr lang="en-US" smtClean="0"/>
              <a:pPr/>
              <a:t>9</a:t>
            </a:fld>
            <a:endParaRPr lang="en-US"/>
          </a:p>
        </p:txBody>
      </p:sp>
    </p:spTree>
    <p:extLst>
      <p:ext uri="{BB962C8B-B14F-4D97-AF65-F5344CB8AC3E}">
        <p14:creationId xmlns:p14="http://schemas.microsoft.com/office/powerpoint/2010/main" val="482176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52400" y="1752600"/>
            <a:ext cx="8991600" cy="5105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a:solidFill>
                <a:srgbClr val="000000"/>
              </a:solidFill>
            </a:endParaRPr>
          </a:p>
        </p:txBody>
      </p:sp>
      <p:sp>
        <p:nvSpPr>
          <p:cNvPr id="5" name="Rectangle 8"/>
          <p:cNvSpPr>
            <a:spLocks noChangeArrowheads="1"/>
          </p:cNvSpPr>
          <p:nvPr userDrawn="1"/>
        </p:nvSpPr>
        <p:spPr bwMode="auto">
          <a:xfrm>
            <a:off x="0" y="1752600"/>
            <a:ext cx="9144000" cy="152400"/>
          </a:xfrm>
          <a:prstGeom prst="rect">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a:solidFill>
                <a:srgbClr val="000000"/>
              </a:solidFill>
            </a:endParaRPr>
          </a:p>
        </p:txBody>
      </p:sp>
      <p:sp>
        <p:nvSpPr>
          <p:cNvPr id="6" name="Rectangle 9"/>
          <p:cNvSpPr>
            <a:spLocks noChangeArrowheads="1"/>
          </p:cNvSpPr>
          <p:nvPr userDrawn="1"/>
        </p:nvSpPr>
        <p:spPr bwMode="auto">
          <a:xfrm>
            <a:off x="0" y="1905000"/>
            <a:ext cx="152400" cy="4953000"/>
          </a:xfrm>
          <a:prstGeom prst="rect">
            <a:avLst/>
          </a:prstGeom>
          <a:solidFill>
            <a:srgbClr val="002A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a:solidFill>
                <a:srgbClr val="000000"/>
              </a:solidFill>
            </a:endParaRPr>
          </a:p>
        </p:txBody>
      </p:sp>
      <p:pic>
        <p:nvPicPr>
          <p:cNvPr id="7"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3464"/>
          <a:stretch>
            <a:fillRect/>
          </a:stretch>
        </p:blipFill>
        <p:spPr bwMode="auto">
          <a:xfrm>
            <a:off x="455613" y="455613"/>
            <a:ext cx="300513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429000"/>
            <a:ext cx="7772400" cy="1143000"/>
          </a:xfrm>
        </p:spPr>
        <p:txBody>
          <a:bodyPr/>
          <a:lstStyle>
            <a:lvl1pPr algn="ctr">
              <a:defRPr sz="4000"/>
            </a:lvl1pPr>
          </a:lstStyle>
          <a:p>
            <a:r>
              <a:rPr lang="en-US"/>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DEAA0FBC-6088-4F34-B96F-E96544AEE769}" type="slidenum">
              <a:rPr lang="en-US">
                <a:solidFill>
                  <a:srgbClr val="000000"/>
                </a:solidFill>
              </a:rPr>
              <a:pPr>
                <a:defRPr/>
              </a:pPr>
              <a:t>‹#›</a:t>
            </a:fld>
            <a:r>
              <a:rPr lang="en-US">
                <a:solidFill>
                  <a:srgbClr val="000000"/>
                </a:solidFill>
              </a:rPr>
              <a:t>a</a:t>
            </a:r>
          </a:p>
        </p:txBody>
      </p:sp>
    </p:spTree>
    <p:extLst>
      <p:ext uri="{BB962C8B-B14F-4D97-AF65-F5344CB8AC3E}">
        <p14:creationId xmlns:p14="http://schemas.microsoft.com/office/powerpoint/2010/main" val="13612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30EB13-49A0-42AD-9492-904FDA3888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525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BB6C60-6F1A-4558-9F6A-E6544D15F9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0843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52400" y="1752600"/>
            <a:ext cx="8991600" cy="5105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a:solidFill>
                <a:srgbClr val="000000"/>
              </a:solidFill>
            </a:endParaRPr>
          </a:p>
        </p:txBody>
      </p:sp>
      <p:sp>
        <p:nvSpPr>
          <p:cNvPr id="5" name="Rectangle 8"/>
          <p:cNvSpPr>
            <a:spLocks noChangeArrowheads="1"/>
          </p:cNvSpPr>
          <p:nvPr userDrawn="1"/>
        </p:nvSpPr>
        <p:spPr bwMode="auto">
          <a:xfrm>
            <a:off x="0" y="1752600"/>
            <a:ext cx="9144000" cy="152400"/>
          </a:xfrm>
          <a:prstGeom prst="rect">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a:solidFill>
                <a:srgbClr val="000000"/>
              </a:solidFill>
            </a:endParaRPr>
          </a:p>
        </p:txBody>
      </p:sp>
      <p:sp>
        <p:nvSpPr>
          <p:cNvPr id="6" name="Rectangle 9"/>
          <p:cNvSpPr>
            <a:spLocks noChangeArrowheads="1"/>
          </p:cNvSpPr>
          <p:nvPr userDrawn="1"/>
        </p:nvSpPr>
        <p:spPr bwMode="auto">
          <a:xfrm>
            <a:off x="0" y="1905000"/>
            <a:ext cx="152400" cy="4953000"/>
          </a:xfrm>
          <a:prstGeom prst="rect">
            <a:avLst/>
          </a:prstGeom>
          <a:solidFill>
            <a:srgbClr val="002A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a:solidFill>
                <a:srgbClr val="000000"/>
              </a:solidFill>
            </a:endParaRPr>
          </a:p>
        </p:txBody>
      </p:sp>
      <p:pic>
        <p:nvPicPr>
          <p:cNvPr id="7"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63464"/>
          <a:stretch>
            <a:fillRect/>
          </a:stretch>
        </p:blipFill>
        <p:spPr bwMode="auto">
          <a:xfrm>
            <a:off x="455613" y="455613"/>
            <a:ext cx="3005137"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429000"/>
            <a:ext cx="7772400" cy="1143000"/>
          </a:xfrm>
        </p:spPr>
        <p:txBody>
          <a:bodyPr/>
          <a:lstStyle>
            <a:lvl1pPr algn="ctr">
              <a:defRPr sz="4000"/>
            </a:lvl1pPr>
          </a:lstStyle>
          <a:p>
            <a:r>
              <a:rPr lang="en-US"/>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DEAA0FBC-6088-4F34-B96F-E96544AEE769}" type="slidenum">
              <a:rPr lang="en-US">
                <a:solidFill>
                  <a:srgbClr val="000000"/>
                </a:solidFill>
              </a:rPr>
              <a:pPr>
                <a:defRPr/>
              </a:pPr>
              <a:t>‹#›</a:t>
            </a:fld>
            <a:r>
              <a:rPr lang="en-US">
                <a:solidFill>
                  <a:srgbClr val="000000"/>
                </a:solidFill>
              </a:rPr>
              <a:t>a</a:t>
            </a:r>
          </a:p>
        </p:txBody>
      </p:sp>
    </p:spTree>
    <p:extLst>
      <p:ext uri="{BB962C8B-B14F-4D97-AF65-F5344CB8AC3E}">
        <p14:creationId xmlns:p14="http://schemas.microsoft.com/office/powerpoint/2010/main" val="153537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9FA14B-DE93-4184-822F-82ECEA499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9995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D7ABEC-46B5-4605-8FA0-10325E4E0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6830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512F0D-A26D-4D63-85F2-CFDD6E35AC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169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CEF2E1-FA74-4D09-A8F2-10DDB18995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233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202AE7-78C5-4CB2-81DB-E0BC727BF8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311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78973C8-E900-4C62-ADD6-48CC3A82DF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8206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09316B-655F-43AD-92BE-FD5AAB2EBF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2025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9FA14B-DE93-4184-822F-82ECEA499D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124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A021F-216B-4613-833B-C69FD3E094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2960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30EB13-49A0-42AD-9492-904FDA3888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8096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BB6C60-6F1A-4558-9F6A-E6544D15F9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21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D7ABEC-46B5-4605-8FA0-10325E4E0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353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512F0D-A26D-4D63-85F2-CFDD6E35AC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951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CEF2E1-FA74-4D09-A8F2-10DDB18995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34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202AE7-78C5-4CB2-81DB-E0BC727BF8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460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78973C8-E900-4C62-ADD6-48CC3A82DF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25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09316B-655F-43AD-92BE-FD5AAB2EBF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504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AA021F-216B-4613-833B-C69FD3E094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4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fontAlgn="base">
              <a:spcBef>
                <a:spcPct val="0"/>
              </a:spcBef>
              <a:spcAft>
                <a:spcPct val="0"/>
              </a:spcAft>
              <a:defRPr/>
            </a:pPr>
            <a:fld id="{EBAD6878-9AA5-489E-B305-919EB88EF980}"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Rectangle 10"/>
          <p:cNvSpPr>
            <a:spLocks noChangeArrowheads="1"/>
          </p:cNvSpPr>
          <p:nvPr userDrawn="1"/>
        </p:nvSpPr>
        <p:spPr bwMode="auto">
          <a:xfrm>
            <a:off x="0" y="1066800"/>
            <a:ext cx="9144000" cy="152400"/>
          </a:xfrm>
          <a:prstGeom prst="rect">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a:solidFill>
                <a:srgbClr val="000000"/>
              </a:solidFill>
            </a:endParaRPr>
          </a:p>
        </p:txBody>
      </p:sp>
      <p:sp>
        <p:nvSpPr>
          <p:cNvPr id="1032" name="Rectangle 11"/>
          <p:cNvSpPr>
            <a:spLocks noChangeArrowheads="1"/>
          </p:cNvSpPr>
          <p:nvPr userDrawn="1"/>
        </p:nvSpPr>
        <p:spPr bwMode="auto">
          <a:xfrm>
            <a:off x="0" y="1219200"/>
            <a:ext cx="152400" cy="5638800"/>
          </a:xfrm>
          <a:prstGeom prst="rect">
            <a:avLst/>
          </a:prstGeom>
          <a:solidFill>
            <a:srgbClr val="002A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sz="2800">
              <a:solidFill>
                <a:srgbClr val="002A6C"/>
              </a:solidFill>
              <a:latin typeface="Times"/>
            </a:endParaRPr>
          </a:p>
        </p:txBody>
      </p:sp>
      <p:pic>
        <p:nvPicPr>
          <p:cNvPr id="1033" name="Picture 2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63445"/>
          <a:stretch>
            <a:fillRect/>
          </a:stretch>
        </p:blipFill>
        <p:spPr bwMode="auto">
          <a:xfrm>
            <a:off x="303213" y="214313"/>
            <a:ext cx="21669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12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fontAlgn="base">
              <a:spcBef>
                <a:spcPct val="0"/>
              </a:spcBef>
              <a:spcAft>
                <a:spcPct val="0"/>
              </a:spcAft>
              <a:defRPr/>
            </a:pPr>
            <a:fld id="{EBAD6878-9AA5-489E-B305-919EB88EF980}"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Rectangle 10"/>
          <p:cNvSpPr>
            <a:spLocks noChangeArrowheads="1"/>
          </p:cNvSpPr>
          <p:nvPr userDrawn="1"/>
        </p:nvSpPr>
        <p:spPr bwMode="auto">
          <a:xfrm>
            <a:off x="0" y="1066800"/>
            <a:ext cx="9144000" cy="152400"/>
          </a:xfrm>
          <a:prstGeom prst="rect">
            <a:avLst/>
          </a:prstGeom>
          <a:solidFill>
            <a:srgbClr val="C211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a:solidFill>
                <a:srgbClr val="000000"/>
              </a:solidFill>
            </a:endParaRPr>
          </a:p>
        </p:txBody>
      </p:sp>
      <p:sp>
        <p:nvSpPr>
          <p:cNvPr id="1032" name="Rectangle 11"/>
          <p:cNvSpPr>
            <a:spLocks noChangeArrowheads="1"/>
          </p:cNvSpPr>
          <p:nvPr userDrawn="1"/>
        </p:nvSpPr>
        <p:spPr bwMode="auto">
          <a:xfrm>
            <a:off x="0" y="1219200"/>
            <a:ext cx="152400" cy="5638800"/>
          </a:xfrm>
          <a:prstGeom prst="rect">
            <a:avLst/>
          </a:prstGeom>
          <a:solidFill>
            <a:srgbClr val="002A6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sz="2800">
              <a:solidFill>
                <a:srgbClr val="002A6C"/>
              </a:solidFill>
              <a:latin typeface="Times"/>
            </a:endParaRPr>
          </a:p>
        </p:txBody>
      </p:sp>
      <p:pic>
        <p:nvPicPr>
          <p:cNvPr id="1033" name="Picture 2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63445"/>
          <a:stretch>
            <a:fillRect/>
          </a:stretch>
        </p:blipFill>
        <p:spPr bwMode="auto">
          <a:xfrm>
            <a:off x="303213" y="214313"/>
            <a:ext cx="21669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3899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mgamber@usaid.gov"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transition.usaid.gov/our_work/humanitarian_assistance/ffp/development.html" TargetMode="External"/><Relationship Id="rId7" Type="http://schemas.openxmlformats.org/officeDocument/2006/relationships/hyperlink" Target="http://transition.usaid.gov/policy/ads/200/201sae.pdf"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transition.usaid.gov/our_work/cross-cutting_programs/wid/gender/gender_analysis.html" TargetMode="External"/><Relationship Id="rId5" Type="http://schemas.openxmlformats.org/officeDocument/2006/relationships/hyperlink" Target="http://transition.usaid.gov/our_work/cross-cutting_programs/wid/gender/" TargetMode="External"/><Relationship Id="rId4" Type="http://schemas.openxmlformats.org/officeDocument/2006/relationships/hyperlink" Target="http://transition.usaid.gov/our_work/policy_planning_and_learning/documents/GenderEqualityPolicy.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0" y="1600200"/>
            <a:ext cx="5316794" cy="2286000"/>
          </a:xfrm>
          <a:noFill/>
          <a:ln w="12700">
            <a:noFill/>
            <a:miter lim="800000"/>
            <a:headEnd/>
            <a:tailEnd/>
          </a:ln>
        </p:spPr>
        <p:txBody>
          <a:bodyPr anchor="ctr"/>
          <a:lstStyle/>
          <a:p>
            <a:pPr eaLnBrk="1" hangingPunct="1"/>
            <a:r>
              <a:rPr lang="en-US" sz="2800" dirty="0" smtClean="0"/>
              <a:t/>
            </a:r>
            <a:br>
              <a:rPr lang="en-US" sz="2800" dirty="0" smtClean="0"/>
            </a:br>
            <a:r>
              <a:rPr lang="en-US" sz="3000" dirty="0" smtClean="0"/>
              <a:t>Food For Peace: Title II Programs and Gender</a:t>
            </a:r>
            <a:br>
              <a:rPr lang="en-US" sz="3000" dirty="0" smtClean="0"/>
            </a:br>
            <a:endParaRPr lang="en-US" sz="3600" dirty="0" smtClean="0"/>
          </a:p>
        </p:txBody>
      </p:sp>
      <p:sp>
        <p:nvSpPr>
          <p:cNvPr id="2051" name="Rectangle 3"/>
          <p:cNvSpPr>
            <a:spLocks noChangeArrowheads="1"/>
          </p:cNvSpPr>
          <p:nvPr/>
        </p:nvSpPr>
        <p:spPr bwMode="auto">
          <a:xfrm>
            <a:off x="990600" y="4724400"/>
            <a:ext cx="7162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lnSpc>
                <a:spcPct val="90000"/>
              </a:lnSpc>
              <a:spcBef>
                <a:spcPct val="20000"/>
              </a:spcBef>
              <a:spcAft>
                <a:spcPct val="0"/>
              </a:spcAft>
            </a:pPr>
            <a:endParaRPr lang="en-US" sz="2400" i="1" dirty="0">
              <a:solidFill>
                <a:srgbClr val="333399"/>
              </a:solidFill>
            </a:endParaRPr>
          </a:p>
        </p:txBody>
      </p:sp>
      <p:sp>
        <p:nvSpPr>
          <p:cNvPr id="4100" name="Slide Number Placeholder 3"/>
          <p:cNvSpPr>
            <a:spLocks noGrp="1"/>
          </p:cNvSpPr>
          <p:nvPr>
            <p:ph type="sldNum" sz="quarter" idx="12"/>
          </p:nvPr>
        </p:nvSpPr>
        <p:spPr>
          <a:xfrm>
            <a:off x="7132638" y="6492875"/>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E52EDF5-7D77-43B5-89E4-4DB923F2BAC0}" type="slidenum">
              <a:rPr lang="en-US" smtClean="0">
                <a:solidFill>
                  <a:srgbClr val="000000"/>
                </a:solidFill>
              </a:rPr>
              <a:pPr/>
              <a:t>1</a:t>
            </a:fld>
            <a:endParaRPr lang="en-US" smtClean="0">
              <a:solidFill>
                <a:srgbClr val="000000"/>
              </a:solidFill>
            </a:endParaRPr>
          </a:p>
        </p:txBody>
      </p:sp>
      <p:sp>
        <p:nvSpPr>
          <p:cNvPr id="5" name="Rectangle 2"/>
          <p:cNvSpPr txBox="1">
            <a:spLocks noChangeArrowheads="1"/>
          </p:cNvSpPr>
          <p:nvPr/>
        </p:nvSpPr>
        <p:spPr bwMode="auto">
          <a:xfrm>
            <a:off x="2895600" y="4349692"/>
            <a:ext cx="5850194" cy="1974908"/>
          </a:xfrm>
          <a:prstGeom prst="rect">
            <a:avLst/>
          </a:prstGeom>
          <a:solidFill>
            <a:srgbClr val="DDDDDD">
              <a:alpha val="20000"/>
            </a:srgbClr>
          </a:solidFill>
          <a:ln w="12700">
            <a:noFill/>
            <a:miter lim="800000"/>
            <a:headEnd/>
            <a:tailEnd/>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a:lstStyle>
          <a:p>
            <a:pPr eaLnBrk="1" hangingPunct="1"/>
            <a:r>
              <a:rPr lang="en-US" sz="1800" dirty="0"/>
              <a:t>FSN Knowledge Sharing Meeting</a:t>
            </a:r>
            <a:br>
              <a:rPr lang="en-US" sz="1800" dirty="0"/>
            </a:br>
            <a:r>
              <a:rPr lang="en-US" sz="1800" dirty="0"/>
              <a:t>November 15, 2012</a:t>
            </a:r>
          </a:p>
          <a:p>
            <a:pPr eaLnBrk="1" hangingPunct="1"/>
            <a:endParaRPr lang="en-US" sz="1800" dirty="0" smtClean="0"/>
          </a:p>
          <a:p>
            <a:pPr eaLnBrk="1" hangingPunct="1"/>
            <a:r>
              <a:rPr lang="en-US" sz="1800" dirty="0" smtClean="0"/>
              <a:t>Presented by</a:t>
            </a:r>
          </a:p>
          <a:p>
            <a:pPr eaLnBrk="1" hangingPunct="1"/>
            <a:r>
              <a:rPr lang="en-US" sz="1800" dirty="0" smtClean="0"/>
              <a:t>Michelle Gamber, MA, </a:t>
            </a:r>
            <a:r>
              <a:rPr lang="en-US" sz="1800" dirty="0" err="1" smtClean="0"/>
              <a:t>DrPH</a:t>
            </a:r>
            <a:endParaRPr lang="en-US" sz="1800" dirty="0" smtClean="0"/>
          </a:p>
          <a:p>
            <a:pPr eaLnBrk="1" hangingPunct="1"/>
            <a:r>
              <a:rPr lang="en-US" sz="1800" dirty="0" smtClean="0"/>
              <a:t>AAAS Fellow, FFP Gender Advisor</a:t>
            </a:r>
            <a:r>
              <a:rPr lang="en-US" sz="2300" dirty="0" smtClean="0"/>
              <a:t/>
            </a:r>
            <a:br>
              <a:rPr lang="en-US" sz="2300" dirty="0" smtClean="0"/>
            </a:br>
            <a:endParaRPr lang="en-US" sz="2300" dirty="0" smtClean="0"/>
          </a:p>
        </p:txBody>
      </p:sp>
      <p:pic>
        <p:nvPicPr>
          <p:cNvPr id="8" name="Picture 2" descr="http://transition.usaid.gov/our_work/cross-cutting_programs/wid/modules/in_the_spotlight/gender_polic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339" y="2552700"/>
            <a:ext cx="237452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855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838200"/>
          </a:xfrm>
        </p:spPr>
        <p:txBody>
          <a:bodyPr/>
          <a:lstStyle/>
          <a:p>
            <a:pPr algn="ctr"/>
            <a:r>
              <a:rPr lang="en-US" sz="3000" dirty="0" smtClean="0">
                <a:latin typeface="Gill Sans MT" pitchFamily="34" charset="0"/>
              </a:rPr>
              <a:t>What is Gender Integration?</a:t>
            </a:r>
            <a:endParaRPr lang="en-US" sz="3000" dirty="0"/>
          </a:p>
        </p:txBody>
      </p:sp>
      <p:sp>
        <p:nvSpPr>
          <p:cNvPr id="3" name="Content Placeholder 2"/>
          <p:cNvSpPr>
            <a:spLocks noGrp="1"/>
          </p:cNvSpPr>
          <p:nvPr>
            <p:ph idx="1"/>
          </p:nvPr>
        </p:nvSpPr>
        <p:spPr>
          <a:xfrm>
            <a:off x="228600" y="1981200"/>
            <a:ext cx="8686800" cy="3810000"/>
          </a:xfrm>
        </p:spPr>
        <p:txBody>
          <a:bodyPr/>
          <a:lstStyle/>
          <a:p>
            <a:r>
              <a:rPr lang="en-US" dirty="0"/>
              <a:t>I</a:t>
            </a:r>
            <a:r>
              <a:rPr lang="en-US" dirty="0" smtClean="0"/>
              <a:t>nvolves identifying </a:t>
            </a:r>
            <a:r>
              <a:rPr lang="en-US" dirty="0"/>
              <a:t>and then </a:t>
            </a:r>
            <a:r>
              <a:rPr lang="en-US" dirty="0" smtClean="0"/>
              <a:t>addressing </a:t>
            </a:r>
            <a:r>
              <a:rPr lang="en-US" dirty="0"/>
              <a:t>gender inequalities </a:t>
            </a:r>
            <a:r>
              <a:rPr lang="en-US" dirty="0" smtClean="0"/>
              <a:t>during:</a:t>
            </a:r>
          </a:p>
          <a:p>
            <a:pPr lvl="1">
              <a:buFont typeface="Wingdings" pitchFamily="2" charset="2"/>
              <a:buChar char="Ø"/>
            </a:pPr>
            <a:r>
              <a:rPr lang="en-US" sz="1800" dirty="0" smtClean="0"/>
              <a:t>Program description and project design </a:t>
            </a:r>
          </a:p>
          <a:p>
            <a:pPr lvl="1">
              <a:buFont typeface="Wingdings" pitchFamily="2" charset="2"/>
              <a:buChar char="Ø"/>
            </a:pPr>
            <a:r>
              <a:rPr lang="en-US" sz="1800" dirty="0" smtClean="0"/>
              <a:t>Implementation</a:t>
            </a:r>
          </a:p>
          <a:p>
            <a:pPr lvl="1">
              <a:buFont typeface="Wingdings" pitchFamily="2" charset="2"/>
              <a:buChar char="Ø"/>
            </a:pPr>
            <a:r>
              <a:rPr lang="en-US" sz="1800" dirty="0" smtClean="0"/>
              <a:t>Monitoring </a:t>
            </a:r>
            <a:r>
              <a:rPr lang="en-US" sz="1800" dirty="0"/>
              <a:t>and </a:t>
            </a:r>
            <a:r>
              <a:rPr lang="en-US" sz="1800" dirty="0" smtClean="0"/>
              <a:t>evaluation </a:t>
            </a:r>
          </a:p>
          <a:p>
            <a:pPr lvl="1">
              <a:buFont typeface="Wingdings" pitchFamily="2" charset="2"/>
              <a:buChar char="Ø"/>
            </a:pPr>
            <a:endParaRPr lang="en-US" sz="1000" dirty="0" smtClean="0"/>
          </a:p>
          <a:p>
            <a:r>
              <a:rPr lang="en-US" dirty="0" smtClean="0"/>
              <a:t>Identifying the </a:t>
            </a:r>
            <a:r>
              <a:rPr lang="en-US" dirty="0"/>
              <a:t>roles and power relations between men and women </a:t>
            </a:r>
            <a:r>
              <a:rPr lang="en-US" dirty="0" smtClean="0"/>
              <a:t>and how this affects </a:t>
            </a:r>
            <a:r>
              <a:rPr lang="en-US" dirty="0"/>
              <a:t>how an activity is </a:t>
            </a:r>
            <a:r>
              <a:rPr lang="en-US" dirty="0" smtClean="0"/>
              <a:t>implemented</a:t>
            </a:r>
          </a:p>
          <a:p>
            <a:pPr lvl="1">
              <a:buFont typeface="Wingdings" pitchFamily="2" charset="2"/>
              <a:buChar char="Ø"/>
            </a:pPr>
            <a:r>
              <a:rPr lang="en-US" sz="1800" dirty="0"/>
              <a:t>E</a:t>
            </a:r>
            <a:r>
              <a:rPr lang="en-US" sz="1800" dirty="0" smtClean="0"/>
              <a:t>ssential </a:t>
            </a:r>
            <a:r>
              <a:rPr lang="en-US" sz="1800" dirty="0"/>
              <a:t>that </a:t>
            </a:r>
            <a:r>
              <a:rPr lang="en-US" sz="1800" dirty="0" smtClean="0"/>
              <a:t>addressed on </a:t>
            </a:r>
            <a:r>
              <a:rPr lang="en-US" sz="1800" dirty="0"/>
              <a:t>an on-going basis.  </a:t>
            </a:r>
          </a:p>
          <a:p>
            <a:endParaRPr lang="en-US" dirty="0"/>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10</a:t>
            </a:fld>
            <a:endParaRPr lang="en-US">
              <a:solidFill>
                <a:srgbClr val="000000"/>
              </a:solidFill>
            </a:endParaRPr>
          </a:p>
        </p:txBody>
      </p:sp>
      <p:pic>
        <p:nvPicPr>
          <p:cNvPr id="2050" name="Picture 2" descr="C:\Users\mgamber\Pictures\Global Retreat Pic\School_feeding-Liber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876800"/>
            <a:ext cx="2286000" cy="171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345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458200" cy="609600"/>
          </a:xfrm>
        </p:spPr>
        <p:txBody>
          <a:bodyPr/>
          <a:lstStyle/>
          <a:p>
            <a:pPr algn="ctr"/>
            <a:r>
              <a:rPr lang="en-US" sz="2800" dirty="0" smtClean="0"/>
              <a:t>Addressing Gender Integration: </a:t>
            </a:r>
            <a:br>
              <a:rPr lang="en-US" sz="2800" dirty="0" smtClean="0"/>
            </a:br>
            <a:r>
              <a:rPr lang="en-US" sz="2800" dirty="0" smtClean="0"/>
              <a:t>Questions to Guide You</a:t>
            </a:r>
            <a:endParaRPr lang="en-US" sz="2800" dirty="0"/>
          </a:p>
        </p:txBody>
      </p:sp>
      <p:sp>
        <p:nvSpPr>
          <p:cNvPr id="3" name="Content Placeholder 2"/>
          <p:cNvSpPr>
            <a:spLocks noGrp="1"/>
          </p:cNvSpPr>
          <p:nvPr>
            <p:ph idx="1"/>
          </p:nvPr>
        </p:nvSpPr>
        <p:spPr>
          <a:xfrm>
            <a:off x="457200" y="2362200"/>
            <a:ext cx="8229600" cy="2971800"/>
          </a:xfrm>
        </p:spPr>
        <p:txBody>
          <a:bodyPr/>
          <a:lstStyle/>
          <a:p>
            <a:pPr marL="457200" indent="-457200">
              <a:buAutoNum type="arabicPeriod"/>
            </a:pPr>
            <a:r>
              <a:rPr lang="en-US" dirty="0"/>
              <a:t>What gender issues exist within a country/program context?</a:t>
            </a:r>
          </a:p>
          <a:p>
            <a:pPr marL="457200" indent="-457200">
              <a:buAutoNum type="arabicPeriod"/>
            </a:pPr>
            <a:r>
              <a:rPr lang="en-US" dirty="0"/>
              <a:t>How will this affect food security programming?</a:t>
            </a:r>
          </a:p>
          <a:p>
            <a:pPr marL="457200" indent="-457200">
              <a:buAutoNum type="arabicPeriod"/>
            </a:pPr>
            <a:r>
              <a:rPr lang="en-US" dirty="0"/>
              <a:t>How will this be addressed in project activities?</a:t>
            </a:r>
          </a:p>
          <a:p>
            <a:pPr marL="457200" indent="-457200">
              <a:buAutoNum type="arabicPeriod"/>
            </a:pPr>
            <a:r>
              <a:rPr lang="en-US" dirty="0"/>
              <a:t>How can program activities </a:t>
            </a:r>
            <a:r>
              <a:rPr lang="en-US" dirty="0" smtClean="0"/>
              <a:t>contribute </a:t>
            </a:r>
            <a:r>
              <a:rPr lang="en-US" dirty="0"/>
              <a:t>gender equality and </a:t>
            </a:r>
            <a:r>
              <a:rPr lang="en-US" dirty="0" smtClean="0"/>
              <a:t>female </a:t>
            </a:r>
            <a:r>
              <a:rPr lang="en-US" dirty="0"/>
              <a:t>empowerment?</a:t>
            </a:r>
          </a:p>
          <a:p>
            <a:endParaRPr lang="en-US" dirty="0"/>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11</a:t>
            </a:fld>
            <a:endParaRPr lang="en-US">
              <a:solidFill>
                <a:srgbClr val="000000"/>
              </a:solidFill>
            </a:endParaRPr>
          </a:p>
        </p:txBody>
      </p:sp>
      <p:pic>
        <p:nvPicPr>
          <p:cNvPr id="5" name="Picture 3" descr="P:\DCHA.FFP.PUB\Policy and Technical Division (PTD)\Photos\Bolivia\Taken by FANTA\Bolivia 2009-peaches.ti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572000"/>
            <a:ext cx="1864607" cy="206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409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609600"/>
          </a:xfrm>
        </p:spPr>
        <p:txBody>
          <a:bodyPr/>
          <a:lstStyle/>
          <a:p>
            <a:pPr algn="ctr"/>
            <a:r>
              <a:rPr lang="en-US" sz="3000" dirty="0" smtClean="0"/>
              <a:t>Purpose of a Gender </a:t>
            </a:r>
            <a:r>
              <a:rPr lang="en-US" sz="3000" dirty="0"/>
              <a:t>Analysis </a:t>
            </a:r>
          </a:p>
        </p:txBody>
      </p:sp>
      <p:sp>
        <p:nvSpPr>
          <p:cNvPr id="3" name="Content Placeholder 2"/>
          <p:cNvSpPr>
            <a:spLocks noGrp="1"/>
          </p:cNvSpPr>
          <p:nvPr>
            <p:ph idx="1"/>
          </p:nvPr>
        </p:nvSpPr>
        <p:spPr>
          <a:xfrm>
            <a:off x="381000" y="1981200"/>
            <a:ext cx="8534400" cy="3886200"/>
          </a:xfrm>
        </p:spPr>
        <p:txBody>
          <a:bodyPr/>
          <a:lstStyle/>
          <a:p>
            <a:r>
              <a:rPr lang="en-US" sz="2200" dirty="0"/>
              <a:t>T</a:t>
            </a:r>
            <a:r>
              <a:rPr lang="en-US" sz="2200" dirty="0" smtClean="0"/>
              <a:t>ool </a:t>
            </a:r>
            <a:r>
              <a:rPr lang="en-US" sz="2200" dirty="0"/>
              <a:t>for examining the differences between the roles that women and men play in communities and </a:t>
            </a:r>
            <a:r>
              <a:rPr lang="en-US" sz="2200" dirty="0" smtClean="0"/>
              <a:t>societies  </a:t>
            </a:r>
          </a:p>
          <a:p>
            <a:r>
              <a:rPr lang="en-US" sz="2200" dirty="0"/>
              <a:t>S</a:t>
            </a:r>
            <a:r>
              <a:rPr lang="en-US" sz="2200" dirty="0" smtClean="0"/>
              <a:t>hould </a:t>
            </a:r>
            <a:r>
              <a:rPr lang="en-US" sz="2200" dirty="0"/>
              <a:t>dig deeper and identify </a:t>
            </a:r>
            <a:r>
              <a:rPr lang="en-US" sz="2200" dirty="0" smtClean="0"/>
              <a:t>relevant </a:t>
            </a:r>
            <a:r>
              <a:rPr lang="en-US" sz="2200" dirty="0"/>
              <a:t>differences in the roles and status of women and men in the context of the proposed </a:t>
            </a:r>
            <a:r>
              <a:rPr lang="en-US" sz="2200" dirty="0" smtClean="0"/>
              <a:t>project</a:t>
            </a:r>
          </a:p>
          <a:p>
            <a:r>
              <a:rPr lang="en-US" sz="2200" dirty="0" smtClean="0"/>
              <a:t>The gender </a:t>
            </a:r>
            <a:r>
              <a:rPr lang="en-US" sz="2200" dirty="0"/>
              <a:t>analysis should influence the project </a:t>
            </a:r>
            <a:r>
              <a:rPr lang="en-US" sz="2200" dirty="0" smtClean="0"/>
              <a:t>design</a:t>
            </a:r>
          </a:p>
          <a:p>
            <a:pPr lvl="1">
              <a:buFont typeface="Wingdings" pitchFamily="2" charset="2"/>
              <a:buChar char="Ø"/>
            </a:pPr>
            <a:r>
              <a:rPr lang="en-US" dirty="0" smtClean="0"/>
              <a:t>Changes to program activities should result if gender analysis reveals data that supports this</a:t>
            </a:r>
            <a:endParaRPr lang="en-US" dirty="0"/>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12</a:t>
            </a:fld>
            <a:endParaRPr lang="en-US">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800600"/>
            <a:ext cx="2514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425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8229600" cy="609600"/>
          </a:xfrm>
        </p:spPr>
        <p:txBody>
          <a:bodyPr/>
          <a:lstStyle/>
          <a:p>
            <a:pPr algn="ctr"/>
            <a:r>
              <a:rPr lang="en-US" sz="3000" dirty="0" smtClean="0"/>
              <a:t>Gender Analysis: What Should it Do? </a:t>
            </a:r>
            <a:endParaRPr lang="en-US" sz="3000" dirty="0"/>
          </a:p>
        </p:txBody>
      </p:sp>
      <p:sp>
        <p:nvSpPr>
          <p:cNvPr id="3" name="Content Placeholder 2"/>
          <p:cNvSpPr>
            <a:spLocks noGrp="1"/>
          </p:cNvSpPr>
          <p:nvPr>
            <p:ph idx="1"/>
          </p:nvPr>
        </p:nvSpPr>
        <p:spPr>
          <a:xfrm>
            <a:off x="304800" y="2057400"/>
            <a:ext cx="8534400" cy="4191000"/>
          </a:xfrm>
        </p:spPr>
        <p:txBody>
          <a:bodyPr/>
          <a:lstStyle/>
          <a:p>
            <a:r>
              <a:rPr lang="en-US" sz="2300" dirty="0" smtClean="0"/>
              <a:t>At the </a:t>
            </a:r>
            <a:r>
              <a:rPr lang="en-US" sz="2300" dirty="0"/>
              <a:t>project level, the gender analysis should:</a:t>
            </a:r>
          </a:p>
          <a:p>
            <a:pPr lvl="1">
              <a:buFont typeface="Wingdings" pitchFamily="2" charset="2"/>
              <a:buChar char="Ø"/>
            </a:pPr>
            <a:r>
              <a:rPr lang="en-US" sz="1800" dirty="0"/>
              <a:t>Examine different roles and rights as well as relations between men and </a:t>
            </a:r>
            <a:r>
              <a:rPr lang="en-US" sz="1800" dirty="0" smtClean="0"/>
              <a:t>women</a:t>
            </a:r>
          </a:p>
          <a:p>
            <a:pPr lvl="1">
              <a:buFont typeface="Wingdings" pitchFamily="2" charset="2"/>
              <a:buChar char="Ø"/>
            </a:pPr>
            <a:r>
              <a:rPr lang="en-US" sz="1800" dirty="0" smtClean="0"/>
              <a:t>Identify </a:t>
            </a:r>
            <a:r>
              <a:rPr lang="en-US" sz="1800" dirty="0"/>
              <a:t>inequalities and their root </a:t>
            </a:r>
            <a:r>
              <a:rPr lang="en-US" sz="1800" dirty="0" smtClean="0"/>
              <a:t>causes</a:t>
            </a:r>
          </a:p>
          <a:p>
            <a:pPr lvl="1">
              <a:buFont typeface="Wingdings" pitchFamily="2" charset="2"/>
              <a:buChar char="Ø"/>
            </a:pPr>
            <a:r>
              <a:rPr lang="en-US" sz="1800" dirty="0" smtClean="0"/>
              <a:t>Examine </a:t>
            </a:r>
            <a:r>
              <a:rPr lang="en-US" sz="1800" dirty="0"/>
              <a:t>differing needs, constraints, and opportunities for women and </a:t>
            </a:r>
            <a:r>
              <a:rPr lang="en-US" sz="1800" dirty="0" smtClean="0"/>
              <a:t>men</a:t>
            </a:r>
          </a:p>
          <a:p>
            <a:pPr lvl="1">
              <a:buFont typeface="Wingdings" pitchFamily="2" charset="2"/>
              <a:buChar char="Ø"/>
            </a:pPr>
            <a:r>
              <a:rPr lang="en-US" sz="1800" dirty="0" smtClean="0"/>
              <a:t>Identify </a:t>
            </a:r>
            <a:r>
              <a:rPr lang="en-US" sz="1800" dirty="0"/>
              <a:t>potential adverse impacts or gender-based exclusion in planned </a:t>
            </a:r>
            <a:r>
              <a:rPr lang="en-US" sz="1800" dirty="0" smtClean="0"/>
              <a:t>projects</a:t>
            </a:r>
          </a:p>
          <a:p>
            <a:pPr lvl="1">
              <a:buFont typeface="Wingdings" pitchFamily="2" charset="2"/>
              <a:buChar char="Ø"/>
            </a:pPr>
            <a:endParaRPr lang="en-US" sz="1000" dirty="0" smtClean="0"/>
          </a:p>
          <a:p>
            <a:r>
              <a:rPr lang="en-US" sz="2300" dirty="0" smtClean="0"/>
              <a:t>Guided by project objectives and activities</a:t>
            </a:r>
          </a:p>
          <a:p>
            <a:pPr marL="0" indent="0">
              <a:buNone/>
            </a:pPr>
            <a:endParaRPr lang="en-US" sz="500" dirty="0" smtClean="0"/>
          </a:p>
          <a:p>
            <a:r>
              <a:rPr lang="en-US" sz="2300" dirty="0" smtClean="0"/>
              <a:t>Result in necessary changes</a:t>
            </a:r>
          </a:p>
          <a:p>
            <a:pPr marL="742950" lvl="2" indent="-342900">
              <a:buFont typeface="Wingdings" pitchFamily="2" charset="2"/>
              <a:buChar char="Ø"/>
            </a:pPr>
            <a:r>
              <a:rPr lang="en-US" dirty="0"/>
              <a:t>Determine how to address/incorporate </a:t>
            </a:r>
            <a:r>
              <a:rPr lang="en-US" dirty="0" smtClean="0"/>
              <a:t>results into </a:t>
            </a:r>
            <a:r>
              <a:rPr lang="en-US" dirty="0"/>
              <a:t>program </a:t>
            </a:r>
            <a:r>
              <a:rPr lang="en-US" dirty="0" smtClean="0"/>
              <a:t>activities</a:t>
            </a:r>
          </a:p>
          <a:p>
            <a:pPr marL="742950" lvl="2" indent="-342900">
              <a:buFont typeface="Wingdings" pitchFamily="2" charset="2"/>
              <a:buChar char="Ø"/>
            </a:pPr>
            <a:r>
              <a:rPr lang="en-US" dirty="0" smtClean="0"/>
              <a:t>Take action</a:t>
            </a:r>
            <a:endParaRPr lang="en-US" dirty="0"/>
          </a:p>
          <a:p>
            <a:endParaRPr lang="en-US" sz="2300" dirty="0"/>
          </a:p>
          <a:p>
            <a:endParaRPr lang="en-US" dirty="0"/>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3897933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609600"/>
          </a:xfrm>
        </p:spPr>
        <p:txBody>
          <a:bodyPr/>
          <a:lstStyle/>
          <a:p>
            <a:pPr algn="ctr"/>
            <a:r>
              <a:rPr lang="en-US" dirty="0"/>
              <a:t>Gender Analysis: </a:t>
            </a:r>
            <a:r>
              <a:rPr lang="en-US" dirty="0" smtClean="0"/>
              <a:t>Domains to Consider</a:t>
            </a:r>
            <a:endParaRPr lang="en-US" dirty="0"/>
          </a:p>
        </p:txBody>
      </p:sp>
      <p:sp>
        <p:nvSpPr>
          <p:cNvPr id="3" name="Content Placeholder 2"/>
          <p:cNvSpPr>
            <a:spLocks noGrp="1"/>
          </p:cNvSpPr>
          <p:nvPr>
            <p:ph idx="1"/>
          </p:nvPr>
        </p:nvSpPr>
        <p:spPr>
          <a:xfrm>
            <a:off x="152400" y="1981200"/>
            <a:ext cx="8610600" cy="3886200"/>
          </a:xfrm>
        </p:spPr>
        <p:txBody>
          <a:bodyPr/>
          <a:lstStyle/>
          <a:p>
            <a:r>
              <a:rPr lang="en-US" dirty="0"/>
              <a:t>Several domains </a:t>
            </a:r>
            <a:r>
              <a:rPr lang="en-US" dirty="0" smtClean="0"/>
              <a:t>to consider when conducting </a:t>
            </a:r>
            <a:r>
              <a:rPr lang="en-US" dirty="0"/>
              <a:t>the gender </a:t>
            </a:r>
            <a:r>
              <a:rPr lang="en-US" dirty="0" smtClean="0"/>
              <a:t>analysis (applicable to M &amp; E):  </a:t>
            </a:r>
            <a:endParaRPr lang="en-US" dirty="0"/>
          </a:p>
          <a:p>
            <a:pPr lvl="1">
              <a:buFont typeface="Wingdings" pitchFamily="2" charset="2"/>
              <a:buChar char="Ø"/>
            </a:pPr>
            <a:r>
              <a:rPr lang="en-US" dirty="0"/>
              <a:t>Laws, Legal Rights, Policies, Institutions </a:t>
            </a:r>
          </a:p>
          <a:p>
            <a:pPr lvl="1">
              <a:buFont typeface="Wingdings" pitchFamily="2" charset="2"/>
              <a:buChar char="Ø"/>
            </a:pPr>
            <a:r>
              <a:rPr lang="en-US" dirty="0" smtClean="0"/>
              <a:t>Gender Roles</a:t>
            </a:r>
            <a:r>
              <a:rPr lang="en-US" dirty="0"/>
              <a:t>, Responsibilities and Time Use </a:t>
            </a:r>
            <a:endParaRPr lang="en-US" dirty="0" smtClean="0"/>
          </a:p>
          <a:p>
            <a:pPr lvl="1">
              <a:buFont typeface="Wingdings" pitchFamily="2" charset="2"/>
              <a:buChar char="Ø"/>
            </a:pPr>
            <a:r>
              <a:rPr lang="en-US" dirty="0" smtClean="0"/>
              <a:t>Access </a:t>
            </a:r>
            <a:r>
              <a:rPr lang="en-US" dirty="0"/>
              <a:t>to/Control over </a:t>
            </a:r>
            <a:r>
              <a:rPr lang="en-US" dirty="0" smtClean="0"/>
              <a:t>Resources and economic empowerment </a:t>
            </a:r>
          </a:p>
          <a:p>
            <a:pPr lvl="1">
              <a:buFont typeface="Wingdings" pitchFamily="2" charset="2"/>
              <a:buChar char="Ø"/>
            </a:pPr>
            <a:r>
              <a:rPr lang="en-US" dirty="0" smtClean="0"/>
              <a:t>Knowledge</a:t>
            </a:r>
            <a:r>
              <a:rPr lang="en-US" dirty="0"/>
              <a:t>, Beliefs, </a:t>
            </a:r>
            <a:r>
              <a:rPr lang="en-US" dirty="0" smtClean="0"/>
              <a:t>Perceptions</a:t>
            </a:r>
          </a:p>
          <a:p>
            <a:pPr lvl="1">
              <a:buFont typeface="Wingdings" pitchFamily="2" charset="2"/>
              <a:buChar char="Ø"/>
            </a:pPr>
            <a:r>
              <a:rPr lang="en-US" dirty="0" smtClean="0"/>
              <a:t>Participation </a:t>
            </a:r>
            <a:r>
              <a:rPr lang="en-US" dirty="0"/>
              <a:t>and </a:t>
            </a:r>
            <a:r>
              <a:rPr lang="en-US" dirty="0" smtClean="0"/>
              <a:t>leadership</a:t>
            </a:r>
          </a:p>
          <a:p>
            <a:pPr lvl="1">
              <a:buFont typeface="Wingdings" pitchFamily="2" charset="2"/>
              <a:buChar char="Ø"/>
            </a:pPr>
            <a:r>
              <a:rPr lang="en-US" dirty="0" smtClean="0"/>
              <a:t>Male Involvement and shared responsibility</a:t>
            </a:r>
          </a:p>
          <a:p>
            <a:pPr lvl="1">
              <a:buFont typeface="Wingdings" pitchFamily="2" charset="2"/>
              <a:buChar char="Ø"/>
            </a:pPr>
            <a:r>
              <a:rPr lang="en-US" dirty="0" smtClean="0"/>
              <a:t>Mobility</a:t>
            </a:r>
          </a:p>
          <a:p>
            <a:pPr lvl="1">
              <a:buFont typeface="Wingdings" pitchFamily="2" charset="2"/>
              <a:buChar char="Ø"/>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14</a:t>
            </a:fld>
            <a:endParaRPr lang="en-US">
              <a:solidFill>
                <a:srgbClr val="000000"/>
              </a:solidFill>
            </a:endParaRPr>
          </a:p>
        </p:txBody>
      </p:sp>
      <p:pic>
        <p:nvPicPr>
          <p:cNvPr id="5" name="Picture 2" descr="P:\DCHA.FFP.PUB\Policy and Technical Division (PTD)\Photos\Bolivia\Taken by KathrynHouk,Tufts\Bolivia-dryingapples-Hou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881" y="5029200"/>
            <a:ext cx="22352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987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609600"/>
          </a:xfrm>
        </p:spPr>
        <p:txBody>
          <a:bodyPr/>
          <a:lstStyle/>
          <a:p>
            <a:pPr algn="ctr"/>
            <a:r>
              <a:rPr lang="en-US" sz="3000" dirty="0" smtClean="0"/>
              <a:t>Monitoring &amp; Evaluation </a:t>
            </a:r>
            <a:endParaRPr lang="en-US" sz="3000" dirty="0"/>
          </a:p>
        </p:txBody>
      </p:sp>
      <p:sp>
        <p:nvSpPr>
          <p:cNvPr id="3" name="Content Placeholder 2"/>
          <p:cNvSpPr>
            <a:spLocks noGrp="1"/>
          </p:cNvSpPr>
          <p:nvPr>
            <p:ph idx="1"/>
          </p:nvPr>
        </p:nvSpPr>
        <p:spPr>
          <a:xfrm>
            <a:off x="381000" y="1905000"/>
            <a:ext cx="8458200" cy="4114800"/>
          </a:xfrm>
        </p:spPr>
        <p:txBody>
          <a:bodyPr/>
          <a:lstStyle/>
          <a:p>
            <a:r>
              <a:rPr lang="en-US" sz="2300" dirty="0" smtClean="0"/>
              <a:t>Expected to identify </a:t>
            </a:r>
            <a:r>
              <a:rPr lang="en-US" sz="2300" dirty="0"/>
              <a:t>a set of gender </a:t>
            </a:r>
            <a:r>
              <a:rPr lang="en-US" sz="2300" dirty="0" smtClean="0"/>
              <a:t>indicators-output </a:t>
            </a:r>
            <a:r>
              <a:rPr lang="en-US" sz="2300" dirty="0"/>
              <a:t>and outcome </a:t>
            </a:r>
            <a:r>
              <a:rPr lang="en-US" sz="2300" dirty="0" smtClean="0"/>
              <a:t>levels</a:t>
            </a:r>
          </a:p>
          <a:p>
            <a:pPr lvl="1">
              <a:buFont typeface="Wingdings" pitchFamily="2" charset="2"/>
              <a:buChar char="Ø"/>
            </a:pPr>
            <a:r>
              <a:rPr lang="en-US" sz="1900" dirty="0"/>
              <a:t>C</a:t>
            </a:r>
            <a:r>
              <a:rPr lang="en-US" sz="1900" dirty="0" smtClean="0"/>
              <a:t>ollected </a:t>
            </a:r>
            <a:r>
              <a:rPr lang="en-US" sz="1900" dirty="0"/>
              <a:t>at baseline, annually through the life of the program, and at final </a:t>
            </a:r>
            <a:r>
              <a:rPr lang="en-US" sz="1900" dirty="0" smtClean="0"/>
              <a:t>evaluation</a:t>
            </a:r>
          </a:p>
          <a:p>
            <a:r>
              <a:rPr lang="en-US" sz="2300" dirty="0"/>
              <a:t>M</a:t>
            </a:r>
            <a:r>
              <a:rPr lang="en-US" sz="2300" dirty="0" smtClean="0"/>
              <a:t>easure </a:t>
            </a:r>
            <a:r>
              <a:rPr lang="en-US" sz="2300" dirty="0"/>
              <a:t>the gender </a:t>
            </a:r>
            <a:r>
              <a:rPr lang="en-US" sz="2300" dirty="0" smtClean="0"/>
              <a:t>objective(s) </a:t>
            </a:r>
            <a:r>
              <a:rPr lang="en-US" sz="2300" dirty="0"/>
              <a:t>identified in </a:t>
            </a:r>
            <a:r>
              <a:rPr lang="en-US" sz="2300" dirty="0" smtClean="0"/>
              <a:t>the RF</a:t>
            </a:r>
          </a:p>
          <a:p>
            <a:r>
              <a:rPr lang="en-US" sz="2300" dirty="0" smtClean="0"/>
              <a:t>FFP is in process of creating a new indicator list</a:t>
            </a:r>
          </a:p>
          <a:p>
            <a:pPr lvl="1">
              <a:buFont typeface="Wingdings" pitchFamily="2" charset="2"/>
              <a:buChar char="Ø"/>
            </a:pPr>
            <a:r>
              <a:rPr lang="en-US" sz="1900" dirty="0" smtClean="0"/>
              <a:t>FFP Standard indicators</a:t>
            </a:r>
          </a:p>
          <a:p>
            <a:pPr lvl="1">
              <a:buFont typeface="Wingdings" pitchFamily="2" charset="2"/>
              <a:buChar char="Ø"/>
            </a:pPr>
            <a:r>
              <a:rPr lang="en-US" sz="1900" dirty="0" smtClean="0"/>
              <a:t>“F” indicators</a:t>
            </a:r>
          </a:p>
          <a:p>
            <a:pPr lvl="1">
              <a:buFont typeface="Wingdings" pitchFamily="2" charset="2"/>
              <a:buChar char="Ø"/>
            </a:pPr>
            <a:r>
              <a:rPr lang="en-US" sz="1900" dirty="0" smtClean="0"/>
              <a:t>FTF indicators</a:t>
            </a:r>
          </a:p>
          <a:p>
            <a:pPr lvl="1">
              <a:buFont typeface="Wingdings" pitchFamily="2" charset="2"/>
              <a:buChar char="Ø"/>
            </a:pPr>
            <a:r>
              <a:rPr lang="en-US" sz="1900" dirty="0" smtClean="0"/>
              <a:t>Gender indicators </a:t>
            </a:r>
            <a:endParaRPr lang="en-US" sz="1900" dirty="0"/>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15</a:t>
            </a:fld>
            <a:endParaRPr lang="en-US">
              <a:solidFill>
                <a:srgbClr val="000000"/>
              </a:solidFill>
            </a:endParaRPr>
          </a:p>
        </p:txBody>
      </p:sp>
      <p:pic>
        <p:nvPicPr>
          <p:cNvPr id="4098" name="Picture 2" descr="C:\Users\mgamber\Pictures\Global Retreat Pic\STCNoboJibonBangladesh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790813"/>
            <a:ext cx="2515515" cy="16764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DCHA.FFP.PUB\Policy and Technical Division (PTD)\Photos\Madagascar Photos Jan 2010 - from Jennifer Peterson CRS\DSCF19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546651"/>
            <a:ext cx="14478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797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609600"/>
          </a:xfrm>
        </p:spPr>
        <p:txBody>
          <a:bodyPr/>
          <a:lstStyle/>
          <a:p>
            <a:pPr algn="ctr"/>
            <a:r>
              <a:rPr lang="en-US" sz="3000" dirty="0"/>
              <a:t>Monitoring &amp; </a:t>
            </a:r>
            <a:r>
              <a:rPr lang="en-US" sz="3000" dirty="0" smtClean="0"/>
              <a:t>Evaluation Cont. </a:t>
            </a:r>
            <a:endParaRPr lang="en-US" sz="3000" dirty="0"/>
          </a:p>
        </p:txBody>
      </p:sp>
      <p:sp>
        <p:nvSpPr>
          <p:cNvPr id="3" name="Content Placeholder 2"/>
          <p:cNvSpPr>
            <a:spLocks noGrp="1"/>
          </p:cNvSpPr>
          <p:nvPr>
            <p:ph idx="1"/>
          </p:nvPr>
        </p:nvSpPr>
        <p:spPr>
          <a:xfrm>
            <a:off x="228600" y="1828800"/>
            <a:ext cx="8839200" cy="3886200"/>
          </a:xfrm>
        </p:spPr>
        <p:txBody>
          <a:bodyPr/>
          <a:lstStyle/>
          <a:p>
            <a:r>
              <a:rPr lang="en-US" sz="2300" dirty="0" smtClean="0"/>
              <a:t>FANTA and gender indicator guidance </a:t>
            </a:r>
          </a:p>
          <a:p>
            <a:pPr lvl="1">
              <a:buFont typeface="Wingdings" pitchFamily="2" charset="2"/>
              <a:buChar char="Ø"/>
            </a:pPr>
            <a:r>
              <a:rPr lang="en-US" sz="2100" dirty="0"/>
              <a:t>E</a:t>
            </a:r>
            <a:r>
              <a:rPr lang="en-US" sz="2100" dirty="0" smtClean="0"/>
              <a:t>xamples </a:t>
            </a:r>
            <a:r>
              <a:rPr lang="en-US" sz="2100" dirty="0"/>
              <a:t>of </a:t>
            </a:r>
            <a:r>
              <a:rPr lang="en-US" sz="2100" dirty="0" smtClean="0"/>
              <a:t>gender </a:t>
            </a:r>
            <a:r>
              <a:rPr lang="en-US" sz="2100" dirty="0"/>
              <a:t>measurement areas </a:t>
            </a:r>
            <a:r>
              <a:rPr lang="en-US" sz="2100" dirty="0" smtClean="0"/>
              <a:t>for </a:t>
            </a:r>
            <a:r>
              <a:rPr lang="en-US" sz="2100" dirty="0"/>
              <a:t>Title II development food aid </a:t>
            </a:r>
            <a:r>
              <a:rPr lang="en-US" sz="2100" dirty="0" smtClean="0"/>
              <a:t>programs</a:t>
            </a:r>
          </a:p>
          <a:p>
            <a:pPr lvl="1">
              <a:buFont typeface="Wingdings" pitchFamily="2" charset="2"/>
              <a:buChar char="Ø"/>
            </a:pPr>
            <a:r>
              <a:rPr lang="en-US" sz="2100" dirty="0" smtClean="0"/>
              <a:t>Examples </a:t>
            </a:r>
            <a:r>
              <a:rPr lang="en-US" sz="2100" dirty="0"/>
              <a:t>of activities </a:t>
            </a:r>
            <a:r>
              <a:rPr lang="en-US" sz="2100" dirty="0" smtClean="0"/>
              <a:t>awardees </a:t>
            </a:r>
            <a:r>
              <a:rPr lang="en-US" sz="2100" dirty="0"/>
              <a:t>could consider implementing to achieve relevant gender </a:t>
            </a:r>
            <a:r>
              <a:rPr lang="en-US" sz="2100" dirty="0" smtClean="0"/>
              <a:t>outcomes</a:t>
            </a:r>
          </a:p>
          <a:p>
            <a:pPr lvl="1">
              <a:buFont typeface="Wingdings" pitchFamily="2" charset="2"/>
              <a:buChar char="Ø"/>
            </a:pPr>
            <a:r>
              <a:rPr lang="en-US" sz="2100" dirty="0" smtClean="0"/>
              <a:t>Menu </a:t>
            </a:r>
            <a:r>
              <a:rPr lang="en-US" sz="2100" dirty="0"/>
              <a:t>of standard outcome-level gender indicators within each gender measurement area (domain) </a:t>
            </a:r>
          </a:p>
          <a:p>
            <a:pPr lvl="1">
              <a:buFont typeface="Wingdings" pitchFamily="2" charset="2"/>
              <a:buChar char="Ø"/>
            </a:pPr>
            <a:r>
              <a:rPr lang="en-US" sz="2100" dirty="0" smtClean="0"/>
              <a:t>Choose </a:t>
            </a:r>
            <a:r>
              <a:rPr lang="en-US" sz="2100" dirty="0"/>
              <a:t>from to include </a:t>
            </a:r>
            <a:r>
              <a:rPr lang="en-US" sz="2100" dirty="0" smtClean="0"/>
              <a:t>in </a:t>
            </a:r>
            <a:r>
              <a:rPr lang="en-US" sz="2100" dirty="0"/>
              <a:t>Indicator Performance Tracking Tables (IPTTs</a:t>
            </a:r>
            <a:r>
              <a:rPr lang="en-US" sz="2100" dirty="0" smtClean="0"/>
              <a:t>)</a:t>
            </a:r>
            <a:endParaRPr lang="en-US" sz="2100" dirty="0"/>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16</a:t>
            </a:fld>
            <a:endParaRPr lang="en-US">
              <a:solidFill>
                <a:srgbClr val="000000"/>
              </a:solidFill>
            </a:endParaRPr>
          </a:p>
        </p:txBody>
      </p:sp>
      <p:pic>
        <p:nvPicPr>
          <p:cNvPr id="5122" name="Picture 2" descr="P:\DCHA.FFP.PUB\Policy and Technical Division (PTD)\Photos\Afghanistan\may 2009\WFp Kabul 2009\AFG_052009_WFP-Susannah_Nicol_27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4609" y="5035146"/>
            <a:ext cx="24384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DCHA.FFP.PUB\Policy and Technical Division (PTD)\Photos\Madagascar Photos Jan 2010 - from Jennifer Peterson CRS\Community plann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2870" y="5035146"/>
            <a:ext cx="2262930" cy="169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254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609600"/>
          </a:xfrm>
        </p:spPr>
        <p:txBody>
          <a:bodyPr/>
          <a:lstStyle/>
          <a:p>
            <a:pPr algn="ctr"/>
            <a:r>
              <a:rPr lang="en-US" dirty="0" smtClean="0"/>
              <a:t>Key Take Away Messages:</a:t>
            </a:r>
            <a:endParaRPr lang="en-US" dirty="0"/>
          </a:p>
        </p:txBody>
      </p:sp>
      <p:sp>
        <p:nvSpPr>
          <p:cNvPr id="3" name="Content Placeholder 2"/>
          <p:cNvSpPr>
            <a:spLocks noGrp="1"/>
          </p:cNvSpPr>
          <p:nvPr>
            <p:ph idx="1"/>
          </p:nvPr>
        </p:nvSpPr>
        <p:spPr>
          <a:xfrm>
            <a:off x="152400" y="1295400"/>
            <a:ext cx="8839200" cy="4114800"/>
          </a:xfrm>
        </p:spPr>
        <p:txBody>
          <a:bodyPr/>
          <a:lstStyle/>
          <a:p>
            <a:r>
              <a:rPr lang="en-US" sz="2100" dirty="0" smtClean="0"/>
              <a:t>USAID’s new gender equality and female empowerment policy and what is expected</a:t>
            </a:r>
          </a:p>
          <a:p>
            <a:r>
              <a:rPr lang="en-US" sz="2100" dirty="0" smtClean="0"/>
              <a:t>List of questions to think about with regard to gender integration and domains to examine for gender analysis</a:t>
            </a:r>
          </a:p>
          <a:p>
            <a:r>
              <a:rPr lang="en-US" sz="2100" dirty="0" smtClean="0"/>
              <a:t>Welcome you to provide your feedback and your experiences/lessons learned as programs continue </a:t>
            </a:r>
          </a:p>
          <a:p>
            <a:r>
              <a:rPr lang="en-US" sz="2100" dirty="0" smtClean="0"/>
              <a:t>Important to go forward as a group and continue making progress</a:t>
            </a:r>
          </a:p>
          <a:p>
            <a:r>
              <a:rPr lang="en-US" sz="2100" dirty="0" smtClean="0"/>
              <a:t>Next steps: look at collected data, compile lessons learned, and application of results</a:t>
            </a:r>
          </a:p>
          <a:p>
            <a:endParaRPr lang="en-US" dirty="0"/>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17</a:t>
            </a:fld>
            <a:endParaRPr lang="en-US" dirty="0">
              <a:solidFill>
                <a:srgbClr val="000000"/>
              </a:solidFill>
            </a:endParaRPr>
          </a:p>
        </p:txBody>
      </p:sp>
      <p:pic>
        <p:nvPicPr>
          <p:cNvPr id="2052" name="Picture 4" descr="http://www.cartoonstock.com/newscartoons/cartoonists/for/lowres/forn1189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4314039"/>
            <a:ext cx="3370867" cy="2351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987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7772400" cy="1295400"/>
          </a:xfrm>
        </p:spPr>
        <p:txBody>
          <a:bodyPr/>
          <a:lstStyle/>
          <a:p>
            <a:pPr algn="ctr"/>
            <a:r>
              <a:rPr lang="en-US" sz="4500" dirty="0" smtClean="0"/>
              <a:t>Questions/Comments?</a:t>
            </a:r>
            <a:endParaRPr lang="en-US" sz="4500" dirty="0"/>
          </a:p>
        </p:txBody>
      </p:sp>
      <p:sp>
        <p:nvSpPr>
          <p:cNvPr id="3" name="Content Placeholder 2"/>
          <p:cNvSpPr>
            <a:spLocks noGrp="1"/>
          </p:cNvSpPr>
          <p:nvPr>
            <p:ph idx="1"/>
          </p:nvPr>
        </p:nvSpPr>
        <p:spPr>
          <a:xfrm>
            <a:off x="685800" y="3810000"/>
            <a:ext cx="7772400" cy="1524000"/>
          </a:xfrm>
        </p:spPr>
        <p:txBody>
          <a:bodyPr/>
          <a:lstStyle/>
          <a:p>
            <a:pPr marL="0" indent="0" algn="ctr">
              <a:buNone/>
            </a:pPr>
            <a:r>
              <a:rPr lang="en-US" dirty="0" smtClean="0"/>
              <a:t>Michelle </a:t>
            </a:r>
            <a:r>
              <a:rPr lang="en-US" dirty="0" err="1" smtClean="0"/>
              <a:t>Gamber</a:t>
            </a:r>
            <a:endParaRPr lang="en-US" dirty="0" smtClean="0"/>
          </a:p>
          <a:p>
            <a:pPr marL="0" indent="0" algn="ctr">
              <a:buNone/>
            </a:pPr>
            <a:r>
              <a:rPr lang="en-US" dirty="0" smtClean="0">
                <a:hlinkClick r:id="rId3"/>
              </a:rPr>
              <a:t>mgamber@usaid.gov</a:t>
            </a:r>
            <a:endParaRPr lang="en-US" dirty="0" smtClean="0"/>
          </a:p>
          <a:p>
            <a:pPr marL="0" indent="0" algn="ctr">
              <a:buNone/>
            </a:pPr>
            <a:r>
              <a:rPr lang="en-US" dirty="0" smtClean="0"/>
              <a:t>(202) 712-5368</a:t>
            </a:r>
            <a:endParaRPr lang="en-US" dirty="0"/>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2290339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609600"/>
          </a:xfrm>
        </p:spPr>
        <p:txBody>
          <a:bodyPr/>
          <a:lstStyle/>
          <a:p>
            <a:pPr algn="ctr"/>
            <a:r>
              <a:rPr lang="en-US" sz="2800" dirty="0" smtClean="0"/>
              <a:t>Resources to Consult</a:t>
            </a:r>
            <a:endParaRPr lang="en-US" sz="2800" dirty="0"/>
          </a:p>
        </p:txBody>
      </p:sp>
      <p:sp>
        <p:nvSpPr>
          <p:cNvPr id="3" name="Content Placeholder 2"/>
          <p:cNvSpPr>
            <a:spLocks noGrp="1"/>
          </p:cNvSpPr>
          <p:nvPr>
            <p:ph idx="1"/>
          </p:nvPr>
        </p:nvSpPr>
        <p:spPr>
          <a:xfrm>
            <a:off x="228600" y="2133600"/>
            <a:ext cx="8763000" cy="3581400"/>
          </a:xfrm>
        </p:spPr>
        <p:txBody>
          <a:bodyPr/>
          <a:lstStyle/>
          <a:p>
            <a:pPr lvl="0"/>
            <a:r>
              <a:rPr lang="en-US" sz="1700" dirty="0" smtClean="0"/>
              <a:t>FY13 </a:t>
            </a:r>
            <a:r>
              <a:rPr lang="en-US" sz="1700" dirty="0" err="1"/>
              <a:t>FY13</a:t>
            </a:r>
            <a:r>
              <a:rPr lang="en-US" sz="1700" dirty="0"/>
              <a:t> Title II Development Food Aid Programs application </a:t>
            </a:r>
            <a:r>
              <a:rPr lang="en-US" sz="1700" dirty="0" smtClean="0"/>
              <a:t> can </a:t>
            </a:r>
            <a:r>
              <a:rPr lang="en-US" sz="1700" dirty="0"/>
              <a:t>be found at: </a:t>
            </a:r>
            <a:r>
              <a:rPr lang="en-US" sz="1700" dirty="0">
                <a:hlinkClick r:id="rId3"/>
              </a:rPr>
              <a:t>http://</a:t>
            </a:r>
            <a:r>
              <a:rPr lang="en-US" sz="1700" dirty="0" smtClean="0">
                <a:hlinkClick r:id="rId3"/>
              </a:rPr>
              <a:t>transition.usaid.gov/our_work/humanitarian_assistance/ffp/development.html</a:t>
            </a:r>
            <a:endParaRPr lang="en-US" sz="1700" dirty="0" smtClean="0"/>
          </a:p>
          <a:p>
            <a:pPr lvl="0"/>
            <a:r>
              <a:rPr lang="en-US" sz="1700" dirty="0" smtClean="0"/>
              <a:t>USAID’s </a:t>
            </a:r>
            <a:r>
              <a:rPr lang="en-US" sz="1700" dirty="0"/>
              <a:t>new policy on Gender Equality and Female Empowerment can be found at: (</a:t>
            </a:r>
            <a:r>
              <a:rPr lang="en-US" sz="1700" u="sng" dirty="0">
                <a:hlinkClick r:id="rId4"/>
              </a:rPr>
              <a:t>http://transition.usaid.gov/our_work/policy_planning_and_learning/documents/GenderEqualityPolicy.pdf</a:t>
            </a:r>
            <a:r>
              <a:rPr lang="en-US" sz="1700" dirty="0"/>
              <a:t>)</a:t>
            </a:r>
          </a:p>
          <a:p>
            <a:pPr lvl="0"/>
            <a:r>
              <a:rPr lang="en-US" sz="1700" dirty="0"/>
              <a:t>More information on gender integration in program design can be found at: </a:t>
            </a:r>
            <a:r>
              <a:rPr lang="en-US" sz="1700" u="sng" dirty="0">
                <a:hlinkClick r:id="rId5"/>
              </a:rPr>
              <a:t>http://transition.usaid.gov/our_work/cross-cutting_programs/wid/gender/</a:t>
            </a:r>
            <a:endParaRPr lang="en-US" sz="1700" dirty="0"/>
          </a:p>
          <a:p>
            <a:pPr lvl="0"/>
            <a:r>
              <a:rPr lang="en-US" sz="1700" dirty="0"/>
              <a:t>Gender Analysis Overview: </a:t>
            </a:r>
            <a:r>
              <a:rPr lang="en-US" sz="1700" u="sng" dirty="0">
                <a:hlinkClick r:id="rId6"/>
              </a:rPr>
              <a:t>http://transition.usaid.gov/our_work/cross-cutting_programs/wid/gender/gender_analysis.html</a:t>
            </a:r>
            <a:endParaRPr lang="en-US" sz="1700" dirty="0"/>
          </a:p>
          <a:p>
            <a:pPr lvl="0"/>
            <a:r>
              <a:rPr lang="en-US" sz="1700" dirty="0"/>
              <a:t>Tips for conducting a gender analysis at the activity or project level: </a:t>
            </a:r>
            <a:r>
              <a:rPr lang="en-US" sz="1700" u="sng" dirty="0">
                <a:hlinkClick r:id="rId7"/>
              </a:rPr>
              <a:t>http://</a:t>
            </a:r>
            <a:r>
              <a:rPr lang="en-US" sz="1700" u="sng" dirty="0" smtClean="0">
                <a:hlinkClick r:id="rId7"/>
              </a:rPr>
              <a:t>transition.usaid.gov/policy/ads/200/201sae.pdf</a:t>
            </a:r>
            <a:endParaRPr lang="en-US" sz="1700" u="sng" dirty="0" smtClean="0"/>
          </a:p>
          <a:p>
            <a:pPr lvl="0"/>
            <a:r>
              <a:rPr lang="en-US" sz="1700" dirty="0" smtClean="0"/>
              <a:t>MORE GUIDANCE TO COME!</a:t>
            </a:r>
            <a:endParaRPr lang="en-US" sz="1700" dirty="0"/>
          </a:p>
          <a:p>
            <a:endParaRPr lang="en-US" dirty="0"/>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766841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Session Overview</a:t>
            </a:r>
            <a:endParaRPr lang="en-US" sz="3000" dirty="0"/>
          </a:p>
        </p:txBody>
      </p:sp>
      <p:sp>
        <p:nvSpPr>
          <p:cNvPr id="3" name="Content Placeholder 2"/>
          <p:cNvSpPr>
            <a:spLocks noGrp="1"/>
          </p:cNvSpPr>
          <p:nvPr>
            <p:ph idx="1"/>
          </p:nvPr>
        </p:nvSpPr>
        <p:spPr>
          <a:xfrm>
            <a:off x="457200" y="2133600"/>
            <a:ext cx="6771926" cy="3352800"/>
          </a:xfrm>
        </p:spPr>
        <p:txBody>
          <a:bodyPr/>
          <a:lstStyle/>
          <a:p>
            <a:pPr marL="457200" indent="-457200">
              <a:buAutoNum type="arabicPeriod"/>
            </a:pPr>
            <a:r>
              <a:rPr lang="en-US" sz="2800" dirty="0" smtClean="0"/>
              <a:t>Overview of USAID’s Gender Equality and Female Empowerment Policy</a:t>
            </a:r>
          </a:p>
          <a:p>
            <a:pPr marL="457200" indent="-457200">
              <a:buAutoNum type="arabicPeriod"/>
            </a:pPr>
            <a:r>
              <a:rPr lang="en-US" sz="2800" dirty="0" smtClean="0"/>
              <a:t>Agency Expectations</a:t>
            </a:r>
          </a:p>
          <a:p>
            <a:pPr marL="457200" indent="-457200">
              <a:buAutoNum type="arabicPeriod"/>
            </a:pPr>
            <a:r>
              <a:rPr lang="en-US" sz="2800" dirty="0" smtClean="0"/>
              <a:t>FFP Expectations</a:t>
            </a:r>
          </a:p>
          <a:p>
            <a:pPr marL="457200" indent="-457200">
              <a:buAutoNum type="arabicPeriod"/>
            </a:pPr>
            <a:r>
              <a:rPr lang="en-US" sz="2800" dirty="0" smtClean="0"/>
              <a:t>Tips/Ways Forward</a:t>
            </a:r>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2</a:t>
            </a:fld>
            <a:endParaRPr lang="en-US" dirty="0">
              <a:solidFill>
                <a:srgbClr val="00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048000"/>
            <a:ext cx="196145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13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534400" cy="685800"/>
          </a:xfrm>
        </p:spPr>
        <p:txBody>
          <a:bodyPr/>
          <a:lstStyle/>
          <a:p>
            <a:pPr algn="ctr"/>
            <a:r>
              <a:rPr lang="en-US" sz="3200" dirty="0" smtClean="0"/>
              <a:t>Goal of USAID’S Gender Equality and Female Empowerment Policy </a:t>
            </a:r>
            <a:endParaRPr lang="en-US" sz="3200" dirty="0"/>
          </a:p>
        </p:txBody>
      </p:sp>
      <p:sp>
        <p:nvSpPr>
          <p:cNvPr id="3" name="Content Placeholder 2"/>
          <p:cNvSpPr>
            <a:spLocks noGrp="1"/>
          </p:cNvSpPr>
          <p:nvPr>
            <p:ph idx="1"/>
          </p:nvPr>
        </p:nvSpPr>
        <p:spPr>
          <a:xfrm>
            <a:off x="152400" y="2590800"/>
            <a:ext cx="8839200" cy="2057400"/>
          </a:xfrm>
        </p:spPr>
        <p:txBody>
          <a:bodyPr/>
          <a:lstStyle/>
          <a:p>
            <a:r>
              <a:rPr lang="en-US" sz="2200" dirty="0" smtClean="0"/>
              <a:t>Advancing </a:t>
            </a:r>
            <a:r>
              <a:rPr lang="en-US" sz="2200" dirty="0"/>
              <a:t>equality between </a:t>
            </a:r>
            <a:r>
              <a:rPr lang="en-US" sz="2200" dirty="0" smtClean="0"/>
              <a:t>women and men</a:t>
            </a:r>
          </a:p>
          <a:p>
            <a:r>
              <a:rPr lang="en-US" sz="2200" dirty="0"/>
              <a:t>E</a:t>
            </a:r>
            <a:r>
              <a:rPr lang="en-US" sz="2200" dirty="0" smtClean="0"/>
              <a:t>mpowering </a:t>
            </a:r>
            <a:r>
              <a:rPr lang="en-US" sz="2200" dirty="0"/>
              <a:t>women and girls to participate fully in and benefit from the development of their </a:t>
            </a:r>
            <a:r>
              <a:rPr lang="en-US" sz="2200" dirty="0" smtClean="0"/>
              <a:t>societies </a:t>
            </a:r>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3</a:t>
            </a:fld>
            <a:endParaRPr lang="en-US" dirty="0">
              <a:solidFill>
                <a:srgbClr val="000000"/>
              </a:solidFill>
            </a:endParaRPr>
          </a:p>
        </p:txBody>
      </p:sp>
      <p:pic>
        <p:nvPicPr>
          <p:cNvPr id="10" name="Picture 2" descr="C:\Users\mgamber\Pictures\Global Retreat Pic\CDIvoire SC Visits2-Gold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440573"/>
            <a:ext cx="2743097" cy="20580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gamber\Pictures\Global Retreat Pic\Benin-vendorsvoucherprog2-Gold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7591" y="4440573"/>
            <a:ext cx="3049374" cy="203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76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609600"/>
          </a:xfrm>
        </p:spPr>
        <p:txBody>
          <a:bodyPr/>
          <a:lstStyle/>
          <a:p>
            <a:pPr algn="ctr"/>
            <a:r>
              <a:rPr lang="en-US" sz="3200" dirty="0" smtClean="0">
                <a:solidFill>
                  <a:schemeClr val="tx1"/>
                </a:solidFill>
              </a:rPr>
              <a:t>Policy Focuses </a:t>
            </a:r>
            <a:r>
              <a:rPr lang="en-US" sz="3200" dirty="0">
                <a:solidFill>
                  <a:schemeClr val="tx1"/>
                </a:solidFill>
              </a:rPr>
              <a:t>on Three Outcomes </a:t>
            </a:r>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4</a:t>
            </a:fld>
            <a:endParaRPr lang="en-US">
              <a:solidFill>
                <a:srgbClr val="000000"/>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708983972"/>
              </p:ext>
            </p:extLst>
          </p:nvPr>
        </p:nvGraphicFramePr>
        <p:xfrm>
          <a:off x="762000" y="2057400"/>
          <a:ext cx="7924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7484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686800" cy="762000"/>
          </a:xfrm>
        </p:spPr>
        <p:txBody>
          <a:bodyPr/>
          <a:lstStyle/>
          <a:p>
            <a:pPr algn="ctr"/>
            <a:r>
              <a:rPr lang="en-US" sz="3400" dirty="0"/>
              <a:t>What to expect from USAID</a:t>
            </a:r>
            <a:r>
              <a:rPr lang="en-US" dirty="0"/>
              <a:t>	</a:t>
            </a:r>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5</a:t>
            </a:fld>
            <a:endParaRPr lang="en-US">
              <a:solidFill>
                <a:srgbClr val="000000"/>
              </a:solidFill>
            </a:endParaRPr>
          </a:p>
        </p:txBody>
      </p:sp>
      <p:graphicFrame>
        <p:nvGraphicFramePr>
          <p:cNvPr id="8" name="Diagram 7"/>
          <p:cNvGraphicFramePr/>
          <p:nvPr>
            <p:extLst>
              <p:ext uri="{D42A27DB-BD31-4B8C-83A1-F6EECF244321}">
                <p14:modId xmlns:p14="http://schemas.microsoft.com/office/powerpoint/2010/main" val="3543889161"/>
              </p:ext>
            </p:extLst>
          </p:nvPr>
        </p:nvGraphicFramePr>
        <p:xfrm>
          <a:off x="685800" y="19812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3327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458200" cy="2895600"/>
          </a:xfrm>
        </p:spPr>
        <p:txBody>
          <a:bodyPr/>
          <a:lstStyle/>
          <a:p>
            <a:pPr lvl="0"/>
            <a:r>
              <a:rPr lang="en-US" dirty="0" smtClean="0"/>
              <a:t>Gender not </a:t>
            </a:r>
            <a:r>
              <a:rPr lang="en-US" dirty="0"/>
              <a:t>additional, but integral to design</a:t>
            </a:r>
          </a:p>
          <a:p>
            <a:pPr lvl="0"/>
            <a:r>
              <a:rPr lang="en-US" dirty="0" smtClean="0"/>
              <a:t>Should be a focus </a:t>
            </a:r>
            <a:r>
              <a:rPr lang="en-US" dirty="0"/>
              <a:t>on identifying the gaps between men and women</a:t>
            </a:r>
          </a:p>
          <a:p>
            <a:pPr lvl="0"/>
            <a:r>
              <a:rPr lang="en-US" dirty="0"/>
              <a:t>Projects are designed to reduce those gaps</a:t>
            </a:r>
          </a:p>
          <a:p>
            <a:endParaRPr lang="en-US" dirty="0"/>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6</a:t>
            </a:fld>
            <a:endParaRPr lang="en-US">
              <a:solidFill>
                <a:srgbClr val="000000"/>
              </a:solidFill>
            </a:endParaRPr>
          </a:p>
        </p:txBody>
      </p:sp>
      <p:sp>
        <p:nvSpPr>
          <p:cNvPr id="5" name="Title 1"/>
          <p:cNvSpPr txBox="1">
            <a:spLocks noGrp="1"/>
          </p:cNvSpPr>
          <p:nvPr>
            <p:ph type="title"/>
          </p:nvPr>
        </p:nvSpPr>
        <p:spPr bwMode="auto">
          <a:xfrm>
            <a:off x="685800" y="1219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0" dirty="0" smtClean="0">
                <a:latin typeface="+mn-lt"/>
              </a:rPr>
              <a:t>New Paradigm…Continuation of past</a:t>
            </a:r>
            <a:endParaRPr lang="en-US" sz="3600" b="0" dirty="0">
              <a:latin typeface="+mn-lt"/>
            </a:endParaRPr>
          </a:p>
        </p:txBody>
      </p:sp>
      <p:pic>
        <p:nvPicPr>
          <p:cNvPr id="4098" name="Picture 2" descr="C:\Users\mgamber\Pictures\Global Retreat Pic\CDIvoire- SC Visits3-Gold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810000"/>
            <a:ext cx="1854994" cy="2781132"/>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1.usaid.gov/images/titles/toptitle_gew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495800"/>
            <a:ext cx="438150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98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609600"/>
          </a:xfrm>
        </p:spPr>
        <p:txBody>
          <a:bodyPr/>
          <a:lstStyle/>
          <a:p>
            <a:pPr algn="ctr"/>
            <a:r>
              <a:rPr lang="en-US" sz="3000" dirty="0" smtClean="0"/>
              <a:t>FFP Expectations/Changes</a:t>
            </a:r>
            <a:r>
              <a:rPr lang="en-US" dirty="0"/>
              <a:t>	</a:t>
            </a:r>
          </a:p>
        </p:txBody>
      </p:sp>
      <p:sp>
        <p:nvSpPr>
          <p:cNvPr id="3" name="Content Placeholder 2"/>
          <p:cNvSpPr>
            <a:spLocks noGrp="1"/>
          </p:cNvSpPr>
          <p:nvPr>
            <p:ph idx="1"/>
          </p:nvPr>
        </p:nvSpPr>
        <p:spPr>
          <a:xfrm>
            <a:off x="381000" y="2155670"/>
            <a:ext cx="8382000" cy="3406929"/>
          </a:xfrm>
        </p:spPr>
        <p:txBody>
          <a:bodyPr/>
          <a:lstStyle/>
          <a:p>
            <a:pPr marL="0" indent="0">
              <a:buNone/>
            </a:pPr>
            <a:r>
              <a:rPr lang="en-US" b="1" u="sng" dirty="0" smtClean="0"/>
              <a:t>On-going and Evolving: </a:t>
            </a:r>
          </a:p>
          <a:p>
            <a:r>
              <a:rPr lang="en-US" dirty="0" smtClean="0"/>
              <a:t>Aligning FFP activities with USAID Gender Equality and Female Empowerment Policy</a:t>
            </a:r>
          </a:p>
          <a:p>
            <a:r>
              <a:rPr lang="en-US" dirty="0" smtClean="0"/>
              <a:t>Expanded attention/guidance on gender outlined in RFA process</a:t>
            </a:r>
          </a:p>
          <a:p>
            <a:pPr lvl="1">
              <a:buFont typeface="Wingdings" pitchFamily="2" charset="2"/>
              <a:buChar char="Ø"/>
            </a:pPr>
            <a:r>
              <a:rPr lang="en-US" dirty="0" smtClean="0"/>
              <a:t>Gender integration</a:t>
            </a:r>
          </a:p>
          <a:p>
            <a:pPr lvl="1">
              <a:buFont typeface="Wingdings" pitchFamily="2" charset="2"/>
              <a:buChar char="Ø"/>
            </a:pPr>
            <a:r>
              <a:rPr lang="en-US" dirty="0" smtClean="0"/>
              <a:t>Gender analysis </a:t>
            </a:r>
          </a:p>
          <a:p>
            <a:pPr lvl="1">
              <a:buFont typeface="Wingdings" pitchFamily="2" charset="2"/>
              <a:buChar char="Ø"/>
            </a:pPr>
            <a:r>
              <a:rPr lang="en-US" dirty="0"/>
              <a:t>M &amp; </a:t>
            </a:r>
            <a:r>
              <a:rPr lang="en-US" dirty="0" smtClean="0"/>
              <a:t>E-Gender </a:t>
            </a:r>
            <a:r>
              <a:rPr lang="en-US" dirty="0"/>
              <a:t>Indicators</a:t>
            </a:r>
          </a:p>
          <a:p>
            <a:pPr lvl="1">
              <a:buFont typeface="Wingdings" pitchFamily="2" charset="2"/>
              <a:buChar char="Ø"/>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7</a:t>
            </a:fld>
            <a:endParaRPr lang="en-US">
              <a:solidFill>
                <a:srgbClr val="000000"/>
              </a:solidFill>
            </a:endParaRPr>
          </a:p>
        </p:txBody>
      </p:sp>
      <p:pic>
        <p:nvPicPr>
          <p:cNvPr id="2050" name="Picture 2" descr="C:\Users\mgamber\Pictures\Global Retreat Pic\Malawitreadlepump-CraunSelk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996655"/>
            <a:ext cx="1650729" cy="248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35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8305800" cy="609600"/>
          </a:xfrm>
        </p:spPr>
        <p:txBody>
          <a:bodyPr/>
          <a:lstStyle/>
          <a:p>
            <a:pPr algn="ctr"/>
            <a:r>
              <a:rPr lang="en-US" sz="2600" dirty="0" smtClean="0"/>
              <a:t>Challenges that Arise &amp; Questions You May Have</a:t>
            </a:r>
            <a:r>
              <a:rPr lang="en-US" sz="2800" dirty="0" smtClean="0"/>
              <a:t>? </a:t>
            </a:r>
            <a:endParaRPr lang="en-US" sz="2800" dirty="0"/>
          </a:p>
        </p:txBody>
      </p:sp>
      <p:sp>
        <p:nvSpPr>
          <p:cNvPr id="3" name="Content Placeholder 2"/>
          <p:cNvSpPr>
            <a:spLocks noGrp="1"/>
          </p:cNvSpPr>
          <p:nvPr>
            <p:ph idx="1"/>
          </p:nvPr>
        </p:nvSpPr>
        <p:spPr>
          <a:xfrm>
            <a:off x="457200" y="2057400"/>
            <a:ext cx="8686800" cy="2438400"/>
          </a:xfrm>
        </p:spPr>
        <p:txBody>
          <a:bodyPr/>
          <a:lstStyle/>
          <a:p>
            <a:r>
              <a:rPr lang="en-US" dirty="0" smtClean="0"/>
              <a:t>What is USAID/FFP looking for?</a:t>
            </a:r>
          </a:p>
          <a:p>
            <a:r>
              <a:rPr lang="en-US" dirty="0" smtClean="0"/>
              <a:t>How to articulate/demonstrate gender integration?</a:t>
            </a:r>
          </a:p>
          <a:p>
            <a:r>
              <a:rPr lang="en-US" dirty="0" smtClean="0"/>
              <a:t>What language needs to be there?</a:t>
            </a:r>
          </a:p>
          <a:p>
            <a:r>
              <a:rPr lang="en-US" dirty="0" smtClean="0"/>
              <a:t>What activities should be proposed?</a:t>
            </a:r>
          </a:p>
          <a:p>
            <a:endParaRPr lang="en-US" sz="1800" dirty="0" smtClean="0"/>
          </a:p>
          <a:p>
            <a:pPr>
              <a:buNone/>
            </a:pPr>
            <a:endParaRPr lang="en-US" dirty="0"/>
          </a:p>
        </p:txBody>
      </p:sp>
      <p:sp>
        <p:nvSpPr>
          <p:cNvPr id="4" name="Slide Number Placeholder 3"/>
          <p:cNvSpPr>
            <a:spLocks noGrp="1"/>
          </p:cNvSpPr>
          <p:nvPr>
            <p:ph type="sldNum" sz="quarter" idx="12"/>
          </p:nvPr>
        </p:nvSpPr>
        <p:spPr/>
        <p:txBody>
          <a:bodyPr/>
          <a:lstStyle/>
          <a:p>
            <a:pPr>
              <a:defRPr/>
            </a:pPr>
            <a:fld id="{999FA14B-DE93-4184-822F-82ECEA499DFF}" type="slidenum">
              <a:rPr lang="en-US" smtClean="0">
                <a:solidFill>
                  <a:srgbClr val="000000"/>
                </a:solidFill>
              </a:rPr>
              <a:pPr>
                <a:defRPr/>
              </a:pPr>
              <a:t>8</a:t>
            </a:fld>
            <a:endParaRPr lang="en-US">
              <a:solidFill>
                <a:srgbClr val="000000"/>
              </a:solidFill>
            </a:endParaRPr>
          </a:p>
        </p:txBody>
      </p:sp>
      <p:pic>
        <p:nvPicPr>
          <p:cNvPr id="1026" name="Picture 2" descr="C:\Users\mgamber\Pictures\Global Retreat Pic\Liberia - A Shaw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946272"/>
            <a:ext cx="3484225" cy="2613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167" y="762000"/>
            <a:ext cx="8763000" cy="609600"/>
          </a:xfrm>
        </p:spPr>
        <p:txBody>
          <a:bodyPr/>
          <a:lstStyle/>
          <a:p>
            <a:pPr algn="ctr"/>
            <a:r>
              <a:rPr lang="en-US" sz="3000" dirty="0" smtClean="0">
                <a:latin typeface="+mn-lt"/>
              </a:rPr>
              <a:t> </a:t>
            </a:r>
            <a:br>
              <a:rPr lang="en-US" sz="3000" dirty="0" smtClean="0">
                <a:latin typeface="+mn-lt"/>
              </a:rPr>
            </a:br>
            <a:r>
              <a:rPr lang="en-US" sz="2800" dirty="0" smtClean="0">
                <a:latin typeface="+mn-lt"/>
              </a:rPr>
              <a:t>How to Approach Gender in Application and Program Implementation Phases</a:t>
            </a:r>
            <a:endParaRPr lang="en-US" sz="2800" dirty="0">
              <a:latin typeface="+mn-lt"/>
            </a:endParaRPr>
          </a:p>
        </p:txBody>
      </p:sp>
      <p:sp>
        <p:nvSpPr>
          <p:cNvPr id="3" name="Content Placeholder 2"/>
          <p:cNvSpPr>
            <a:spLocks noGrp="1"/>
          </p:cNvSpPr>
          <p:nvPr>
            <p:ph idx="1"/>
          </p:nvPr>
        </p:nvSpPr>
        <p:spPr>
          <a:xfrm>
            <a:off x="228600" y="2362200"/>
            <a:ext cx="8839200" cy="4114800"/>
          </a:xfrm>
        </p:spPr>
        <p:txBody>
          <a:bodyPr/>
          <a:lstStyle/>
          <a:p>
            <a:pPr marL="0" indent="0">
              <a:buNone/>
            </a:pPr>
            <a:r>
              <a:rPr lang="en-US" sz="1900" b="1" u="sng" dirty="0">
                <a:latin typeface="+mj-lt"/>
              </a:rPr>
              <a:t>FY13 Title II Development Food Aid Programs </a:t>
            </a:r>
            <a:r>
              <a:rPr lang="en-US" sz="1900" b="1" u="sng" dirty="0" smtClean="0">
                <a:latin typeface="+mj-lt"/>
              </a:rPr>
              <a:t>Application: </a:t>
            </a:r>
          </a:p>
          <a:p>
            <a:pPr marL="0" indent="0">
              <a:buNone/>
            </a:pPr>
            <a:endParaRPr lang="en-US" sz="1000" b="1" i="1" dirty="0" smtClean="0">
              <a:latin typeface="+mj-lt"/>
            </a:endParaRPr>
          </a:p>
          <a:p>
            <a:pPr marL="0" indent="0">
              <a:buNone/>
            </a:pPr>
            <a:r>
              <a:rPr lang="en-US" sz="1800" b="1" i="1" dirty="0" smtClean="0">
                <a:latin typeface="+mj-lt"/>
              </a:rPr>
              <a:t>Pre-Award/Application Phase:</a:t>
            </a:r>
          </a:p>
          <a:p>
            <a:r>
              <a:rPr lang="en-US" sz="1800" dirty="0" smtClean="0">
                <a:latin typeface="+mj-lt"/>
              </a:rPr>
              <a:t>Address identified gender issues in program description and design</a:t>
            </a:r>
          </a:p>
          <a:p>
            <a:pPr lvl="1">
              <a:buFont typeface="Wingdings" pitchFamily="2" charset="2"/>
              <a:buChar char="Ø"/>
            </a:pPr>
            <a:r>
              <a:rPr lang="en-US" sz="1800" dirty="0" smtClean="0">
                <a:latin typeface="+mj-lt"/>
              </a:rPr>
              <a:t>Gender Annex if needed (optional)</a:t>
            </a:r>
          </a:p>
          <a:p>
            <a:r>
              <a:rPr lang="en-US" sz="1800" dirty="0" smtClean="0">
                <a:latin typeface="+mj-lt"/>
              </a:rPr>
              <a:t>Take into account gender in M &amp; E components: sex-disaggregated data and gender indicators</a:t>
            </a:r>
          </a:p>
          <a:p>
            <a:r>
              <a:rPr lang="en-US" sz="1800" dirty="0" smtClean="0">
                <a:latin typeface="+mj-lt"/>
              </a:rPr>
              <a:t>Budget accordingly for gender expertise </a:t>
            </a:r>
          </a:p>
          <a:p>
            <a:pPr marL="0" indent="0">
              <a:buNone/>
            </a:pPr>
            <a:endParaRPr lang="en-US" sz="1800" b="1" i="1" dirty="0" smtClean="0">
              <a:latin typeface="+mj-lt"/>
            </a:endParaRPr>
          </a:p>
          <a:p>
            <a:pPr marL="0" indent="0">
              <a:buNone/>
            </a:pPr>
            <a:r>
              <a:rPr lang="en-US" sz="1800" b="1" i="1" dirty="0" smtClean="0">
                <a:latin typeface="+mj-lt"/>
              </a:rPr>
              <a:t>Post-Award/Implementation phases:</a:t>
            </a:r>
          </a:p>
          <a:p>
            <a:r>
              <a:rPr lang="en-US" sz="1800" dirty="0" smtClean="0">
                <a:latin typeface="+mj-lt"/>
              </a:rPr>
              <a:t>Conduct </a:t>
            </a:r>
            <a:r>
              <a:rPr lang="en-US" sz="1800" dirty="0">
                <a:latin typeface="+mj-lt"/>
              </a:rPr>
              <a:t>a gender </a:t>
            </a:r>
            <a:r>
              <a:rPr lang="en-US" sz="1800" dirty="0" smtClean="0">
                <a:latin typeface="+mj-lt"/>
              </a:rPr>
              <a:t>analysis-within first year of project activities </a:t>
            </a:r>
            <a:endParaRPr lang="en-US" sz="1800" dirty="0">
              <a:latin typeface="+mj-lt"/>
            </a:endParaRPr>
          </a:p>
          <a:p>
            <a:r>
              <a:rPr lang="en-US" sz="1800" dirty="0" smtClean="0">
                <a:latin typeface="+mj-lt"/>
              </a:rPr>
              <a:t>Monitor </a:t>
            </a:r>
            <a:r>
              <a:rPr lang="en-US" sz="1800" dirty="0">
                <a:latin typeface="+mj-lt"/>
              </a:rPr>
              <a:t>and evaluate gender </a:t>
            </a:r>
            <a:r>
              <a:rPr lang="en-US" sz="1800" dirty="0" smtClean="0">
                <a:latin typeface="+mj-lt"/>
              </a:rPr>
              <a:t>issues</a:t>
            </a:r>
            <a:endParaRPr lang="en-US" sz="1800" dirty="0">
              <a:latin typeface="+mj-lt"/>
            </a:endParaRPr>
          </a:p>
          <a:p>
            <a:r>
              <a:rPr lang="en-US" sz="1800" dirty="0">
                <a:latin typeface="+mj-lt"/>
              </a:rPr>
              <a:t>Report on progress in closing gaps, creating opportunities, negative impacts avoided and emerging issues</a:t>
            </a:r>
          </a:p>
          <a:p>
            <a:endParaRPr lang="en-US" sz="1700" dirty="0"/>
          </a:p>
        </p:txBody>
      </p:sp>
      <p:sp>
        <p:nvSpPr>
          <p:cNvPr id="4" name="Slide Number Placeholder 3"/>
          <p:cNvSpPr>
            <a:spLocks noGrp="1"/>
          </p:cNvSpPr>
          <p:nvPr>
            <p:ph type="sldNum" sz="quarter" idx="12"/>
          </p:nvPr>
        </p:nvSpPr>
        <p:spPr>
          <a:xfrm>
            <a:off x="7010400" y="6324600"/>
            <a:ext cx="1905000" cy="457200"/>
          </a:xfrm>
        </p:spPr>
        <p:txBody>
          <a:bodyPr/>
          <a:lstStyle/>
          <a:p>
            <a:pPr>
              <a:defRPr/>
            </a:pPr>
            <a:fld id="{999FA14B-DE93-4184-822F-82ECEA499DFF}"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9988872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AE6C961C6FFA40A08B0132405B728AF3"/>
  <p:tag name="TPVERSION" val="5"/>
  <p:tag name="TPFULLVERSION" val="5.0.4.2251"/>
  <p:tag name="PPTVERSION" val="12"/>
  <p:tag name="TPOS" val="2"/>
</p:tagLst>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alpha val="10196"/>
          </a:schemeClr>
        </a:solidFill>
        <a:ln w="9525"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alpha val="10196"/>
          </a:schemeClr>
        </a:solidFill>
        <a:ln w="9525"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alpha val="10196"/>
          </a:schemeClr>
        </a:solidFill>
        <a:ln w="9525"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alpha val="10196"/>
          </a:schemeClr>
        </a:solidFill>
        <a:ln w="9525" cap="flat" cmpd="sng" algn="ctr">
          <a:solidFill>
            <a:schemeClr val="accent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5902</TotalTime>
  <Words>1766</Words>
  <Application>Microsoft Office PowerPoint</Application>
  <PresentationFormat>On-screen Show (4:3)</PresentationFormat>
  <Paragraphs>215</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Blank</vt:lpstr>
      <vt:lpstr>1_Blank</vt:lpstr>
      <vt:lpstr> Food For Peace: Title II Programs and Gender </vt:lpstr>
      <vt:lpstr>Session Overview</vt:lpstr>
      <vt:lpstr>Goal of USAID’S Gender Equality and Female Empowerment Policy </vt:lpstr>
      <vt:lpstr>Policy Focuses on Three Outcomes </vt:lpstr>
      <vt:lpstr>What to expect from USAID </vt:lpstr>
      <vt:lpstr>New Paradigm…Continuation of past</vt:lpstr>
      <vt:lpstr>FFP Expectations/Changes </vt:lpstr>
      <vt:lpstr>Challenges that Arise &amp; Questions You May Have? </vt:lpstr>
      <vt:lpstr>  How to Approach Gender in Application and Program Implementation Phases</vt:lpstr>
      <vt:lpstr>What is Gender Integration?</vt:lpstr>
      <vt:lpstr>Addressing Gender Integration:  Questions to Guide You</vt:lpstr>
      <vt:lpstr>Purpose of a Gender Analysis </vt:lpstr>
      <vt:lpstr>Gender Analysis: What Should it Do? </vt:lpstr>
      <vt:lpstr>Gender Analysis: Domains to Consider</vt:lpstr>
      <vt:lpstr>Monitoring &amp; Evaluation </vt:lpstr>
      <vt:lpstr>Monitoring &amp; Evaluation Cont. </vt:lpstr>
      <vt:lpstr>Key Take Away Messages:</vt:lpstr>
      <vt:lpstr>Questions/Comments?</vt:lpstr>
      <vt:lpstr>Resources to Consult</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USAID/FFP</dc:creator>
  <cp:lastModifiedBy>Michelle</cp:lastModifiedBy>
  <cp:revision>129</cp:revision>
  <cp:lastPrinted>2012-11-15T03:17:57Z</cp:lastPrinted>
  <dcterms:created xsi:type="dcterms:W3CDTF">2012-09-15T00:16:41Z</dcterms:created>
  <dcterms:modified xsi:type="dcterms:W3CDTF">2012-11-15T03:19:22Z</dcterms:modified>
</cp:coreProperties>
</file>