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1" r:id="rId2"/>
    <p:sldMasterId id="2147483664" r:id="rId3"/>
    <p:sldMasterId id="2147483677" r:id="rId4"/>
    <p:sldMasterId id="2147483690" r:id="rId5"/>
    <p:sldMasterId id="2147483703" r:id="rId6"/>
    <p:sldMasterId id="2147483716" r:id="rId7"/>
  </p:sldMasterIdLst>
  <p:sldIdLst>
    <p:sldId id="256" r:id="rId8"/>
    <p:sldId id="257" r:id="rId9"/>
    <p:sldId id="274" r:id="rId10"/>
    <p:sldId id="269" r:id="rId11"/>
    <p:sldId id="270" r:id="rId12"/>
    <p:sldId id="271" r:id="rId13"/>
    <p:sldId id="272" r:id="rId14"/>
    <p:sldId id="273" r:id="rId15"/>
    <p:sldId id="261" r:id="rId16"/>
    <p:sldId id="267" r:id="rId17"/>
    <p:sldId id="262" r:id="rId18"/>
    <p:sldId id="268" r:id="rId19"/>
    <p:sldId id="276" r:id="rId20"/>
    <p:sldId id="277" r:id="rId21"/>
    <p:sldId id="281" r:id="rId22"/>
    <p:sldId id="282" r:id="rId23"/>
    <p:sldId id="285" r:id="rId24"/>
    <p:sldId id="286" r:id="rId25"/>
    <p:sldId id="288" r:id="rId26"/>
    <p:sldId id="289" r:id="rId27"/>
    <p:sldId id="264" r:id="rId28"/>
    <p:sldId id="275" r:id="rId29"/>
    <p:sldId id="265" r:id="rId30"/>
    <p:sldId id="259" r:id="rId31"/>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09C36"/>
    <a:srgbClr val="C57E29"/>
    <a:srgbClr val="1CDA76"/>
    <a:srgbClr val="C9A33E"/>
    <a:srgbClr val="D6DA5A"/>
    <a:srgbClr val="CFD156"/>
    <a:srgbClr val="D7D653"/>
    <a:srgbClr val="CED241"/>
    <a:srgbClr val="B8B949"/>
    <a:srgbClr val="00698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29" autoAdjust="0"/>
    <p:restoredTop sz="91230" autoAdjust="0"/>
  </p:normalViewPr>
  <p:slideViewPr>
    <p:cSldViewPr snapToGrid="0" snapToObjects="1">
      <p:cViewPr varScale="1">
        <p:scale>
          <a:sx n="70" d="100"/>
          <a:sy n="70" d="100"/>
        </p:scale>
        <p:origin x="-264" y="-10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94143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21959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67746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32788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66386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21710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07603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85672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96357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29287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60349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898649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238704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88027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44321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84129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62153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173114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725877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582537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59733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015870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2066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948740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675540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109011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00507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232254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176205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945861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258561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23777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952460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978345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499735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444803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14577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42627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895608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865361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073199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274555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32897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130245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744307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746357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793181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256320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561989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824864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816348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737853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215290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44980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467290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030695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77242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553369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304006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984000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263297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299719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820088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616608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22570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948367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006394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220600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20116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41238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93996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F3FA46-56ED-4DD5-AAF7-5C2578B0BF55}" type="datetimeFigureOut">
              <a:rPr lang="en-US" smtClean="0">
                <a:solidFill>
                  <a:prstClr val="black">
                    <a:tint val="75000"/>
                  </a:prstClr>
                </a:solidFill>
              </a:rPr>
              <a:pPr/>
              <a:t>5/29/2012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09785E-1D04-459A-A0B6-CEAE2A7BF0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813434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6.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7.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PAGE4.jpg"/>
          <p:cNvPicPr>
            <a:picLocks noChangeAspect="1"/>
          </p:cNvPicPr>
          <p:nvPr userDrawn="1"/>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027" name="Picture 7" descr="Horizontal_CMYK.eps"/>
          <p:cNvPicPr>
            <a:picLocks noChangeAspect="1"/>
          </p:cNvPicPr>
          <p:nvPr userDrawn="1"/>
        </p:nvPicPr>
        <p:blipFill>
          <a:blip r:embed="rId4"/>
          <a:srcRect/>
          <a:stretch>
            <a:fillRect/>
          </a:stretch>
        </p:blipFill>
        <p:spPr bwMode="auto">
          <a:xfrm>
            <a:off x="2587625" y="5849938"/>
            <a:ext cx="2052638" cy="796925"/>
          </a:xfrm>
          <a:prstGeom prst="rect">
            <a:avLst/>
          </a:prstGeom>
          <a:noFill/>
          <a:ln w="9525">
            <a:noFill/>
            <a:miter lim="800000"/>
            <a:headEnd/>
            <a:tailEnd/>
          </a:ln>
        </p:spPr>
      </p:pic>
      <p:pic>
        <p:nvPicPr>
          <p:cNvPr id="1028" name="Picture 8" descr="FSN final.eps"/>
          <p:cNvPicPr>
            <a:picLocks noChangeAspect="1"/>
          </p:cNvPicPr>
          <p:nvPr userDrawn="1"/>
        </p:nvPicPr>
        <p:blipFill>
          <a:blip r:embed="rId5"/>
          <a:srcRect/>
          <a:stretch>
            <a:fillRect/>
          </a:stretch>
        </p:blipFill>
        <p:spPr bwMode="auto">
          <a:xfrm>
            <a:off x="477838" y="5692775"/>
            <a:ext cx="2036762" cy="876300"/>
          </a:xfrm>
          <a:prstGeom prst="rect">
            <a:avLst/>
          </a:prstGeom>
          <a:noFill/>
          <a:ln w="9525">
            <a:noFill/>
            <a:miter lim="800000"/>
            <a:headEnd/>
            <a:tailEnd/>
          </a:ln>
        </p:spPr>
      </p:pic>
      <p:cxnSp>
        <p:nvCxnSpPr>
          <p:cNvPr id="10" name="Straight Connector 9"/>
          <p:cNvCxnSpPr/>
          <p:nvPr userDrawn="1"/>
        </p:nvCxnSpPr>
        <p:spPr>
          <a:xfrm rot="10800000">
            <a:off x="-11113" y="1592263"/>
            <a:ext cx="7353301" cy="1587"/>
          </a:xfrm>
          <a:prstGeom prst="line">
            <a:avLst/>
          </a:prstGeom>
          <a:ln w="9525">
            <a:solidFill>
              <a:srgbClr val="607D83"/>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userDrawn="1"/>
        </p:nvSpPr>
        <p:spPr>
          <a:xfrm>
            <a:off x="2833688" y="900113"/>
            <a:ext cx="6350000" cy="692150"/>
          </a:xfrm>
          <a:prstGeom prst="rect">
            <a:avLst/>
          </a:prstGeom>
          <a:noFill/>
        </p:spPr>
        <p:txBody>
          <a:bodyPr>
            <a:spAutoFit/>
          </a:bodyPr>
          <a:lstStyle/>
          <a:p>
            <a:pPr fontAlgn="auto">
              <a:spcBef>
                <a:spcPts val="0"/>
              </a:spcBef>
              <a:spcAft>
                <a:spcPts val="0"/>
              </a:spcAft>
              <a:defRPr/>
            </a:pPr>
            <a:r>
              <a:rPr lang="en-US" sz="3900" spc="-150" dirty="0">
                <a:solidFill>
                  <a:srgbClr val="006982"/>
                </a:solidFill>
                <a:latin typeface="Geneva"/>
                <a:ea typeface="+mn-ea"/>
                <a:cs typeface="+mn-cs"/>
              </a:rPr>
              <a:t>About </a:t>
            </a:r>
            <a:r>
              <a:rPr lang="en-US" sz="3900" spc="-150" dirty="0">
                <a:solidFill>
                  <a:srgbClr val="C9A33E"/>
                </a:solidFill>
                <a:latin typeface="Geneva"/>
                <a:ea typeface="+mn-ea"/>
                <a:cs typeface="+mn-cs"/>
              </a:rPr>
              <a:t>the Network</a:t>
            </a:r>
          </a:p>
        </p:txBody>
      </p:sp>
      <p:sp>
        <p:nvSpPr>
          <p:cNvPr id="12" name="TextBox 11"/>
          <p:cNvSpPr txBox="1"/>
          <p:nvPr userDrawn="1"/>
        </p:nvSpPr>
        <p:spPr>
          <a:xfrm>
            <a:off x="1028700" y="1839913"/>
            <a:ext cx="5194300" cy="3170237"/>
          </a:xfrm>
          <a:prstGeom prst="rect">
            <a:avLst/>
          </a:prstGeom>
          <a:noFill/>
        </p:spPr>
        <p:txBody>
          <a:bodyPr>
            <a:spAutoFit/>
          </a:bodyPr>
          <a:lstStyle/>
          <a:p>
            <a:pPr fontAlgn="auto">
              <a:lnSpc>
                <a:spcPts val="2800"/>
              </a:lnSpc>
              <a:spcBef>
                <a:spcPts val="0"/>
              </a:spcBef>
              <a:spcAft>
                <a:spcPts val="0"/>
              </a:spcAft>
              <a:defRPr/>
            </a:pPr>
            <a:r>
              <a:rPr lang="en-US" sz="3800" baseline="30000" dirty="0">
                <a:solidFill>
                  <a:srgbClr val="607D83"/>
                </a:solidFill>
                <a:latin typeface="Geneva"/>
                <a:ea typeface="+mn-ea"/>
                <a:cs typeface="Geneva"/>
              </a:rPr>
              <a:t>It will also serve as a place for organizations and institutions to post relevant meeting, training or other event notices along with associated links to similar sites and resources.</a:t>
            </a:r>
          </a:p>
          <a:p>
            <a:pPr fontAlgn="auto">
              <a:spcBef>
                <a:spcPts val="0"/>
              </a:spcBef>
              <a:spcAft>
                <a:spcPts val="0"/>
              </a:spcAft>
              <a:defRPr/>
            </a:pPr>
            <a:endParaRPr lang="en-US" sz="3600" baseline="30000" dirty="0">
              <a:solidFill>
                <a:srgbClr val="607D83"/>
              </a:solidFill>
              <a:latin typeface="Geneva"/>
              <a:ea typeface="+mn-ea"/>
              <a:cs typeface="Geneva"/>
            </a:endParaRPr>
          </a:p>
          <a:p>
            <a:pPr fontAlgn="auto">
              <a:spcBef>
                <a:spcPts val="0"/>
              </a:spcBef>
              <a:spcAft>
                <a:spcPts val="0"/>
              </a:spcAft>
              <a:defRPr/>
            </a:pPr>
            <a:endParaRPr lang="en-US" sz="3600" dirty="0">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50"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D4F3FA46-56ED-4DD5-AAF7-5C2578B0BF55}" type="datetimeFigureOut">
              <a:rPr lang="en-US" smtClean="0">
                <a:solidFill>
                  <a:prstClr val="black">
                    <a:tint val="75000"/>
                  </a:prstClr>
                </a:solidFill>
                <a:latin typeface="Calibri"/>
                <a:ea typeface="+mn-ea"/>
                <a:cs typeface="+mn-cs"/>
              </a:rPr>
              <a:pPr defTabSz="914400" fontAlgn="auto">
                <a:spcBef>
                  <a:spcPts val="0"/>
                </a:spcBef>
                <a:spcAft>
                  <a:spcPts val="0"/>
                </a:spcAft>
              </a:pPr>
              <a:t>5/29/2012</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ED09785E-1D04-459A-A0B6-CEAE2A7BF001}" type="slidenum">
              <a:rPr lang="en-US" smtClean="0">
                <a:solidFill>
                  <a:prstClr val="black">
                    <a:tint val="75000"/>
                  </a:prstClr>
                </a:solidFill>
                <a:latin typeface="Calibri"/>
                <a:ea typeface="+mn-ea"/>
                <a:cs typeface="+mn-cs"/>
              </a:rPr>
              <a:pPr defTabSz="914400"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xmlns="" val="424548557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D4F3FA46-56ED-4DD5-AAF7-5C2578B0BF55}" type="datetimeFigureOut">
              <a:rPr lang="en-US" smtClean="0">
                <a:solidFill>
                  <a:prstClr val="black">
                    <a:tint val="75000"/>
                  </a:prstClr>
                </a:solidFill>
                <a:latin typeface="Calibri"/>
                <a:ea typeface="+mn-ea"/>
                <a:cs typeface="+mn-cs"/>
              </a:rPr>
              <a:pPr defTabSz="914400" fontAlgn="auto">
                <a:spcBef>
                  <a:spcPts val="0"/>
                </a:spcBef>
                <a:spcAft>
                  <a:spcPts val="0"/>
                </a:spcAft>
              </a:pPr>
              <a:t>5/29/2012</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ED09785E-1D04-459A-A0B6-CEAE2A7BF001}" type="slidenum">
              <a:rPr lang="en-US" smtClean="0">
                <a:solidFill>
                  <a:prstClr val="black">
                    <a:tint val="75000"/>
                  </a:prstClr>
                </a:solidFill>
                <a:latin typeface="Calibri"/>
                <a:ea typeface="+mn-ea"/>
                <a:cs typeface="+mn-cs"/>
              </a:rPr>
              <a:pPr defTabSz="914400"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xmlns="" val="333517326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D4F3FA46-56ED-4DD5-AAF7-5C2578B0BF55}" type="datetimeFigureOut">
              <a:rPr lang="en-US" smtClean="0">
                <a:solidFill>
                  <a:prstClr val="black">
                    <a:tint val="75000"/>
                  </a:prstClr>
                </a:solidFill>
                <a:latin typeface="Calibri"/>
                <a:ea typeface="+mn-ea"/>
                <a:cs typeface="+mn-cs"/>
              </a:rPr>
              <a:pPr defTabSz="914400" fontAlgn="auto">
                <a:spcBef>
                  <a:spcPts val="0"/>
                </a:spcBef>
                <a:spcAft>
                  <a:spcPts val="0"/>
                </a:spcAft>
              </a:pPr>
              <a:t>5/29/2012</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ED09785E-1D04-459A-A0B6-CEAE2A7BF001}" type="slidenum">
              <a:rPr lang="en-US" smtClean="0">
                <a:solidFill>
                  <a:prstClr val="black">
                    <a:tint val="75000"/>
                  </a:prstClr>
                </a:solidFill>
                <a:latin typeface="Calibri"/>
                <a:ea typeface="+mn-ea"/>
                <a:cs typeface="+mn-cs"/>
              </a:rPr>
              <a:pPr defTabSz="914400"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xmlns="" val="268329594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D4F3FA46-56ED-4DD5-AAF7-5C2578B0BF55}" type="datetimeFigureOut">
              <a:rPr lang="en-US" smtClean="0">
                <a:solidFill>
                  <a:prstClr val="black">
                    <a:tint val="75000"/>
                  </a:prstClr>
                </a:solidFill>
                <a:latin typeface="Calibri"/>
                <a:ea typeface="+mn-ea"/>
                <a:cs typeface="+mn-cs"/>
              </a:rPr>
              <a:pPr defTabSz="914400" fontAlgn="auto">
                <a:spcBef>
                  <a:spcPts val="0"/>
                </a:spcBef>
                <a:spcAft>
                  <a:spcPts val="0"/>
                </a:spcAft>
              </a:pPr>
              <a:t>5/29/2012</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ED09785E-1D04-459A-A0B6-CEAE2A7BF001}" type="slidenum">
              <a:rPr lang="en-US" smtClean="0">
                <a:solidFill>
                  <a:prstClr val="black">
                    <a:tint val="75000"/>
                  </a:prstClr>
                </a:solidFill>
                <a:latin typeface="Calibri"/>
                <a:ea typeface="+mn-ea"/>
                <a:cs typeface="+mn-cs"/>
              </a:rPr>
              <a:pPr defTabSz="914400"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xmlns="" val="340893068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D4F3FA46-56ED-4DD5-AAF7-5C2578B0BF55}" type="datetimeFigureOut">
              <a:rPr lang="en-US" smtClean="0">
                <a:solidFill>
                  <a:prstClr val="black">
                    <a:tint val="75000"/>
                  </a:prstClr>
                </a:solidFill>
                <a:latin typeface="Calibri"/>
                <a:ea typeface="+mn-ea"/>
                <a:cs typeface="+mn-cs"/>
              </a:rPr>
              <a:pPr defTabSz="914400" fontAlgn="auto">
                <a:spcBef>
                  <a:spcPts val="0"/>
                </a:spcBef>
                <a:spcAft>
                  <a:spcPts val="0"/>
                </a:spcAft>
              </a:pPr>
              <a:t>5/29/2012</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ED09785E-1D04-459A-A0B6-CEAE2A7BF001}" type="slidenum">
              <a:rPr lang="en-US" smtClean="0">
                <a:solidFill>
                  <a:prstClr val="black">
                    <a:tint val="75000"/>
                  </a:prstClr>
                </a:solidFill>
                <a:latin typeface="Calibri"/>
                <a:ea typeface="+mn-ea"/>
                <a:cs typeface="+mn-cs"/>
              </a:rPr>
              <a:pPr defTabSz="914400"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xmlns="" val="156302040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D4F3FA46-56ED-4DD5-AAF7-5C2578B0BF55}" type="datetimeFigureOut">
              <a:rPr lang="en-US" smtClean="0">
                <a:solidFill>
                  <a:prstClr val="black">
                    <a:tint val="75000"/>
                  </a:prstClr>
                </a:solidFill>
                <a:latin typeface="Calibri"/>
                <a:ea typeface="+mn-ea"/>
                <a:cs typeface="+mn-cs"/>
              </a:rPr>
              <a:pPr defTabSz="914400" fontAlgn="auto">
                <a:spcBef>
                  <a:spcPts val="0"/>
                </a:spcBef>
                <a:spcAft>
                  <a:spcPts val="0"/>
                </a:spcAft>
              </a:pPr>
              <a:t>5/29/2012</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ED09785E-1D04-459A-A0B6-CEAE2A7BF001}" type="slidenum">
              <a:rPr lang="en-US" smtClean="0">
                <a:solidFill>
                  <a:prstClr val="black">
                    <a:tint val="75000"/>
                  </a:prstClr>
                </a:solidFill>
                <a:latin typeface="Calibri"/>
                <a:ea typeface="+mn-ea"/>
                <a:cs typeface="+mn-cs"/>
              </a:rPr>
              <a:pPr defTabSz="914400"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xmlns="" val="108031835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thewindowofopportunity.info/resources" TargetMode="Externa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hyperlink" Target="http://www.coregroup.org/resources/core-tools" TargetMode="External"/><Relationship Id="rId5" Type="http://schemas.openxmlformats.org/officeDocument/2006/relationships/hyperlink" Target="http://www.unicef.org/nutrition/index_58362.htm" TargetMode="Externa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hyperlink" Target="http://www.coregroup.org/storage/documents/Workingpapers/NPDA_workbook_web.pdf" TargetMode="External"/><Relationship Id="rId5" Type="http://schemas.openxmlformats.org/officeDocument/2006/relationships/hyperlink" Target="http://www.coregroup.org/storage/documents/Workingpapers/NPDA_RefGuide)web.pdf"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5" descr="PPT-final-new-4-small"/>
          <p:cNvPicPr>
            <a:picLocks noChangeAspect="1" noChangeArrowheads="1"/>
          </p:cNvPicPr>
          <p:nvPr/>
        </p:nvPicPr>
        <p:blipFill>
          <a:blip r:embed="rId2"/>
          <a:srcRect/>
          <a:stretch>
            <a:fillRect/>
          </a:stretch>
        </p:blipFill>
        <p:spPr bwMode="auto">
          <a:xfrm>
            <a:off x="0" y="0"/>
            <a:ext cx="9144000" cy="6859588"/>
          </a:xfrm>
          <a:prstGeom prst="rect">
            <a:avLst/>
          </a:prstGeom>
          <a:noFill/>
          <a:ln w="9525">
            <a:noFill/>
            <a:miter lim="800000"/>
            <a:headEnd/>
            <a:tailEnd/>
          </a:ln>
        </p:spPr>
      </p:pic>
      <p:pic>
        <p:nvPicPr>
          <p:cNvPr id="3074" name="Picture 6" descr="TOPS-logo-final-transparent_dark"/>
          <p:cNvPicPr>
            <a:picLocks noChangeAspect="1" noChangeArrowheads="1"/>
          </p:cNvPicPr>
          <p:nvPr/>
        </p:nvPicPr>
        <p:blipFill>
          <a:blip r:embed="rId3"/>
          <a:srcRect/>
          <a:stretch>
            <a:fillRect/>
          </a:stretch>
        </p:blipFill>
        <p:spPr bwMode="auto">
          <a:xfrm>
            <a:off x="2728913" y="463550"/>
            <a:ext cx="3432175" cy="946150"/>
          </a:xfrm>
          <a:prstGeom prst="rect">
            <a:avLst/>
          </a:prstGeom>
          <a:noFill/>
          <a:ln w="9525">
            <a:noFill/>
            <a:miter lim="800000"/>
            <a:headEnd/>
            <a:tailEnd/>
          </a:ln>
        </p:spPr>
      </p:pic>
      <p:pic>
        <p:nvPicPr>
          <p:cNvPr id="3075" name="Picture 14" descr="Horizontal_CMYK"/>
          <p:cNvPicPr>
            <a:picLocks noChangeAspect="1" noChangeArrowheads="1"/>
          </p:cNvPicPr>
          <p:nvPr/>
        </p:nvPicPr>
        <p:blipFill>
          <a:blip r:embed="rId4"/>
          <a:srcRect/>
          <a:stretch>
            <a:fillRect/>
          </a:stretch>
        </p:blipFill>
        <p:spPr bwMode="auto">
          <a:xfrm>
            <a:off x="5811838" y="295275"/>
            <a:ext cx="3008312" cy="1160463"/>
          </a:xfrm>
          <a:prstGeom prst="rect">
            <a:avLst/>
          </a:prstGeom>
          <a:noFill/>
          <a:ln w="9525">
            <a:noFill/>
            <a:miter lim="800000"/>
            <a:headEnd/>
            <a:tailEnd/>
          </a:ln>
        </p:spPr>
      </p:pic>
      <p:sp>
        <p:nvSpPr>
          <p:cNvPr id="3076" name="Text Box 15"/>
          <p:cNvSpPr txBox="1">
            <a:spLocks noChangeArrowheads="1"/>
          </p:cNvSpPr>
          <p:nvPr/>
        </p:nvSpPr>
        <p:spPr bwMode="auto">
          <a:xfrm>
            <a:off x="2266950" y="4098925"/>
            <a:ext cx="6886575" cy="1631665"/>
          </a:xfrm>
          <a:prstGeom prst="rect">
            <a:avLst/>
          </a:prstGeom>
          <a:noFill/>
          <a:ln w="9525">
            <a:noFill/>
            <a:miter lim="800000"/>
            <a:headEnd/>
            <a:tailEnd/>
          </a:ln>
        </p:spPr>
        <p:txBody>
          <a:bodyPr wrap="square">
            <a:spAutoFit/>
          </a:bodyPr>
          <a:lstStyle/>
          <a:p>
            <a:pPr>
              <a:lnSpc>
                <a:spcPts val="4100"/>
              </a:lnSpc>
            </a:pPr>
            <a:r>
              <a:rPr lang="en-US" sz="3200" dirty="0" smtClean="0">
                <a:solidFill>
                  <a:schemeClr val="bg1"/>
                </a:solidFill>
                <a:latin typeface="Geneva"/>
              </a:rPr>
              <a:t>Designing programming to improve feeding practices for infants, young children and women</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6" descr="PPT-final-new-6-small"/>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122" name="Picture 14" descr="Horizontal_CMYK"/>
          <p:cNvPicPr>
            <a:picLocks noChangeAspect="1" noChangeArrowheads="1"/>
          </p:cNvPicPr>
          <p:nvPr/>
        </p:nvPicPr>
        <p:blipFill>
          <a:blip r:embed="rId3"/>
          <a:srcRect/>
          <a:stretch>
            <a:fillRect/>
          </a:stretch>
        </p:blipFill>
        <p:spPr bwMode="auto">
          <a:xfrm>
            <a:off x="4557713" y="5676900"/>
            <a:ext cx="2390775" cy="919163"/>
          </a:xfrm>
          <a:prstGeom prst="rect">
            <a:avLst/>
          </a:prstGeom>
          <a:noFill/>
          <a:ln w="9525">
            <a:noFill/>
            <a:miter lim="800000"/>
            <a:headEnd/>
            <a:tailEnd/>
          </a:ln>
        </p:spPr>
      </p:pic>
      <p:pic>
        <p:nvPicPr>
          <p:cNvPr id="5125" name="Picture 10" descr="TOPS-logo-final-transparent_dark"/>
          <p:cNvPicPr>
            <a:picLocks noChangeAspect="1" noChangeArrowheads="1"/>
          </p:cNvPicPr>
          <p:nvPr/>
        </p:nvPicPr>
        <p:blipFill>
          <a:blip r:embed="rId4"/>
          <a:srcRect/>
          <a:stretch>
            <a:fillRect/>
          </a:stretch>
        </p:blipFill>
        <p:spPr bwMode="auto">
          <a:xfrm>
            <a:off x="2381250" y="5845175"/>
            <a:ext cx="2454275" cy="676275"/>
          </a:xfrm>
          <a:prstGeom prst="rect">
            <a:avLst/>
          </a:prstGeom>
          <a:noFill/>
          <a:ln w="9525">
            <a:noFill/>
            <a:miter lim="800000"/>
            <a:headEnd/>
            <a:tailEnd/>
          </a:ln>
        </p:spPr>
      </p:pic>
      <p:sp>
        <p:nvSpPr>
          <p:cNvPr id="5128" name="Text Box 8"/>
          <p:cNvSpPr txBox="1">
            <a:spLocks noChangeArrowheads="1"/>
          </p:cNvSpPr>
          <p:nvPr/>
        </p:nvSpPr>
        <p:spPr bwMode="auto">
          <a:xfrm>
            <a:off x="1447799" y="1487488"/>
            <a:ext cx="6410325" cy="3785652"/>
          </a:xfrm>
          <a:prstGeom prst="rect">
            <a:avLst/>
          </a:prstGeom>
          <a:noFill/>
          <a:ln w="9525">
            <a:noFill/>
            <a:miter lim="800000"/>
            <a:headEnd/>
            <a:tailEnd/>
          </a:ln>
          <a:effectLst/>
        </p:spPr>
        <p:txBody>
          <a:bodyPr wrap="square">
            <a:spAutoFit/>
          </a:bodyPr>
          <a:lstStyle/>
          <a:p>
            <a:pPr defTabSz="914400"/>
            <a:endParaRPr lang="en-US" dirty="0">
              <a:solidFill>
                <a:schemeClr val="bg2">
                  <a:lumMod val="25000"/>
                </a:schemeClr>
              </a:solidFill>
            </a:endParaRPr>
          </a:p>
          <a:p>
            <a:pPr defTabSz="914400"/>
            <a:r>
              <a:rPr lang="en-US" dirty="0" smtClean="0"/>
              <a:t>FATVAH: </a:t>
            </a:r>
            <a:r>
              <a:rPr lang="en-US" i="1" dirty="0" smtClean="0"/>
              <a:t>Another memory tool for promoting key complementary feeding practices</a:t>
            </a:r>
          </a:p>
          <a:p>
            <a:pPr defTabSz="914400"/>
            <a:endParaRPr lang="en-US" dirty="0">
              <a:solidFill>
                <a:srgbClr val="7B7F28"/>
              </a:solidFill>
            </a:endParaRPr>
          </a:p>
          <a:p>
            <a:pPr defTabSz="914400"/>
            <a:r>
              <a:rPr lang="en-US" dirty="0" smtClean="0"/>
              <a:t>		F</a:t>
            </a:r>
            <a:r>
              <a:rPr lang="en-US" dirty="0" smtClean="0">
                <a:solidFill>
                  <a:srgbClr val="7B7F28"/>
                </a:solidFill>
              </a:rPr>
              <a:t> = Frequency</a:t>
            </a:r>
          </a:p>
          <a:p>
            <a:pPr defTabSz="914400"/>
            <a:r>
              <a:rPr lang="en-US" dirty="0" smtClean="0"/>
              <a:t>		A</a:t>
            </a:r>
            <a:r>
              <a:rPr lang="en-US" dirty="0" smtClean="0">
                <a:solidFill>
                  <a:srgbClr val="7B7F28"/>
                </a:solidFill>
              </a:rPr>
              <a:t> = Amount</a:t>
            </a:r>
          </a:p>
          <a:p>
            <a:pPr defTabSz="914400"/>
            <a:r>
              <a:rPr lang="en-US" dirty="0" smtClean="0"/>
              <a:t>		T</a:t>
            </a:r>
            <a:r>
              <a:rPr lang="en-US" dirty="0" smtClean="0">
                <a:solidFill>
                  <a:srgbClr val="7B7F28"/>
                </a:solidFill>
              </a:rPr>
              <a:t> = Thickness</a:t>
            </a:r>
          </a:p>
          <a:p>
            <a:pPr defTabSz="914400"/>
            <a:r>
              <a:rPr lang="en-US" dirty="0" smtClean="0"/>
              <a:t>		V</a:t>
            </a:r>
            <a:r>
              <a:rPr lang="en-US" dirty="0" smtClean="0">
                <a:solidFill>
                  <a:srgbClr val="7B7F28"/>
                </a:solidFill>
              </a:rPr>
              <a:t> = Variety</a:t>
            </a:r>
          </a:p>
          <a:p>
            <a:pPr defTabSz="914400"/>
            <a:r>
              <a:rPr lang="en-US" dirty="0" smtClean="0"/>
              <a:t>		A</a:t>
            </a:r>
            <a:r>
              <a:rPr lang="en-US" dirty="0" smtClean="0">
                <a:solidFill>
                  <a:srgbClr val="7B7F28"/>
                </a:solidFill>
              </a:rPr>
              <a:t> = Active feeding</a:t>
            </a:r>
          </a:p>
          <a:p>
            <a:pPr defTabSz="914400"/>
            <a:r>
              <a:rPr lang="en-US" dirty="0" smtClean="0"/>
              <a:t>		H</a:t>
            </a:r>
            <a:r>
              <a:rPr lang="en-US" dirty="0" smtClean="0">
                <a:solidFill>
                  <a:srgbClr val="7B7F28"/>
                </a:solidFill>
              </a:rPr>
              <a:t> = Hygiene</a:t>
            </a:r>
            <a:endParaRPr lang="en-US" dirty="0">
              <a:solidFill>
                <a:srgbClr val="7B7F28"/>
              </a:solidFill>
            </a:endParaRPr>
          </a:p>
        </p:txBody>
      </p:sp>
    </p:spTree>
    <p:extLst>
      <p:ext uri="{BB962C8B-B14F-4D97-AF65-F5344CB8AC3E}">
        <p14:creationId xmlns:p14="http://schemas.microsoft.com/office/powerpoint/2010/main" xmlns="" val="766814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6" descr="PPT-final-new-6-small"/>
          <p:cNvPicPr>
            <a:picLocks noChangeAspect="1" noChangeArrowheads="1"/>
          </p:cNvPicPr>
          <p:nvPr/>
        </p:nvPicPr>
        <p:blipFill>
          <a:blip r:embed="rId2"/>
          <a:srcRect/>
          <a:stretch>
            <a:fillRect/>
          </a:stretch>
        </p:blipFill>
        <p:spPr bwMode="auto">
          <a:xfrm>
            <a:off x="-14287" y="0"/>
            <a:ext cx="9144000" cy="6858000"/>
          </a:xfrm>
          <a:prstGeom prst="rect">
            <a:avLst/>
          </a:prstGeom>
          <a:noFill/>
          <a:ln w="9525">
            <a:noFill/>
            <a:miter lim="800000"/>
            <a:headEnd/>
            <a:tailEnd/>
          </a:ln>
        </p:spPr>
      </p:pic>
      <p:pic>
        <p:nvPicPr>
          <p:cNvPr id="5122" name="Picture 14" descr="Horizontal_CMYK"/>
          <p:cNvPicPr>
            <a:picLocks noChangeAspect="1" noChangeArrowheads="1"/>
          </p:cNvPicPr>
          <p:nvPr/>
        </p:nvPicPr>
        <p:blipFill>
          <a:blip r:embed="rId3"/>
          <a:srcRect/>
          <a:stretch>
            <a:fillRect/>
          </a:stretch>
        </p:blipFill>
        <p:spPr bwMode="auto">
          <a:xfrm>
            <a:off x="4557713" y="5676900"/>
            <a:ext cx="2390775" cy="919163"/>
          </a:xfrm>
          <a:prstGeom prst="rect">
            <a:avLst/>
          </a:prstGeom>
          <a:noFill/>
          <a:ln w="9525">
            <a:noFill/>
            <a:miter lim="800000"/>
            <a:headEnd/>
            <a:tailEnd/>
          </a:ln>
        </p:spPr>
      </p:pic>
      <p:pic>
        <p:nvPicPr>
          <p:cNvPr id="5125" name="Picture 10" descr="TOPS-logo-final-transparent_dark"/>
          <p:cNvPicPr>
            <a:picLocks noChangeAspect="1" noChangeArrowheads="1"/>
          </p:cNvPicPr>
          <p:nvPr/>
        </p:nvPicPr>
        <p:blipFill>
          <a:blip r:embed="rId4"/>
          <a:srcRect/>
          <a:stretch>
            <a:fillRect/>
          </a:stretch>
        </p:blipFill>
        <p:spPr bwMode="auto">
          <a:xfrm>
            <a:off x="2381250" y="5845175"/>
            <a:ext cx="2454275" cy="676275"/>
          </a:xfrm>
          <a:prstGeom prst="rect">
            <a:avLst/>
          </a:prstGeom>
          <a:noFill/>
          <a:ln w="9525">
            <a:noFill/>
            <a:miter lim="800000"/>
            <a:headEnd/>
            <a:tailEnd/>
          </a:ln>
        </p:spPr>
      </p:pic>
      <p:sp>
        <p:nvSpPr>
          <p:cNvPr id="5127" name="Text Box 7"/>
          <p:cNvSpPr txBox="1">
            <a:spLocks noChangeArrowheads="1"/>
          </p:cNvSpPr>
          <p:nvPr/>
        </p:nvSpPr>
        <p:spPr bwMode="auto">
          <a:xfrm>
            <a:off x="1447799" y="864944"/>
            <a:ext cx="6086475" cy="523220"/>
          </a:xfrm>
          <a:prstGeom prst="rect">
            <a:avLst/>
          </a:prstGeom>
          <a:noFill/>
          <a:ln w="9525">
            <a:noFill/>
            <a:miter lim="800000"/>
            <a:headEnd/>
            <a:tailEnd/>
          </a:ln>
          <a:effectLst/>
        </p:spPr>
        <p:txBody>
          <a:bodyPr wrap="square">
            <a:spAutoFit/>
          </a:bodyPr>
          <a:lstStyle/>
          <a:p>
            <a:pPr algn="ctr" defTabSz="914400"/>
            <a:r>
              <a:rPr lang="en-US" sz="2800" dirty="0" smtClean="0">
                <a:solidFill>
                  <a:srgbClr val="BA7726"/>
                </a:solidFill>
              </a:rPr>
              <a:t>Importance of QUANTITY*</a:t>
            </a:r>
            <a:endParaRPr lang="en-US" sz="2800" dirty="0">
              <a:solidFill>
                <a:srgbClr val="BA7726"/>
              </a:solidFill>
            </a:endParaRPr>
          </a:p>
        </p:txBody>
      </p:sp>
      <p:sp>
        <p:nvSpPr>
          <p:cNvPr id="5128" name="Text Box 8"/>
          <p:cNvSpPr txBox="1">
            <a:spLocks noChangeArrowheads="1"/>
          </p:cNvSpPr>
          <p:nvPr/>
        </p:nvSpPr>
        <p:spPr bwMode="auto">
          <a:xfrm>
            <a:off x="1447799" y="1455976"/>
            <a:ext cx="6410325" cy="1938992"/>
          </a:xfrm>
          <a:prstGeom prst="rect">
            <a:avLst/>
          </a:prstGeom>
          <a:noFill/>
          <a:ln w="9525">
            <a:noFill/>
            <a:miter lim="800000"/>
            <a:headEnd/>
            <a:tailEnd/>
          </a:ln>
          <a:effectLst/>
        </p:spPr>
        <p:txBody>
          <a:bodyPr wrap="square">
            <a:spAutoFit/>
          </a:bodyPr>
          <a:lstStyle/>
          <a:p>
            <a:pPr defTabSz="914400"/>
            <a:endParaRPr lang="en-US" dirty="0">
              <a:solidFill>
                <a:schemeClr val="bg2">
                  <a:lumMod val="25000"/>
                </a:schemeClr>
              </a:solidFill>
            </a:endParaRPr>
          </a:p>
          <a:p>
            <a:pPr defTabSz="914400"/>
            <a:endParaRPr lang="en-US" dirty="0" smtClean="0">
              <a:solidFill>
                <a:schemeClr val="bg2">
                  <a:lumMod val="25000"/>
                </a:schemeClr>
              </a:solidFill>
            </a:endParaRPr>
          </a:p>
          <a:p>
            <a:pPr defTabSz="914400"/>
            <a:endParaRPr lang="en-US" dirty="0">
              <a:solidFill>
                <a:srgbClr val="7B7F28"/>
              </a:solidFill>
            </a:endParaRPr>
          </a:p>
          <a:p>
            <a:pPr defTabSz="914400"/>
            <a:endParaRPr lang="en-US" dirty="0">
              <a:solidFill>
                <a:srgbClr val="7B7F28"/>
              </a:solidFill>
            </a:endParaRPr>
          </a:p>
          <a:p>
            <a:pPr defTabSz="914400"/>
            <a:endParaRPr lang="en-US" dirty="0">
              <a:solidFill>
                <a:srgbClr val="7B7F28"/>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1380552448"/>
              </p:ext>
            </p:extLst>
          </p:nvPr>
        </p:nvGraphicFramePr>
        <p:xfrm>
          <a:off x="1438275" y="1680730"/>
          <a:ext cx="6096000" cy="2575559"/>
        </p:xfrm>
        <a:graphic>
          <a:graphicData uri="http://schemas.openxmlformats.org/drawingml/2006/table">
            <a:tbl>
              <a:tblPr firstRow="1" bandRow="1">
                <a:tableStyleId>{5C22544A-7EE6-4342-B048-85BDC9FD1C3A}</a:tableStyleId>
              </a:tblPr>
              <a:tblGrid>
                <a:gridCol w="1781175"/>
                <a:gridCol w="2282825"/>
                <a:gridCol w="2032000"/>
              </a:tblGrid>
              <a:tr h="370840">
                <a:tc>
                  <a:txBody>
                    <a:bodyPr/>
                    <a:lstStyle/>
                    <a:p>
                      <a:pPr algn="ctr"/>
                      <a:endParaRPr lang="en-US" dirty="0" smtClean="0">
                        <a:solidFill>
                          <a:schemeClr val="tx1"/>
                        </a:solidFill>
                      </a:endParaRPr>
                    </a:p>
                    <a:p>
                      <a:pPr algn="ctr"/>
                      <a:r>
                        <a:rPr lang="en-US" dirty="0" smtClean="0">
                          <a:solidFill>
                            <a:schemeClr val="tx1"/>
                          </a:solidFill>
                        </a:rPr>
                        <a:t>Age</a:t>
                      </a:r>
                      <a:endParaRPr lang="en-US" dirty="0">
                        <a:solidFill>
                          <a:schemeClr val="tx1"/>
                        </a:solidFill>
                      </a:endParaRPr>
                    </a:p>
                  </a:txBody>
                  <a:tcPr>
                    <a:solidFill>
                      <a:schemeClr val="bg1">
                        <a:lumMod val="95000"/>
                      </a:schemeClr>
                    </a:solidFill>
                  </a:tcPr>
                </a:tc>
                <a:tc>
                  <a:txBody>
                    <a:bodyPr/>
                    <a:lstStyle/>
                    <a:p>
                      <a:pPr algn="ctr"/>
                      <a:endParaRPr lang="en-US" dirty="0" smtClean="0">
                        <a:solidFill>
                          <a:schemeClr val="tx1"/>
                        </a:solidFill>
                      </a:endParaRPr>
                    </a:p>
                    <a:p>
                      <a:pPr algn="ctr"/>
                      <a:r>
                        <a:rPr lang="en-US" dirty="0" smtClean="0">
                          <a:solidFill>
                            <a:schemeClr val="tx1"/>
                          </a:solidFill>
                        </a:rPr>
                        <a:t>Quantity of semi-solid food recommended</a:t>
                      </a:r>
                      <a:endParaRPr lang="en-US" dirty="0">
                        <a:solidFill>
                          <a:schemeClr val="tx1"/>
                        </a:solidFill>
                      </a:endParaRPr>
                    </a:p>
                  </a:txBody>
                  <a:tcPr>
                    <a:solidFill>
                      <a:schemeClr val="bg1">
                        <a:lumMod val="95000"/>
                      </a:schemeClr>
                    </a:solidFill>
                  </a:tcPr>
                </a:tc>
                <a:tc>
                  <a:txBody>
                    <a:bodyPr/>
                    <a:lstStyle/>
                    <a:p>
                      <a:pPr algn="ctr"/>
                      <a:r>
                        <a:rPr lang="en-US" dirty="0" smtClean="0">
                          <a:solidFill>
                            <a:schemeClr val="tx1"/>
                          </a:solidFill>
                        </a:rPr>
                        <a:t>% of children consuming</a:t>
                      </a:r>
                      <a:r>
                        <a:rPr lang="en-US" baseline="0" dirty="0" smtClean="0">
                          <a:solidFill>
                            <a:schemeClr val="tx1"/>
                          </a:solidFill>
                        </a:rPr>
                        <a:t> at least</a:t>
                      </a:r>
                      <a:r>
                        <a:rPr lang="en-US" baseline="0" dirty="0" smtClean="0"/>
                        <a:t> </a:t>
                      </a:r>
                      <a:r>
                        <a:rPr lang="en-US" baseline="0" dirty="0" smtClean="0">
                          <a:solidFill>
                            <a:srgbClr val="FF0000"/>
                          </a:solidFill>
                        </a:rPr>
                        <a:t>HALF</a:t>
                      </a:r>
                      <a:r>
                        <a:rPr lang="en-US" baseline="0" dirty="0" smtClean="0"/>
                        <a:t> </a:t>
                      </a:r>
                      <a:r>
                        <a:rPr lang="en-US" baseline="0" dirty="0" smtClean="0">
                          <a:solidFill>
                            <a:srgbClr val="FF0000"/>
                          </a:solidFill>
                        </a:rPr>
                        <a:t>the recommended quantity</a:t>
                      </a:r>
                      <a:endParaRPr lang="en-US" dirty="0">
                        <a:solidFill>
                          <a:srgbClr val="FF0000"/>
                        </a:solidFill>
                      </a:endParaRPr>
                    </a:p>
                  </a:txBody>
                  <a:tcPr>
                    <a:solidFill>
                      <a:schemeClr val="bg1">
                        <a:lumMod val="95000"/>
                      </a:schemeClr>
                    </a:solidFill>
                  </a:tcPr>
                </a:tc>
              </a:tr>
              <a:tr h="370840">
                <a:tc>
                  <a:txBody>
                    <a:bodyPr/>
                    <a:lstStyle/>
                    <a:p>
                      <a:r>
                        <a:rPr lang="en-US" dirty="0" smtClean="0"/>
                        <a:t>6–8 months</a:t>
                      </a:r>
                      <a:endParaRPr lang="en-US" dirty="0"/>
                    </a:p>
                  </a:txBody>
                  <a:tcPr/>
                </a:tc>
                <a:tc>
                  <a:txBody>
                    <a:bodyPr/>
                    <a:lstStyle/>
                    <a:p>
                      <a:r>
                        <a:rPr lang="en-US" dirty="0" smtClean="0"/>
                        <a:t>100+ grams</a:t>
                      </a:r>
                      <a:endParaRPr lang="en-US" dirty="0"/>
                    </a:p>
                  </a:txBody>
                  <a:tcPr/>
                </a:tc>
                <a:tc>
                  <a:txBody>
                    <a:bodyPr/>
                    <a:lstStyle/>
                    <a:p>
                      <a:pPr algn="ctr"/>
                      <a:r>
                        <a:rPr lang="en-US" dirty="0" smtClean="0"/>
                        <a:t>43.2%</a:t>
                      </a:r>
                      <a:endParaRPr lang="en-US" dirty="0"/>
                    </a:p>
                  </a:txBody>
                  <a:tcPr/>
                </a:tc>
              </a:tr>
              <a:tr h="370840">
                <a:tc>
                  <a:txBody>
                    <a:bodyPr/>
                    <a:lstStyle/>
                    <a:p>
                      <a:r>
                        <a:rPr lang="en-US" dirty="0" smtClean="0"/>
                        <a:t>9-11 months</a:t>
                      </a:r>
                      <a:endParaRPr lang="en-US" dirty="0"/>
                    </a:p>
                  </a:txBody>
                  <a:tcPr/>
                </a:tc>
                <a:tc>
                  <a:txBody>
                    <a:bodyPr/>
                    <a:lstStyle/>
                    <a:p>
                      <a:r>
                        <a:rPr lang="en-US" dirty="0" smtClean="0"/>
                        <a:t>150+ grams</a:t>
                      </a:r>
                      <a:endParaRPr lang="en-US" dirty="0"/>
                    </a:p>
                  </a:txBody>
                  <a:tcPr/>
                </a:tc>
                <a:tc>
                  <a:txBody>
                    <a:bodyPr/>
                    <a:lstStyle/>
                    <a:p>
                      <a:pPr algn="ctr"/>
                      <a:r>
                        <a:rPr lang="en-US" dirty="0" smtClean="0"/>
                        <a:t>36.6%</a:t>
                      </a:r>
                      <a:endParaRPr lang="en-US" dirty="0"/>
                    </a:p>
                  </a:txBody>
                  <a:tcPr/>
                </a:tc>
              </a:tr>
              <a:tr h="370840">
                <a:tc>
                  <a:txBody>
                    <a:bodyPr/>
                    <a:lstStyle/>
                    <a:p>
                      <a:r>
                        <a:rPr lang="en-US" dirty="0" smtClean="0"/>
                        <a:t>12-23 months</a:t>
                      </a:r>
                      <a:endParaRPr lang="en-US" dirty="0"/>
                    </a:p>
                  </a:txBody>
                  <a:tcPr/>
                </a:tc>
                <a:tc>
                  <a:txBody>
                    <a:bodyPr/>
                    <a:lstStyle/>
                    <a:p>
                      <a:r>
                        <a:rPr lang="en-US" dirty="0" smtClean="0"/>
                        <a:t>200+ grams</a:t>
                      </a:r>
                      <a:endParaRPr lang="en-US" dirty="0"/>
                    </a:p>
                  </a:txBody>
                  <a:tcPr/>
                </a:tc>
                <a:tc>
                  <a:txBody>
                    <a:bodyPr/>
                    <a:lstStyle/>
                    <a:p>
                      <a:pPr algn="ctr"/>
                      <a:r>
                        <a:rPr lang="en-US" dirty="0" smtClean="0"/>
                        <a:t>44.8%</a:t>
                      </a:r>
                      <a:endParaRPr lang="en-US" dirty="0"/>
                    </a:p>
                  </a:txBody>
                  <a:tcPr/>
                </a:tc>
              </a:tr>
            </a:tbl>
          </a:graphicData>
        </a:graphic>
      </p:graphicFrame>
      <p:sp>
        <p:nvSpPr>
          <p:cNvPr id="9" name="Text Box 7"/>
          <p:cNvSpPr txBox="1">
            <a:spLocks noChangeArrowheads="1"/>
          </p:cNvSpPr>
          <p:nvPr/>
        </p:nvSpPr>
        <p:spPr bwMode="auto">
          <a:xfrm>
            <a:off x="1447799" y="4451350"/>
            <a:ext cx="6086475" cy="1077218"/>
          </a:xfrm>
          <a:prstGeom prst="rect">
            <a:avLst/>
          </a:prstGeom>
          <a:noFill/>
          <a:ln w="9525">
            <a:noFill/>
            <a:miter lim="800000"/>
            <a:headEnd/>
            <a:tailEnd/>
          </a:ln>
          <a:effectLst/>
        </p:spPr>
        <p:txBody>
          <a:bodyPr wrap="square">
            <a:spAutoFit/>
          </a:bodyPr>
          <a:lstStyle/>
          <a:p>
            <a:pPr defTabSz="914400"/>
            <a:r>
              <a:rPr lang="en-US" sz="1600" dirty="0" smtClean="0">
                <a:solidFill>
                  <a:srgbClr val="BA7726"/>
                </a:solidFill>
              </a:rPr>
              <a:t>*Evaluation research of the Nutrition interventions in the integrated Nutrition and health Program II Areas of CARE India, Final Report January 28, 2008; Johns Hopkins Bloomberg School of Public Health for USAID.</a:t>
            </a:r>
            <a:endParaRPr lang="en-US" sz="1600" dirty="0">
              <a:solidFill>
                <a:srgbClr val="BA7726"/>
              </a:solidFill>
            </a:endParaRPr>
          </a:p>
        </p:txBody>
      </p:sp>
    </p:spTree>
    <p:extLst>
      <p:ext uri="{BB962C8B-B14F-4D97-AF65-F5344CB8AC3E}">
        <p14:creationId xmlns:p14="http://schemas.microsoft.com/office/powerpoint/2010/main" xmlns="" val="856270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6" descr="PPT-final-new-6-small"/>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122" name="Picture 14" descr="Horizontal_CMYK"/>
          <p:cNvPicPr>
            <a:picLocks noChangeAspect="1" noChangeArrowheads="1"/>
          </p:cNvPicPr>
          <p:nvPr/>
        </p:nvPicPr>
        <p:blipFill>
          <a:blip r:embed="rId3"/>
          <a:srcRect/>
          <a:stretch>
            <a:fillRect/>
          </a:stretch>
        </p:blipFill>
        <p:spPr bwMode="auto">
          <a:xfrm>
            <a:off x="4557713" y="5676900"/>
            <a:ext cx="2390775" cy="919163"/>
          </a:xfrm>
          <a:prstGeom prst="rect">
            <a:avLst/>
          </a:prstGeom>
          <a:noFill/>
          <a:ln w="9525">
            <a:noFill/>
            <a:miter lim="800000"/>
            <a:headEnd/>
            <a:tailEnd/>
          </a:ln>
        </p:spPr>
      </p:pic>
      <p:pic>
        <p:nvPicPr>
          <p:cNvPr id="5125" name="Picture 10" descr="TOPS-logo-final-transparent_dark"/>
          <p:cNvPicPr>
            <a:picLocks noChangeAspect="1" noChangeArrowheads="1"/>
          </p:cNvPicPr>
          <p:nvPr/>
        </p:nvPicPr>
        <p:blipFill>
          <a:blip r:embed="rId4"/>
          <a:srcRect/>
          <a:stretch>
            <a:fillRect/>
          </a:stretch>
        </p:blipFill>
        <p:spPr bwMode="auto">
          <a:xfrm>
            <a:off x="2381250" y="5845175"/>
            <a:ext cx="2454275" cy="676275"/>
          </a:xfrm>
          <a:prstGeom prst="rect">
            <a:avLst/>
          </a:prstGeom>
          <a:noFill/>
          <a:ln w="9525">
            <a:noFill/>
            <a:miter lim="800000"/>
            <a:headEnd/>
            <a:tailEnd/>
          </a:ln>
        </p:spPr>
      </p:pic>
      <p:sp>
        <p:nvSpPr>
          <p:cNvPr id="5127" name="Text Box 7"/>
          <p:cNvSpPr txBox="1">
            <a:spLocks noChangeArrowheads="1"/>
          </p:cNvSpPr>
          <p:nvPr/>
        </p:nvSpPr>
        <p:spPr bwMode="auto">
          <a:xfrm>
            <a:off x="1908174" y="660400"/>
            <a:ext cx="5883275" cy="707886"/>
          </a:xfrm>
          <a:prstGeom prst="rect">
            <a:avLst/>
          </a:prstGeom>
          <a:noFill/>
          <a:ln w="9525">
            <a:noFill/>
            <a:miter lim="800000"/>
            <a:headEnd/>
            <a:tailEnd/>
          </a:ln>
          <a:effectLst/>
        </p:spPr>
        <p:txBody>
          <a:bodyPr wrap="square">
            <a:spAutoFit/>
          </a:bodyPr>
          <a:lstStyle/>
          <a:p>
            <a:pPr defTabSz="914400"/>
            <a:r>
              <a:rPr lang="en-US" sz="4000" dirty="0" smtClean="0">
                <a:solidFill>
                  <a:srgbClr val="C57E29"/>
                </a:solidFill>
              </a:rPr>
              <a:t>Nutrition: Session 2</a:t>
            </a:r>
            <a:endParaRPr lang="en-US" sz="4000" dirty="0">
              <a:solidFill>
                <a:srgbClr val="C57E29"/>
              </a:solidFill>
            </a:endParaRPr>
          </a:p>
        </p:txBody>
      </p:sp>
      <p:sp>
        <p:nvSpPr>
          <p:cNvPr id="5128" name="Text Box 8"/>
          <p:cNvSpPr txBox="1">
            <a:spLocks noChangeArrowheads="1"/>
          </p:cNvSpPr>
          <p:nvPr/>
        </p:nvSpPr>
        <p:spPr bwMode="auto">
          <a:xfrm>
            <a:off x="1085849" y="1373188"/>
            <a:ext cx="6410325" cy="7417415"/>
          </a:xfrm>
          <a:prstGeom prst="rect">
            <a:avLst/>
          </a:prstGeom>
          <a:noFill/>
          <a:ln w="9525">
            <a:noFill/>
            <a:miter lim="800000"/>
            <a:headEnd/>
            <a:tailEnd/>
          </a:ln>
          <a:effectLst/>
        </p:spPr>
        <p:txBody>
          <a:bodyPr wrap="square">
            <a:spAutoFit/>
          </a:bodyPr>
          <a:lstStyle/>
          <a:p>
            <a:pPr defTabSz="914400"/>
            <a:endParaRPr lang="en-US" sz="2000" dirty="0" smtClean="0">
              <a:solidFill>
                <a:schemeClr val="bg2">
                  <a:lumMod val="25000"/>
                </a:schemeClr>
              </a:solidFill>
            </a:endParaRPr>
          </a:p>
          <a:p>
            <a:pPr defTabSz="914400"/>
            <a:endParaRPr lang="en-US" sz="2000" dirty="0">
              <a:solidFill>
                <a:schemeClr val="bg2">
                  <a:lumMod val="25000"/>
                </a:schemeClr>
              </a:solidFill>
            </a:endParaRPr>
          </a:p>
          <a:p>
            <a:pPr defTabSz="914400"/>
            <a:r>
              <a:rPr lang="en-US" sz="2000" dirty="0" smtClean="0">
                <a:solidFill>
                  <a:schemeClr val="bg2">
                    <a:lumMod val="25000"/>
                  </a:schemeClr>
                </a:solidFill>
              </a:rPr>
              <a:t>Looking at new IYCF materials with SBC messages:</a:t>
            </a:r>
          </a:p>
          <a:p>
            <a:pPr lvl="3" defTabSz="914400"/>
            <a:endParaRPr lang="en-US" sz="2000" dirty="0" smtClean="0">
              <a:solidFill>
                <a:schemeClr val="bg2">
                  <a:lumMod val="25000"/>
                </a:schemeClr>
              </a:solidFill>
            </a:endParaRPr>
          </a:p>
          <a:p>
            <a:pPr marL="1257300" lvl="2" indent="-342900" defTabSz="914400">
              <a:buFont typeface="Arial" pitchFamily="34" charset="0"/>
              <a:buChar char="•"/>
            </a:pPr>
            <a:r>
              <a:rPr lang="en-US" sz="2000" dirty="0" smtClean="0">
                <a:solidFill>
                  <a:schemeClr val="bg2">
                    <a:lumMod val="25000"/>
                  </a:schemeClr>
                </a:solidFill>
              </a:rPr>
              <a:t>UNICEF </a:t>
            </a:r>
          </a:p>
          <a:p>
            <a:pPr lvl="1" defTabSz="914400"/>
            <a:r>
              <a:rPr lang="en-US" sz="2000" dirty="0">
                <a:solidFill>
                  <a:schemeClr val="bg2">
                    <a:lumMod val="25000"/>
                  </a:schemeClr>
                </a:solidFill>
                <a:hlinkClick r:id="rId5"/>
              </a:rPr>
              <a:t>h</a:t>
            </a:r>
            <a:r>
              <a:rPr lang="en-US" sz="2000" dirty="0" smtClean="0">
                <a:solidFill>
                  <a:schemeClr val="bg2">
                    <a:lumMod val="25000"/>
                  </a:schemeClr>
                </a:solidFill>
                <a:hlinkClick r:id="rId5"/>
              </a:rPr>
              <a:t>ttp://www.unicef.org/nutrition/index_58362.html</a:t>
            </a:r>
            <a:endParaRPr lang="en-US" sz="2000" dirty="0" smtClean="0">
              <a:solidFill>
                <a:schemeClr val="bg2">
                  <a:lumMod val="25000"/>
                </a:schemeClr>
              </a:solidFill>
            </a:endParaRPr>
          </a:p>
          <a:p>
            <a:pPr lvl="2" defTabSz="914400"/>
            <a:endParaRPr lang="en-US" sz="2000" dirty="0" smtClean="0">
              <a:solidFill>
                <a:schemeClr val="bg2">
                  <a:lumMod val="25000"/>
                </a:schemeClr>
              </a:solidFill>
            </a:endParaRPr>
          </a:p>
          <a:p>
            <a:pPr marL="1257300" lvl="2" indent="-342900" defTabSz="914400">
              <a:buFont typeface="Arial" pitchFamily="34" charset="0"/>
              <a:buChar char="•"/>
            </a:pPr>
            <a:r>
              <a:rPr lang="en-US" sz="2000" dirty="0" smtClean="0">
                <a:solidFill>
                  <a:schemeClr val="bg2">
                    <a:lumMod val="25000"/>
                  </a:schemeClr>
                </a:solidFill>
              </a:rPr>
              <a:t>Essential Nutrition Actions</a:t>
            </a:r>
          </a:p>
          <a:p>
            <a:pPr lvl="1" defTabSz="914400"/>
            <a:r>
              <a:rPr lang="en-US" sz="2000" dirty="0" smtClean="0">
                <a:solidFill>
                  <a:schemeClr val="bg2">
                    <a:lumMod val="25000"/>
                  </a:schemeClr>
                </a:solidFill>
                <a:hlinkClick r:id="rId6"/>
              </a:rPr>
              <a:t>http://www.coregroup.org/resources/core-tools</a:t>
            </a:r>
            <a:endParaRPr lang="en-US" sz="2000" dirty="0" smtClean="0">
              <a:solidFill>
                <a:schemeClr val="bg2">
                  <a:lumMod val="25000"/>
                </a:schemeClr>
              </a:solidFill>
            </a:endParaRPr>
          </a:p>
          <a:p>
            <a:pPr lvl="3" defTabSz="914400"/>
            <a:endParaRPr lang="en-US" sz="2000" dirty="0" smtClean="0">
              <a:solidFill>
                <a:schemeClr val="bg2">
                  <a:lumMod val="25000"/>
                </a:schemeClr>
              </a:solidFill>
            </a:endParaRPr>
          </a:p>
          <a:p>
            <a:pPr marL="1257300" lvl="2" indent="-342900" defTabSz="914400">
              <a:buFont typeface="Arial" pitchFamily="34" charset="0"/>
              <a:buChar char="•"/>
            </a:pPr>
            <a:r>
              <a:rPr lang="en-US" sz="2000" dirty="0" smtClean="0">
                <a:solidFill>
                  <a:schemeClr val="bg2">
                    <a:lumMod val="25000"/>
                  </a:schemeClr>
                </a:solidFill>
              </a:rPr>
              <a:t>CARE, URC, CHS </a:t>
            </a:r>
          </a:p>
          <a:p>
            <a:pPr lvl="1" defTabSz="914400"/>
            <a:r>
              <a:rPr lang="en-US" sz="2000" dirty="0" smtClean="0">
                <a:solidFill>
                  <a:schemeClr val="bg2">
                    <a:lumMod val="25000"/>
                  </a:schemeClr>
                </a:solidFill>
                <a:hlinkClick r:id="rId7"/>
              </a:rPr>
              <a:t>http://thewindowofopportunity.info/resources</a:t>
            </a:r>
            <a:endParaRPr lang="en-US" sz="2000" dirty="0" smtClean="0">
              <a:solidFill>
                <a:schemeClr val="bg2">
                  <a:lumMod val="25000"/>
                </a:schemeClr>
              </a:solidFill>
            </a:endParaRPr>
          </a:p>
          <a:p>
            <a:pPr marL="342900" indent="-342900" defTabSz="914400">
              <a:buFont typeface="Arial" pitchFamily="34" charset="0"/>
              <a:buChar char="•"/>
            </a:pPr>
            <a:endParaRPr lang="en-US" sz="2000" dirty="0" smtClean="0">
              <a:solidFill>
                <a:schemeClr val="bg2">
                  <a:lumMod val="25000"/>
                </a:schemeClr>
              </a:solidFill>
            </a:endParaRPr>
          </a:p>
          <a:p>
            <a:pPr defTabSz="914400"/>
            <a:endParaRPr lang="en-US" dirty="0">
              <a:solidFill>
                <a:srgbClr val="7B7F28"/>
              </a:solidFill>
            </a:endParaRPr>
          </a:p>
          <a:p>
            <a:pPr defTabSz="914400"/>
            <a:endParaRPr lang="en-US" dirty="0">
              <a:solidFill>
                <a:srgbClr val="7B7F28"/>
              </a:solidFill>
            </a:endParaRPr>
          </a:p>
          <a:p>
            <a:pPr defTabSz="914400"/>
            <a:endParaRPr lang="en-US" dirty="0">
              <a:solidFill>
                <a:srgbClr val="7B7F28"/>
              </a:solidFill>
            </a:endParaRPr>
          </a:p>
          <a:p>
            <a:pPr defTabSz="914400"/>
            <a:endParaRPr lang="en-US" dirty="0">
              <a:solidFill>
                <a:srgbClr val="7B7F28"/>
              </a:solidFill>
            </a:endParaRPr>
          </a:p>
          <a:p>
            <a:pPr defTabSz="914400"/>
            <a:endParaRPr lang="en-US" dirty="0">
              <a:solidFill>
                <a:srgbClr val="7B7F28"/>
              </a:solidFill>
            </a:endParaRPr>
          </a:p>
          <a:p>
            <a:pPr defTabSz="914400"/>
            <a:endParaRPr lang="en-US" dirty="0">
              <a:solidFill>
                <a:srgbClr val="7B7F28"/>
              </a:solidFill>
            </a:endParaRPr>
          </a:p>
          <a:p>
            <a:pPr defTabSz="914400"/>
            <a:endParaRPr lang="en-US" dirty="0">
              <a:solidFill>
                <a:srgbClr val="7B7F28"/>
              </a:solidFill>
            </a:endParaRPr>
          </a:p>
          <a:p>
            <a:pPr defTabSz="914400"/>
            <a:endParaRPr lang="en-US" dirty="0">
              <a:solidFill>
                <a:srgbClr val="7B7F28"/>
              </a:solidFill>
            </a:endParaRPr>
          </a:p>
          <a:p>
            <a:pPr defTabSz="914400"/>
            <a:endParaRPr lang="en-US" dirty="0">
              <a:solidFill>
                <a:srgbClr val="7B7F28"/>
              </a:solidFill>
            </a:endParaRPr>
          </a:p>
        </p:txBody>
      </p:sp>
    </p:spTree>
    <p:extLst>
      <p:ext uri="{BB962C8B-B14F-4D97-AF65-F5344CB8AC3E}">
        <p14:creationId xmlns:p14="http://schemas.microsoft.com/office/powerpoint/2010/main" xmlns="" val="1245959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9239" y="384196"/>
            <a:ext cx="7916779" cy="6309420"/>
          </a:xfrm>
          <a:prstGeom prst="rect">
            <a:avLst/>
          </a:prstGeom>
        </p:spPr>
        <p:txBody>
          <a:bodyPr wrap="square">
            <a:spAutoFit/>
          </a:bodyPr>
          <a:lstStyle/>
          <a:p>
            <a:r>
              <a:rPr lang="en-US" sz="2000" b="1" i="1" u="sng" dirty="0"/>
              <a:t>Session 2: Review </a:t>
            </a:r>
            <a:r>
              <a:rPr lang="en-US" sz="2000" b="1" i="1" u="sng" dirty="0" smtClean="0"/>
              <a:t>new IYCF </a:t>
            </a:r>
            <a:r>
              <a:rPr lang="en-US" sz="2000" b="1" i="1" u="sng" dirty="0"/>
              <a:t>SBC materials</a:t>
            </a:r>
            <a:endParaRPr lang="en-US" sz="2000" b="1" i="1" dirty="0"/>
          </a:p>
          <a:p>
            <a:r>
              <a:rPr lang="en-US" sz="2000" dirty="0"/>
              <a:t> </a:t>
            </a:r>
          </a:p>
          <a:p>
            <a:r>
              <a:rPr lang="en-US" sz="2000" dirty="0"/>
              <a:t> </a:t>
            </a:r>
          </a:p>
          <a:p>
            <a:r>
              <a:rPr lang="en-US" sz="2000" i="1" dirty="0"/>
              <a:t>INSTRUCTIONS, WORK IN PAIRS OR 3 </a:t>
            </a:r>
            <a:r>
              <a:rPr lang="en-US" sz="2000" i="1" dirty="0" smtClean="0"/>
              <a:t>PEOPLE</a:t>
            </a:r>
            <a:endParaRPr lang="en-US" sz="2000" dirty="0"/>
          </a:p>
          <a:p>
            <a:r>
              <a:rPr lang="en-US" sz="2000" dirty="0"/>
              <a:t> </a:t>
            </a:r>
          </a:p>
          <a:p>
            <a:pPr lvl="0"/>
            <a:r>
              <a:rPr lang="en-US" sz="2000" i="1" dirty="0" smtClean="0"/>
              <a:t>Step 1.  Look </a:t>
            </a:r>
            <a:r>
              <a:rPr lang="en-US" sz="2000" i="1" dirty="0"/>
              <a:t>at the Cover Page of each of the 3 materials (from UNICEF, from ENA Consortium, from CARE).  Each person should take one set of materials to find information and/or read to the other 2 people.</a:t>
            </a:r>
          </a:p>
          <a:p>
            <a:r>
              <a:rPr lang="en-US" dirty="0"/>
              <a:t> </a:t>
            </a:r>
          </a:p>
          <a:p>
            <a:pPr lvl="0"/>
            <a:r>
              <a:rPr lang="en-US" sz="2000" i="1" dirty="0" smtClean="0"/>
              <a:t>Step 2.  Look </a:t>
            </a:r>
            <a:r>
              <a:rPr lang="en-US" sz="2000" i="1" dirty="0"/>
              <a:t>at </a:t>
            </a:r>
            <a:r>
              <a:rPr lang="en-US" sz="2000" i="1" dirty="0" smtClean="0"/>
              <a:t>the guidance for (</a:t>
            </a:r>
            <a:r>
              <a:rPr lang="en-US" sz="2000" b="1" i="1" dirty="0"/>
              <a:t>INSERT YOUR GROUP’S </a:t>
            </a:r>
            <a:r>
              <a:rPr lang="en-US" sz="2000" b="1" i="1" dirty="0" smtClean="0"/>
              <a:t>TOPIC) </a:t>
            </a:r>
            <a:r>
              <a:rPr lang="en-US" sz="2000" i="1" dirty="0" smtClean="0"/>
              <a:t>among pages</a:t>
            </a:r>
            <a:r>
              <a:rPr lang="en-US" sz="2000" b="1" i="1" dirty="0" smtClean="0"/>
              <a:t> (appropriate pages noted on handout) </a:t>
            </a:r>
            <a:r>
              <a:rPr lang="en-US" sz="2000" i="1" dirty="0" smtClean="0"/>
              <a:t>of each of the</a:t>
            </a:r>
            <a:r>
              <a:rPr lang="en-US" sz="2000" b="1" i="1" dirty="0" smtClean="0"/>
              <a:t> </a:t>
            </a:r>
            <a:r>
              <a:rPr lang="en-US" sz="2000" i="1" dirty="0" smtClean="0"/>
              <a:t>UNICEF, ENA, </a:t>
            </a:r>
            <a:r>
              <a:rPr lang="en-US" sz="2000" i="1" dirty="0"/>
              <a:t>CARE </a:t>
            </a:r>
            <a:r>
              <a:rPr lang="en-US" sz="2000" i="1" dirty="0" smtClean="0"/>
              <a:t>IYCF materials :</a:t>
            </a:r>
            <a:endParaRPr lang="en-US" sz="2000" i="1" dirty="0"/>
          </a:p>
          <a:p>
            <a:r>
              <a:rPr lang="en-US" sz="2000" dirty="0"/>
              <a:t> </a:t>
            </a:r>
          </a:p>
          <a:p>
            <a:pPr marL="800100" lvl="1" indent="-342900">
              <a:buFont typeface="Arial" pitchFamily="34" charset="0"/>
              <a:buChar char="•"/>
            </a:pPr>
            <a:r>
              <a:rPr lang="en-US" sz="2000" dirty="0" smtClean="0"/>
              <a:t>Are </a:t>
            </a:r>
            <a:r>
              <a:rPr lang="en-US" sz="2000" dirty="0"/>
              <a:t>there any POSITIVE differences between the 3 sets of materials?  </a:t>
            </a:r>
            <a:r>
              <a:rPr lang="en-US" sz="2000" dirty="0" smtClean="0"/>
              <a:t>(Look for inclusion of persons of influence; additional useful topics; practical information; etc.)</a:t>
            </a:r>
            <a:endParaRPr lang="en-US" sz="2000" dirty="0"/>
          </a:p>
          <a:p>
            <a:pPr marL="800100" lvl="1" indent="-342900">
              <a:buFont typeface="Arial" pitchFamily="34" charset="0"/>
              <a:buChar char="•"/>
            </a:pPr>
            <a:r>
              <a:rPr lang="en-US" sz="2000" dirty="0"/>
              <a:t>Why do you think it is a POSITIVE addition to the materials?</a:t>
            </a:r>
          </a:p>
          <a:p>
            <a:pPr marL="800100" lvl="1" indent="-342900">
              <a:buFont typeface="Arial" pitchFamily="34" charset="0"/>
              <a:buChar char="•"/>
            </a:pPr>
            <a:r>
              <a:rPr lang="en-US" sz="2000" dirty="0"/>
              <a:t>NOTE a few of your comments on a flipchart</a:t>
            </a:r>
          </a:p>
          <a:p>
            <a:r>
              <a:rPr lang="en-US" sz="2000" dirty="0"/>
              <a:t>  </a:t>
            </a:r>
          </a:p>
        </p:txBody>
      </p:sp>
    </p:spTree>
    <p:extLst>
      <p:ext uri="{BB962C8B-B14F-4D97-AF65-F5344CB8AC3E}">
        <p14:creationId xmlns:p14="http://schemas.microsoft.com/office/powerpoint/2010/main" xmlns="" val="586475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9863" y="878305"/>
            <a:ext cx="7772400" cy="5632311"/>
          </a:xfrm>
          <a:prstGeom prst="rect">
            <a:avLst/>
          </a:prstGeom>
          <a:noFill/>
        </p:spPr>
        <p:txBody>
          <a:bodyPr wrap="square" rtlCol="0">
            <a:spAutoFit/>
          </a:bodyPr>
          <a:lstStyle/>
          <a:p>
            <a:r>
              <a:rPr lang="en-US" sz="2000" b="1" i="1" dirty="0" smtClean="0"/>
              <a:t>(Session 2 continued) </a:t>
            </a:r>
            <a:r>
              <a:rPr lang="en-US" sz="2000" b="1" i="1" u="sng" dirty="0" smtClean="0"/>
              <a:t>TOPICS FOR SMALL GROUP WORK</a:t>
            </a:r>
          </a:p>
          <a:p>
            <a:endParaRPr lang="en-US" sz="2000" dirty="0"/>
          </a:p>
          <a:p>
            <a:r>
              <a:rPr lang="en-US" sz="2000" dirty="0" smtClean="0"/>
              <a:t>Group A:</a:t>
            </a:r>
          </a:p>
          <a:p>
            <a:pPr marL="342900" indent="-342900">
              <a:buFont typeface="Arial" pitchFamily="34" charset="0"/>
              <a:buChar char="•"/>
            </a:pPr>
            <a:r>
              <a:rPr lang="en-US" sz="2000" dirty="0" smtClean="0"/>
              <a:t>Food intake and nutrition during pregnancy</a:t>
            </a:r>
          </a:p>
          <a:p>
            <a:pPr marL="342900" indent="-342900">
              <a:buFont typeface="Arial" pitchFamily="34" charset="0"/>
              <a:buChar char="•"/>
            </a:pPr>
            <a:r>
              <a:rPr lang="en-US" sz="2000" dirty="0" smtClean="0"/>
              <a:t>Early initiation of breastfeeding</a:t>
            </a:r>
          </a:p>
          <a:p>
            <a:endParaRPr lang="en-US" sz="2000" dirty="0" smtClean="0"/>
          </a:p>
          <a:p>
            <a:r>
              <a:rPr lang="en-US" sz="2000" dirty="0" smtClean="0"/>
              <a:t>Group B:</a:t>
            </a:r>
          </a:p>
          <a:p>
            <a:pPr marL="342900" indent="-342900">
              <a:buFont typeface="Arial" pitchFamily="34" charset="0"/>
              <a:buChar char="•"/>
            </a:pPr>
            <a:r>
              <a:rPr lang="en-US" sz="2000" dirty="0" smtClean="0"/>
              <a:t>Exclusive breastfeeding for the first 6 months</a:t>
            </a:r>
          </a:p>
          <a:p>
            <a:pPr marL="342900" indent="-342900">
              <a:buFont typeface="Arial" pitchFamily="34" charset="0"/>
              <a:buChar char="•"/>
            </a:pPr>
            <a:r>
              <a:rPr lang="en-US" sz="2000" dirty="0" smtClean="0"/>
              <a:t>Other recommendations for optimal breastfeeding</a:t>
            </a:r>
          </a:p>
          <a:p>
            <a:endParaRPr lang="en-US" sz="2000" dirty="0" smtClean="0"/>
          </a:p>
          <a:p>
            <a:r>
              <a:rPr lang="en-US" sz="2000" dirty="0" smtClean="0"/>
              <a:t>Group C:</a:t>
            </a:r>
          </a:p>
          <a:p>
            <a:pPr marL="342900" indent="-342900">
              <a:buFont typeface="Arial" pitchFamily="34" charset="0"/>
              <a:buChar char="•"/>
            </a:pPr>
            <a:r>
              <a:rPr lang="en-US" sz="2000" dirty="0" smtClean="0"/>
              <a:t>Complementary feeding 6 to 8 months</a:t>
            </a:r>
          </a:p>
          <a:p>
            <a:endParaRPr lang="en-US" sz="2000" dirty="0" smtClean="0"/>
          </a:p>
          <a:p>
            <a:r>
              <a:rPr lang="en-US" sz="2000" dirty="0" smtClean="0"/>
              <a:t>Group D:</a:t>
            </a:r>
          </a:p>
          <a:p>
            <a:pPr marL="342900" indent="-342900">
              <a:buFont typeface="Arial" pitchFamily="34" charset="0"/>
              <a:buChar char="•"/>
            </a:pPr>
            <a:r>
              <a:rPr lang="en-US" sz="2000" dirty="0" smtClean="0"/>
              <a:t>Complementary feeding 12 to 23 months</a:t>
            </a:r>
          </a:p>
          <a:p>
            <a:endParaRPr lang="en-US" sz="2000" dirty="0" smtClean="0"/>
          </a:p>
          <a:p>
            <a:r>
              <a:rPr lang="en-US" sz="2000" dirty="0" smtClean="0"/>
              <a:t>Group E:</a:t>
            </a:r>
          </a:p>
          <a:p>
            <a:pPr marL="342900" indent="-342900">
              <a:buFont typeface="Arial" pitchFamily="34" charset="0"/>
              <a:buChar char="•"/>
            </a:pPr>
            <a:r>
              <a:rPr lang="en-US" sz="2000" dirty="0" smtClean="0"/>
              <a:t>Feeding the sick child</a:t>
            </a:r>
          </a:p>
        </p:txBody>
      </p:sp>
    </p:spTree>
    <p:extLst>
      <p:ext uri="{BB962C8B-B14F-4D97-AF65-F5344CB8AC3E}">
        <p14:creationId xmlns:p14="http://schemas.microsoft.com/office/powerpoint/2010/main" xmlns="" val="9225378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sz="2800" b="0" i="0" u="none" strike="noStrike" baseline="0" dirty="0" smtClean="0">
                <a:latin typeface="Arial"/>
              </a:rPr>
              <a:t>Group A: Pregnancy and nutrition </a:t>
            </a:r>
          </a:p>
        </p:txBody>
      </p:sp>
      <p:sp>
        <p:nvSpPr>
          <p:cNvPr id="3" name="Text Placeholder 2"/>
          <p:cNvSpPr>
            <a:spLocks noGrp="1"/>
          </p:cNvSpPr>
          <p:nvPr>
            <p:ph type="body" idx="1"/>
          </p:nvPr>
        </p:nvSpPr>
        <p:spPr/>
        <p:txBody>
          <a:bodyPr>
            <a:noAutofit/>
          </a:bodyPr>
          <a:lstStyle/>
          <a:p>
            <a:r>
              <a:rPr lang="en-US" sz="2400" b="0" i="0" u="none" strike="noStrike" baseline="0" dirty="0" smtClean="0">
                <a:latin typeface="Arial"/>
              </a:rPr>
              <a:t>All three materials emphasize increasing food intake during pregnancy which isn’t always included in standard ante-natal health care messages and which is useful for improving nutritional status.</a:t>
            </a:r>
          </a:p>
          <a:p>
            <a:pPr marL="0" indent="0">
              <a:buNone/>
            </a:pPr>
            <a:endParaRPr lang="en-US" sz="2400" b="0" i="0" u="none" strike="noStrike" baseline="0" dirty="0" smtClean="0">
              <a:latin typeface="Arial"/>
            </a:endParaRPr>
          </a:p>
          <a:p>
            <a:r>
              <a:rPr lang="en-US" sz="2400" b="0" i="0" u="none" strike="noStrike" baseline="0" dirty="0" smtClean="0">
                <a:latin typeface="Arial"/>
              </a:rPr>
              <a:t>The UNICEF materials also emphasize the importance of meeting the special needs of the adolescent mother.</a:t>
            </a:r>
          </a:p>
          <a:p>
            <a:pPr marL="0" indent="0">
              <a:buNone/>
            </a:pPr>
            <a:endParaRPr lang="en-US" sz="2400" b="0" i="0" u="none" strike="noStrike" baseline="0" dirty="0" smtClean="0">
              <a:latin typeface="Arial"/>
            </a:endParaRPr>
          </a:p>
          <a:p>
            <a:r>
              <a:rPr lang="en-US" sz="2400" dirty="0" smtClean="0">
                <a:latin typeface="Arial"/>
              </a:rPr>
              <a:t>The ENA materials direct messages at the husband, as a person of influence, and show the husband and wife “together”.</a:t>
            </a:r>
            <a:endParaRPr lang="en-US" sz="2400" dirty="0"/>
          </a:p>
        </p:txBody>
      </p:sp>
    </p:spTree>
    <p:extLst>
      <p:ext uri="{BB962C8B-B14F-4D97-AF65-F5344CB8AC3E}">
        <p14:creationId xmlns:p14="http://schemas.microsoft.com/office/powerpoint/2010/main" xmlns="" val="239053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sz="2800" b="0" i="0" u="none" strike="noStrike" baseline="0" dirty="0" smtClean="0">
                <a:latin typeface="Arial"/>
              </a:rPr>
              <a:t>Group A cont’d: Early</a:t>
            </a:r>
            <a:r>
              <a:rPr lang="en-US" sz="2800" b="0" i="0" u="none" strike="noStrike" dirty="0" smtClean="0">
                <a:latin typeface="Arial"/>
              </a:rPr>
              <a:t> initiation of breastfeeding</a:t>
            </a:r>
            <a:endParaRPr lang="en-US" sz="2800" b="0" i="0" u="none" strike="noStrike" baseline="0" dirty="0" smtClean="0">
              <a:latin typeface="Arial"/>
            </a:endParaRPr>
          </a:p>
        </p:txBody>
      </p:sp>
      <p:sp>
        <p:nvSpPr>
          <p:cNvPr id="3" name="Text Placeholder 2"/>
          <p:cNvSpPr>
            <a:spLocks noGrp="1"/>
          </p:cNvSpPr>
          <p:nvPr>
            <p:ph type="body" idx="1"/>
          </p:nvPr>
        </p:nvSpPr>
        <p:spPr/>
        <p:txBody>
          <a:bodyPr>
            <a:normAutofit fontScale="92500" lnSpcReduction="10000"/>
          </a:bodyPr>
          <a:lstStyle/>
          <a:p>
            <a:pPr lvl="0"/>
            <a:r>
              <a:rPr lang="en-US" sz="2800" dirty="0"/>
              <a:t>All 3 materials mention that immediate early initiation of breastfeeding will help reduce bleeding from the </a:t>
            </a:r>
            <a:r>
              <a:rPr lang="en-US" sz="2800" dirty="0" smtClean="0"/>
              <a:t>womb; ENA and CARE materials also note that this helps </a:t>
            </a:r>
            <a:r>
              <a:rPr lang="en-US" sz="2800" dirty="0"/>
              <a:t>to expel the placenta</a:t>
            </a:r>
          </a:p>
          <a:p>
            <a:pPr lvl="0"/>
            <a:endParaRPr lang="en-US" sz="2800" dirty="0" smtClean="0"/>
          </a:p>
          <a:p>
            <a:pPr lvl="0"/>
            <a:r>
              <a:rPr lang="en-US" sz="2800" dirty="0" smtClean="0"/>
              <a:t>The </a:t>
            </a:r>
            <a:r>
              <a:rPr lang="en-US" sz="2800" dirty="0"/>
              <a:t>CARE and UNICEF material include emphasis on immediate skin to skin contact between mother and newborn </a:t>
            </a:r>
          </a:p>
          <a:p>
            <a:pPr lvl="0"/>
            <a:endParaRPr lang="en-US" sz="2800" dirty="0" smtClean="0"/>
          </a:p>
          <a:p>
            <a:pPr lvl="0"/>
            <a:r>
              <a:rPr lang="en-US" sz="2800" dirty="0" smtClean="0"/>
              <a:t>ENA </a:t>
            </a:r>
            <a:r>
              <a:rPr lang="en-US" sz="2800" dirty="0"/>
              <a:t>and CARE materials include traditional midwife (or grandmother?) in the visual graphic</a:t>
            </a:r>
          </a:p>
          <a:p>
            <a:endParaRPr lang="en-US" dirty="0"/>
          </a:p>
        </p:txBody>
      </p:sp>
    </p:spTree>
    <p:extLst>
      <p:ext uri="{BB962C8B-B14F-4D97-AF65-F5344CB8AC3E}">
        <p14:creationId xmlns:p14="http://schemas.microsoft.com/office/powerpoint/2010/main" xmlns="" val="3546700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Group B: Exclusive breastfeeding for the first 6 months</a:t>
            </a:r>
            <a:endParaRPr lang="en-US" sz="2800" dirty="0"/>
          </a:p>
        </p:txBody>
      </p:sp>
      <p:sp>
        <p:nvSpPr>
          <p:cNvPr id="3" name="Text Placeholder 2"/>
          <p:cNvSpPr>
            <a:spLocks noGrp="1"/>
          </p:cNvSpPr>
          <p:nvPr>
            <p:ph type="body" idx="1"/>
          </p:nvPr>
        </p:nvSpPr>
        <p:spPr>
          <a:xfrm>
            <a:off x="457200" y="1295400"/>
            <a:ext cx="8229600" cy="5181600"/>
          </a:xfrm>
        </p:spPr>
        <p:txBody>
          <a:bodyPr>
            <a:noAutofit/>
          </a:bodyPr>
          <a:lstStyle/>
          <a:p>
            <a:pPr lvl="0"/>
            <a:r>
              <a:rPr lang="en-US" sz="2000" dirty="0"/>
              <a:t>All 3 materials note that a breastfeeding woman needs additional </a:t>
            </a:r>
            <a:r>
              <a:rPr lang="en-US" sz="2000" dirty="0" smtClean="0"/>
              <a:t>food. </a:t>
            </a:r>
            <a:r>
              <a:rPr lang="en-US" sz="2000" dirty="0"/>
              <a:t>The graphic in the CARE material includes the grandmother in the picture and emphasizes the importance of her role in offering a daughter or daughter-in-law extra food. The ENA materials include a message and visual graphic emphasizing that a husband should ensure that a breastfeeding wife has 2 extra meals each day, including foods like </a:t>
            </a:r>
            <a:r>
              <a:rPr lang="en-US" sz="2000" dirty="0" smtClean="0"/>
              <a:t>papaya.</a:t>
            </a:r>
          </a:p>
          <a:p>
            <a:pPr marL="0" lvl="0" indent="0">
              <a:buNone/>
            </a:pPr>
            <a:endParaRPr lang="en-US" sz="800" dirty="0"/>
          </a:p>
          <a:p>
            <a:pPr lvl="0"/>
            <a:r>
              <a:rPr lang="en-US" sz="2000" dirty="0"/>
              <a:t>UNICEF and CARE materials describe how to “recognize” demand at early stages (i.e. before the “late” stage when baby is crying</a:t>
            </a:r>
            <a:r>
              <a:rPr lang="en-US" sz="2000" dirty="0" smtClean="0"/>
              <a:t>).</a:t>
            </a:r>
          </a:p>
          <a:p>
            <a:pPr marL="0" lvl="0" indent="0">
              <a:buNone/>
            </a:pPr>
            <a:endParaRPr lang="en-US" sz="800" dirty="0"/>
          </a:p>
          <a:p>
            <a:pPr lvl="0"/>
            <a:r>
              <a:rPr lang="en-US" sz="2000" dirty="0"/>
              <a:t>UNICEF material emphasizes that </a:t>
            </a:r>
            <a:r>
              <a:rPr lang="en-US" sz="2000" u="sng" dirty="0"/>
              <a:t>mixed feeding</a:t>
            </a:r>
            <a:r>
              <a:rPr lang="en-US" sz="2000" dirty="0"/>
              <a:t> (semi-solids AND breast milk) can damage the baby’s </a:t>
            </a:r>
            <a:r>
              <a:rPr lang="en-US" sz="2000" dirty="0" smtClean="0"/>
              <a:t>stomach. </a:t>
            </a:r>
          </a:p>
          <a:p>
            <a:pPr marL="0" lvl="0" indent="0">
              <a:buNone/>
            </a:pPr>
            <a:endParaRPr lang="en-US" sz="800" dirty="0"/>
          </a:p>
          <a:p>
            <a:pPr lvl="0"/>
            <a:r>
              <a:rPr lang="en-US" sz="2000" dirty="0"/>
              <a:t>The CARE and UNICEF materials give detailed information about how to express milk and feed from a </a:t>
            </a:r>
            <a:r>
              <a:rPr lang="en-US" sz="2000" dirty="0" smtClean="0"/>
              <a:t>cup.</a:t>
            </a:r>
          </a:p>
          <a:p>
            <a:pPr marL="0" lvl="0" indent="0">
              <a:buNone/>
            </a:pPr>
            <a:endParaRPr lang="en-US" sz="800" dirty="0" smtClean="0"/>
          </a:p>
          <a:p>
            <a:pPr lvl="0"/>
            <a:r>
              <a:rPr lang="en-US" sz="2000" dirty="0" smtClean="0"/>
              <a:t>All 3 materials have good graphics and information on positioning and attachment.</a:t>
            </a:r>
            <a:endParaRPr lang="en-US" sz="2000" dirty="0"/>
          </a:p>
        </p:txBody>
      </p:sp>
    </p:spTree>
    <p:extLst>
      <p:ext uri="{BB962C8B-B14F-4D97-AF65-F5344CB8AC3E}">
        <p14:creationId xmlns:p14="http://schemas.microsoft.com/office/powerpoint/2010/main" xmlns="" val="3193163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sz="2800" b="0" i="0" u="none" strike="noStrike" baseline="0" dirty="0" smtClean="0">
                <a:latin typeface="Arial"/>
              </a:rPr>
              <a:t>Group C: Complementary feeding 6 to 8 months</a:t>
            </a:r>
          </a:p>
        </p:txBody>
      </p:sp>
      <p:sp>
        <p:nvSpPr>
          <p:cNvPr id="3" name="Text Placeholder 2"/>
          <p:cNvSpPr>
            <a:spLocks noGrp="1"/>
          </p:cNvSpPr>
          <p:nvPr>
            <p:ph type="body" idx="1"/>
          </p:nvPr>
        </p:nvSpPr>
        <p:spPr>
          <a:xfrm>
            <a:off x="457200" y="1295400"/>
            <a:ext cx="8229600" cy="4830763"/>
          </a:xfrm>
        </p:spPr>
        <p:txBody>
          <a:bodyPr>
            <a:normAutofit fontScale="62500" lnSpcReduction="20000"/>
          </a:bodyPr>
          <a:lstStyle/>
          <a:p>
            <a:pPr lvl="0"/>
            <a:r>
              <a:rPr lang="en-US" dirty="0"/>
              <a:t>ENA and CARE materials mention cooking porridge with breast milk or other milk rather than water; this helps avoid contamination from water and increases protein content of porridge</a:t>
            </a:r>
            <a:r>
              <a:rPr lang="en-US" dirty="0" smtClean="0"/>
              <a:t>.</a:t>
            </a:r>
          </a:p>
          <a:p>
            <a:pPr marL="0" lvl="0" indent="0">
              <a:buNone/>
            </a:pPr>
            <a:endParaRPr lang="en-US" dirty="0"/>
          </a:p>
          <a:p>
            <a:pPr lvl="0"/>
            <a:r>
              <a:rPr lang="en-US" dirty="0"/>
              <a:t>UNICEF and CARE promote using the FATVAH acronym to remember key complementary feeding practices (frequency, amount, thickness, variety, active feeding and hygiene</a:t>
            </a:r>
            <a:r>
              <a:rPr lang="en-US" dirty="0" smtClean="0"/>
              <a:t>).</a:t>
            </a:r>
          </a:p>
          <a:p>
            <a:pPr marL="0" lvl="0" indent="0">
              <a:buNone/>
            </a:pPr>
            <a:endParaRPr lang="en-US" dirty="0"/>
          </a:p>
          <a:p>
            <a:pPr lvl="0"/>
            <a:r>
              <a:rPr lang="en-US" dirty="0"/>
              <a:t>ENA material has only one to two messages per counseling card. UNICEF and CARE materials have one card with all of the key complementary feeding messages. There are positives to each approach, with mothers perhaps better understanding fewer messages on any visual card or, on the other hand, community educators better able to manage one card and choose the message to be shared at any counseling session</a:t>
            </a:r>
            <a:r>
              <a:rPr lang="en-US" dirty="0" smtClean="0"/>
              <a:t>.</a:t>
            </a:r>
          </a:p>
          <a:p>
            <a:pPr marL="0" lvl="0" indent="0">
              <a:buNone/>
            </a:pPr>
            <a:endParaRPr lang="en-US" dirty="0"/>
          </a:p>
          <a:p>
            <a:pPr lvl="0"/>
            <a:r>
              <a:rPr lang="en-US" dirty="0"/>
              <a:t>(Note that different ways of expressing the appropriate age range was potentially confusing for field staff</a:t>
            </a:r>
            <a:r>
              <a:rPr lang="en-US" dirty="0" smtClean="0"/>
              <a:t>.)</a:t>
            </a:r>
            <a:endParaRPr lang="en-US" dirty="0"/>
          </a:p>
        </p:txBody>
      </p:sp>
    </p:spTree>
    <p:extLst>
      <p:ext uri="{BB962C8B-B14F-4D97-AF65-F5344CB8AC3E}">
        <p14:creationId xmlns:p14="http://schemas.microsoft.com/office/powerpoint/2010/main" xmlns="" val="10384026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sz="2800" b="0" i="0" u="none" strike="noStrike" baseline="0" dirty="0" smtClean="0">
                <a:latin typeface="Arial"/>
              </a:rPr>
              <a:t>Group D: Complementary feeding 12 to 23 months</a:t>
            </a:r>
          </a:p>
        </p:txBody>
      </p:sp>
      <p:sp>
        <p:nvSpPr>
          <p:cNvPr id="3" name="Text Placeholder 2"/>
          <p:cNvSpPr>
            <a:spLocks noGrp="1"/>
          </p:cNvSpPr>
          <p:nvPr>
            <p:ph type="body" idx="1"/>
          </p:nvPr>
        </p:nvSpPr>
        <p:spPr/>
        <p:txBody>
          <a:bodyPr>
            <a:normAutofit/>
          </a:bodyPr>
          <a:lstStyle/>
          <a:p>
            <a:pPr lvl="0"/>
            <a:r>
              <a:rPr lang="en-US" sz="2800" dirty="0"/>
              <a:t>(Note that these messages build on the messages previously covered for optimal complementary feeding 6 to 8 months)</a:t>
            </a:r>
          </a:p>
          <a:p>
            <a:pPr marL="0" lvl="0" indent="0">
              <a:buNone/>
            </a:pPr>
            <a:endParaRPr lang="en-US" sz="2800" dirty="0" smtClean="0"/>
          </a:p>
          <a:p>
            <a:pPr lvl="0"/>
            <a:r>
              <a:rPr lang="en-US" sz="2800" dirty="0" smtClean="0"/>
              <a:t>ENA </a:t>
            </a:r>
            <a:r>
              <a:rPr lang="en-US" sz="2800" dirty="0"/>
              <a:t>material shows the involvement of men in the visual graphics</a:t>
            </a:r>
            <a:r>
              <a:rPr lang="en-US" sz="2800" dirty="0" smtClean="0"/>
              <a:t>.</a:t>
            </a:r>
          </a:p>
          <a:p>
            <a:pPr marL="0" lvl="0" indent="0">
              <a:buNone/>
            </a:pPr>
            <a:endParaRPr lang="en-US" sz="2800" dirty="0"/>
          </a:p>
          <a:p>
            <a:pPr lvl="0"/>
            <a:r>
              <a:rPr lang="en-US" sz="2800" dirty="0"/>
              <a:t>ENA has short clear messages</a:t>
            </a:r>
            <a:r>
              <a:rPr lang="en-US" sz="2800" dirty="0" smtClean="0"/>
              <a:t>.</a:t>
            </a:r>
            <a:endParaRPr lang="en-US" sz="2800" dirty="0"/>
          </a:p>
        </p:txBody>
      </p:sp>
    </p:spTree>
    <p:extLst>
      <p:ext uri="{BB962C8B-B14F-4D97-AF65-F5344CB8AC3E}">
        <p14:creationId xmlns:p14="http://schemas.microsoft.com/office/powerpoint/2010/main" xmlns="" val="1743592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6" descr="PPT-final-new-6-small"/>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122" name="Picture 14" descr="Horizontal_CMYK"/>
          <p:cNvPicPr>
            <a:picLocks noChangeAspect="1" noChangeArrowheads="1"/>
          </p:cNvPicPr>
          <p:nvPr/>
        </p:nvPicPr>
        <p:blipFill>
          <a:blip r:embed="rId3"/>
          <a:srcRect/>
          <a:stretch>
            <a:fillRect/>
          </a:stretch>
        </p:blipFill>
        <p:spPr bwMode="auto">
          <a:xfrm>
            <a:off x="4557713" y="5676900"/>
            <a:ext cx="2390775" cy="919163"/>
          </a:xfrm>
          <a:prstGeom prst="rect">
            <a:avLst/>
          </a:prstGeom>
          <a:noFill/>
          <a:ln w="9525">
            <a:noFill/>
            <a:miter lim="800000"/>
            <a:headEnd/>
            <a:tailEnd/>
          </a:ln>
        </p:spPr>
      </p:pic>
      <p:pic>
        <p:nvPicPr>
          <p:cNvPr id="5125" name="Picture 10" descr="TOPS-logo-final-transparent_dark"/>
          <p:cNvPicPr>
            <a:picLocks noChangeAspect="1" noChangeArrowheads="1"/>
          </p:cNvPicPr>
          <p:nvPr/>
        </p:nvPicPr>
        <p:blipFill>
          <a:blip r:embed="rId4"/>
          <a:srcRect/>
          <a:stretch>
            <a:fillRect/>
          </a:stretch>
        </p:blipFill>
        <p:spPr bwMode="auto">
          <a:xfrm>
            <a:off x="2381250" y="5845175"/>
            <a:ext cx="2454275" cy="676275"/>
          </a:xfrm>
          <a:prstGeom prst="rect">
            <a:avLst/>
          </a:prstGeom>
          <a:noFill/>
          <a:ln w="9525">
            <a:noFill/>
            <a:miter lim="800000"/>
            <a:headEnd/>
            <a:tailEnd/>
          </a:ln>
        </p:spPr>
      </p:pic>
      <p:sp>
        <p:nvSpPr>
          <p:cNvPr id="5127" name="Text Box 7"/>
          <p:cNvSpPr txBox="1">
            <a:spLocks noChangeArrowheads="1"/>
          </p:cNvSpPr>
          <p:nvPr/>
        </p:nvSpPr>
        <p:spPr bwMode="auto">
          <a:xfrm>
            <a:off x="1908174" y="660400"/>
            <a:ext cx="5883275" cy="707886"/>
          </a:xfrm>
          <a:prstGeom prst="rect">
            <a:avLst/>
          </a:prstGeom>
          <a:noFill/>
          <a:ln w="9525">
            <a:noFill/>
            <a:miter lim="800000"/>
            <a:headEnd/>
            <a:tailEnd/>
          </a:ln>
          <a:effectLst/>
        </p:spPr>
        <p:txBody>
          <a:bodyPr wrap="square">
            <a:spAutoFit/>
          </a:bodyPr>
          <a:lstStyle/>
          <a:p>
            <a:pPr defTabSz="914400"/>
            <a:r>
              <a:rPr lang="en-US" sz="4000" dirty="0" smtClean="0">
                <a:solidFill>
                  <a:srgbClr val="C57E29"/>
                </a:solidFill>
              </a:rPr>
              <a:t>Nutrition: Session 1</a:t>
            </a:r>
            <a:endParaRPr lang="en-US" sz="4000" dirty="0">
              <a:solidFill>
                <a:srgbClr val="C57E29"/>
              </a:solidFill>
            </a:endParaRPr>
          </a:p>
        </p:txBody>
      </p:sp>
      <p:sp>
        <p:nvSpPr>
          <p:cNvPr id="5128" name="Text Box 8"/>
          <p:cNvSpPr txBox="1">
            <a:spLocks noChangeArrowheads="1"/>
          </p:cNvSpPr>
          <p:nvPr/>
        </p:nvSpPr>
        <p:spPr bwMode="auto">
          <a:xfrm>
            <a:off x="1085849" y="1373188"/>
            <a:ext cx="6410325" cy="7201972"/>
          </a:xfrm>
          <a:prstGeom prst="rect">
            <a:avLst/>
          </a:prstGeom>
          <a:noFill/>
          <a:ln w="9525">
            <a:noFill/>
            <a:miter lim="800000"/>
            <a:headEnd/>
            <a:tailEnd/>
          </a:ln>
          <a:effectLst/>
        </p:spPr>
        <p:txBody>
          <a:bodyPr wrap="square">
            <a:spAutoFit/>
          </a:bodyPr>
          <a:lstStyle/>
          <a:p>
            <a:pPr defTabSz="914400"/>
            <a:r>
              <a:rPr lang="en-US" sz="2000" dirty="0" smtClean="0">
                <a:solidFill>
                  <a:schemeClr val="bg2">
                    <a:lumMod val="25000"/>
                  </a:schemeClr>
                </a:solidFill>
              </a:rPr>
              <a:t>Looking at data using the </a:t>
            </a:r>
          </a:p>
          <a:p>
            <a:pPr defTabSz="914400"/>
            <a:r>
              <a:rPr lang="en-US" sz="2000" dirty="0" smtClean="0">
                <a:solidFill>
                  <a:schemeClr val="bg2">
                    <a:lumMod val="25000"/>
                  </a:schemeClr>
                </a:solidFill>
              </a:rPr>
              <a:t>Nutrition Program Design Assistant (NPDA)*:</a:t>
            </a:r>
          </a:p>
          <a:p>
            <a:pPr lvl="3" defTabSz="914400"/>
            <a:endParaRPr lang="en-US" sz="2000" dirty="0" smtClean="0">
              <a:solidFill>
                <a:schemeClr val="bg2">
                  <a:lumMod val="25000"/>
                </a:schemeClr>
              </a:solidFill>
            </a:endParaRPr>
          </a:p>
          <a:p>
            <a:pPr lvl="3" defTabSz="914400"/>
            <a:r>
              <a:rPr lang="en-US" sz="2000" dirty="0" smtClean="0">
                <a:solidFill>
                  <a:schemeClr val="bg2">
                    <a:lumMod val="25000"/>
                  </a:schemeClr>
                </a:solidFill>
              </a:rPr>
              <a:t>STEP 1 Indicators</a:t>
            </a:r>
          </a:p>
          <a:p>
            <a:pPr marL="2628900" lvl="5" indent="-342900">
              <a:buFont typeface="Arial" pitchFamily="34" charset="0"/>
              <a:buChar char="•"/>
            </a:pPr>
            <a:r>
              <a:rPr lang="en-US" sz="2000" dirty="0" smtClean="0">
                <a:solidFill>
                  <a:schemeClr val="bg2">
                    <a:lumMod val="25000"/>
                  </a:schemeClr>
                </a:solidFill>
              </a:rPr>
              <a:t>IYCF </a:t>
            </a:r>
          </a:p>
          <a:p>
            <a:pPr marL="2628900" lvl="5" indent="-342900">
              <a:buFont typeface="Arial" pitchFamily="34" charset="0"/>
              <a:buChar char="•"/>
            </a:pPr>
            <a:r>
              <a:rPr lang="en-US" sz="2000" dirty="0" smtClean="0">
                <a:solidFill>
                  <a:schemeClr val="bg2">
                    <a:lumMod val="25000"/>
                  </a:schemeClr>
                </a:solidFill>
              </a:rPr>
              <a:t>Micronutrients</a:t>
            </a:r>
            <a:endParaRPr lang="en-US" sz="2000" dirty="0">
              <a:solidFill>
                <a:schemeClr val="bg2">
                  <a:lumMod val="25000"/>
                </a:schemeClr>
              </a:solidFill>
            </a:endParaRPr>
          </a:p>
          <a:p>
            <a:pPr defTabSz="914400"/>
            <a:endParaRPr lang="en-US" dirty="0">
              <a:solidFill>
                <a:srgbClr val="7B7F28"/>
              </a:solidFill>
            </a:endParaRPr>
          </a:p>
          <a:p>
            <a:pPr defTabSz="914400"/>
            <a:r>
              <a:rPr lang="en-US" sz="1800" dirty="0">
                <a:solidFill>
                  <a:schemeClr val="bg2">
                    <a:lumMod val="25000"/>
                  </a:schemeClr>
                </a:solidFill>
              </a:rPr>
              <a:t>NPDA Reference </a:t>
            </a:r>
            <a:r>
              <a:rPr lang="en-US" sz="1800" dirty="0" smtClean="0">
                <a:solidFill>
                  <a:schemeClr val="bg2">
                    <a:lumMod val="25000"/>
                  </a:schemeClr>
                </a:solidFill>
              </a:rPr>
              <a:t>Guide: </a:t>
            </a:r>
          </a:p>
          <a:p>
            <a:pPr defTabSz="914400"/>
            <a:r>
              <a:rPr lang="en-US" sz="1800" dirty="0" smtClean="0">
                <a:solidFill>
                  <a:schemeClr val="bg2">
                    <a:lumMod val="25000"/>
                  </a:schemeClr>
                </a:solidFill>
                <a:hlinkClick r:id="rId5"/>
              </a:rPr>
              <a:t>http</a:t>
            </a:r>
            <a:r>
              <a:rPr lang="en-US" sz="1800" dirty="0">
                <a:solidFill>
                  <a:schemeClr val="bg2">
                    <a:lumMod val="25000"/>
                  </a:schemeClr>
                </a:solidFill>
                <a:hlinkClick r:id="rId5"/>
              </a:rPr>
              <a:t>://</a:t>
            </a:r>
            <a:r>
              <a:rPr lang="en-US" sz="1800" dirty="0" smtClean="0">
                <a:solidFill>
                  <a:schemeClr val="bg2">
                    <a:lumMod val="25000"/>
                  </a:schemeClr>
                </a:solidFill>
                <a:hlinkClick r:id="rId5"/>
              </a:rPr>
              <a:t>www.coregroup.org/storage/documents/</a:t>
            </a:r>
          </a:p>
          <a:p>
            <a:pPr defTabSz="914400"/>
            <a:r>
              <a:rPr lang="en-US" sz="1800" dirty="0" err="1" smtClean="0">
                <a:solidFill>
                  <a:schemeClr val="bg2">
                    <a:lumMod val="25000"/>
                  </a:schemeClr>
                </a:solidFill>
                <a:hlinkClick r:id="rId5"/>
              </a:rPr>
              <a:t>Workingpapers</a:t>
            </a:r>
            <a:r>
              <a:rPr lang="en-US" sz="1800" dirty="0" smtClean="0">
                <a:solidFill>
                  <a:schemeClr val="bg2">
                    <a:lumMod val="25000"/>
                  </a:schemeClr>
                </a:solidFill>
                <a:hlinkClick r:id="rId5"/>
              </a:rPr>
              <a:t>/NPDA_RefGuide)web.pdf</a:t>
            </a:r>
            <a:endParaRPr lang="en-US" sz="1800" dirty="0" smtClean="0">
              <a:solidFill>
                <a:schemeClr val="bg2">
                  <a:lumMod val="25000"/>
                </a:schemeClr>
              </a:solidFill>
            </a:endParaRPr>
          </a:p>
          <a:p>
            <a:pPr defTabSz="914400"/>
            <a:endParaRPr lang="en-US" sz="1800" dirty="0">
              <a:solidFill>
                <a:schemeClr val="bg2">
                  <a:lumMod val="25000"/>
                </a:schemeClr>
              </a:solidFill>
            </a:endParaRPr>
          </a:p>
          <a:p>
            <a:pPr defTabSz="914400"/>
            <a:r>
              <a:rPr lang="en-US" sz="1800" dirty="0" smtClean="0">
                <a:solidFill>
                  <a:srgbClr val="7B7F28"/>
                </a:solidFill>
              </a:rPr>
              <a:t>NPDA Workbook:</a:t>
            </a:r>
          </a:p>
          <a:p>
            <a:pPr defTabSz="914400"/>
            <a:r>
              <a:rPr lang="en-US" sz="1800" dirty="0" smtClean="0">
                <a:solidFill>
                  <a:srgbClr val="7B7F28"/>
                </a:solidFill>
                <a:hlinkClick r:id="rId6"/>
              </a:rPr>
              <a:t>http://www.coregroup.org/storage/documents/Workingpapers/NPDA_workbook_web.pdf</a:t>
            </a:r>
            <a:endParaRPr lang="en-US" sz="1800" dirty="0" smtClean="0">
              <a:solidFill>
                <a:srgbClr val="7B7F28"/>
              </a:solidFill>
            </a:endParaRPr>
          </a:p>
          <a:p>
            <a:pPr defTabSz="914400"/>
            <a:endParaRPr lang="en-US" dirty="0">
              <a:solidFill>
                <a:srgbClr val="7B7F28"/>
              </a:solidFill>
            </a:endParaRPr>
          </a:p>
          <a:p>
            <a:pPr defTabSz="914400"/>
            <a:endParaRPr lang="en-US" dirty="0">
              <a:solidFill>
                <a:srgbClr val="7B7F28"/>
              </a:solidFill>
            </a:endParaRPr>
          </a:p>
          <a:p>
            <a:pPr defTabSz="914400"/>
            <a:endParaRPr lang="en-US" dirty="0">
              <a:solidFill>
                <a:srgbClr val="7B7F28"/>
              </a:solidFill>
            </a:endParaRPr>
          </a:p>
          <a:p>
            <a:pPr defTabSz="914400"/>
            <a:endParaRPr lang="en-US" dirty="0">
              <a:solidFill>
                <a:srgbClr val="7B7F28"/>
              </a:solidFill>
            </a:endParaRPr>
          </a:p>
          <a:p>
            <a:pPr defTabSz="914400"/>
            <a:endParaRPr lang="en-US" dirty="0">
              <a:solidFill>
                <a:srgbClr val="7B7F28"/>
              </a:solidFill>
            </a:endParaRPr>
          </a:p>
          <a:p>
            <a:pPr defTabSz="914400"/>
            <a:endParaRPr lang="en-US" dirty="0">
              <a:solidFill>
                <a:srgbClr val="7B7F28"/>
              </a:solidFill>
            </a:endParaRPr>
          </a:p>
          <a:p>
            <a:pPr defTabSz="914400"/>
            <a:endParaRPr lang="en-US" dirty="0">
              <a:solidFill>
                <a:srgbClr val="7B7F28"/>
              </a:solidFill>
            </a:endParaRPr>
          </a:p>
          <a:p>
            <a:pPr defTabSz="914400"/>
            <a:endParaRPr lang="en-US" dirty="0">
              <a:solidFill>
                <a:srgbClr val="7B7F28"/>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sz="2800" b="0" i="0" u="none" strike="noStrike" baseline="0" dirty="0" smtClean="0">
                <a:latin typeface="Arial"/>
              </a:rPr>
              <a:t>Group E: Feeding the sick child</a:t>
            </a:r>
          </a:p>
        </p:txBody>
      </p:sp>
      <p:sp>
        <p:nvSpPr>
          <p:cNvPr id="3" name="Text Placeholder 2"/>
          <p:cNvSpPr>
            <a:spLocks noGrp="1"/>
          </p:cNvSpPr>
          <p:nvPr>
            <p:ph type="body" idx="1"/>
          </p:nvPr>
        </p:nvSpPr>
        <p:spPr/>
        <p:txBody>
          <a:bodyPr>
            <a:normAutofit lnSpcReduction="10000"/>
          </a:bodyPr>
          <a:lstStyle/>
          <a:p>
            <a:r>
              <a:rPr lang="en-US" dirty="0" smtClean="0"/>
              <a:t>The ENA material includes the husband supporting the wife and sick child and shows his support for additional food for both a child when sick and/or the wife when sick.</a:t>
            </a:r>
          </a:p>
          <a:p>
            <a:r>
              <a:rPr lang="en-US" dirty="0" smtClean="0"/>
              <a:t>ENA notes that sick mothers can continue to breast feed a child.</a:t>
            </a:r>
          </a:p>
          <a:p>
            <a:r>
              <a:rPr lang="en-US" dirty="0" smtClean="0"/>
              <a:t>UNICEF and CARE materials have two separate cards for &lt;6 month age and &gt;6 month; this helps avoid confusion </a:t>
            </a:r>
            <a:r>
              <a:rPr lang="en-US" smtClean="0"/>
              <a:t>in messaging.</a:t>
            </a:r>
            <a:endParaRPr lang="en-US" dirty="0"/>
          </a:p>
        </p:txBody>
      </p:sp>
    </p:spTree>
    <p:extLst>
      <p:ext uri="{BB962C8B-B14F-4D97-AF65-F5344CB8AC3E}">
        <p14:creationId xmlns:p14="http://schemas.microsoft.com/office/powerpoint/2010/main" xmlns="" val="7076982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6" descr="PPT-final-new-6-small"/>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122" name="Picture 14" descr="Horizontal_CMYK"/>
          <p:cNvPicPr>
            <a:picLocks noChangeAspect="1" noChangeArrowheads="1"/>
          </p:cNvPicPr>
          <p:nvPr/>
        </p:nvPicPr>
        <p:blipFill>
          <a:blip r:embed="rId3"/>
          <a:srcRect/>
          <a:stretch>
            <a:fillRect/>
          </a:stretch>
        </p:blipFill>
        <p:spPr bwMode="auto">
          <a:xfrm>
            <a:off x="4557713" y="5676900"/>
            <a:ext cx="2390775" cy="919163"/>
          </a:xfrm>
          <a:prstGeom prst="rect">
            <a:avLst/>
          </a:prstGeom>
          <a:noFill/>
          <a:ln w="9525">
            <a:noFill/>
            <a:miter lim="800000"/>
            <a:headEnd/>
            <a:tailEnd/>
          </a:ln>
        </p:spPr>
      </p:pic>
      <p:pic>
        <p:nvPicPr>
          <p:cNvPr id="5125" name="Picture 10" descr="TOPS-logo-final-transparent_dark"/>
          <p:cNvPicPr>
            <a:picLocks noChangeAspect="1" noChangeArrowheads="1"/>
          </p:cNvPicPr>
          <p:nvPr/>
        </p:nvPicPr>
        <p:blipFill>
          <a:blip r:embed="rId4"/>
          <a:srcRect/>
          <a:stretch>
            <a:fillRect/>
          </a:stretch>
        </p:blipFill>
        <p:spPr bwMode="auto">
          <a:xfrm>
            <a:off x="2381250" y="5845175"/>
            <a:ext cx="2454275" cy="676275"/>
          </a:xfrm>
          <a:prstGeom prst="rect">
            <a:avLst/>
          </a:prstGeom>
          <a:noFill/>
          <a:ln w="9525">
            <a:noFill/>
            <a:miter lim="800000"/>
            <a:headEnd/>
            <a:tailEnd/>
          </a:ln>
        </p:spPr>
      </p:pic>
      <p:sp>
        <p:nvSpPr>
          <p:cNvPr id="5127" name="Text Box 7"/>
          <p:cNvSpPr txBox="1">
            <a:spLocks noChangeArrowheads="1"/>
          </p:cNvSpPr>
          <p:nvPr/>
        </p:nvSpPr>
        <p:spPr bwMode="auto">
          <a:xfrm>
            <a:off x="1076326" y="1060450"/>
            <a:ext cx="7019924" cy="4216539"/>
          </a:xfrm>
          <a:prstGeom prst="rect">
            <a:avLst/>
          </a:prstGeom>
          <a:noFill/>
          <a:ln w="9525">
            <a:noFill/>
            <a:miter lim="800000"/>
            <a:headEnd/>
            <a:tailEnd/>
          </a:ln>
          <a:effectLst/>
        </p:spPr>
        <p:txBody>
          <a:bodyPr wrap="square">
            <a:spAutoFit/>
          </a:bodyPr>
          <a:lstStyle/>
          <a:p>
            <a:pPr algn="ctr" defTabSz="914400"/>
            <a:r>
              <a:rPr lang="en-US" sz="3600" b="1" dirty="0" smtClean="0">
                <a:solidFill>
                  <a:schemeClr val="tx1">
                    <a:lumMod val="75000"/>
                    <a:lumOff val="25000"/>
                  </a:schemeClr>
                </a:solidFill>
              </a:rPr>
              <a:t>1,000 Days Initiative </a:t>
            </a:r>
          </a:p>
          <a:p>
            <a:pPr algn="ctr" defTabSz="914400"/>
            <a:r>
              <a:rPr lang="en-US" dirty="0" smtClean="0">
                <a:solidFill>
                  <a:srgbClr val="C57E29"/>
                </a:solidFill>
              </a:rPr>
              <a:t>US Secretary of State and Irish Foreign Minister</a:t>
            </a:r>
          </a:p>
          <a:p>
            <a:pPr algn="ctr" defTabSz="914400"/>
            <a:endParaRPr lang="en-US" sz="3200" dirty="0" smtClean="0">
              <a:solidFill>
                <a:srgbClr val="C57E29"/>
              </a:solidFill>
            </a:endParaRPr>
          </a:p>
          <a:p>
            <a:pPr algn="ctr" defTabSz="914400"/>
            <a:r>
              <a:rPr lang="en-US" sz="3200" dirty="0" smtClean="0">
                <a:solidFill>
                  <a:srgbClr val="C57E29"/>
                </a:solidFill>
              </a:rPr>
              <a:t>“a global effort to jumpstart the implementation of the” </a:t>
            </a:r>
          </a:p>
          <a:p>
            <a:pPr algn="ctr" defTabSz="914400"/>
            <a:endParaRPr lang="en-US" sz="4000" dirty="0">
              <a:solidFill>
                <a:srgbClr val="C57E29"/>
              </a:solidFill>
            </a:endParaRPr>
          </a:p>
          <a:p>
            <a:pPr algn="ctr" defTabSz="914400"/>
            <a:r>
              <a:rPr lang="en-US" sz="3600" dirty="0" smtClean="0">
                <a:solidFill>
                  <a:schemeClr val="tx1">
                    <a:lumMod val="75000"/>
                    <a:lumOff val="25000"/>
                  </a:schemeClr>
                </a:solidFill>
              </a:rPr>
              <a:t>Scaling Up Nutrition Framework and Roadmap</a:t>
            </a:r>
            <a:endParaRPr lang="en-US" sz="3600" dirty="0">
              <a:solidFill>
                <a:schemeClr val="tx1">
                  <a:lumMod val="75000"/>
                  <a:lumOff val="25000"/>
                </a:schemeClr>
              </a:solidFill>
            </a:endParaRPr>
          </a:p>
        </p:txBody>
      </p:sp>
      <p:sp>
        <p:nvSpPr>
          <p:cNvPr id="5128" name="Text Box 8"/>
          <p:cNvSpPr txBox="1">
            <a:spLocks noChangeArrowheads="1"/>
          </p:cNvSpPr>
          <p:nvPr/>
        </p:nvSpPr>
        <p:spPr bwMode="auto">
          <a:xfrm>
            <a:off x="828673" y="1506538"/>
            <a:ext cx="6410325" cy="3785652"/>
          </a:xfrm>
          <a:prstGeom prst="rect">
            <a:avLst/>
          </a:prstGeom>
          <a:noFill/>
          <a:ln w="9525">
            <a:noFill/>
            <a:miter lim="800000"/>
            <a:headEnd/>
            <a:tailEnd/>
          </a:ln>
          <a:effectLst/>
        </p:spPr>
        <p:txBody>
          <a:bodyPr wrap="square">
            <a:spAutoFit/>
          </a:bodyPr>
          <a:lstStyle/>
          <a:p>
            <a:pPr defTabSz="914400"/>
            <a:endParaRPr lang="en-US" dirty="0" smtClean="0">
              <a:solidFill>
                <a:schemeClr val="bg2">
                  <a:lumMod val="25000"/>
                </a:schemeClr>
              </a:solidFill>
            </a:endParaRPr>
          </a:p>
          <a:p>
            <a:pPr defTabSz="914400"/>
            <a:endParaRPr lang="en-US" dirty="0">
              <a:solidFill>
                <a:schemeClr val="bg2">
                  <a:lumMod val="25000"/>
                </a:schemeClr>
              </a:solidFill>
            </a:endParaRPr>
          </a:p>
          <a:p>
            <a:pPr defTabSz="914400"/>
            <a:endParaRPr lang="en-US" dirty="0">
              <a:solidFill>
                <a:srgbClr val="7B7F28"/>
              </a:solidFill>
            </a:endParaRPr>
          </a:p>
          <a:p>
            <a:pPr defTabSz="914400"/>
            <a:endParaRPr lang="en-US" dirty="0">
              <a:solidFill>
                <a:srgbClr val="7B7F28"/>
              </a:solidFill>
            </a:endParaRPr>
          </a:p>
          <a:p>
            <a:pPr defTabSz="914400"/>
            <a:endParaRPr lang="en-US" dirty="0">
              <a:solidFill>
                <a:srgbClr val="7B7F28"/>
              </a:solidFill>
            </a:endParaRPr>
          </a:p>
          <a:p>
            <a:pPr defTabSz="914400"/>
            <a:endParaRPr lang="en-US" dirty="0">
              <a:solidFill>
                <a:srgbClr val="7B7F28"/>
              </a:solidFill>
            </a:endParaRPr>
          </a:p>
          <a:p>
            <a:pPr defTabSz="914400"/>
            <a:endParaRPr lang="en-US" dirty="0">
              <a:solidFill>
                <a:srgbClr val="7B7F28"/>
              </a:solidFill>
            </a:endParaRPr>
          </a:p>
          <a:p>
            <a:pPr defTabSz="914400"/>
            <a:endParaRPr lang="en-US" dirty="0">
              <a:solidFill>
                <a:srgbClr val="7B7F28"/>
              </a:solidFill>
            </a:endParaRPr>
          </a:p>
          <a:p>
            <a:pPr defTabSz="914400"/>
            <a:endParaRPr lang="en-US" dirty="0">
              <a:solidFill>
                <a:srgbClr val="7B7F28"/>
              </a:solidFill>
            </a:endParaRPr>
          </a:p>
          <a:p>
            <a:pPr defTabSz="914400"/>
            <a:endParaRPr lang="en-US" dirty="0">
              <a:solidFill>
                <a:srgbClr val="7B7F28"/>
              </a:solidFill>
            </a:endParaRPr>
          </a:p>
        </p:txBody>
      </p:sp>
    </p:spTree>
    <p:extLst>
      <p:ext uri="{BB962C8B-B14F-4D97-AF65-F5344CB8AC3E}">
        <p14:creationId xmlns:p14="http://schemas.microsoft.com/office/powerpoint/2010/main" xmlns="" val="16418408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6" descr="PPT-final-new-6-small"/>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122" name="Picture 14" descr="Horizontal_CMYK"/>
          <p:cNvPicPr>
            <a:picLocks noChangeAspect="1" noChangeArrowheads="1"/>
          </p:cNvPicPr>
          <p:nvPr/>
        </p:nvPicPr>
        <p:blipFill>
          <a:blip r:embed="rId3"/>
          <a:srcRect/>
          <a:stretch>
            <a:fillRect/>
          </a:stretch>
        </p:blipFill>
        <p:spPr bwMode="auto">
          <a:xfrm>
            <a:off x="4557713" y="5676900"/>
            <a:ext cx="2390775" cy="919163"/>
          </a:xfrm>
          <a:prstGeom prst="rect">
            <a:avLst/>
          </a:prstGeom>
          <a:noFill/>
          <a:ln w="9525">
            <a:noFill/>
            <a:miter lim="800000"/>
            <a:headEnd/>
            <a:tailEnd/>
          </a:ln>
        </p:spPr>
      </p:pic>
      <p:pic>
        <p:nvPicPr>
          <p:cNvPr id="5125" name="Picture 10" descr="TOPS-logo-final-transparent_dark"/>
          <p:cNvPicPr>
            <a:picLocks noChangeAspect="1" noChangeArrowheads="1"/>
          </p:cNvPicPr>
          <p:nvPr/>
        </p:nvPicPr>
        <p:blipFill>
          <a:blip r:embed="rId4"/>
          <a:srcRect/>
          <a:stretch>
            <a:fillRect/>
          </a:stretch>
        </p:blipFill>
        <p:spPr bwMode="auto">
          <a:xfrm>
            <a:off x="2381250" y="5845175"/>
            <a:ext cx="2454275" cy="676275"/>
          </a:xfrm>
          <a:prstGeom prst="rect">
            <a:avLst/>
          </a:prstGeom>
          <a:noFill/>
          <a:ln w="9525">
            <a:noFill/>
            <a:miter lim="800000"/>
            <a:headEnd/>
            <a:tailEnd/>
          </a:ln>
        </p:spPr>
      </p:pic>
      <p:sp>
        <p:nvSpPr>
          <p:cNvPr id="5127" name="Text Box 7"/>
          <p:cNvSpPr txBox="1">
            <a:spLocks noChangeArrowheads="1"/>
          </p:cNvSpPr>
          <p:nvPr/>
        </p:nvSpPr>
        <p:spPr bwMode="auto">
          <a:xfrm>
            <a:off x="1076326" y="458850"/>
            <a:ext cx="7019924" cy="830997"/>
          </a:xfrm>
          <a:prstGeom prst="rect">
            <a:avLst/>
          </a:prstGeom>
          <a:noFill/>
          <a:ln w="9525">
            <a:noFill/>
            <a:miter lim="800000"/>
            <a:headEnd/>
            <a:tailEnd/>
          </a:ln>
          <a:effectLst/>
        </p:spPr>
        <p:txBody>
          <a:bodyPr wrap="square">
            <a:spAutoFit/>
          </a:bodyPr>
          <a:lstStyle/>
          <a:p>
            <a:pPr algn="ctr" defTabSz="914400"/>
            <a:r>
              <a:rPr lang="en-US" b="1" dirty="0" smtClean="0"/>
              <a:t>Poor growth and development during pregnancy and up to age 2:</a:t>
            </a:r>
            <a:r>
              <a:rPr lang="en-US" dirty="0" smtClean="0"/>
              <a:t> </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672400" y="1221032"/>
            <a:ext cx="5909845" cy="4427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203807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6" descr="PPT-final-new-6-small"/>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122" name="Picture 14" descr="Horizontal_CMYK"/>
          <p:cNvPicPr>
            <a:picLocks noChangeAspect="1" noChangeArrowheads="1"/>
          </p:cNvPicPr>
          <p:nvPr/>
        </p:nvPicPr>
        <p:blipFill>
          <a:blip r:embed="rId3"/>
          <a:srcRect/>
          <a:stretch>
            <a:fillRect/>
          </a:stretch>
        </p:blipFill>
        <p:spPr bwMode="auto">
          <a:xfrm>
            <a:off x="4557713" y="5676900"/>
            <a:ext cx="2390775" cy="919163"/>
          </a:xfrm>
          <a:prstGeom prst="rect">
            <a:avLst/>
          </a:prstGeom>
          <a:noFill/>
          <a:ln w="9525">
            <a:noFill/>
            <a:miter lim="800000"/>
            <a:headEnd/>
            <a:tailEnd/>
          </a:ln>
        </p:spPr>
      </p:pic>
      <p:pic>
        <p:nvPicPr>
          <p:cNvPr id="5125" name="Picture 10" descr="TOPS-logo-final-transparent_dark"/>
          <p:cNvPicPr>
            <a:picLocks noChangeAspect="1" noChangeArrowheads="1"/>
          </p:cNvPicPr>
          <p:nvPr/>
        </p:nvPicPr>
        <p:blipFill>
          <a:blip r:embed="rId4"/>
          <a:srcRect/>
          <a:stretch>
            <a:fillRect/>
          </a:stretch>
        </p:blipFill>
        <p:spPr bwMode="auto">
          <a:xfrm>
            <a:off x="2381250" y="5845175"/>
            <a:ext cx="2454275" cy="676275"/>
          </a:xfrm>
          <a:prstGeom prst="rect">
            <a:avLst/>
          </a:prstGeom>
          <a:noFill/>
          <a:ln w="9525">
            <a:noFill/>
            <a:miter lim="800000"/>
            <a:headEnd/>
            <a:tailEnd/>
          </a:ln>
        </p:spPr>
      </p:pic>
      <p:sp>
        <p:nvSpPr>
          <p:cNvPr id="5127" name="Text Box 7"/>
          <p:cNvSpPr txBox="1">
            <a:spLocks noChangeArrowheads="1"/>
          </p:cNvSpPr>
          <p:nvPr/>
        </p:nvSpPr>
        <p:spPr bwMode="auto">
          <a:xfrm>
            <a:off x="1076326" y="1060450"/>
            <a:ext cx="7019924" cy="4154984"/>
          </a:xfrm>
          <a:prstGeom prst="rect">
            <a:avLst/>
          </a:prstGeom>
          <a:noFill/>
          <a:ln w="9525">
            <a:noFill/>
            <a:miter lim="800000"/>
            <a:headEnd/>
            <a:tailEnd/>
          </a:ln>
          <a:effectLst/>
        </p:spPr>
        <p:txBody>
          <a:bodyPr wrap="square">
            <a:spAutoFit/>
          </a:bodyPr>
          <a:lstStyle/>
          <a:p>
            <a:pPr algn="ctr" defTabSz="914400"/>
            <a:r>
              <a:rPr lang="en-US" sz="3600" b="1" dirty="0" smtClean="0">
                <a:solidFill>
                  <a:srgbClr val="C09C36"/>
                </a:solidFill>
              </a:rPr>
              <a:t>1,000 Days Initiative:</a:t>
            </a:r>
          </a:p>
          <a:p>
            <a:pPr algn="ctr" defTabSz="914400"/>
            <a:endParaRPr lang="en-US" sz="3600" dirty="0">
              <a:solidFill>
                <a:schemeClr val="tx1">
                  <a:lumMod val="75000"/>
                  <a:lumOff val="25000"/>
                </a:schemeClr>
              </a:solidFill>
            </a:endParaRPr>
          </a:p>
          <a:p>
            <a:pPr algn="ctr" defTabSz="914400"/>
            <a:r>
              <a:rPr lang="en-US" dirty="0" smtClean="0">
                <a:solidFill>
                  <a:schemeClr val="tx1">
                    <a:lumMod val="75000"/>
                    <a:lumOff val="25000"/>
                  </a:schemeClr>
                </a:solidFill>
              </a:rPr>
              <a:t>“Adequate nutrition, from the start of a mother’s pregnancy until a child is two years old, is crucial to a child’s development.</a:t>
            </a:r>
          </a:p>
          <a:p>
            <a:pPr algn="ctr" defTabSz="914400"/>
            <a:endParaRPr lang="en-US" dirty="0">
              <a:solidFill>
                <a:schemeClr val="tx1">
                  <a:lumMod val="75000"/>
                  <a:lumOff val="25000"/>
                </a:schemeClr>
              </a:solidFill>
            </a:endParaRPr>
          </a:p>
          <a:p>
            <a:pPr algn="ctr" defTabSz="914400"/>
            <a:r>
              <a:rPr lang="en-US" dirty="0" smtClean="0">
                <a:solidFill>
                  <a:schemeClr val="tx1">
                    <a:lumMod val="75000"/>
                    <a:lumOff val="25000"/>
                  </a:schemeClr>
                </a:solidFill>
              </a:rPr>
              <a:t>Undernutrition leads to physical stunting, mental impairment, higher susceptibility to disease, increased risk of mortality, poorer performance in school and lower future incomes.” </a:t>
            </a:r>
          </a:p>
        </p:txBody>
      </p:sp>
      <p:sp>
        <p:nvSpPr>
          <p:cNvPr id="5128" name="Text Box 8"/>
          <p:cNvSpPr txBox="1">
            <a:spLocks noChangeArrowheads="1"/>
          </p:cNvSpPr>
          <p:nvPr/>
        </p:nvSpPr>
        <p:spPr bwMode="auto">
          <a:xfrm>
            <a:off x="828673" y="1536174"/>
            <a:ext cx="6410325" cy="3785652"/>
          </a:xfrm>
          <a:prstGeom prst="rect">
            <a:avLst/>
          </a:prstGeom>
          <a:noFill/>
          <a:ln w="9525">
            <a:noFill/>
            <a:miter lim="800000"/>
            <a:headEnd/>
            <a:tailEnd/>
          </a:ln>
          <a:effectLst/>
        </p:spPr>
        <p:txBody>
          <a:bodyPr wrap="square">
            <a:spAutoFit/>
          </a:bodyPr>
          <a:lstStyle/>
          <a:p>
            <a:pPr defTabSz="914400"/>
            <a:endParaRPr lang="en-US" dirty="0" smtClean="0">
              <a:solidFill>
                <a:schemeClr val="bg2">
                  <a:lumMod val="25000"/>
                </a:schemeClr>
              </a:solidFill>
            </a:endParaRPr>
          </a:p>
          <a:p>
            <a:pPr defTabSz="914400"/>
            <a:endParaRPr lang="en-US" dirty="0">
              <a:solidFill>
                <a:schemeClr val="bg2">
                  <a:lumMod val="25000"/>
                </a:schemeClr>
              </a:solidFill>
            </a:endParaRPr>
          </a:p>
          <a:p>
            <a:pPr defTabSz="914400"/>
            <a:endParaRPr lang="en-US" dirty="0">
              <a:solidFill>
                <a:srgbClr val="7B7F28"/>
              </a:solidFill>
            </a:endParaRPr>
          </a:p>
          <a:p>
            <a:pPr defTabSz="914400"/>
            <a:endParaRPr lang="en-US" dirty="0">
              <a:solidFill>
                <a:srgbClr val="7B7F28"/>
              </a:solidFill>
            </a:endParaRPr>
          </a:p>
          <a:p>
            <a:pPr defTabSz="914400"/>
            <a:endParaRPr lang="en-US" dirty="0">
              <a:solidFill>
                <a:srgbClr val="7B7F28"/>
              </a:solidFill>
            </a:endParaRPr>
          </a:p>
          <a:p>
            <a:pPr defTabSz="914400"/>
            <a:endParaRPr lang="en-US" dirty="0">
              <a:solidFill>
                <a:srgbClr val="7B7F28"/>
              </a:solidFill>
            </a:endParaRPr>
          </a:p>
          <a:p>
            <a:pPr defTabSz="914400"/>
            <a:endParaRPr lang="en-US" dirty="0">
              <a:solidFill>
                <a:srgbClr val="7B7F28"/>
              </a:solidFill>
            </a:endParaRPr>
          </a:p>
          <a:p>
            <a:pPr defTabSz="914400"/>
            <a:endParaRPr lang="en-US" dirty="0">
              <a:solidFill>
                <a:srgbClr val="7B7F28"/>
              </a:solidFill>
            </a:endParaRPr>
          </a:p>
          <a:p>
            <a:pPr defTabSz="914400"/>
            <a:endParaRPr lang="en-US" dirty="0">
              <a:solidFill>
                <a:srgbClr val="7B7F28"/>
              </a:solidFill>
            </a:endParaRPr>
          </a:p>
          <a:p>
            <a:pPr defTabSz="914400"/>
            <a:endParaRPr lang="en-US" dirty="0">
              <a:solidFill>
                <a:srgbClr val="7B7F28"/>
              </a:solidFill>
            </a:endParaRPr>
          </a:p>
        </p:txBody>
      </p:sp>
    </p:spTree>
    <p:extLst>
      <p:ext uri="{BB962C8B-B14F-4D97-AF65-F5344CB8AC3E}">
        <p14:creationId xmlns:p14="http://schemas.microsoft.com/office/powerpoint/2010/main" xmlns="" val="16153314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6" descr="PPT-final-new-5-small"/>
          <p:cNvPicPr>
            <a:picLocks noChangeAspect="1" noChangeArrowheads="1"/>
          </p:cNvPicPr>
          <p:nvPr/>
        </p:nvPicPr>
        <p:blipFill>
          <a:blip r:embed="rId2"/>
          <a:srcRect/>
          <a:stretch>
            <a:fillRect/>
          </a:stretch>
        </p:blipFill>
        <p:spPr bwMode="auto">
          <a:xfrm>
            <a:off x="-14288" y="-1588"/>
            <a:ext cx="9144001" cy="6859588"/>
          </a:xfrm>
          <a:prstGeom prst="rect">
            <a:avLst/>
          </a:prstGeom>
          <a:noFill/>
          <a:ln w="9525">
            <a:noFill/>
            <a:miter lim="800000"/>
            <a:headEnd/>
            <a:tailEnd/>
          </a:ln>
        </p:spPr>
      </p:pic>
      <p:pic>
        <p:nvPicPr>
          <p:cNvPr id="4098" name="Picture 7" descr="TOPS-logo-final-transparent_dark"/>
          <p:cNvPicPr>
            <a:picLocks noChangeAspect="1" noChangeArrowheads="1"/>
          </p:cNvPicPr>
          <p:nvPr/>
        </p:nvPicPr>
        <p:blipFill>
          <a:blip r:embed="rId3"/>
          <a:srcRect/>
          <a:stretch>
            <a:fillRect/>
          </a:stretch>
        </p:blipFill>
        <p:spPr bwMode="auto">
          <a:xfrm>
            <a:off x="2381250" y="5845175"/>
            <a:ext cx="2454275" cy="676275"/>
          </a:xfrm>
          <a:prstGeom prst="rect">
            <a:avLst/>
          </a:prstGeom>
          <a:noFill/>
          <a:ln w="9525">
            <a:noFill/>
            <a:miter lim="800000"/>
            <a:headEnd/>
            <a:tailEnd/>
          </a:ln>
        </p:spPr>
      </p:pic>
      <p:pic>
        <p:nvPicPr>
          <p:cNvPr id="4099" name="Picture 14" descr="Horizontal_CMYK"/>
          <p:cNvPicPr>
            <a:picLocks noChangeAspect="1" noChangeArrowheads="1"/>
          </p:cNvPicPr>
          <p:nvPr/>
        </p:nvPicPr>
        <p:blipFill>
          <a:blip r:embed="rId4"/>
          <a:srcRect/>
          <a:stretch>
            <a:fillRect/>
          </a:stretch>
        </p:blipFill>
        <p:spPr bwMode="auto">
          <a:xfrm>
            <a:off x="4557713" y="5676900"/>
            <a:ext cx="2390775" cy="919163"/>
          </a:xfrm>
          <a:prstGeom prst="rect">
            <a:avLst/>
          </a:prstGeom>
          <a:noFill/>
          <a:ln w="9525">
            <a:noFill/>
            <a:miter lim="800000"/>
            <a:headEnd/>
            <a:tailEnd/>
          </a:ln>
        </p:spPr>
      </p:pic>
      <p:sp>
        <p:nvSpPr>
          <p:cNvPr id="4103" name="Text Box 7"/>
          <p:cNvSpPr txBox="1">
            <a:spLocks noChangeArrowheads="1"/>
          </p:cNvSpPr>
          <p:nvPr/>
        </p:nvSpPr>
        <p:spPr bwMode="auto">
          <a:xfrm>
            <a:off x="1193800" y="2255838"/>
            <a:ext cx="4814888" cy="2554545"/>
          </a:xfrm>
          <a:prstGeom prst="rect">
            <a:avLst/>
          </a:prstGeom>
          <a:noFill/>
          <a:ln w="9525">
            <a:noFill/>
            <a:miter lim="800000"/>
            <a:headEnd/>
            <a:tailEnd/>
          </a:ln>
          <a:effectLst/>
        </p:spPr>
        <p:txBody>
          <a:bodyPr>
            <a:spAutoFit/>
          </a:bodyPr>
          <a:lstStyle/>
          <a:p>
            <a:pPr defTabSz="914400"/>
            <a:r>
              <a:rPr lang="en-US" sz="2000" dirty="0">
                <a:solidFill>
                  <a:srgbClr val="7B7F28"/>
                </a:solidFill>
              </a:rPr>
              <a:t>This presentation was made possible by the generous support of the American people through the United States Agency for International Development (USAID). The contents are the responsibility of Save the Children and do not necessarily reflect the views of USAID or the United States Government.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71364721"/>
              </p:ext>
            </p:extLst>
          </p:nvPr>
        </p:nvGraphicFramePr>
        <p:xfrm>
          <a:off x="594739" y="192508"/>
          <a:ext cx="7779240" cy="6544304"/>
        </p:xfrm>
        <a:graphic>
          <a:graphicData uri="http://schemas.openxmlformats.org/drawingml/2006/table">
            <a:tbl>
              <a:tblPr>
                <a:tableStyleId>{5C22544A-7EE6-4342-B048-85BDC9FD1C3A}</a:tableStyleId>
              </a:tblPr>
              <a:tblGrid>
                <a:gridCol w="5645525"/>
                <a:gridCol w="1028576"/>
                <a:gridCol w="1105139"/>
              </a:tblGrid>
              <a:tr h="236488">
                <a:tc>
                  <a:txBody>
                    <a:bodyPr/>
                    <a:lstStyle/>
                    <a:p>
                      <a:pPr algn="ctr" fontAlgn="b"/>
                      <a:r>
                        <a:rPr lang="en-US" sz="1000" b="1" u="none" strike="noStrike" dirty="0" smtClean="0">
                          <a:effectLst/>
                          <a:latin typeface="Arial" pitchFamily="34" charset="0"/>
                          <a:cs typeface="Arial" pitchFamily="34" charset="0"/>
                        </a:rPr>
                        <a:t>HANDOUT:  DATASET </a:t>
                      </a:r>
                      <a:r>
                        <a:rPr lang="en-US" sz="1000" b="1" u="none" strike="noStrike" dirty="0">
                          <a:effectLst/>
                          <a:latin typeface="Arial" pitchFamily="34" charset="0"/>
                          <a:cs typeface="Arial" pitchFamily="34" charset="0"/>
                        </a:rPr>
                        <a:t>DHS AND KPC SURVEYS*</a:t>
                      </a:r>
                      <a:endParaRPr lang="en-US" sz="1000" b="1" i="0" u="none" strike="noStrike" dirty="0">
                        <a:solidFill>
                          <a:srgbClr val="000000"/>
                        </a:solidFill>
                        <a:effectLst/>
                        <a:latin typeface="Arial" pitchFamily="34" charset="0"/>
                        <a:cs typeface="Arial" pitchFamily="34" charset="0"/>
                      </a:endParaRPr>
                    </a:p>
                  </a:txBody>
                  <a:tcPr marL="7434" marR="7434" marT="7434" marB="0" anchor="b">
                    <a:solidFill>
                      <a:schemeClr val="accent1">
                        <a:lumMod val="20000"/>
                        <a:lumOff val="80000"/>
                      </a:schemeClr>
                    </a:solidFill>
                  </a:tcPr>
                </a:tc>
                <a:tc>
                  <a:txBody>
                    <a:bodyPr/>
                    <a:lstStyle/>
                    <a:p>
                      <a:pPr algn="ctr" fontAlgn="b"/>
                      <a:r>
                        <a:rPr lang="en-US" sz="1000" b="1" u="none" strike="noStrike" dirty="0">
                          <a:effectLst/>
                          <a:latin typeface="Arial" pitchFamily="34" charset="0"/>
                          <a:cs typeface="Arial" pitchFamily="34" charset="0"/>
                        </a:rPr>
                        <a:t>GROUP A</a:t>
                      </a:r>
                      <a:endParaRPr lang="en-US" sz="1000" b="1" i="0" u="none" strike="noStrike" dirty="0">
                        <a:solidFill>
                          <a:srgbClr val="000000"/>
                        </a:solidFill>
                        <a:effectLst/>
                        <a:latin typeface="Arial" pitchFamily="34" charset="0"/>
                        <a:cs typeface="Arial" pitchFamily="34" charset="0"/>
                      </a:endParaRPr>
                    </a:p>
                  </a:txBody>
                  <a:tcPr marL="7434" marR="7434" marT="7434" marB="0" anchor="b">
                    <a:solidFill>
                      <a:schemeClr val="accent1">
                        <a:lumMod val="20000"/>
                        <a:lumOff val="80000"/>
                      </a:schemeClr>
                    </a:solidFill>
                  </a:tcPr>
                </a:tc>
                <a:tc>
                  <a:txBody>
                    <a:bodyPr/>
                    <a:lstStyle/>
                    <a:p>
                      <a:pPr algn="ctr" fontAlgn="b"/>
                      <a:r>
                        <a:rPr lang="en-US" sz="1000" b="1" u="none" strike="noStrike" dirty="0">
                          <a:effectLst/>
                          <a:latin typeface="Arial" pitchFamily="34" charset="0"/>
                          <a:cs typeface="Arial" pitchFamily="34" charset="0"/>
                        </a:rPr>
                        <a:t>GROUP B</a:t>
                      </a:r>
                      <a:endParaRPr lang="en-US" sz="1000" b="1" i="0" u="none" strike="noStrike" dirty="0">
                        <a:solidFill>
                          <a:srgbClr val="000000"/>
                        </a:solidFill>
                        <a:effectLst/>
                        <a:latin typeface="Arial" pitchFamily="34" charset="0"/>
                        <a:cs typeface="Arial" pitchFamily="34" charset="0"/>
                      </a:endParaRPr>
                    </a:p>
                  </a:txBody>
                  <a:tcPr marL="7434" marR="7434" marT="7434" marB="0" anchor="b">
                    <a:solidFill>
                      <a:schemeClr val="accent1">
                        <a:lumMod val="20000"/>
                        <a:lumOff val="80000"/>
                      </a:schemeClr>
                    </a:solidFill>
                  </a:tcPr>
                </a:tc>
              </a:tr>
              <a:tr h="429980">
                <a:tc>
                  <a:txBody>
                    <a:bodyPr/>
                    <a:lstStyle/>
                    <a:p>
                      <a:pPr algn="l" fontAlgn="ctr"/>
                      <a:r>
                        <a:rPr lang="en-US" sz="1000" b="1" u="none" strike="noStrike" dirty="0">
                          <a:effectLst/>
                          <a:latin typeface="Arial" pitchFamily="34" charset="0"/>
                          <a:cs typeface="Arial" pitchFamily="34" charset="0"/>
                        </a:rPr>
                        <a:t>INFANT AND YOUNG CHILD FEEDING</a:t>
                      </a:r>
                      <a:endParaRPr lang="en-US" sz="1000" b="1" i="0" u="none" strike="noStrike" dirty="0">
                        <a:solidFill>
                          <a:srgbClr val="000000"/>
                        </a:solidFill>
                        <a:effectLst/>
                        <a:latin typeface="Arial" pitchFamily="34" charset="0"/>
                        <a:cs typeface="Arial" pitchFamily="34" charset="0"/>
                      </a:endParaRPr>
                    </a:p>
                  </a:txBody>
                  <a:tcPr marL="7434" marR="7434" marT="7434" marB="0" anchor="ctr">
                    <a:solidFill>
                      <a:schemeClr val="accent1">
                        <a:lumMod val="20000"/>
                        <a:lumOff val="80000"/>
                      </a:schemeClr>
                    </a:solidFill>
                  </a:tcPr>
                </a:tc>
                <a:tc>
                  <a:txBody>
                    <a:bodyPr/>
                    <a:lstStyle/>
                    <a:p>
                      <a:pPr algn="ctr" fontAlgn="ctr"/>
                      <a:r>
                        <a:rPr lang="en-US" sz="1000" b="1" u="none" strike="noStrike">
                          <a:effectLst/>
                          <a:latin typeface="Arial" pitchFamily="34" charset="0"/>
                          <a:cs typeface="Arial" pitchFamily="34" charset="0"/>
                        </a:rPr>
                        <a:t>% National Level (rural)</a:t>
                      </a:r>
                      <a:endParaRPr lang="en-US" sz="1000" b="1" i="0" u="none" strike="noStrike">
                        <a:solidFill>
                          <a:srgbClr val="000000"/>
                        </a:solidFill>
                        <a:effectLst/>
                        <a:latin typeface="Arial" pitchFamily="34" charset="0"/>
                        <a:cs typeface="Arial" pitchFamily="34" charset="0"/>
                      </a:endParaRPr>
                    </a:p>
                  </a:txBody>
                  <a:tcPr marL="7434" marR="7434" marT="7434" marB="0" anchor="ctr">
                    <a:solidFill>
                      <a:schemeClr val="accent1">
                        <a:lumMod val="20000"/>
                        <a:lumOff val="80000"/>
                      </a:schemeClr>
                    </a:solidFill>
                  </a:tcPr>
                </a:tc>
                <a:tc>
                  <a:txBody>
                    <a:bodyPr/>
                    <a:lstStyle/>
                    <a:p>
                      <a:pPr algn="ctr" fontAlgn="ctr"/>
                      <a:r>
                        <a:rPr lang="en-US" sz="1000" b="1" u="none" strike="noStrike" dirty="0">
                          <a:effectLst/>
                          <a:latin typeface="Arial" pitchFamily="34" charset="0"/>
                          <a:cs typeface="Arial" pitchFamily="34" charset="0"/>
                        </a:rPr>
                        <a:t>% National Level (rural)</a:t>
                      </a:r>
                      <a:endParaRPr lang="en-US" sz="1000" b="1" i="0" u="none" strike="noStrike" dirty="0">
                        <a:solidFill>
                          <a:srgbClr val="000000"/>
                        </a:solidFill>
                        <a:effectLst/>
                        <a:latin typeface="Arial" pitchFamily="34" charset="0"/>
                        <a:cs typeface="Arial" pitchFamily="34" charset="0"/>
                      </a:endParaRPr>
                    </a:p>
                  </a:txBody>
                  <a:tcPr marL="7434" marR="7434" marT="7434" marB="0" anchor="ctr">
                    <a:solidFill>
                      <a:schemeClr val="accent1">
                        <a:lumMod val="20000"/>
                        <a:lumOff val="80000"/>
                      </a:schemeClr>
                    </a:solidFill>
                  </a:tcPr>
                </a:tc>
              </a:tr>
              <a:tr h="288087">
                <a:tc gridSpan="2">
                  <a:txBody>
                    <a:bodyPr/>
                    <a:lstStyle/>
                    <a:p>
                      <a:pPr algn="ctr" fontAlgn="ctr"/>
                      <a:r>
                        <a:rPr lang="en-US" sz="1000" b="1" u="none" strike="noStrike" dirty="0">
                          <a:effectLst/>
                          <a:latin typeface="Arial" pitchFamily="34" charset="0"/>
                          <a:cs typeface="Arial" pitchFamily="34" charset="0"/>
                        </a:rPr>
                        <a:t>BREASTFEEDING PRACTICES</a:t>
                      </a:r>
                      <a:endParaRPr lang="en-US" sz="1000" b="1" i="0" u="none" strike="noStrike" dirty="0">
                        <a:solidFill>
                          <a:srgbClr val="000000"/>
                        </a:solidFill>
                        <a:effectLst/>
                        <a:latin typeface="Arial" pitchFamily="34" charset="0"/>
                        <a:cs typeface="Arial" pitchFamily="34" charset="0"/>
                      </a:endParaRPr>
                    </a:p>
                  </a:txBody>
                  <a:tcPr marL="7434" marR="7434" marT="7434" marB="0" anchor="ctr">
                    <a:solidFill>
                      <a:schemeClr val="accent1">
                        <a:lumMod val="20000"/>
                        <a:lumOff val="80000"/>
                      </a:schemeClr>
                    </a:solidFill>
                  </a:tcPr>
                </a:tc>
                <a:tc hMerge="1">
                  <a:txBody>
                    <a:bodyPr/>
                    <a:lstStyle/>
                    <a:p>
                      <a:endParaRPr lang="en-US"/>
                    </a:p>
                  </a:txBody>
                  <a:tcPr/>
                </a:tc>
                <a:tc>
                  <a:txBody>
                    <a:bodyPr/>
                    <a:lstStyle/>
                    <a:p>
                      <a:pPr algn="l" fontAlgn="b"/>
                      <a:r>
                        <a:rPr lang="en-US" sz="1000" b="1" u="none" strike="noStrike" dirty="0">
                          <a:effectLst/>
                          <a:latin typeface="Arial" pitchFamily="34" charset="0"/>
                          <a:cs typeface="Arial" pitchFamily="34" charset="0"/>
                        </a:rPr>
                        <a:t> </a:t>
                      </a:r>
                      <a:endParaRPr lang="en-US" sz="1000" b="1" i="0" u="none" strike="noStrike" dirty="0">
                        <a:solidFill>
                          <a:srgbClr val="000000"/>
                        </a:solidFill>
                        <a:effectLst/>
                        <a:latin typeface="Arial" pitchFamily="34" charset="0"/>
                        <a:cs typeface="Arial" pitchFamily="34" charset="0"/>
                      </a:endParaRPr>
                    </a:p>
                  </a:txBody>
                  <a:tcPr marL="7434" marR="7434" marT="7434" marB="0" anchor="b">
                    <a:solidFill>
                      <a:schemeClr val="accent1">
                        <a:lumMod val="20000"/>
                        <a:lumOff val="80000"/>
                      </a:schemeClr>
                    </a:solidFill>
                  </a:tcPr>
                </a:tc>
              </a:tr>
              <a:tr h="288087">
                <a:tc>
                  <a:txBody>
                    <a:bodyPr/>
                    <a:lstStyle/>
                    <a:p>
                      <a:pPr algn="l" fontAlgn="b"/>
                      <a:r>
                        <a:rPr lang="en-US" sz="1000" b="1" u="none" strike="noStrike" dirty="0">
                          <a:effectLst/>
                          <a:latin typeface="Arial" pitchFamily="34" charset="0"/>
                          <a:cs typeface="Arial" pitchFamily="34" charset="0"/>
                        </a:rPr>
                        <a:t>% of children born in the last 24 months who were put to the breast within one hour of birth</a:t>
                      </a:r>
                      <a:endParaRPr lang="en-US" sz="1000" b="1" i="0" u="none" strike="noStrike" dirty="0">
                        <a:solidFill>
                          <a:srgbClr val="000000"/>
                        </a:solidFill>
                        <a:effectLst/>
                        <a:latin typeface="Arial" pitchFamily="34" charset="0"/>
                        <a:cs typeface="Arial" pitchFamily="34" charset="0"/>
                      </a:endParaRPr>
                    </a:p>
                  </a:txBody>
                  <a:tcPr marL="7434" marR="7434" marT="7434" marB="0" anchor="b">
                    <a:solidFill>
                      <a:schemeClr val="accent1">
                        <a:lumMod val="20000"/>
                        <a:lumOff val="80000"/>
                      </a:schemeClr>
                    </a:solidFill>
                  </a:tcPr>
                </a:tc>
                <a:tc>
                  <a:txBody>
                    <a:bodyPr/>
                    <a:lstStyle/>
                    <a:p>
                      <a:pPr algn="r" fontAlgn="b"/>
                      <a:r>
                        <a:rPr lang="en-US" sz="1000" b="1" u="none" strike="noStrike" dirty="0">
                          <a:effectLst/>
                          <a:latin typeface="Arial" pitchFamily="34" charset="0"/>
                          <a:cs typeface="Arial" pitchFamily="34" charset="0"/>
                        </a:rPr>
                        <a:t>67.1%</a:t>
                      </a:r>
                      <a:endParaRPr lang="en-US" sz="1000" b="1" i="0" u="none" strike="noStrike" dirty="0">
                        <a:solidFill>
                          <a:srgbClr val="000000"/>
                        </a:solidFill>
                        <a:effectLst/>
                        <a:latin typeface="Arial" pitchFamily="34" charset="0"/>
                        <a:cs typeface="Arial" pitchFamily="34" charset="0"/>
                      </a:endParaRPr>
                    </a:p>
                  </a:txBody>
                  <a:tcPr marL="7434" marR="7434" marT="7434" marB="0" anchor="b">
                    <a:solidFill>
                      <a:schemeClr val="accent1">
                        <a:lumMod val="20000"/>
                        <a:lumOff val="80000"/>
                      </a:schemeClr>
                    </a:solidFill>
                  </a:tcPr>
                </a:tc>
                <a:tc>
                  <a:txBody>
                    <a:bodyPr/>
                    <a:lstStyle/>
                    <a:p>
                      <a:pPr algn="ctr" fontAlgn="b"/>
                      <a:r>
                        <a:rPr lang="en-US" sz="1000" b="1" u="none" strike="noStrike" dirty="0">
                          <a:effectLst/>
                          <a:latin typeface="Arial" pitchFamily="34" charset="0"/>
                          <a:cs typeface="Arial" pitchFamily="34" charset="0"/>
                        </a:rPr>
                        <a:t>47.5%</a:t>
                      </a:r>
                      <a:endParaRPr lang="en-US" sz="1000" b="1" i="0" u="none" strike="noStrike" dirty="0">
                        <a:solidFill>
                          <a:srgbClr val="000000"/>
                        </a:solidFill>
                        <a:effectLst/>
                        <a:latin typeface="Arial" pitchFamily="34" charset="0"/>
                        <a:cs typeface="Arial" pitchFamily="34" charset="0"/>
                      </a:endParaRPr>
                    </a:p>
                  </a:txBody>
                  <a:tcPr marL="7434" marR="7434" marT="7434" marB="0" anchor="b">
                    <a:solidFill>
                      <a:schemeClr val="accent1">
                        <a:lumMod val="20000"/>
                        <a:lumOff val="80000"/>
                      </a:schemeClr>
                    </a:solidFill>
                  </a:tcPr>
                </a:tc>
              </a:tr>
              <a:tr h="288087">
                <a:tc>
                  <a:txBody>
                    <a:bodyPr/>
                    <a:lstStyle/>
                    <a:p>
                      <a:pPr algn="l" fontAlgn="b"/>
                      <a:r>
                        <a:rPr lang="en-US" sz="1000" b="1" u="none" strike="noStrike" dirty="0">
                          <a:effectLst/>
                          <a:latin typeface="Arial" pitchFamily="34" charset="0"/>
                          <a:cs typeface="Arial" pitchFamily="34" charset="0"/>
                        </a:rPr>
                        <a:t>% of infants 0-5 months of age who are fed exclusively with breast milk</a:t>
                      </a:r>
                      <a:endParaRPr lang="en-US" sz="1000" b="1" i="0" u="none" strike="noStrike" dirty="0">
                        <a:solidFill>
                          <a:srgbClr val="000000"/>
                        </a:solidFill>
                        <a:effectLst/>
                        <a:latin typeface="Arial" pitchFamily="34" charset="0"/>
                        <a:cs typeface="Arial" pitchFamily="34" charset="0"/>
                      </a:endParaRPr>
                    </a:p>
                  </a:txBody>
                  <a:tcPr marL="7434" marR="7434" marT="7434" marB="0" anchor="b">
                    <a:solidFill>
                      <a:schemeClr val="accent1">
                        <a:lumMod val="20000"/>
                        <a:lumOff val="80000"/>
                      </a:schemeClr>
                    </a:solidFill>
                  </a:tcPr>
                </a:tc>
                <a:tc>
                  <a:txBody>
                    <a:bodyPr/>
                    <a:lstStyle/>
                    <a:p>
                      <a:pPr algn="r" fontAlgn="b"/>
                      <a:r>
                        <a:rPr lang="en-US" sz="1000" b="1" u="none" strike="noStrike">
                          <a:effectLst/>
                          <a:latin typeface="Arial" pitchFamily="34" charset="0"/>
                          <a:cs typeface="Arial" pitchFamily="34" charset="0"/>
                        </a:rPr>
                        <a:t>26.9%</a:t>
                      </a:r>
                      <a:endParaRPr lang="en-US" sz="1000" b="1" i="0" u="none" strike="noStrike">
                        <a:solidFill>
                          <a:srgbClr val="000000"/>
                        </a:solidFill>
                        <a:effectLst/>
                        <a:latin typeface="Arial" pitchFamily="34" charset="0"/>
                        <a:cs typeface="Arial" pitchFamily="34" charset="0"/>
                      </a:endParaRPr>
                    </a:p>
                  </a:txBody>
                  <a:tcPr marL="7434" marR="7434" marT="7434" marB="0" anchor="b">
                    <a:solidFill>
                      <a:schemeClr val="accent1">
                        <a:lumMod val="20000"/>
                        <a:lumOff val="80000"/>
                      </a:schemeClr>
                    </a:solidFill>
                  </a:tcPr>
                </a:tc>
                <a:tc>
                  <a:txBody>
                    <a:bodyPr/>
                    <a:lstStyle/>
                    <a:p>
                      <a:pPr algn="ctr" fontAlgn="b"/>
                      <a:r>
                        <a:rPr lang="en-US" sz="1000" b="1" u="none" strike="noStrike" dirty="0">
                          <a:effectLst/>
                          <a:latin typeface="Arial" pitchFamily="34" charset="0"/>
                          <a:cs typeface="Arial" pitchFamily="34" charset="0"/>
                        </a:rPr>
                        <a:t>35.0%</a:t>
                      </a:r>
                      <a:endParaRPr lang="en-US" sz="1000" b="1" i="0" u="none" strike="noStrike" dirty="0">
                        <a:solidFill>
                          <a:srgbClr val="000000"/>
                        </a:solidFill>
                        <a:effectLst/>
                        <a:latin typeface="Arial" pitchFamily="34" charset="0"/>
                        <a:cs typeface="Arial" pitchFamily="34" charset="0"/>
                      </a:endParaRPr>
                    </a:p>
                  </a:txBody>
                  <a:tcPr marL="7434" marR="7434" marT="7434" marB="0" anchor="b">
                    <a:solidFill>
                      <a:schemeClr val="accent1">
                        <a:lumMod val="20000"/>
                        <a:lumOff val="80000"/>
                      </a:schemeClr>
                    </a:solidFill>
                  </a:tcPr>
                </a:tc>
              </a:tr>
              <a:tr h="288087">
                <a:tc>
                  <a:txBody>
                    <a:bodyPr/>
                    <a:lstStyle/>
                    <a:p>
                      <a:pPr algn="l" fontAlgn="b"/>
                      <a:r>
                        <a:rPr lang="en-US" sz="1000" b="1" u="none" strike="noStrike" dirty="0">
                          <a:effectLst/>
                          <a:latin typeface="Arial" pitchFamily="34" charset="0"/>
                          <a:cs typeface="Arial" pitchFamily="34" charset="0"/>
                        </a:rPr>
                        <a:t>% of children 12-15 months of age who are fed breast milk</a:t>
                      </a:r>
                      <a:endParaRPr lang="en-US" sz="1000" b="1" i="0" u="none" strike="noStrike" dirty="0">
                        <a:solidFill>
                          <a:srgbClr val="000000"/>
                        </a:solidFill>
                        <a:effectLst/>
                        <a:latin typeface="Arial" pitchFamily="34" charset="0"/>
                        <a:cs typeface="Arial" pitchFamily="34" charset="0"/>
                      </a:endParaRPr>
                    </a:p>
                  </a:txBody>
                  <a:tcPr marL="7434" marR="7434" marT="7434" marB="0" anchor="b">
                    <a:solidFill>
                      <a:schemeClr val="accent1">
                        <a:lumMod val="20000"/>
                        <a:lumOff val="80000"/>
                      </a:schemeClr>
                    </a:solidFill>
                  </a:tcPr>
                </a:tc>
                <a:tc>
                  <a:txBody>
                    <a:bodyPr/>
                    <a:lstStyle/>
                    <a:p>
                      <a:pPr algn="r" fontAlgn="b"/>
                      <a:r>
                        <a:rPr lang="en-US" sz="1000" b="1" u="none" strike="noStrike">
                          <a:effectLst/>
                          <a:latin typeface="Arial" pitchFamily="34" charset="0"/>
                          <a:cs typeface="Arial" pitchFamily="34" charset="0"/>
                        </a:rPr>
                        <a:t>95.3%</a:t>
                      </a:r>
                      <a:endParaRPr lang="en-US" sz="1000" b="1" i="0" u="none" strike="noStrike">
                        <a:solidFill>
                          <a:srgbClr val="000000"/>
                        </a:solidFill>
                        <a:effectLst/>
                        <a:latin typeface="Arial" pitchFamily="34" charset="0"/>
                        <a:cs typeface="Arial" pitchFamily="34" charset="0"/>
                      </a:endParaRPr>
                    </a:p>
                  </a:txBody>
                  <a:tcPr marL="7434" marR="7434" marT="7434" marB="0" anchor="b">
                    <a:solidFill>
                      <a:schemeClr val="accent1">
                        <a:lumMod val="20000"/>
                        <a:lumOff val="80000"/>
                      </a:schemeClr>
                    </a:solidFill>
                  </a:tcPr>
                </a:tc>
                <a:tc>
                  <a:txBody>
                    <a:bodyPr/>
                    <a:lstStyle/>
                    <a:p>
                      <a:pPr algn="ctr" fontAlgn="b"/>
                      <a:r>
                        <a:rPr lang="en-US" sz="1000" b="1" u="none" strike="noStrike" dirty="0">
                          <a:effectLst/>
                          <a:latin typeface="Arial" pitchFamily="34" charset="0"/>
                          <a:cs typeface="Arial" pitchFamily="34" charset="0"/>
                        </a:rPr>
                        <a:t>93.2%</a:t>
                      </a:r>
                      <a:endParaRPr lang="en-US" sz="1000" b="1" i="0" u="none" strike="noStrike" dirty="0">
                        <a:solidFill>
                          <a:srgbClr val="000000"/>
                        </a:solidFill>
                        <a:effectLst/>
                        <a:latin typeface="Arial" pitchFamily="34" charset="0"/>
                        <a:cs typeface="Arial" pitchFamily="34" charset="0"/>
                      </a:endParaRPr>
                    </a:p>
                  </a:txBody>
                  <a:tcPr marL="7434" marR="7434" marT="7434" marB="0" anchor="b">
                    <a:solidFill>
                      <a:schemeClr val="accent1">
                        <a:lumMod val="20000"/>
                        <a:lumOff val="80000"/>
                      </a:schemeClr>
                    </a:solidFill>
                  </a:tcPr>
                </a:tc>
              </a:tr>
              <a:tr h="288087">
                <a:tc gridSpan="2">
                  <a:txBody>
                    <a:bodyPr/>
                    <a:lstStyle/>
                    <a:p>
                      <a:pPr algn="ctr" fontAlgn="b"/>
                      <a:r>
                        <a:rPr lang="en-US" sz="1000" b="1" u="none" strike="noStrike" dirty="0">
                          <a:effectLst/>
                          <a:latin typeface="Arial" pitchFamily="34" charset="0"/>
                          <a:cs typeface="Arial" pitchFamily="34" charset="0"/>
                        </a:rPr>
                        <a:t>COMPLEMENTARY FEEDING PRACTICES</a:t>
                      </a:r>
                      <a:endParaRPr lang="en-US" sz="1000" b="1" i="0" u="none" strike="noStrike" dirty="0">
                        <a:solidFill>
                          <a:srgbClr val="000000"/>
                        </a:solidFill>
                        <a:effectLst/>
                        <a:latin typeface="Arial" pitchFamily="34" charset="0"/>
                        <a:cs typeface="Arial" pitchFamily="34" charset="0"/>
                      </a:endParaRPr>
                    </a:p>
                  </a:txBody>
                  <a:tcPr marL="7434" marR="7434" marT="7434" marB="0" anchor="b">
                    <a:solidFill>
                      <a:schemeClr val="accent1">
                        <a:lumMod val="20000"/>
                        <a:lumOff val="80000"/>
                      </a:schemeClr>
                    </a:solidFill>
                  </a:tcPr>
                </a:tc>
                <a:tc hMerge="1">
                  <a:txBody>
                    <a:bodyPr/>
                    <a:lstStyle/>
                    <a:p>
                      <a:endParaRPr lang="en-US"/>
                    </a:p>
                  </a:txBody>
                  <a:tcPr/>
                </a:tc>
                <a:tc>
                  <a:txBody>
                    <a:bodyPr/>
                    <a:lstStyle/>
                    <a:p>
                      <a:pPr algn="l" fontAlgn="b"/>
                      <a:r>
                        <a:rPr lang="en-US" sz="1000" b="1" u="none" strike="noStrike" dirty="0">
                          <a:effectLst/>
                          <a:latin typeface="Arial" pitchFamily="34" charset="0"/>
                          <a:cs typeface="Arial" pitchFamily="34" charset="0"/>
                        </a:rPr>
                        <a:t> </a:t>
                      </a:r>
                      <a:endParaRPr lang="en-US" sz="1000" b="1" i="0" u="none" strike="noStrike" dirty="0">
                        <a:solidFill>
                          <a:srgbClr val="000000"/>
                        </a:solidFill>
                        <a:effectLst/>
                        <a:latin typeface="Arial" pitchFamily="34" charset="0"/>
                        <a:cs typeface="Arial" pitchFamily="34" charset="0"/>
                      </a:endParaRPr>
                    </a:p>
                  </a:txBody>
                  <a:tcPr marL="7434" marR="7434" marT="7434" marB="0" anchor="b">
                    <a:solidFill>
                      <a:schemeClr val="accent1">
                        <a:lumMod val="20000"/>
                        <a:lumOff val="80000"/>
                      </a:schemeClr>
                    </a:solidFill>
                  </a:tcPr>
                </a:tc>
              </a:tr>
              <a:tr h="288087">
                <a:tc>
                  <a:txBody>
                    <a:bodyPr/>
                    <a:lstStyle/>
                    <a:p>
                      <a:pPr algn="l" fontAlgn="b"/>
                      <a:r>
                        <a:rPr lang="en-US" sz="1000" b="1" u="none" strike="noStrike" dirty="0">
                          <a:effectLst/>
                          <a:latin typeface="Arial" pitchFamily="34" charset="0"/>
                          <a:cs typeface="Arial" pitchFamily="34" charset="0"/>
                        </a:rPr>
                        <a:t>% of infants 6-8 months of age who receive solid, semi-solid or soft foods</a:t>
                      </a:r>
                      <a:endParaRPr lang="en-US" sz="1000" b="1" i="0" u="none" strike="noStrike" dirty="0">
                        <a:solidFill>
                          <a:srgbClr val="000000"/>
                        </a:solidFill>
                        <a:effectLst/>
                        <a:latin typeface="Arial" pitchFamily="34" charset="0"/>
                        <a:cs typeface="Arial" pitchFamily="34" charset="0"/>
                      </a:endParaRPr>
                    </a:p>
                  </a:txBody>
                  <a:tcPr marL="7434" marR="7434" marT="7434" marB="0" anchor="b">
                    <a:solidFill>
                      <a:schemeClr val="accent1">
                        <a:lumMod val="20000"/>
                        <a:lumOff val="80000"/>
                      </a:schemeClr>
                    </a:solidFill>
                  </a:tcPr>
                </a:tc>
                <a:tc>
                  <a:txBody>
                    <a:bodyPr/>
                    <a:lstStyle/>
                    <a:p>
                      <a:pPr algn="r" fontAlgn="b"/>
                      <a:r>
                        <a:rPr lang="en-US" sz="1000" b="1" u="none" strike="noStrike">
                          <a:effectLst/>
                          <a:latin typeface="Arial" pitchFamily="34" charset="0"/>
                          <a:cs typeface="Arial" pitchFamily="34" charset="0"/>
                        </a:rPr>
                        <a:t>77.5%</a:t>
                      </a:r>
                      <a:endParaRPr lang="en-US" sz="1000" b="1" i="0" u="none" strike="noStrike">
                        <a:solidFill>
                          <a:srgbClr val="000000"/>
                        </a:solidFill>
                        <a:effectLst/>
                        <a:latin typeface="Arial" pitchFamily="34" charset="0"/>
                        <a:cs typeface="Arial" pitchFamily="34" charset="0"/>
                      </a:endParaRPr>
                    </a:p>
                  </a:txBody>
                  <a:tcPr marL="7434" marR="7434" marT="7434" marB="0" anchor="b">
                    <a:solidFill>
                      <a:schemeClr val="accent1">
                        <a:lumMod val="20000"/>
                        <a:lumOff val="80000"/>
                      </a:schemeClr>
                    </a:solidFill>
                  </a:tcPr>
                </a:tc>
                <a:tc>
                  <a:txBody>
                    <a:bodyPr/>
                    <a:lstStyle/>
                    <a:p>
                      <a:pPr algn="ctr" fontAlgn="b"/>
                      <a:r>
                        <a:rPr lang="en-US" sz="1000" b="1" u="none" strike="noStrike" dirty="0">
                          <a:effectLst/>
                          <a:latin typeface="Arial" pitchFamily="34" charset="0"/>
                          <a:cs typeface="Arial" pitchFamily="34" charset="0"/>
                        </a:rPr>
                        <a:t>72.4%</a:t>
                      </a:r>
                      <a:endParaRPr lang="en-US" sz="1000" b="1" i="0" u="none" strike="noStrike" dirty="0">
                        <a:solidFill>
                          <a:srgbClr val="000000"/>
                        </a:solidFill>
                        <a:effectLst/>
                        <a:latin typeface="Arial" pitchFamily="34" charset="0"/>
                        <a:cs typeface="Arial" pitchFamily="34" charset="0"/>
                      </a:endParaRPr>
                    </a:p>
                  </a:txBody>
                  <a:tcPr marL="7434" marR="7434" marT="7434" marB="0" anchor="b">
                    <a:solidFill>
                      <a:schemeClr val="accent1">
                        <a:lumMod val="20000"/>
                        <a:lumOff val="80000"/>
                      </a:schemeClr>
                    </a:solidFill>
                  </a:tcPr>
                </a:tc>
              </a:tr>
              <a:tr h="503077">
                <a:tc>
                  <a:txBody>
                    <a:bodyPr/>
                    <a:lstStyle/>
                    <a:p>
                      <a:pPr algn="l" fontAlgn="b"/>
                      <a:r>
                        <a:rPr lang="en-US" sz="1000" b="1" u="none" strike="noStrike" dirty="0">
                          <a:effectLst/>
                          <a:latin typeface="Arial" pitchFamily="34" charset="0"/>
                          <a:cs typeface="Arial" pitchFamily="34" charset="0"/>
                        </a:rPr>
                        <a:t>% of breastfed and non-breastfed children 6-23 months of age who receive solid or soft foods the minimum number of times or more</a:t>
                      </a:r>
                      <a:endParaRPr lang="en-US" sz="1000" b="1" i="0" u="none" strike="noStrike" dirty="0">
                        <a:solidFill>
                          <a:srgbClr val="000000"/>
                        </a:solidFill>
                        <a:effectLst/>
                        <a:latin typeface="Arial" pitchFamily="34" charset="0"/>
                        <a:cs typeface="Arial" pitchFamily="34" charset="0"/>
                      </a:endParaRPr>
                    </a:p>
                  </a:txBody>
                  <a:tcPr marL="7434" marR="7434" marT="7434" marB="0" anchor="b">
                    <a:solidFill>
                      <a:schemeClr val="accent1">
                        <a:lumMod val="20000"/>
                        <a:lumOff val="80000"/>
                      </a:schemeClr>
                    </a:solidFill>
                  </a:tcPr>
                </a:tc>
                <a:tc>
                  <a:txBody>
                    <a:bodyPr/>
                    <a:lstStyle/>
                    <a:p>
                      <a:pPr algn="r" fontAlgn="b"/>
                      <a:r>
                        <a:rPr lang="en-US" sz="1000" b="1" u="none" strike="noStrike">
                          <a:effectLst/>
                          <a:latin typeface="Arial" pitchFamily="34" charset="0"/>
                          <a:cs typeface="Arial" pitchFamily="34" charset="0"/>
                        </a:rPr>
                        <a:t>31.3%</a:t>
                      </a:r>
                      <a:endParaRPr lang="en-US" sz="1000" b="1" i="0" u="none" strike="noStrike">
                        <a:solidFill>
                          <a:srgbClr val="000000"/>
                        </a:solidFill>
                        <a:effectLst/>
                        <a:latin typeface="Arial" pitchFamily="34" charset="0"/>
                        <a:cs typeface="Arial" pitchFamily="34" charset="0"/>
                      </a:endParaRPr>
                    </a:p>
                  </a:txBody>
                  <a:tcPr marL="7434" marR="7434" marT="7434" marB="0" anchor="b">
                    <a:solidFill>
                      <a:schemeClr val="accent1">
                        <a:lumMod val="20000"/>
                        <a:lumOff val="80000"/>
                      </a:schemeClr>
                    </a:solidFill>
                  </a:tcPr>
                </a:tc>
                <a:tc>
                  <a:txBody>
                    <a:bodyPr/>
                    <a:lstStyle/>
                    <a:p>
                      <a:pPr algn="ctr" fontAlgn="b"/>
                      <a:r>
                        <a:rPr lang="en-US" sz="1000" b="1" u="none" strike="noStrike" dirty="0">
                          <a:effectLst/>
                          <a:latin typeface="Arial" pitchFamily="34" charset="0"/>
                          <a:cs typeface="Arial" pitchFamily="34" charset="0"/>
                        </a:rPr>
                        <a:t>36.3%</a:t>
                      </a:r>
                      <a:endParaRPr lang="en-US" sz="1000" b="1" i="0" u="none" strike="noStrike" dirty="0">
                        <a:solidFill>
                          <a:srgbClr val="000000"/>
                        </a:solidFill>
                        <a:effectLst/>
                        <a:latin typeface="Arial" pitchFamily="34" charset="0"/>
                        <a:cs typeface="Arial" pitchFamily="34" charset="0"/>
                      </a:endParaRPr>
                    </a:p>
                  </a:txBody>
                  <a:tcPr marL="7434" marR="7434" marT="7434" marB="0" anchor="b">
                    <a:solidFill>
                      <a:schemeClr val="accent1">
                        <a:lumMod val="20000"/>
                        <a:lumOff val="80000"/>
                      </a:schemeClr>
                    </a:solidFill>
                  </a:tcPr>
                </a:tc>
              </a:tr>
              <a:tr h="288087">
                <a:tc>
                  <a:txBody>
                    <a:bodyPr/>
                    <a:lstStyle/>
                    <a:p>
                      <a:pPr algn="l" fontAlgn="b"/>
                      <a:r>
                        <a:rPr lang="en-US" sz="1000" b="1" u="none" strike="noStrike" dirty="0">
                          <a:effectLst/>
                          <a:latin typeface="Arial" pitchFamily="34" charset="0"/>
                          <a:cs typeface="Arial" pitchFamily="34" charset="0"/>
                        </a:rPr>
                        <a:t>% of children 6-23 months of age who receive foods from four or more food groups</a:t>
                      </a:r>
                      <a:endParaRPr lang="en-US" sz="1000" b="1" i="0" u="none" strike="noStrike" dirty="0">
                        <a:solidFill>
                          <a:srgbClr val="000000"/>
                        </a:solidFill>
                        <a:effectLst/>
                        <a:latin typeface="Arial" pitchFamily="34" charset="0"/>
                        <a:cs typeface="Arial" pitchFamily="34" charset="0"/>
                      </a:endParaRPr>
                    </a:p>
                  </a:txBody>
                  <a:tcPr marL="7434" marR="7434" marT="7434" marB="0" anchor="b">
                    <a:solidFill>
                      <a:schemeClr val="accent1">
                        <a:lumMod val="20000"/>
                        <a:lumOff val="80000"/>
                      </a:schemeClr>
                    </a:solidFill>
                  </a:tcPr>
                </a:tc>
                <a:tc>
                  <a:txBody>
                    <a:bodyPr/>
                    <a:lstStyle/>
                    <a:p>
                      <a:pPr algn="r" fontAlgn="b"/>
                      <a:r>
                        <a:rPr lang="en-US" sz="1000" b="1" u="none" strike="noStrike">
                          <a:effectLst/>
                          <a:latin typeface="Arial" pitchFamily="34" charset="0"/>
                          <a:cs typeface="Arial" pitchFamily="34" charset="0"/>
                        </a:rPr>
                        <a:t>65.4%</a:t>
                      </a:r>
                      <a:endParaRPr lang="en-US" sz="1000" b="1" i="0" u="none" strike="noStrike">
                        <a:solidFill>
                          <a:srgbClr val="000000"/>
                        </a:solidFill>
                        <a:effectLst/>
                        <a:latin typeface="Arial" pitchFamily="34" charset="0"/>
                        <a:cs typeface="Arial" pitchFamily="34" charset="0"/>
                      </a:endParaRPr>
                    </a:p>
                  </a:txBody>
                  <a:tcPr marL="7434" marR="7434" marT="7434" marB="0" anchor="b">
                    <a:solidFill>
                      <a:schemeClr val="accent1">
                        <a:lumMod val="20000"/>
                        <a:lumOff val="80000"/>
                      </a:schemeClr>
                    </a:solidFill>
                  </a:tcPr>
                </a:tc>
                <a:tc>
                  <a:txBody>
                    <a:bodyPr/>
                    <a:lstStyle/>
                    <a:p>
                      <a:pPr algn="ctr" fontAlgn="b"/>
                      <a:r>
                        <a:rPr lang="en-US" sz="1000" b="1" u="none" strike="noStrike" dirty="0">
                          <a:effectLst/>
                          <a:latin typeface="Arial" pitchFamily="34" charset="0"/>
                          <a:cs typeface="Arial" pitchFamily="34" charset="0"/>
                        </a:rPr>
                        <a:t>53.8%</a:t>
                      </a:r>
                      <a:endParaRPr lang="en-US" sz="1000" b="1" i="0" u="none" strike="noStrike" dirty="0">
                        <a:solidFill>
                          <a:srgbClr val="000000"/>
                        </a:solidFill>
                        <a:effectLst/>
                        <a:latin typeface="Arial" pitchFamily="34" charset="0"/>
                        <a:cs typeface="Arial" pitchFamily="34" charset="0"/>
                      </a:endParaRPr>
                    </a:p>
                  </a:txBody>
                  <a:tcPr marL="7434" marR="7434" marT="7434" marB="0" anchor="b">
                    <a:solidFill>
                      <a:schemeClr val="accent1">
                        <a:lumMod val="20000"/>
                        <a:lumOff val="80000"/>
                      </a:schemeClr>
                    </a:solidFill>
                  </a:tcPr>
                </a:tc>
              </a:tr>
              <a:tr h="288087">
                <a:tc>
                  <a:txBody>
                    <a:bodyPr/>
                    <a:lstStyle/>
                    <a:p>
                      <a:pPr algn="l" fontAlgn="b"/>
                      <a:r>
                        <a:rPr lang="en-US" sz="1000" b="1" u="none" strike="noStrike" dirty="0">
                          <a:effectLst/>
                          <a:latin typeface="Arial" pitchFamily="34" charset="0"/>
                          <a:cs typeface="Arial" pitchFamily="34" charset="0"/>
                        </a:rPr>
                        <a:t>% of children 6-23 months of age who receive a minimum acceptable diet</a:t>
                      </a:r>
                      <a:endParaRPr lang="en-US" sz="1000" b="1" i="0" u="none" strike="noStrike" dirty="0">
                        <a:solidFill>
                          <a:srgbClr val="000000"/>
                        </a:solidFill>
                        <a:effectLst/>
                        <a:latin typeface="Arial" pitchFamily="34" charset="0"/>
                        <a:cs typeface="Arial" pitchFamily="34" charset="0"/>
                      </a:endParaRPr>
                    </a:p>
                  </a:txBody>
                  <a:tcPr marL="7434" marR="7434" marT="7434" marB="0" anchor="b">
                    <a:solidFill>
                      <a:schemeClr val="accent1">
                        <a:lumMod val="20000"/>
                        <a:lumOff val="80000"/>
                      </a:schemeClr>
                    </a:solidFill>
                  </a:tcPr>
                </a:tc>
                <a:tc>
                  <a:txBody>
                    <a:bodyPr/>
                    <a:lstStyle/>
                    <a:p>
                      <a:pPr algn="r" fontAlgn="b"/>
                      <a:r>
                        <a:rPr lang="en-US" sz="1000" b="1" u="none" strike="noStrike">
                          <a:effectLst/>
                          <a:latin typeface="Arial" pitchFamily="34" charset="0"/>
                          <a:cs typeface="Arial" pitchFamily="34" charset="0"/>
                        </a:rPr>
                        <a:t>23.1%</a:t>
                      </a:r>
                      <a:endParaRPr lang="en-US" sz="1000" b="1" i="0" u="none" strike="noStrike">
                        <a:solidFill>
                          <a:srgbClr val="000000"/>
                        </a:solidFill>
                        <a:effectLst/>
                        <a:latin typeface="Arial" pitchFamily="34" charset="0"/>
                        <a:cs typeface="Arial" pitchFamily="34" charset="0"/>
                      </a:endParaRPr>
                    </a:p>
                  </a:txBody>
                  <a:tcPr marL="7434" marR="7434" marT="7434" marB="0" anchor="b">
                    <a:solidFill>
                      <a:schemeClr val="accent1">
                        <a:lumMod val="20000"/>
                        <a:lumOff val="80000"/>
                      </a:schemeClr>
                    </a:solidFill>
                  </a:tcPr>
                </a:tc>
                <a:tc>
                  <a:txBody>
                    <a:bodyPr/>
                    <a:lstStyle/>
                    <a:p>
                      <a:pPr algn="ctr" fontAlgn="b"/>
                      <a:r>
                        <a:rPr lang="en-US" sz="1000" b="1" u="none" strike="noStrike" dirty="0">
                          <a:effectLst/>
                          <a:latin typeface="Arial" pitchFamily="34" charset="0"/>
                          <a:cs typeface="Arial" pitchFamily="34" charset="0"/>
                        </a:rPr>
                        <a:t>22.7%</a:t>
                      </a:r>
                      <a:endParaRPr lang="en-US" sz="1000" b="1" i="0" u="none" strike="noStrike" dirty="0">
                        <a:solidFill>
                          <a:srgbClr val="000000"/>
                        </a:solidFill>
                        <a:effectLst/>
                        <a:latin typeface="Arial" pitchFamily="34" charset="0"/>
                        <a:cs typeface="Arial" pitchFamily="34" charset="0"/>
                      </a:endParaRPr>
                    </a:p>
                  </a:txBody>
                  <a:tcPr marL="7434" marR="7434" marT="7434" marB="0" anchor="b">
                    <a:solidFill>
                      <a:schemeClr val="accent1">
                        <a:lumMod val="20000"/>
                        <a:lumOff val="80000"/>
                      </a:schemeClr>
                    </a:solidFill>
                  </a:tcPr>
                </a:tc>
              </a:tr>
              <a:tr h="288087">
                <a:tc gridSpan="2">
                  <a:txBody>
                    <a:bodyPr/>
                    <a:lstStyle/>
                    <a:p>
                      <a:pPr algn="ctr" fontAlgn="b"/>
                      <a:r>
                        <a:rPr lang="en-US" sz="1000" b="1" u="none" strike="noStrike" dirty="0">
                          <a:effectLst/>
                          <a:latin typeface="Arial" pitchFamily="34" charset="0"/>
                          <a:cs typeface="Arial" pitchFamily="34" charset="0"/>
                        </a:rPr>
                        <a:t>FEEDING DURING ILLNESS</a:t>
                      </a:r>
                      <a:endParaRPr lang="en-US" sz="1000" b="1" i="0" u="none" strike="noStrike" dirty="0">
                        <a:solidFill>
                          <a:srgbClr val="000000"/>
                        </a:solidFill>
                        <a:effectLst/>
                        <a:latin typeface="Arial" pitchFamily="34" charset="0"/>
                        <a:cs typeface="Arial" pitchFamily="34" charset="0"/>
                      </a:endParaRPr>
                    </a:p>
                  </a:txBody>
                  <a:tcPr marL="7434" marR="7434" marT="7434" marB="0" anchor="b">
                    <a:solidFill>
                      <a:schemeClr val="accent1">
                        <a:lumMod val="20000"/>
                        <a:lumOff val="80000"/>
                      </a:schemeClr>
                    </a:solidFill>
                  </a:tcPr>
                </a:tc>
                <a:tc hMerge="1">
                  <a:txBody>
                    <a:bodyPr/>
                    <a:lstStyle/>
                    <a:p>
                      <a:endParaRPr lang="en-US"/>
                    </a:p>
                  </a:txBody>
                  <a:tcPr/>
                </a:tc>
                <a:tc>
                  <a:txBody>
                    <a:bodyPr/>
                    <a:lstStyle/>
                    <a:p>
                      <a:pPr algn="l" fontAlgn="b"/>
                      <a:r>
                        <a:rPr lang="en-US" sz="1000" b="1" u="none" strike="noStrike" dirty="0">
                          <a:effectLst/>
                          <a:latin typeface="Arial" pitchFamily="34" charset="0"/>
                          <a:cs typeface="Arial" pitchFamily="34" charset="0"/>
                        </a:rPr>
                        <a:t> </a:t>
                      </a:r>
                      <a:endParaRPr lang="en-US" sz="1000" b="1" i="0" u="none" strike="noStrike" dirty="0">
                        <a:solidFill>
                          <a:srgbClr val="000000"/>
                        </a:solidFill>
                        <a:effectLst/>
                        <a:latin typeface="Arial" pitchFamily="34" charset="0"/>
                        <a:cs typeface="Arial" pitchFamily="34" charset="0"/>
                      </a:endParaRPr>
                    </a:p>
                  </a:txBody>
                  <a:tcPr marL="7434" marR="7434" marT="7434" marB="0" anchor="b">
                    <a:solidFill>
                      <a:schemeClr val="accent1">
                        <a:lumMod val="20000"/>
                        <a:lumOff val="80000"/>
                      </a:schemeClr>
                    </a:solidFill>
                  </a:tcPr>
                </a:tc>
              </a:tr>
              <a:tr h="503077">
                <a:tc>
                  <a:txBody>
                    <a:bodyPr/>
                    <a:lstStyle/>
                    <a:p>
                      <a:pPr algn="l" fontAlgn="b"/>
                      <a:r>
                        <a:rPr lang="en-US" sz="1000" b="1" u="none" strike="noStrike" dirty="0">
                          <a:effectLst/>
                          <a:latin typeface="Arial" pitchFamily="34" charset="0"/>
                          <a:cs typeface="Arial" pitchFamily="34" charset="0"/>
                        </a:rPr>
                        <a:t>% of children 0-23 months of age with diarrhea in the last 2 weeks who were offered more fluids during the illness (note: fluid is breast milk only in children under 6 months of age)</a:t>
                      </a:r>
                      <a:endParaRPr lang="en-US" sz="1000" b="1" i="0" u="none" strike="noStrike" dirty="0">
                        <a:solidFill>
                          <a:srgbClr val="000000"/>
                        </a:solidFill>
                        <a:effectLst/>
                        <a:latin typeface="Arial" pitchFamily="34" charset="0"/>
                        <a:cs typeface="Arial" pitchFamily="34" charset="0"/>
                      </a:endParaRPr>
                    </a:p>
                  </a:txBody>
                  <a:tcPr marL="7434" marR="7434" marT="7434" marB="0" anchor="b">
                    <a:solidFill>
                      <a:schemeClr val="accent1">
                        <a:lumMod val="20000"/>
                        <a:lumOff val="80000"/>
                      </a:schemeClr>
                    </a:solidFill>
                  </a:tcPr>
                </a:tc>
                <a:tc>
                  <a:txBody>
                    <a:bodyPr/>
                    <a:lstStyle/>
                    <a:p>
                      <a:pPr algn="r" fontAlgn="b"/>
                      <a:r>
                        <a:rPr lang="en-US" sz="1000" b="1" u="none" strike="noStrike">
                          <a:effectLst/>
                          <a:latin typeface="Arial" pitchFamily="34" charset="0"/>
                          <a:cs typeface="Arial" pitchFamily="34" charset="0"/>
                        </a:rPr>
                        <a:t>36.0%</a:t>
                      </a:r>
                      <a:endParaRPr lang="en-US" sz="1000" b="1" i="0" u="none" strike="noStrike">
                        <a:solidFill>
                          <a:srgbClr val="000000"/>
                        </a:solidFill>
                        <a:effectLst/>
                        <a:latin typeface="Arial" pitchFamily="34" charset="0"/>
                        <a:cs typeface="Arial" pitchFamily="34" charset="0"/>
                      </a:endParaRPr>
                    </a:p>
                  </a:txBody>
                  <a:tcPr marL="7434" marR="7434" marT="7434" marB="0" anchor="b">
                    <a:solidFill>
                      <a:schemeClr val="accent1">
                        <a:lumMod val="20000"/>
                        <a:lumOff val="80000"/>
                      </a:schemeClr>
                    </a:solidFill>
                  </a:tcPr>
                </a:tc>
                <a:tc>
                  <a:txBody>
                    <a:bodyPr/>
                    <a:lstStyle/>
                    <a:p>
                      <a:pPr algn="ctr" fontAlgn="b"/>
                      <a:r>
                        <a:rPr lang="en-US" sz="1000" b="1" u="none" strike="noStrike" dirty="0">
                          <a:effectLst/>
                          <a:latin typeface="Arial" pitchFamily="34" charset="0"/>
                          <a:cs typeface="Arial" pitchFamily="34" charset="0"/>
                        </a:rPr>
                        <a:t>34.3%</a:t>
                      </a:r>
                      <a:endParaRPr lang="en-US" sz="1000" b="1" i="0" u="none" strike="noStrike" dirty="0">
                        <a:solidFill>
                          <a:srgbClr val="000000"/>
                        </a:solidFill>
                        <a:effectLst/>
                        <a:latin typeface="Arial" pitchFamily="34" charset="0"/>
                        <a:cs typeface="Arial" pitchFamily="34" charset="0"/>
                      </a:endParaRPr>
                    </a:p>
                  </a:txBody>
                  <a:tcPr marL="7434" marR="7434" marT="7434" marB="0" anchor="b">
                    <a:solidFill>
                      <a:schemeClr val="accent1">
                        <a:lumMod val="20000"/>
                        <a:lumOff val="80000"/>
                      </a:schemeClr>
                    </a:solidFill>
                  </a:tcPr>
                </a:tc>
              </a:tr>
              <a:tr h="503077">
                <a:tc>
                  <a:txBody>
                    <a:bodyPr/>
                    <a:lstStyle/>
                    <a:p>
                      <a:pPr algn="l" fontAlgn="b"/>
                      <a:r>
                        <a:rPr lang="en-US" sz="1000" b="1" u="none" strike="noStrike" dirty="0">
                          <a:effectLst/>
                          <a:latin typeface="Arial" pitchFamily="34" charset="0"/>
                          <a:cs typeface="Arial" pitchFamily="34" charset="0"/>
                        </a:rPr>
                        <a:t>% of children 6-23 months of age with diarrhea in the last 2 weeks who were offered the same amount or more food during the illness</a:t>
                      </a:r>
                      <a:endParaRPr lang="en-US" sz="1000" b="1" i="0" u="none" strike="noStrike" dirty="0">
                        <a:solidFill>
                          <a:srgbClr val="000000"/>
                        </a:solidFill>
                        <a:effectLst/>
                        <a:latin typeface="Arial" pitchFamily="34" charset="0"/>
                        <a:cs typeface="Arial" pitchFamily="34" charset="0"/>
                      </a:endParaRPr>
                    </a:p>
                  </a:txBody>
                  <a:tcPr marL="7434" marR="7434" marT="7434" marB="0" anchor="b">
                    <a:solidFill>
                      <a:schemeClr val="accent1">
                        <a:lumMod val="20000"/>
                        <a:lumOff val="80000"/>
                      </a:schemeClr>
                    </a:solidFill>
                  </a:tcPr>
                </a:tc>
                <a:tc>
                  <a:txBody>
                    <a:bodyPr/>
                    <a:lstStyle/>
                    <a:p>
                      <a:pPr algn="r" fontAlgn="b"/>
                      <a:r>
                        <a:rPr lang="en-US" sz="1000" b="1" u="none" strike="noStrike">
                          <a:effectLst/>
                          <a:latin typeface="Arial" pitchFamily="34" charset="0"/>
                          <a:cs typeface="Arial" pitchFamily="34" charset="0"/>
                        </a:rPr>
                        <a:t>53.8%</a:t>
                      </a:r>
                      <a:endParaRPr lang="en-US" sz="1000" b="1" i="0" u="none" strike="noStrike">
                        <a:solidFill>
                          <a:srgbClr val="000000"/>
                        </a:solidFill>
                        <a:effectLst/>
                        <a:latin typeface="Arial" pitchFamily="34" charset="0"/>
                        <a:cs typeface="Arial" pitchFamily="34" charset="0"/>
                      </a:endParaRPr>
                    </a:p>
                  </a:txBody>
                  <a:tcPr marL="7434" marR="7434" marT="7434" marB="0" anchor="b">
                    <a:solidFill>
                      <a:schemeClr val="accent1">
                        <a:lumMod val="20000"/>
                        <a:lumOff val="80000"/>
                      </a:schemeClr>
                    </a:solidFill>
                  </a:tcPr>
                </a:tc>
                <a:tc>
                  <a:txBody>
                    <a:bodyPr/>
                    <a:lstStyle/>
                    <a:p>
                      <a:pPr algn="ctr" fontAlgn="b"/>
                      <a:r>
                        <a:rPr lang="en-US" sz="1000" b="1" u="none" strike="noStrike" dirty="0">
                          <a:effectLst/>
                          <a:latin typeface="Arial" pitchFamily="34" charset="0"/>
                          <a:cs typeface="Arial" pitchFamily="34" charset="0"/>
                        </a:rPr>
                        <a:t>49.1%</a:t>
                      </a:r>
                      <a:endParaRPr lang="en-US" sz="1000" b="1" i="0" u="none" strike="noStrike" dirty="0">
                        <a:solidFill>
                          <a:srgbClr val="000000"/>
                        </a:solidFill>
                        <a:effectLst/>
                        <a:latin typeface="Arial" pitchFamily="34" charset="0"/>
                        <a:cs typeface="Arial" pitchFamily="34" charset="0"/>
                      </a:endParaRPr>
                    </a:p>
                  </a:txBody>
                  <a:tcPr marL="7434" marR="7434" marT="7434" marB="0" anchor="b">
                    <a:solidFill>
                      <a:schemeClr val="accent1">
                        <a:lumMod val="20000"/>
                        <a:lumOff val="80000"/>
                      </a:schemeClr>
                    </a:solidFill>
                  </a:tcPr>
                </a:tc>
              </a:tr>
              <a:tr h="288087">
                <a:tc gridSpan="2">
                  <a:txBody>
                    <a:bodyPr/>
                    <a:lstStyle/>
                    <a:p>
                      <a:pPr algn="ctr" fontAlgn="b"/>
                      <a:r>
                        <a:rPr lang="en-US" sz="1000" b="1" u="none" strike="noStrike" dirty="0">
                          <a:effectLst/>
                          <a:latin typeface="Arial" pitchFamily="34" charset="0"/>
                          <a:cs typeface="Arial" pitchFamily="34" charset="0"/>
                        </a:rPr>
                        <a:t>MICRONUTRIENTS</a:t>
                      </a:r>
                      <a:endParaRPr lang="en-US" sz="1000" b="1" i="0" u="none" strike="noStrike" dirty="0">
                        <a:solidFill>
                          <a:srgbClr val="000000"/>
                        </a:solidFill>
                        <a:effectLst/>
                        <a:latin typeface="Arial" pitchFamily="34" charset="0"/>
                        <a:cs typeface="Arial" pitchFamily="34" charset="0"/>
                      </a:endParaRPr>
                    </a:p>
                  </a:txBody>
                  <a:tcPr marL="7434" marR="7434" marT="7434" marB="0" anchor="b">
                    <a:solidFill>
                      <a:schemeClr val="accent1">
                        <a:lumMod val="20000"/>
                        <a:lumOff val="80000"/>
                      </a:schemeClr>
                    </a:solidFill>
                  </a:tcPr>
                </a:tc>
                <a:tc hMerge="1">
                  <a:txBody>
                    <a:bodyPr/>
                    <a:lstStyle/>
                    <a:p>
                      <a:endParaRPr lang="en-US"/>
                    </a:p>
                  </a:txBody>
                  <a:tcPr/>
                </a:tc>
                <a:tc>
                  <a:txBody>
                    <a:bodyPr/>
                    <a:lstStyle/>
                    <a:p>
                      <a:pPr algn="l" fontAlgn="b"/>
                      <a:r>
                        <a:rPr lang="en-US" sz="1000" b="1" u="none" strike="noStrike" dirty="0">
                          <a:effectLst/>
                          <a:latin typeface="Arial" pitchFamily="34" charset="0"/>
                          <a:cs typeface="Arial" pitchFamily="34" charset="0"/>
                        </a:rPr>
                        <a:t> </a:t>
                      </a:r>
                      <a:endParaRPr lang="en-US" sz="1000" b="1" i="0" u="none" strike="noStrike" dirty="0">
                        <a:solidFill>
                          <a:srgbClr val="000000"/>
                        </a:solidFill>
                        <a:effectLst/>
                        <a:latin typeface="Arial" pitchFamily="34" charset="0"/>
                        <a:cs typeface="Arial" pitchFamily="34" charset="0"/>
                      </a:endParaRPr>
                    </a:p>
                  </a:txBody>
                  <a:tcPr marL="7434" marR="7434" marT="7434" marB="0" anchor="b">
                    <a:solidFill>
                      <a:schemeClr val="accent1">
                        <a:lumMod val="20000"/>
                        <a:lumOff val="80000"/>
                      </a:schemeClr>
                    </a:solidFill>
                  </a:tcPr>
                </a:tc>
              </a:tr>
              <a:tr h="288087">
                <a:tc>
                  <a:txBody>
                    <a:bodyPr/>
                    <a:lstStyle/>
                    <a:p>
                      <a:pPr algn="l" fontAlgn="b"/>
                      <a:r>
                        <a:rPr lang="en-US" sz="1000" b="1" u="none" strike="noStrike" dirty="0">
                          <a:effectLst/>
                          <a:latin typeface="Arial" pitchFamily="34" charset="0"/>
                          <a:cs typeface="Arial" pitchFamily="34" charset="0"/>
                        </a:rPr>
                        <a:t>% of children 6-23 months of age who ate vitamin A-rich foods in the past 24 hours</a:t>
                      </a:r>
                      <a:endParaRPr lang="en-US" sz="1000" b="1" i="0" u="none" strike="noStrike" dirty="0">
                        <a:solidFill>
                          <a:srgbClr val="000000"/>
                        </a:solidFill>
                        <a:effectLst/>
                        <a:latin typeface="Arial" pitchFamily="34" charset="0"/>
                        <a:cs typeface="Arial" pitchFamily="34" charset="0"/>
                      </a:endParaRPr>
                    </a:p>
                  </a:txBody>
                  <a:tcPr marL="7434" marR="7434" marT="7434" marB="0" anchor="b">
                    <a:solidFill>
                      <a:schemeClr val="accent1">
                        <a:lumMod val="20000"/>
                        <a:lumOff val="80000"/>
                      </a:schemeClr>
                    </a:solidFill>
                  </a:tcPr>
                </a:tc>
                <a:tc>
                  <a:txBody>
                    <a:bodyPr/>
                    <a:lstStyle/>
                    <a:p>
                      <a:pPr algn="r" fontAlgn="b"/>
                      <a:r>
                        <a:rPr lang="en-US" sz="1000" b="1" u="none" strike="noStrike">
                          <a:effectLst/>
                          <a:latin typeface="Arial" pitchFamily="34" charset="0"/>
                          <a:cs typeface="Arial" pitchFamily="34" charset="0"/>
                        </a:rPr>
                        <a:t>63.3%</a:t>
                      </a:r>
                      <a:endParaRPr lang="en-US" sz="1000" b="1" i="0" u="none" strike="noStrike">
                        <a:solidFill>
                          <a:srgbClr val="000000"/>
                        </a:solidFill>
                        <a:effectLst/>
                        <a:latin typeface="Arial" pitchFamily="34" charset="0"/>
                        <a:cs typeface="Arial" pitchFamily="34" charset="0"/>
                      </a:endParaRPr>
                    </a:p>
                  </a:txBody>
                  <a:tcPr marL="7434" marR="7434" marT="7434" marB="0" anchor="b">
                    <a:solidFill>
                      <a:schemeClr val="accent1">
                        <a:lumMod val="20000"/>
                        <a:lumOff val="80000"/>
                      </a:schemeClr>
                    </a:solidFill>
                  </a:tcPr>
                </a:tc>
                <a:tc>
                  <a:txBody>
                    <a:bodyPr/>
                    <a:lstStyle/>
                    <a:p>
                      <a:pPr algn="ctr" fontAlgn="b"/>
                      <a:r>
                        <a:rPr lang="en-US" sz="1000" b="1" u="none" strike="noStrike" dirty="0">
                          <a:effectLst/>
                          <a:latin typeface="Arial" pitchFamily="34" charset="0"/>
                          <a:cs typeface="Arial" pitchFamily="34" charset="0"/>
                        </a:rPr>
                        <a:t>50.6%</a:t>
                      </a:r>
                      <a:endParaRPr lang="en-US" sz="1000" b="1" i="0" u="none" strike="noStrike" dirty="0">
                        <a:solidFill>
                          <a:srgbClr val="000000"/>
                        </a:solidFill>
                        <a:effectLst/>
                        <a:latin typeface="Arial" pitchFamily="34" charset="0"/>
                        <a:cs typeface="Arial" pitchFamily="34" charset="0"/>
                      </a:endParaRPr>
                    </a:p>
                  </a:txBody>
                  <a:tcPr marL="7434" marR="7434" marT="7434" marB="0" anchor="b">
                    <a:solidFill>
                      <a:schemeClr val="accent1">
                        <a:lumMod val="20000"/>
                        <a:lumOff val="80000"/>
                      </a:schemeClr>
                    </a:solidFill>
                  </a:tcPr>
                </a:tc>
              </a:tr>
              <a:tr h="354735">
                <a:tc>
                  <a:txBody>
                    <a:bodyPr/>
                    <a:lstStyle/>
                    <a:p>
                      <a:pPr algn="l" fontAlgn="b"/>
                      <a:r>
                        <a:rPr lang="en-US" sz="1000" b="1" u="none" strike="noStrike" dirty="0">
                          <a:effectLst/>
                          <a:latin typeface="Arial" pitchFamily="34" charset="0"/>
                          <a:cs typeface="Arial" pitchFamily="34" charset="0"/>
                        </a:rPr>
                        <a:t>% of children 6-59 months of age who have received vitamin A supplement in previous 6 months</a:t>
                      </a:r>
                      <a:endParaRPr lang="en-US" sz="1000" b="1" i="0" u="none" strike="noStrike" dirty="0">
                        <a:solidFill>
                          <a:srgbClr val="000000"/>
                        </a:solidFill>
                        <a:effectLst/>
                        <a:latin typeface="Arial" pitchFamily="34" charset="0"/>
                        <a:cs typeface="Arial" pitchFamily="34" charset="0"/>
                      </a:endParaRPr>
                    </a:p>
                  </a:txBody>
                  <a:tcPr marL="7434" marR="7434" marT="7434" marB="0" anchor="b">
                    <a:solidFill>
                      <a:schemeClr val="accent1">
                        <a:lumMod val="20000"/>
                        <a:lumOff val="80000"/>
                      </a:schemeClr>
                    </a:solidFill>
                  </a:tcPr>
                </a:tc>
                <a:tc>
                  <a:txBody>
                    <a:bodyPr/>
                    <a:lstStyle/>
                    <a:p>
                      <a:pPr algn="r" fontAlgn="b"/>
                      <a:r>
                        <a:rPr lang="en-US" sz="1000" b="1" u="none" strike="noStrike">
                          <a:effectLst/>
                          <a:latin typeface="Arial" pitchFamily="34" charset="0"/>
                          <a:cs typeface="Arial" pitchFamily="34" charset="0"/>
                        </a:rPr>
                        <a:t>64.9%</a:t>
                      </a:r>
                      <a:endParaRPr lang="en-US" sz="1000" b="1" i="0" u="none" strike="noStrike">
                        <a:solidFill>
                          <a:srgbClr val="000000"/>
                        </a:solidFill>
                        <a:effectLst/>
                        <a:latin typeface="Arial" pitchFamily="34" charset="0"/>
                        <a:cs typeface="Arial" pitchFamily="34" charset="0"/>
                      </a:endParaRPr>
                    </a:p>
                  </a:txBody>
                  <a:tcPr marL="7434" marR="7434" marT="7434" marB="0" anchor="b">
                    <a:solidFill>
                      <a:schemeClr val="accent1">
                        <a:lumMod val="20000"/>
                        <a:lumOff val="80000"/>
                      </a:schemeClr>
                    </a:solidFill>
                  </a:tcPr>
                </a:tc>
                <a:tc>
                  <a:txBody>
                    <a:bodyPr/>
                    <a:lstStyle/>
                    <a:p>
                      <a:pPr algn="ctr" fontAlgn="b"/>
                      <a:r>
                        <a:rPr lang="en-US" sz="1000" b="1" u="none" strike="noStrike" dirty="0">
                          <a:effectLst/>
                          <a:latin typeface="Arial" pitchFamily="34" charset="0"/>
                          <a:cs typeface="Arial" pitchFamily="34" charset="0"/>
                        </a:rPr>
                        <a:t>43.4%</a:t>
                      </a:r>
                      <a:endParaRPr lang="en-US" sz="1000" b="1" i="0" u="none" strike="noStrike" dirty="0">
                        <a:solidFill>
                          <a:srgbClr val="000000"/>
                        </a:solidFill>
                        <a:effectLst/>
                        <a:latin typeface="Arial" pitchFamily="34" charset="0"/>
                        <a:cs typeface="Arial" pitchFamily="34" charset="0"/>
                      </a:endParaRPr>
                    </a:p>
                  </a:txBody>
                  <a:tcPr marL="7434" marR="7434" marT="7434" marB="0" anchor="b">
                    <a:solidFill>
                      <a:schemeClr val="accent1">
                        <a:lumMod val="20000"/>
                        <a:lumOff val="80000"/>
                      </a:schemeClr>
                    </a:solidFill>
                  </a:tcPr>
                </a:tc>
              </a:tr>
              <a:tr h="288087">
                <a:tc>
                  <a:txBody>
                    <a:bodyPr/>
                    <a:lstStyle/>
                    <a:p>
                      <a:pPr algn="l" fontAlgn="b"/>
                      <a:r>
                        <a:rPr lang="en-US" sz="1000" b="1" u="none" strike="noStrike" dirty="0">
                          <a:effectLst/>
                          <a:latin typeface="Arial" pitchFamily="34" charset="0"/>
                          <a:cs typeface="Arial" pitchFamily="34" charset="0"/>
                        </a:rPr>
                        <a:t>% of children 6-59 months of age with anemia</a:t>
                      </a:r>
                      <a:endParaRPr lang="en-US" sz="1000" b="1" i="0" u="none" strike="noStrike" dirty="0">
                        <a:solidFill>
                          <a:srgbClr val="000000"/>
                        </a:solidFill>
                        <a:effectLst/>
                        <a:latin typeface="Arial" pitchFamily="34" charset="0"/>
                        <a:cs typeface="Arial" pitchFamily="34" charset="0"/>
                      </a:endParaRPr>
                    </a:p>
                  </a:txBody>
                  <a:tcPr marL="7434" marR="7434" marT="7434" marB="0" anchor="b">
                    <a:solidFill>
                      <a:schemeClr val="accent1">
                        <a:lumMod val="20000"/>
                        <a:lumOff val="80000"/>
                      </a:schemeClr>
                    </a:solidFill>
                  </a:tcPr>
                </a:tc>
                <a:tc>
                  <a:txBody>
                    <a:bodyPr/>
                    <a:lstStyle/>
                    <a:p>
                      <a:pPr algn="r" fontAlgn="b"/>
                      <a:r>
                        <a:rPr lang="en-US" sz="1000" b="1" u="none" strike="noStrike">
                          <a:effectLst/>
                          <a:latin typeface="Arial" pitchFamily="34" charset="0"/>
                          <a:cs typeface="Arial" pitchFamily="34" charset="0"/>
                        </a:rPr>
                        <a:t>74.1%</a:t>
                      </a:r>
                      <a:endParaRPr lang="en-US" sz="1000" b="1" i="0" u="none" strike="noStrike">
                        <a:solidFill>
                          <a:srgbClr val="000000"/>
                        </a:solidFill>
                        <a:effectLst/>
                        <a:latin typeface="Arial" pitchFamily="34" charset="0"/>
                        <a:cs typeface="Arial" pitchFamily="34" charset="0"/>
                      </a:endParaRPr>
                    </a:p>
                  </a:txBody>
                  <a:tcPr marL="7434" marR="7434" marT="7434" marB="0" anchor="b">
                    <a:solidFill>
                      <a:schemeClr val="accent1">
                        <a:lumMod val="20000"/>
                        <a:lumOff val="80000"/>
                      </a:schemeClr>
                    </a:solidFill>
                  </a:tcPr>
                </a:tc>
                <a:tc>
                  <a:txBody>
                    <a:bodyPr/>
                    <a:lstStyle/>
                    <a:p>
                      <a:pPr algn="ctr" fontAlgn="b"/>
                      <a:r>
                        <a:rPr lang="en-US" sz="1000" b="1" u="none" strike="noStrike" dirty="0">
                          <a:effectLst/>
                          <a:latin typeface="Arial" pitchFamily="34" charset="0"/>
                          <a:cs typeface="Arial" pitchFamily="34" charset="0"/>
                        </a:rPr>
                        <a:t>62.0%</a:t>
                      </a:r>
                      <a:endParaRPr lang="en-US" sz="1000" b="1" i="0" u="none" strike="noStrike" dirty="0">
                        <a:solidFill>
                          <a:srgbClr val="000000"/>
                        </a:solidFill>
                        <a:effectLst/>
                        <a:latin typeface="Arial" pitchFamily="34" charset="0"/>
                        <a:cs typeface="Arial" pitchFamily="34" charset="0"/>
                      </a:endParaRPr>
                    </a:p>
                  </a:txBody>
                  <a:tcPr marL="7434" marR="7434" marT="7434" marB="0" anchor="b">
                    <a:solidFill>
                      <a:schemeClr val="accent1">
                        <a:lumMod val="20000"/>
                        <a:lumOff val="80000"/>
                      </a:schemeClr>
                    </a:solidFill>
                  </a:tcPr>
                </a:tc>
              </a:tr>
              <a:tr h="288087">
                <a:tc>
                  <a:txBody>
                    <a:bodyPr/>
                    <a:lstStyle/>
                    <a:p>
                      <a:pPr algn="l" fontAlgn="b"/>
                      <a:r>
                        <a:rPr lang="en-US" sz="1000" b="1" u="none" strike="noStrike" dirty="0">
                          <a:effectLst/>
                          <a:latin typeface="Arial" pitchFamily="34" charset="0"/>
                          <a:cs typeface="Arial" pitchFamily="34" charset="0"/>
                        </a:rPr>
                        <a:t>% of children 6-23 months of age who ate iron-rich foods in the past 24 hours</a:t>
                      </a:r>
                      <a:endParaRPr lang="en-US" sz="1000" b="1" i="0" u="none" strike="noStrike" dirty="0">
                        <a:solidFill>
                          <a:srgbClr val="000000"/>
                        </a:solidFill>
                        <a:effectLst/>
                        <a:latin typeface="Arial" pitchFamily="34" charset="0"/>
                        <a:cs typeface="Arial" pitchFamily="34" charset="0"/>
                      </a:endParaRPr>
                    </a:p>
                  </a:txBody>
                  <a:tcPr marL="7434" marR="7434" marT="7434" marB="0" anchor="b">
                    <a:solidFill>
                      <a:schemeClr val="accent1">
                        <a:lumMod val="20000"/>
                        <a:lumOff val="80000"/>
                      </a:schemeClr>
                    </a:solidFill>
                  </a:tcPr>
                </a:tc>
                <a:tc>
                  <a:txBody>
                    <a:bodyPr/>
                    <a:lstStyle/>
                    <a:p>
                      <a:pPr algn="r" fontAlgn="b"/>
                      <a:r>
                        <a:rPr lang="en-US" sz="1000" b="1" u="none" strike="noStrike">
                          <a:effectLst/>
                          <a:latin typeface="Arial" pitchFamily="34" charset="0"/>
                          <a:cs typeface="Arial" pitchFamily="34" charset="0"/>
                        </a:rPr>
                        <a:t>40.1%</a:t>
                      </a:r>
                      <a:endParaRPr lang="en-US" sz="1000" b="1" i="0" u="none" strike="noStrike">
                        <a:solidFill>
                          <a:srgbClr val="000000"/>
                        </a:solidFill>
                        <a:effectLst/>
                        <a:latin typeface="Arial" pitchFamily="34" charset="0"/>
                        <a:cs typeface="Arial" pitchFamily="34" charset="0"/>
                      </a:endParaRPr>
                    </a:p>
                  </a:txBody>
                  <a:tcPr marL="7434" marR="7434" marT="7434" marB="0" anchor="b">
                    <a:solidFill>
                      <a:schemeClr val="accent1">
                        <a:lumMod val="20000"/>
                        <a:lumOff val="80000"/>
                      </a:schemeClr>
                    </a:solidFill>
                  </a:tcPr>
                </a:tc>
                <a:tc>
                  <a:txBody>
                    <a:bodyPr/>
                    <a:lstStyle/>
                    <a:p>
                      <a:pPr algn="ctr" fontAlgn="b"/>
                      <a:r>
                        <a:rPr lang="en-US" sz="1000" b="1" u="none" strike="noStrike" dirty="0">
                          <a:effectLst/>
                          <a:latin typeface="Arial" pitchFamily="34" charset="0"/>
                          <a:cs typeface="Arial" pitchFamily="34" charset="0"/>
                        </a:rPr>
                        <a:t>n/a</a:t>
                      </a:r>
                      <a:endParaRPr lang="en-US" sz="1000" b="1" i="0" u="none" strike="noStrike" dirty="0">
                        <a:solidFill>
                          <a:srgbClr val="000000"/>
                        </a:solidFill>
                        <a:effectLst/>
                        <a:latin typeface="Arial" pitchFamily="34" charset="0"/>
                        <a:cs typeface="Arial" pitchFamily="34" charset="0"/>
                      </a:endParaRPr>
                    </a:p>
                  </a:txBody>
                  <a:tcPr marL="7434" marR="7434" marT="7434" marB="0" anchor="b">
                    <a:solidFill>
                      <a:schemeClr val="accent1">
                        <a:lumMod val="20000"/>
                        <a:lumOff val="80000"/>
                      </a:schemeClr>
                    </a:solidFill>
                  </a:tcPr>
                </a:tc>
              </a:tr>
              <a:tr h="268739">
                <a:tc gridSpan="3">
                  <a:txBody>
                    <a:bodyPr/>
                    <a:lstStyle/>
                    <a:p>
                      <a:pPr algn="l" fontAlgn="b"/>
                      <a:r>
                        <a:rPr lang="en-US" sz="1000" b="1" u="none" strike="noStrike" dirty="0">
                          <a:effectLst/>
                          <a:latin typeface="Arial" pitchFamily="34" charset="0"/>
                          <a:cs typeface="Arial" pitchFamily="34" charset="0"/>
                        </a:rPr>
                        <a:t>* </a:t>
                      </a:r>
                      <a:r>
                        <a:rPr lang="en-US" sz="1000" b="0" u="none" strike="noStrike" dirty="0">
                          <a:effectLst/>
                          <a:latin typeface="Arial" pitchFamily="34" charset="0"/>
                          <a:cs typeface="Arial" pitchFamily="34" charset="0"/>
                        </a:rPr>
                        <a:t>Note that the data is taken from several different surveys done in a combination of countries in Southern Africa</a:t>
                      </a:r>
                      <a:endParaRPr lang="en-US" sz="1000" b="0" i="0" u="none" strike="noStrike" dirty="0">
                        <a:solidFill>
                          <a:srgbClr val="000000"/>
                        </a:solidFill>
                        <a:effectLst/>
                        <a:latin typeface="Arial" pitchFamily="34" charset="0"/>
                        <a:cs typeface="Arial" pitchFamily="34" charset="0"/>
                      </a:endParaRPr>
                    </a:p>
                  </a:txBody>
                  <a:tcPr marL="7434" marR="7434" marT="7434" marB="0" anchor="b">
                    <a:solidFill>
                      <a:schemeClr val="accent1">
                        <a:lumMod val="20000"/>
                        <a:lumOff val="80000"/>
                      </a:schemeClr>
                    </a:solidFill>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xmlns="" val="837265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7517" y="467560"/>
            <a:ext cx="7916778" cy="6001643"/>
          </a:xfrm>
          <a:prstGeom prst="rect">
            <a:avLst/>
          </a:prstGeom>
        </p:spPr>
        <p:txBody>
          <a:bodyPr wrap="square">
            <a:spAutoFit/>
          </a:bodyPr>
          <a:lstStyle/>
          <a:p>
            <a:pPr lvl="1"/>
            <a:r>
              <a:rPr lang="en-US" sz="2000" b="1" i="1" dirty="0" smtClean="0"/>
              <a:t>SESSION 1: LOOKING AT DATA TO DESIGN PROGRAMS</a:t>
            </a:r>
          </a:p>
          <a:p>
            <a:pPr lvl="1"/>
            <a:endParaRPr lang="en-US" sz="2000" i="1" u="sng" dirty="0" smtClean="0"/>
          </a:p>
          <a:p>
            <a:pPr lvl="1"/>
            <a:r>
              <a:rPr lang="en-US" sz="2000" b="1" i="1" u="sng" dirty="0" smtClean="0"/>
              <a:t>Prioritizing IYCF Practices by looking at IYCF Indicators</a:t>
            </a:r>
          </a:p>
          <a:p>
            <a:pPr lvl="1"/>
            <a:endParaRPr lang="en-US" sz="2000" i="1" u="sng" dirty="0"/>
          </a:p>
          <a:p>
            <a:pPr lvl="1"/>
            <a:r>
              <a:rPr lang="en-US" sz="2000" i="1" u="sng" dirty="0" smtClean="0"/>
              <a:t>Small group work instructions</a:t>
            </a:r>
            <a:r>
              <a:rPr lang="en-US" sz="2000" i="1" dirty="0" smtClean="0"/>
              <a:t>:  </a:t>
            </a:r>
          </a:p>
          <a:p>
            <a:pPr lvl="1"/>
            <a:r>
              <a:rPr lang="en-US" sz="2000" i="1" dirty="0" smtClean="0"/>
              <a:t>Look at the data for Group A or Group B on the handout.  Which </a:t>
            </a:r>
            <a:r>
              <a:rPr lang="en-US" sz="2000" i="1" dirty="0"/>
              <a:t>practices does your group feel are </a:t>
            </a:r>
            <a:r>
              <a:rPr lang="en-US" sz="2000" i="1" dirty="0" smtClean="0"/>
              <a:t>very low?  Why did you choose these?  (Note: choose just a few.)</a:t>
            </a:r>
            <a:endParaRPr lang="en-US" sz="2000" i="1" dirty="0"/>
          </a:p>
          <a:p>
            <a:r>
              <a:rPr lang="en-US" i="1" dirty="0"/>
              <a:t> </a:t>
            </a:r>
            <a:endParaRPr lang="en-US" i="1" dirty="0" smtClean="0"/>
          </a:p>
          <a:p>
            <a:pPr lvl="1"/>
            <a:r>
              <a:rPr lang="en-US" sz="2000" i="1" u="sng" dirty="0" smtClean="0"/>
              <a:t>Examples from small group presentations</a:t>
            </a:r>
            <a:r>
              <a:rPr lang="en-US" sz="2000" i="1" dirty="0" smtClean="0"/>
              <a:t>:</a:t>
            </a:r>
          </a:p>
          <a:p>
            <a:pPr lvl="1"/>
            <a:endParaRPr lang="en-US" sz="2000" i="1" dirty="0"/>
          </a:p>
          <a:p>
            <a:pPr marL="342900" lvl="0" indent="-342900">
              <a:buFont typeface="Arial" pitchFamily="34" charset="0"/>
              <a:buChar char="•"/>
            </a:pPr>
            <a:r>
              <a:rPr lang="en-US" sz="2000" dirty="0"/>
              <a:t>% of infants 0-5 months of age who are exclusively breastfed</a:t>
            </a:r>
          </a:p>
          <a:p>
            <a:r>
              <a:rPr lang="en-US" sz="2000" dirty="0"/>
              <a:t> </a:t>
            </a:r>
          </a:p>
          <a:p>
            <a:pPr marL="342900" lvl="0" indent="-342900">
              <a:buFont typeface="Arial" pitchFamily="34" charset="0"/>
              <a:buChar char="•"/>
            </a:pPr>
            <a:r>
              <a:rPr lang="en-US" sz="2000" dirty="0"/>
              <a:t>% of children 6-23 months of age who receive the minimum acceptable </a:t>
            </a:r>
            <a:r>
              <a:rPr lang="en-US" sz="2000" dirty="0" smtClean="0"/>
              <a:t>diet.  </a:t>
            </a:r>
            <a:r>
              <a:rPr lang="en-US" sz="2000" i="1" dirty="0" smtClean="0"/>
              <a:t>Note this is a composite indicator which is a combination </a:t>
            </a:r>
            <a:r>
              <a:rPr lang="en-US" sz="2000" i="1" dirty="0"/>
              <a:t>of</a:t>
            </a:r>
            <a:r>
              <a:rPr lang="en-US" sz="2000" dirty="0" smtClean="0"/>
              <a:t>:</a:t>
            </a:r>
          </a:p>
          <a:p>
            <a:pPr marL="342900" lvl="0" indent="-342900">
              <a:buFont typeface="Arial" pitchFamily="34" charset="0"/>
              <a:buChar char="•"/>
            </a:pPr>
            <a:endParaRPr lang="en-US" sz="2000" dirty="0"/>
          </a:p>
          <a:p>
            <a:pPr marL="1257300" lvl="2" indent="-342900">
              <a:buFont typeface="Arial" pitchFamily="34" charset="0"/>
              <a:buChar char="•"/>
            </a:pPr>
            <a:r>
              <a:rPr lang="en-US" sz="2000" dirty="0" smtClean="0"/>
              <a:t>Diversity </a:t>
            </a:r>
            <a:r>
              <a:rPr lang="en-US" sz="2000" dirty="0"/>
              <a:t>of </a:t>
            </a:r>
            <a:r>
              <a:rPr lang="en-US" sz="2000" dirty="0" smtClean="0"/>
              <a:t>diet  (low)</a:t>
            </a:r>
          </a:p>
          <a:p>
            <a:pPr marL="1257300" lvl="2" indent="-342900">
              <a:buFont typeface="Arial" pitchFamily="34" charset="0"/>
              <a:buChar char="•"/>
            </a:pPr>
            <a:r>
              <a:rPr lang="en-US" sz="2000" dirty="0"/>
              <a:t>Frequency of feeding (lower</a:t>
            </a:r>
            <a:r>
              <a:rPr lang="en-US" sz="2000" dirty="0" smtClean="0"/>
              <a:t>)</a:t>
            </a:r>
            <a:endParaRPr lang="en-US" sz="2000" dirty="0"/>
          </a:p>
        </p:txBody>
      </p:sp>
    </p:spTree>
    <p:extLst>
      <p:ext uri="{BB962C8B-B14F-4D97-AF65-F5344CB8AC3E}">
        <p14:creationId xmlns:p14="http://schemas.microsoft.com/office/powerpoint/2010/main" xmlns="" val="2330544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5715" y="741179"/>
            <a:ext cx="7820025" cy="5324535"/>
          </a:xfrm>
          <a:prstGeom prst="rect">
            <a:avLst/>
          </a:prstGeom>
        </p:spPr>
        <p:txBody>
          <a:bodyPr wrap="square">
            <a:spAutoFit/>
          </a:bodyPr>
          <a:lstStyle/>
          <a:p>
            <a:pPr marL="342900" lvl="0" indent="-342900">
              <a:buFont typeface="Arial" pitchFamily="34" charset="0"/>
              <a:buChar char="•"/>
            </a:pPr>
            <a:r>
              <a:rPr lang="en-US" sz="2000" dirty="0"/>
              <a:t>% of children 6-23 months of age that are sick (with diarrhea) who were offered MORE fluids (including breast milk) during the illness</a:t>
            </a:r>
          </a:p>
          <a:p>
            <a:r>
              <a:rPr lang="en-US" sz="2000" dirty="0"/>
              <a:t> </a:t>
            </a:r>
          </a:p>
          <a:p>
            <a:pPr marL="342900" lvl="0" indent="-342900">
              <a:buFont typeface="Arial" pitchFamily="34" charset="0"/>
              <a:buChar char="•"/>
            </a:pPr>
            <a:r>
              <a:rPr lang="en-US" sz="2000" dirty="0"/>
              <a:t>% of children 6-23 months of age that are sick (with diarrhea) who were offered the SAME or MORE food during the illness</a:t>
            </a:r>
          </a:p>
          <a:p>
            <a:r>
              <a:rPr lang="en-US" sz="2000" dirty="0"/>
              <a:t> </a:t>
            </a:r>
          </a:p>
          <a:p>
            <a:pPr marL="342900" lvl="0" indent="-342900">
              <a:buFont typeface="Arial" pitchFamily="34" charset="0"/>
              <a:buChar char="•"/>
            </a:pPr>
            <a:r>
              <a:rPr lang="en-US" sz="2000" dirty="0"/>
              <a:t>% of children born who were put to the breast within 1 hour of birth</a:t>
            </a:r>
          </a:p>
          <a:p>
            <a:r>
              <a:rPr lang="en-US" sz="2000" dirty="0"/>
              <a:t> </a:t>
            </a:r>
          </a:p>
          <a:p>
            <a:pPr marL="342900" lvl="0" indent="-342900">
              <a:buFont typeface="Arial" pitchFamily="34" charset="0"/>
              <a:buChar char="•"/>
            </a:pPr>
            <a:r>
              <a:rPr lang="en-US" sz="2000" dirty="0"/>
              <a:t>% of children 6-23 months of age who ate iron-rich foods in the previous 24 hours</a:t>
            </a:r>
          </a:p>
          <a:p>
            <a:r>
              <a:rPr lang="en-US" sz="2000" dirty="0"/>
              <a:t> </a:t>
            </a:r>
          </a:p>
          <a:p>
            <a:pPr marL="342900" lvl="0" indent="-342900">
              <a:buFont typeface="Arial" pitchFamily="34" charset="0"/>
              <a:buChar char="•"/>
            </a:pPr>
            <a:r>
              <a:rPr lang="en-US" sz="2000" dirty="0"/>
              <a:t>% of children 6-23 months of age who received  Vitamin A supplement in previous 6 months</a:t>
            </a:r>
          </a:p>
          <a:p>
            <a:endParaRPr lang="en-US" sz="2000" dirty="0"/>
          </a:p>
          <a:p>
            <a:pPr marL="342900" lvl="0" indent="-342900">
              <a:buFont typeface="Arial" pitchFamily="34" charset="0"/>
              <a:buChar char="•"/>
            </a:pPr>
            <a:r>
              <a:rPr lang="en-US" sz="2000" dirty="0"/>
              <a:t>% of children 6-59 months of age with anemia</a:t>
            </a:r>
          </a:p>
        </p:txBody>
      </p:sp>
    </p:spTree>
    <p:extLst>
      <p:ext uri="{BB962C8B-B14F-4D97-AF65-F5344CB8AC3E}">
        <p14:creationId xmlns:p14="http://schemas.microsoft.com/office/powerpoint/2010/main" xmlns="" val="484542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550" y="994440"/>
            <a:ext cx="7324725" cy="4708981"/>
          </a:xfrm>
          <a:prstGeom prst="rect">
            <a:avLst/>
          </a:prstGeom>
        </p:spPr>
        <p:txBody>
          <a:bodyPr wrap="square">
            <a:spAutoFit/>
          </a:bodyPr>
          <a:lstStyle/>
          <a:p>
            <a:pPr lvl="1"/>
            <a:r>
              <a:rPr lang="en-US" sz="2000" i="1" u="sng" dirty="0" smtClean="0"/>
              <a:t>Small group work continued</a:t>
            </a:r>
            <a:r>
              <a:rPr lang="en-US" sz="2000" i="1" dirty="0" smtClean="0"/>
              <a:t>: </a:t>
            </a:r>
          </a:p>
          <a:p>
            <a:pPr lvl="1"/>
            <a:r>
              <a:rPr lang="en-US" sz="2000" i="1" dirty="0" smtClean="0"/>
              <a:t>Among </a:t>
            </a:r>
            <a:r>
              <a:rPr lang="en-US" sz="2000" i="1" dirty="0"/>
              <a:t>the recommend infant and young child feeding practices, which does your group feel are being done by a good percentage of women? (Note: choose just a few</a:t>
            </a:r>
            <a:r>
              <a:rPr lang="en-US" sz="2000" i="1" dirty="0" smtClean="0"/>
              <a:t>.)</a:t>
            </a:r>
            <a:endParaRPr lang="en-US" sz="2000" i="1" dirty="0"/>
          </a:p>
          <a:p>
            <a:r>
              <a:rPr lang="en-US" sz="2000" dirty="0"/>
              <a:t> </a:t>
            </a:r>
            <a:endParaRPr lang="en-US" sz="2000" dirty="0" smtClean="0"/>
          </a:p>
          <a:p>
            <a:endParaRPr lang="en-US" sz="2000" dirty="0" smtClean="0"/>
          </a:p>
          <a:p>
            <a:pPr marL="342900" lvl="0" indent="-342900">
              <a:buFont typeface="Arial" pitchFamily="34" charset="0"/>
              <a:buChar char="•"/>
            </a:pPr>
            <a:r>
              <a:rPr lang="en-US" sz="2000" dirty="0" smtClean="0"/>
              <a:t>% of children 12-15 months who continue to be breast fed</a:t>
            </a:r>
          </a:p>
          <a:p>
            <a:r>
              <a:rPr lang="en-US" sz="2000" dirty="0"/>
              <a:t> </a:t>
            </a:r>
          </a:p>
          <a:p>
            <a:pPr marL="342900" lvl="0" indent="-342900">
              <a:buFont typeface="Arial" pitchFamily="34" charset="0"/>
              <a:buChar char="•"/>
            </a:pPr>
            <a:r>
              <a:rPr lang="en-US" sz="2000" dirty="0"/>
              <a:t>% of infants 6-8 months receiving solids or semi-solids or soft food</a:t>
            </a:r>
          </a:p>
          <a:p>
            <a:r>
              <a:rPr lang="en-US" sz="2000" dirty="0"/>
              <a:t> </a:t>
            </a:r>
          </a:p>
          <a:p>
            <a:pPr marL="342900" lvl="0" indent="-342900">
              <a:buFont typeface="Arial" pitchFamily="34" charset="0"/>
              <a:buChar char="•"/>
            </a:pPr>
            <a:r>
              <a:rPr lang="en-US" sz="2000" dirty="0"/>
              <a:t>% of children 6-23 months of age sick (with diarrhea) who were offered the SAME or more amount of food during the illness</a:t>
            </a:r>
          </a:p>
          <a:p>
            <a:r>
              <a:rPr lang="en-US" sz="2000" dirty="0"/>
              <a:t> </a:t>
            </a:r>
          </a:p>
        </p:txBody>
      </p:sp>
    </p:spTree>
    <p:extLst>
      <p:ext uri="{BB962C8B-B14F-4D97-AF65-F5344CB8AC3E}">
        <p14:creationId xmlns:p14="http://schemas.microsoft.com/office/powerpoint/2010/main" xmlns="" val="1837818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541764"/>
            <a:ext cx="7581900" cy="5016758"/>
          </a:xfrm>
          <a:prstGeom prst="rect">
            <a:avLst/>
          </a:prstGeom>
        </p:spPr>
        <p:txBody>
          <a:bodyPr wrap="square">
            <a:spAutoFit/>
          </a:bodyPr>
          <a:lstStyle/>
          <a:p>
            <a:pPr lvl="1"/>
            <a:r>
              <a:rPr lang="en-US" sz="2000" i="1" u="sng" dirty="0" smtClean="0"/>
              <a:t>Small group work</a:t>
            </a:r>
            <a:r>
              <a:rPr lang="en-US" sz="2000" i="1" dirty="0" smtClean="0"/>
              <a:t>:  Which </a:t>
            </a:r>
            <a:r>
              <a:rPr lang="en-US" sz="2000" i="1" dirty="0"/>
              <a:t>two practices </a:t>
            </a:r>
            <a:r>
              <a:rPr lang="en-US" sz="2000" i="1" dirty="0" smtClean="0"/>
              <a:t>(for any reason) would </a:t>
            </a:r>
            <a:r>
              <a:rPr lang="en-US" sz="2000" i="1" dirty="0"/>
              <a:t>you suggest be prioritized for additional emphasis by a project?  Why?</a:t>
            </a:r>
          </a:p>
          <a:p>
            <a:r>
              <a:rPr lang="en-US" sz="2000" i="1" dirty="0"/>
              <a:t> </a:t>
            </a:r>
          </a:p>
          <a:p>
            <a:pPr marL="342900" lvl="0" indent="-342900">
              <a:buFont typeface="Arial" pitchFamily="34" charset="0"/>
              <a:buChar char="•"/>
            </a:pPr>
            <a:r>
              <a:rPr lang="en-US" sz="2000" dirty="0"/>
              <a:t>Exclusive breastfeeding 0-5 months:  it’s cheap (and easy to promote among poor families), no need for preparation, has a big statistically significant impact on child health and growth, has all the required nutrients, easy to digest, </a:t>
            </a:r>
            <a:r>
              <a:rPr lang="en-US" sz="2000" dirty="0" smtClean="0"/>
              <a:t>and can </a:t>
            </a:r>
            <a:r>
              <a:rPr lang="en-US" sz="2000" dirty="0"/>
              <a:t>be expressed and used when mother is away.</a:t>
            </a:r>
          </a:p>
          <a:p>
            <a:r>
              <a:rPr lang="en-US" sz="2000" dirty="0"/>
              <a:t> </a:t>
            </a:r>
          </a:p>
          <a:p>
            <a:pPr marL="342900" lvl="0" indent="-342900">
              <a:buFont typeface="Arial" pitchFamily="34" charset="0"/>
              <a:buChar char="•"/>
            </a:pPr>
            <a:r>
              <a:rPr lang="en-US" sz="2000" dirty="0" smtClean="0"/>
              <a:t>Children </a:t>
            </a:r>
            <a:r>
              <a:rPr lang="en-US" sz="2000" dirty="0"/>
              <a:t>6 to 23 months who receive a minimum acceptable diet (frequency, diversity, </a:t>
            </a:r>
            <a:r>
              <a:rPr lang="en-US" sz="2000" i="1" dirty="0"/>
              <a:t>don’t forget about QUANTITY</a:t>
            </a:r>
            <a:r>
              <a:rPr lang="en-US" sz="2000" dirty="0"/>
              <a:t>):  improving these practices should have a strong positive impact on child growth </a:t>
            </a:r>
            <a:r>
              <a:rPr lang="en-US" sz="2000" dirty="0" smtClean="0"/>
              <a:t>including </a:t>
            </a:r>
            <a:r>
              <a:rPr lang="en-US" sz="2000" dirty="0"/>
              <a:t>reduction of stunting and improving weight gain, prevention of illness/disease, and overall normal growth and </a:t>
            </a:r>
            <a:r>
              <a:rPr lang="en-US" sz="2000" dirty="0" smtClean="0"/>
              <a:t>development.</a:t>
            </a:r>
            <a:endParaRPr lang="en-US" sz="2000" dirty="0"/>
          </a:p>
        </p:txBody>
      </p:sp>
    </p:spTree>
    <p:extLst>
      <p:ext uri="{BB962C8B-B14F-4D97-AF65-F5344CB8AC3E}">
        <p14:creationId xmlns:p14="http://schemas.microsoft.com/office/powerpoint/2010/main" xmlns="" val="1919098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027539"/>
            <a:ext cx="7581900" cy="3785652"/>
          </a:xfrm>
          <a:prstGeom prst="rect">
            <a:avLst/>
          </a:prstGeom>
        </p:spPr>
        <p:txBody>
          <a:bodyPr wrap="square">
            <a:spAutoFit/>
          </a:bodyPr>
          <a:lstStyle/>
          <a:p>
            <a:pPr lvl="1"/>
            <a:r>
              <a:rPr lang="en-US" sz="2000" i="1" u="sng" dirty="0" smtClean="0"/>
              <a:t>Small group work continued</a:t>
            </a:r>
            <a:r>
              <a:rPr lang="en-US" sz="2000" i="1" dirty="0" smtClean="0"/>
              <a:t>:  Which </a:t>
            </a:r>
            <a:r>
              <a:rPr lang="en-US" sz="2000" i="1" dirty="0"/>
              <a:t>two practices </a:t>
            </a:r>
            <a:r>
              <a:rPr lang="en-US" sz="2000" i="1" dirty="0" smtClean="0"/>
              <a:t>(for any reason) would </a:t>
            </a:r>
            <a:r>
              <a:rPr lang="en-US" sz="2000" i="1" dirty="0"/>
              <a:t>you suggest be prioritized for additional emphasis by a project?  Why?</a:t>
            </a:r>
          </a:p>
          <a:p>
            <a:r>
              <a:rPr lang="en-US" sz="2000" i="1" dirty="0"/>
              <a:t> </a:t>
            </a:r>
            <a:endParaRPr lang="en-US" sz="2000" i="1" dirty="0" smtClean="0"/>
          </a:p>
          <a:p>
            <a:endParaRPr lang="en-US" sz="2000" i="1" dirty="0"/>
          </a:p>
          <a:p>
            <a:pPr marL="342900" lvl="0" indent="-342900">
              <a:buFont typeface="Arial" pitchFamily="34" charset="0"/>
              <a:buChar char="•"/>
            </a:pPr>
            <a:r>
              <a:rPr lang="en-US" sz="2000" dirty="0" smtClean="0"/>
              <a:t>Early </a:t>
            </a:r>
            <a:r>
              <a:rPr lang="en-US" sz="2000" dirty="0"/>
              <a:t>initiation of breastfeeding within 1 hour of birth: Because colostrum provides </a:t>
            </a:r>
            <a:r>
              <a:rPr lang="en-US" sz="2000" dirty="0" smtClean="0"/>
              <a:t>natural </a:t>
            </a:r>
            <a:r>
              <a:rPr lang="en-US" sz="2000" dirty="0"/>
              <a:t>immunity for the child, which is important and has a long term positive impact on the health of the child and </a:t>
            </a:r>
            <a:r>
              <a:rPr lang="en-US" sz="2000" dirty="0" smtClean="0"/>
              <a:t>reduction of child mortality.</a:t>
            </a:r>
            <a:endParaRPr lang="en-US" sz="2000" dirty="0"/>
          </a:p>
          <a:p>
            <a:pPr lvl="0"/>
            <a:r>
              <a:rPr lang="en-US" sz="2000" dirty="0"/>
              <a:t> </a:t>
            </a:r>
          </a:p>
          <a:p>
            <a:pPr marL="342900" lvl="0" indent="-342900">
              <a:buFont typeface="Arial" pitchFamily="34" charset="0"/>
              <a:buChar char="•"/>
            </a:pPr>
            <a:r>
              <a:rPr lang="en-US" sz="2000" dirty="0"/>
              <a:t>Feeding during illness: improvements in this practice may have a positive impact in reducing high infant mortality </a:t>
            </a:r>
            <a:r>
              <a:rPr lang="en-US" sz="2000" dirty="0" smtClean="0"/>
              <a:t>rates.</a:t>
            </a:r>
            <a:endParaRPr lang="en-US" sz="2000" dirty="0"/>
          </a:p>
        </p:txBody>
      </p:sp>
    </p:spTree>
    <p:extLst>
      <p:ext uri="{BB962C8B-B14F-4D97-AF65-F5344CB8AC3E}">
        <p14:creationId xmlns:p14="http://schemas.microsoft.com/office/powerpoint/2010/main" xmlns="" val="3963698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6" descr="PPT-final-new-6-small"/>
          <p:cNvPicPr>
            <a:picLocks noChangeAspect="1" noChangeArrowheads="1"/>
          </p:cNvPicPr>
          <p:nvPr/>
        </p:nvPicPr>
        <p:blipFill>
          <a:blip r:embed="rId2"/>
          <a:srcRect/>
          <a:stretch>
            <a:fillRect/>
          </a:stretch>
        </p:blipFill>
        <p:spPr bwMode="auto">
          <a:xfrm>
            <a:off x="0" y="12032"/>
            <a:ext cx="9144000" cy="6858000"/>
          </a:xfrm>
          <a:prstGeom prst="rect">
            <a:avLst/>
          </a:prstGeom>
          <a:noFill/>
          <a:ln w="9525">
            <a:noFill/>
            <a:miter lim="800000"/>
            <a:headEnd/>
            <a:tailEnd/>
          </a:ln>
        </p:spPr>
      </p:pic>
      <p:pic>
        <p:nvPicPr>
          <p:cNvPr id="5122" name="Picture 14" descr="Horizontal_CMYK"/>
          <p:cNvPicPr>
            <a:picLocks noChangeAspect="1" noChangeArrowheads="1"/>
          </p:cNvPicPr>
          <p:nvPr/>
        </p:nvPicPr>
        <p:blipFill>
          <a:blip r:embed="rId3"/>
          <a:srcRect/>
          <a:stretch>
            <a:fillRect/>
          </a:stretch>
        </p:blipFill>
        <p:spPr bwMode="auto">
          <a:xfrm>
            <a:off x="4557713" y="5676900"/>
            <a:ext cx="2390775" cy="919163"/>
          </a:xfrm>
          <a:prstGeom prst="rect">
            <a:avLst/>
          </a:prstGeom>
          <a:noFill/>
          <a:ln w="9525">
            <a:noFill/>
            <a:miter lim="800000"/>
            <a:headEnd/>
            <a:tailEnd/>
          </a:ln>
        </p:spPr>
      </p:pic>
      <p:pic>
        <p:nvPicPr>
          <p:cNvPr id="5125" name="Picture 10" descr="TOPS-logo-final-transparent_dark"/>
          <p:cNvPicPr>
            <a:picLocks noChangeAspect="1" noChangeArrowheads="1"/>
          </p:cNvPicPr>
          <p:nvPr/>
        </p:nvPicPr>
        <p:blipFill>
          <a:blip r:embed="rId4"/>
          <a:srcRect/>
          <a:stretch>
            <a:fillRect/>
          </a:stretch>
        </p:blipFill>
        <p:spPr bwMode="auto">
          <a:xfrm>
            <a:off x="2381250" y="5845175"/>
            <a:ext cx="2454275" cy="676275"/>
          </a:xfrm>
          <a:prstGeom prst="rect">
            <a:avLst/>
          </a:prstGeom>
          <a:noFill/>
          <a:ln w="9525">
            <a:noFill/>
            <a:miter lim="800000"/>
            <a:headEnd/>
            <a:tailEnd/>
          </a:ln>
        </p:spPr>
      </p:pic>
      <p:sp>
        <p:nvSpPr>
          <p:cNvPr id="5127" name="Text Box 7"/>
          <p:cNvSpPr txBox="1">
            <a:spLocks noChangeArrowheads="1"/>
          </p:cNvSpPr>
          <p:nvPr/>
        </p:nvSpPr>
        <p:spPr bwMode="auto">
          <a:xfrm>
            <a:off x="1651000" y="946150"/>
            <a:ext cx="6140450" cy="1077218"/>
          </a:xfrm>
          <a:prstGeom prst="rect">
            <a:avLst/>
          </a:prstGeom>
          <a:noFill/>
          <a:ln w="9525">
            <a:noFill/>
            <a:miter lim="800000"/>
            <a:headEnd/>
            <a:tailEnd/>
          </a:ln>
          <a:effectLst/>
        </p:spPr>
        <p:txBody>
          <a:bodyPr wrap="square">
            <a:spAutoFit/>
          </a:bodyPr>
          <a:lstStyle/>
          <a:p>
            <a:pPr defTabSz="914400"/>
            <a:r>
              <a:rPr lang="en-US" sz="3200" dirty="0">
                <a:solidFill>
                  <a:srgbClr val="C57E29"/>
                </a:solidFill>
              </a:rPr>
              <a:t>Optimal Complementary Feeding </a:t>
            </a:r>
          </a:p>
          <a:p>
            <a:pPr defTabSz="914400"/>
            <a:r>
              <a:rPr lang="en-US" sz="3200" dirty="0">
                <a:solidFill>
                  <a:srgbClr val="C57E29"/>
                </a:solidFill>
              </a:rPr>
              <a:t>of Infants and Young </a:t>
            </a:r>
            <a:r>
              <a:rPr lang="en-US" sz="3200" dirty="0" smtClean="0">
                <a:solidFill>
                  <a:srgbClr val="C57E29"/>
                </a:solidFill>
              </a:rPr>
              <a:t>Children</a:t>
            </a:r>
          </a:p>
        </p:txBody>
      </p:sp>
      <p:sp>
        <p:nvSpPr>
          <p:cNvPr id="5128" name="Text Box 8"/>
          <p:cNvSpPr txBox="1">
            <a:spLocks noChangeArrowheads="1"/>
          </p:cNvSpPr>
          <p:nvPr/>
        </p:nvSpPr>
        <p:spPr bwMode="auto">
          <a:xfrm>
            <a:off x="1516062" y="2165831"/>
            <a:ext cx="6410325" cy="4154984"/>
          </a:xfrm>
          <a:prstGeom prst="rect">
            <a:avLst/>
          </a:prstGeom>
          <a:noFill/>
          <a:ln w="9525">
            <a:noFill/>
            <a:miter lim="800000"/>
            <a:headEnd/>
            <a:tailEnd/>
          </a:ln>
          <a:effectLst/>
        </p:spPr>
        <p:txBody>
          <a:bodyPr wrap="square">
            <a:spAutoFit/>
          </a:bodyPr>
          <a:lstStyle/>
          <a:p>
            <a:pPr defTabSz="914400"/>
            <a:r>
              <a:rPr lang="en-US" i="1" dirty="0" smtClean="0">
                <a:solidFill>
                  <a:schemeClr val="tx1">
                    <a:lumMod val="75000"/>
                    <a:lumOff val="25000"/>
                  </a:schemeClr>
                </a:solidFill>
              </a:rPr>
              <a:t>NOTE this is one way to remember key practices:</a:t>
            </a:r>
          </a:p>
          <a:p>
            <a:pPr defTabSz="914400"/>
            <a:endParaRPr lang="en-US" i="1" dirty="0" smtClean="0">
              <a:solidFill>
                <a:schemeClr val="tx1">
                  <a:lumMod val="75000"/>
                  <a:lumOff val="25000"/>
                </a:schemeClr>
              </a:solidFill>
            </a:endParaRPr>
          </a:p>
          <a:p>
            <a:pPr marL="800100" lvl="1" indent="-342900" defTabSz="914400">
              <a:buFont typeface="Arial" pitchFamily="34" charset="0"/>
              <a:buChar char="•"/>
            </a:pPr>
            <a:r>
              <a:rPr lang="en-US" dirty="0" smtClean="0">
                <a:solidFill>
                  <a:schemeClr val="tx1">
                    <a:lumMod val="75000"/>
                    <a:lumOff val="25000"/>
                  </a:schemeClr>
                </a:solidFill>
              </a:rPr>
              <a:t>CONSISTENCY (e.g. of porridge)</a:t>
            </a:r>
          </a:p>
          <a:p>
            <a:pPr marL="800100" lvl="1" indent="-342900" defTabSz="914400">
              <a:buFont typeface="Arial" pitchFamily="34" charset="0"/>
              <a:buChar char="•"/>
            </a:pPr>
            <a:r>
              <a:rPr lang="en-US" dirty="0" smtClean="0">
                <a:solidFill>
                  <a:schemeClr val="tx1">
                    <a:lumMod val="75000"/>
                    <a:lumOff val="25000"/>
                  </a:schemeClr>
                </a:solidFill>
              </a:rPr>
              <a:t>FREQUENCY</a:t>
            </a:r>
          </a:p>
          <a:p>
            <a:pPr marL="800100" lvl="1" indent="-342900" defTabSz="914400">
              <a:buFont typeface="Arial" pitchFamily="34" charset="0"/>
              <a:buChar char="•"/>
            </a:pPr>
            <a:endParaRPr lang="en-US" dirty="0" smtClean="0">
              <a:solidFill>
                <a:schemeClr val="tx1">
                  <a:lumMod val="75000"/>
                  <a:lumOff val="25000"/>
                </a:schemeClr>
              </a:solidFill>
            </a:endParaRPr>
          </a:p>
          <a:p>
            <a:pPr marL="800100" lvl="1" indent="-342900" defTabSz="914400">
              <a:buFont typeface="Arial" pitchFamily="34" charset="0"/>
              <a:buChar char="•"/>
            </a:pPr>
            <a:r>
              <a:rPr lang="en-US" u="sng" dirty="0" smtClean="0">
                <a:solidFill>
                  <a:schemeClr val="tx1">
                    <a:lumMod val="75000"/>
                    <a:lumOff val="25000"/>
                  </a:schemeClr>
                </a:solidFill>
              </a:rPr>
              <a:t>QUANTITY  !!!!!!!!!!!!!!</a:t>
            </a:r>
          </a:p>
          <a:p>
            <a:pPr marL="800100" lvl="1" indent="-342900" defTabSz="914400">
              <a:buFont typeface="Arial" pitchFamily="34" charset="0"/>
              <a:buChar char="•"/>
            </a:pPr>
            <a:endParaRPr lang="en-US" dirty="0" smtClean="0">
              <a:solidFill>
                <a:schemeClr val="tx1">
                  <a:lumMod val="75000"/>
                  <a:lumOff val="25000"/>
                </a:schemeClr>
              </a:solidFill>
            </a:endParaRPr>
          </a:p>
          <a:p>
            <a:pPr marL="800100" lvl="1" indent="-342900" defTabSz="914400">
              <a:buFont typeface="Arial" pitchFamily="34" charset="0"/>
              <a:buChar char="•"/>
            </a:pPr>
            <a:r>
              <a:rPr lang="en-US" dirty="0" smtClean="0">
                <a:solidFill>
                  <a:schemeClr val="tx1">
                    <a:lumMod val="75000"/>
                    <a:lumOff val="25000"/>
                  </a:schemeClr>
                </a:solidFill>
              </a:rPr>
              <a:t>QUALITY  (DIVERSITY)</a:t>
            </a:r>
            <a:endParaRPr lang="en-US" dirty="0">
              <a:solidFill>
                <a:schemeClr val="tx1">
                  <a:lumMod val="75000"/>
                  <a:lumOff val="25000"/>
                </a:schemeClr>
              </a:solidFill>
            </a:endParaRPr>
          </a:p>
          <a:p>
            <a:pPr defTabSz="914400"/>
            <a:endParaRPr lang="en-US" dirty="0">
              <a:solidFill>
                <a:schemeClr val="tx1">
                  <a:lumMod val="75000"/>
                  <a:lumOff val="25000"/>
                </a:schemeClr>
              </a:solidFill>
            </a:endParaRPr>
          </a:p>
          <a:p>
            <a:pPr defTabSz="914400"/>
            <a:endParaRPr lang="en-US" dirty="0">
              <a:solidFill>
                <a:srgbClr val="7B7F28"/>
              </a:solidFill>
            </a:endParaRPr>
          </a:p>
        </p:txBody>
      </p:sp>
    </p:spTree>
    <p:extLst>
      <p:ext uri="{BB962C8B-B14F-4D97-AF65-F5344CB8AC3E}">
        <p14:creationId xmlns:p14="http://schemas.microsoft.com/office/powerpoint/2010/main" xmlns="" val="856270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610</TotalTime>
  <Words>1527</Words>
  <Application>Microsoft Office PowerPoint</Application>
  <PresentationFormat>On-screen Show (4:3)</PresentationFormat>
  <Paragraphs>281</Paragraphs>
  <Slides>24</Slides>
  <Notes>0</Notes>
  <HiddenSlides>0</HiddenSlides>
  <MMClips>0</MMClips>
  <ScaleCrop>false</ScaleCrop>
  <HeadingPairs>
    <vt:vector size="4" baseType="variant">
      <vt:variant>
        <vt:lpstr>Theme</vt:lpstr>
      </vt:variant>
      <vt:variant>
        <vt:i4>7</vt:i4>
      </vt:variant>
      <vt:variant>
        <vt:lpstr>Slide Titles</vt:lpstr>
      </vt:variant>
      <vt:variant>
        <vt:i4>24</vt:i4>
      </vt:variant>
    </vt:vector>
  </HeadingPairs>
  <TitlesOfParts>
    <vt:vector size="31" baseType="lpstr">
      <vt:lpstr>Office Theme</vt:lpstr>
      <vt:lpstr>1_Office Theme</vt:lpstr>
      <vt:lpstr>2_Office Theme</vt:lpstr>
      <vt:lpstr>3_Office Theme</vt:lpstr>
      <vt:lpstr>4_Office Theme</vt:lpstr>
      <vt:lpstr>5_Office Theme</vt:lpstr>
      <vt:lpstr>6_Office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Group A: Pregnancy and nutrition </vt:lpstr>
      <vt:lpstr>Group A cont’d: Early initiation of breastfeeding</vt:lpstr>
      <vt:lpstr>Group B: Exclusive breastfeeding for the first 6 months</vt:lpstr>
      <vt:lpstr>Group C: Complementary feeding 6 to 8 months</vt:lpstr>
      <vt:lpstr>Group D: Complementary feeding 12 to 23 months</vt:lpstr>
      <vt:lpstr>Group E: Feeding the sick child</vt:lpstr>
      <vt:lpstr>Slide 21</vt:lpstr>
      <vt:lpstr>Slide 22</vt:lpstr>
      <vt:lpstr>Slide 23</vt:lpstr>
      <vt:lpstr>Slide 24</vt:lpstr>
    </vt:vector>
  </TitlesOfParts>
  <Company>GO! Creative,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Gail Oring</dc:creator>
  <cp:lastModifiedBy>nneumann</cp:lastModifiedBy>
  <cp:revision>70</cp:revision>
  <cp:lastPrinted>2011-10-10T14:05:31Z</cp:lastPrinted>
  <dcterms:created xsi:type="dcterms:W3CDTF">2011-05-16T14:12:23Z</dcterms:created>
  <dcterms:modified xsi:type="dcterms:W3CDTF">2012-05-29T21:18:40Z</dcterms:modified>
</cp:coreProperties>
</file>