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6" r:id="rId1"/>
  </p:sldMasterIdLst>
  <p:notesMasterIdLst>
    <p:notesMasterId r:id="rId28"/>
  </p:notesMasterIdLst>
  <p:sldIdLst>
    <p:sldId id="260" r:id="rId2"/>
    <p:sldId id="337" r:id="rId3"/>
    <p:sldId id="315" r:id="rId4"/>
    <p:sldId id="314" r:id="rId5"/>
    <p:sldId id="336" r:id="rId6"/>
    <p:sldId id="261" r:id="rId7"/>
    <p:sldId id="281" r:id="rId8"/>
    <p:sldId id="300" r:id="rId9"/>
    <p:sldId id="274" r:id="rId10"/>
    <p:sldId id="263" r:id="rId11"/>
    <p:sldId id="324" r:id="rId12"/>
    <p:sldId id="302" r:id="rId13"/>
    <p:sldId id="303" r:id="rId14"/>
    <p:sldId id="304" r:id="rId15"/>
    <p:sldId id="306" r:id="rId16"/>
    <p:sldId id="319" r:id="rId17"/>
    <p:sldId id="320" r:id="rId18"/>
    <p:sldId id="321" r:id="rId19"/>
    <p:sldId id="322" r:id="rId20"/>
    <p:sldId id="330" r:id="rId21"/>
    <p:sldId id="308" r:id="rId22"/>
    <p:sldId id="309" r:id="rId23"/>
    <p:sldId id="331" r:id="rId24"/>
    <p:sldId id="338" r:id="rId25"/>
    <p:sldId id="339" r:id="rId26"/>
    <p:sldId id="310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74" autoAdjust="0"/>
  </p:normalViewPr>
  <p:slideViewPr>
    <p:cSldViewPr showGuides="1">
      <p:cViewPr>
        <p:scale>
          <a:sx n="64" d="100"/>
          <a:sy n="64" d="100"/>
        </p:scale>
        <p:origin x="-1566" y="-72"/>
      </p:cViewPr>
      <p:guideLst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Sheet1!$G$5:$G$9</c:f>
              <c:strCache>
                <c:ptCount val="5"/>
                <c:pt idx="0">
                  <c:v>0%</c:v>
                </c:pt>
                <c:pt idx="1">
                  <c:v>10-30%</c:v>
                </c:pt>
                <c:pt idx="2">
                  <c:v>40-60%</c:v>
                </c:pt>
                <c:pt idx="3">
                  <c:v>70-90%</c:v>
                </c:pt>
                <c:pt idx="4">
                  <c:v>100%</c:v>
                </c:pt>
              </c:strCache>
            </c:strRef>
          </c:cat>
          <c:val>
            <c:numRef>
              <c:f>Sheet1!$H$5:$H$9</c:f>
              <c:numCache>
                <c:formatCode>0%</c:formatCode>
                <c:ptCount val="5"/>
                <c:pt idx="0">
                  <c:v>0.1</c:v>
                </c:pt>
                <c:pt idx="1">
                  <c:v>0.42</c:v>
                </c:pt>
                <c:pt idx="2">
                  <c:v>0.26</c:v>
                </c:pt>
                <c:pt idx="3">
                  <c:v>0.2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84512"/>
        <c:axId val="45186048"/>
      </c:barChart>
      <c:catAx>
        <c:axId val="45184512"/>
        <c:scaling>
          <c:orientation val="minMax"/>
        </c:scaling>
        <c:delete val="0"/>
        <c:axPos val="l"/>
        <c:majorTickMark val="out"/>
        <c:minorTickMark val="none"/>
        <c:tickLblPos val="nextTo"/>
        <c:crossAx val="45186048"/>
        <c:crosses val="autoZero"/>
        <c:auto val="1"/>
        <c:lblAlgn val="ctr"/>
        <c:lblOffset val="100"/>
        <c:noMultiLvlLbl val="0"/>
      </c:catAx>
      <c:valAx>
        <c:axId val="451860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51845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Sheet1!$F$23:$F$25</c:f>
              <c:strCache>
                <c:ptCount val="3"/>
                <c:pt idx="0">
                  <c:v>N.A.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Sheet1!$G$23:$G$25</c:f>
              <c:numCache>
                <c:formatCode>0%</c:formatCode>
                <c:ptCount val="3"/>
                <c:pt idx="0">
                  <c:v>0.14000000000000001</c:v>
                </c:pt>
                <c:pt idx="1">
                  <c:v>0.25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30720"/>
        <c:axId val="45244800"/>
      </c:barChart>
      <c:catAx>
        <c:axId val="45230720"/>
        <c:scaling>
          <c:orientation val="minMax"/>
        </c:scaling>
        <c:delete val="0"/>
        <c:axPos val="l"/>
        <c:majorTickMark val="out"/>
        <c:minorTickMark val="none"/>
        <c:tickLblPos val="nextTo"/>
        <c:crossAx val="45244800"/>
        <c:crosses val="autoZero"/>
        <c:auto val="1"/>
        <c:lblAlgn val="ctr"/>
        <c:lblOffset val="100"/>
        <c:noMultiLvlLbl val="0"/>
      </c:catAx>
      <c:valAx>
        <c:axId val="452448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52307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672468-C366-4DC7-B2E3-FF2AE7DF88EA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B3E01D-BE55-4371-A671-5D849019D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0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89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21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3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3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3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3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3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51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87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09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1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3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3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3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92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3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7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9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3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3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7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6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3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E01D-BE55-4371-A671-5D849019DF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0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2A92DE-30B5-495F-B710-5D93C87D5BF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EAFC82-D83B-40C7-810A-F840909FC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92DE-30B5-495F-B710-5D93C87D5BF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FC82-D83B-40C7-810A-F840909FC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92DE-30B5-495F-B710-5D93C87D5BF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EAFC82-D83B-40C7-810A-F840909FC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92DE-30B5-495F-B710-5D93C87D5BF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FC82-D83B-40C7-810A-F840909FC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2A92DE-30B5-495F-B710-5D93C87D5BF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EAFC82-D83B-40C7-810A-F840909FC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92DE-30B5-495F-B710-5D93C87D5BF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FC82-D83B-40C7-810A-F840909FC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92DE-30B5-495F-B710-5D93C87D5BF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FC82-D83B-40C7-810A-F840909FC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92DE-30B5-495F-B710-5D93C87D5BF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FC82-D83B-40C7-810A-F840909FC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92DE-30B5-495F-B710-5D93C87D5BF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FC82-D83B-40C7-810A-F840909FC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92DE-30B5-495F-B710-5D93C87D5BF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EAFC82-D83B-40C7-810A-F840909FC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92DE-30B5-495F-B710-5D93C87D5BF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FC82-D83B-40C7-810A-F840909FC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F22A92DE-30B5-495F-B710-5D93C87D5BF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8BEAFC82-D83B-40C7-810A-F840909FC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447800"/>
            <a:ext cx="6553200" cy="3581400"/>
          </a:xfrm>
        </p:spPr>
        <p:txBody>
          <a:bodyPr/>
          <a:lstStyle/>
          <a:p>
            <a:r>
              <a:rPr lang="en-US" sz="4000" b="1" dirty="0"/>
              <a:t>“"A Huge Case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of </a:t>
            </a:r>
            <a:r>
              <a:rPr lang="en-US" sz="4000" b="1" dirty="0"/>
              <a:t>and for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Learner-centric </a:t>
            </a:r>
            <a:br>
              <a:rPr lang="en-US" sz="4000" b="1" dirty="0" smtClean="0"/>
            </a:br>
            <a:r>
              <a:rPr lang="en-US" sz="4000" b="1" dirty="0" smtClean="0"/>
              <a:t>Design</a:t>
            </a:r>
            <a:r>
              <a:rPr lang="en-US" sz="4000" b="1" dirty="0"/>
              <a:t>"</a:t>
            </a: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1000" b="1" dirty="0"/>
              <a:t>How a combination of 10 learning formats,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all </a:t>
            </a:r>
            <a:r>
              <a:rPr lang="en-US" sz="1000" b="1" dirty="0"/>
              <a:t>designed with the learner in mind,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turned </a:t>
            </a:r>
            <a:r>
              <a:rPr lang="en-US" sz="1000" b="1" dirty="0"/>
              <a:t>a large-scale, multi-stakeholder </a:t>
            </a:r>
            <a:r>
              <a:rPr lang="en-US" sz="1000" b="1" dirty="0" smtClean="0"/>
              <a:t>event</a:t>
            </a:r>
            <a:br>
              <a:rPr lang="en-US" sz="1000" b="1" dirty="0" smtClean="0"/>
            </a:br>
            <a:r>
              <a:rPr lang="en-US" sz="1000" b="1" dirty="0" smtClean="0"/>
              <a:t> </a:t>
            </a:r>
            <a:r>
              <a:rPr lang="en-US" sz="1000" b="1" dirty="0"/>
              <a:t>into a success </a:t>
            </a:r>
            <a:r>
              <a:rPr lang="en-US" sz="1000" b="1" dirty="0" smtClean="0"/>
              <a:t>based </a:t>
            </a:r>
            <a:r>
              <a:rPr lang="en-US" sz="1000" b="1" dirty="0"/>
              <a:t>on knowledge shared and absorbed.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800" b="1" i="1" dirty="0" err="1" smtClean="0"/>
              <a:t>arno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boersma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dirty="0" smtClean="0"/>
              <a:t>for the KM task force</a:t>
            </a:r>
            <a:br>
              <a:rPr lang="en-US" sz="2400" dirty="0" smtClean="0"/>
            </a:br>
            <a:r>
              <a:rPr lang="en-US" sz="2400" dirty="0" smtClean="0"/>
              <a:t>Sept 10, 2015 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010400" y="152400"/>
            <a:ext cx="1981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0" dirty="0" smtClean="0"/>
              <a:t>!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9169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88" y="1658355"/>
            <a:ext cx="8781141" cy="49891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55847"/>
            <a:ext cx="7530324" cy="1054394"/>
          </a:xfrm>
        </p:spPr>
        <p:txBody>
          <a:bodyPr/>
          <a:lstStyle/>
          <a:p>
            <a:pPr algn="l"/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b="1" cap="none" dirty="0" smtClean="0"/>
              <a:t>ORG. SILOS ARE BROKEN   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/>
          </a:p>
        </p:txBody>
      </p:sp>
      <p:sp>
        <p:nvSpPr>
          <p:cNvPr id="24" name="Rectangle 23"/>
          <p:cNvSpPr/>
          <p:nvPr/>
        </p:nvSpPr>
        <p:spPr>
          <a:xfrm>
            <a:off x="152400" y="1632858"/>
            <a:ext cx="8839200" cy="203925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stCxn id="6" idx="6"/>
          </p:cNvCxnSpPr>
          <p:nvPr/>
        </p:nvCxnSpPr>
        <p:spPr>
          <a:xfrm>
            <a:off x="2148114" y="2552700"/>
            <a:ext cx="914400" cy="914400"/>
          </a:xfrm>
          <a:prstGeom prst="bentConnector2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3062514" y="2552700"/>
            <a:ext cx="2423886" cy="914400"/>
          </a:xfrm>
          <a:prstGeom prst="bentConnector3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4"/>
          </p:cNvCxnSpPr>
          <p:nvPr/>
        </p:nvCxnSpPr>
        <p:spPr>
          <a:xfrm rot="5400000" flipH="1" flipV="1">
            <a:off x="6496050" y="1924050"/>
            <a:ext cx="457200" cy="1943100"/>
          </a:xfrm>
          <a:prstGeom prst="bentConnector4">
            <a:avLst>
              <a:gd name="adj1" fmla="val -50000"/>
              <a:gd name="adj2" fmla="val 64706"/>
            </a:avLst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362200" y="1981200"/>
            <a:ext cx="1143000" cy="1143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KLI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WBI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0" y="1981200"/>
            <a:ext cx="1143000" cy="1143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ITS</a:t>
            </a:r>
          </a:p>
          <a:p>
            <a:pPr algn="ctr"/>
            <a:r>
              <a:rPr lang="en-US" dirty="0" smtClean="0"/>
              <a:t>HR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81600" y="1981200"/>
            <a:ext cx="1143000" cy="1143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OTHER NET-WORKS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6553200" y="1981200"/>
            <a:ext cx="1143000" cy="1143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IFC</a:t>
            </a:r>
            <a:endParaRPr lang="en-US" dirty="0"/>
          </a:p>
        </p:txBody>
      </p:sp>
      <p:cxnSp>
        <p:nvCxnSpPr>
          <p:cNvPr id="22" name="Elbow Connector 21"/>
          <p:cNvCxnSpPr/>
          <p:nvPr/>
        </p:nvCxnSpPr>
        <p:spPr>
          <a:xfrm rot="16200000" flipV="1">
            <a:off x="4350657" y="-710292"/>
            <a:ext cx="12700" cy="5548086"/>
          </a:xfrm>
          <a:prstGeom prst="bentConnector3">
            <a:avLst>
              <a:gd name="adj1" fmla="val 1800000"/>
            </a:avLst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005114" y="1981200"/>
            <a:ext cx="1143000" cy="1143000"/>
          </a:xfrm>
          <a:prstGeom prst="ellips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SDN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609600" y="263604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solidFill>
                  <a:schemeClr val="bg1"/>
                </a:solidFill>
              </a:rPr>
              <a:t>9.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3100" y="4191000"/>
            <a:ext cx="3238500" cy="2484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4677927"/>
            <a:ext cx="2653524" cy="19819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65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40" y="317206"/>
            <a:ext cx="7238260" cy="1054394"/>
          </a:xfrm>
        </p:spPr>
        <p:txBody>
          <a:bodyPr/>
          <a:lstStyle/>
          <a:p>
            <a:pPr algn="l"/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b="1" cap="none" dirty="0" smtClean="0"/>
              <a:t>COMMUNICATION: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APPEALING, RELEVANT, CONSISTENT </a:t>
            </a:r>
            <a:br>
              <a:rPr lang="en-US" cap="none" dirty="0" smtClean="0"/>
            </a:br>
            <a:endParaRPr lang="en-US" cap="non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525" y="4545950"/>
            <a:ext cx="4074675" cy="196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044324"/>
            <a:ext cx="3200400" cy="2070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5771" y="263604"/>
            <a:ext cx="1242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8.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08" y="1630680"/>
            <a:ext cx="4447471" cy="5074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525" y="1630680"/>
            <a:ext cx="1829138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162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600200"/>
            <a:ext cx="8839200" cy="51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55847"/>
            <a:ext cx="7162800" cy="1054394"/>
          </a:xfrm>
        </p:spPr>
        <p:txBody>
          <a:bodyPr/>
          <a:lstStyle/>
          <a:p>
            <a:pPr algn="l"/>
            <a:r>
              <a:rPr lang="en-US" b="1" cap="none" dirty="0" smtClean="0"/>
              <a:t>TOPICS ARE SOURCED BOTTOM-UP</a:t>
            </a:r>
            <a:endParaRPr lang="en-US" b="1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09800"/>
            <a:ext cx="88392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71" y="263604"/>
            <a:ext cx="1242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7.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131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55847"/>
            <a:ext cx="7314460" cy="1054394"/>
          </a:xfrm>
        </p:spPr>
        <p:txBody>
          <a:bodyPr/>
          <a:lstStyle/>
          <a:p>
            <a:pPr algn="l"/>
            <a:r>
              <a:rPr lang="en-US" b="1" cap="none" dirty="0" smtClean="0"/>
              <a:t/>
            </a:r>
            <a:br>
              <a:rPr lang="en-US" b="1" cap="none" dirty="0" smtClean="0"/>
            </a:br>
            <a:r>
              <a:rPr lang="en-US" b="1" cap="none" dirty="0" smtClean="0"/>
              <a:t>‘PERFORMERS’ ARE TRAINED</a:t>
            </a:r>
            <a:br>
              <a:rPr lang="en-US" b="1" cap="none" dirty="0" smtClean="0"/>
            </a:br>
            <a:endParaRPr lang="en-US" b="1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205771" y="263604"/>
            <a:ext cx="1242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6.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51" y="1630680"/>
            <a:ext cx="8831549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433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55847"/>
            <a:ext cx="7314460" cy="1054394"/>
          </a:xfrm>
        </p:spPr>
        <p:txBody>
          <a:bodyPr/>
          <a:lstStyle/>
          <a:p>
            <a:pPr algn="l"/>
            <a:r>
              <a:rPr lang="en-US" b="1" cap="none" dirty="0" smtClean="0"/>
              <a:t>INTERACTION IS THE DEFAULT</a:t>
            </a:r>
            <a:endParaRPr lang="en-US" b="1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205771" y="263604"/>
            <a:ext cx="1242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5.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51" y="1630679"/>
            <a:ext cx="8816309" cy="50444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5560"/>
            <a:ext cx="2235577" cy="2207640"/>
          </a:xfrm>
          <a:prstGeom prst="rect">
            <a:avLst/>
          </a:prstGeom>
          <a:noFill/>
          <a:ln w="139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222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55847"/>
            <a:ext cx="7314460" cy="1054394"/>
          </a:xfrm>
        </p:spPr>
        <p:txBody>
          <a:bodyPr/>
          <a:lstStyle/>
          <a:p>
            <a:pPr algn="l"/>
            <a:r>
              <a:rPr lang="en-US" b="1" cap="none" dirty="0" smtClean="0"/>
              <a:t>PARTICIPANTS ARE </a:t>
            </a:r>
            <a:br>
              <a:rPr lang="en-US" b="1" cap="none" dirty="0" smtClean="0"/>
            </a:br>
            <a:r>
              <a:rPr lang="en-US" b="1" cap="none" dirty="0" smtClean="0"/>
              <a:t>PRE-SELECTED BASED ON PROFILE</a:t>
            </a:r>
            <a:endParaRPr lang="en-US" b="1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157948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sym typeface="Wingdings"/>
              </a:rPr>
              <a:t>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Field-based staff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sym typeface="Wingdings"/>
              </a:rPr>
              <a:t>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Sector Expertise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sym typeface="Wingdings"/>
              </a:rPr>
              <a:t>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Years at the Org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sym typeface="Wingdings"/>
              </a:rPr>
              <a:t>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Diversity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71" y="263604"/>
            <a:ext cx="1242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4.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414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55847"/>
            <a:ext cx="7314460" cy="1054394"/>
          </a:xfrm>
        </p:spPr>
        <p:txBody>
          <a:bodyPr/>
          <a:lstStyle/>
          <a:p>
            <a:pPr algn="l"/>
            <a:r>
              <a:rPr lang="en-US" b="1" dirty="0" smtClean="0"/>
              <a:t>GROUPS ARE SMALL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771" y="263604"/>
            <a:ext cx="1242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3.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630681"/>
            <a:ext cx="8829628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402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55847"/>
            <a:ext cx="7314460" cy="1054394"/>
          </a:xfrm>
        </p:spPr>
        <p:txBody>
          <a:bodyPr/>
          <a:lstStyle/>
          <a:p>
            <a:pPr algn="l"/>
            <a:r>
              <a:rPr lang="en-US" b="1" dirty="0" smtClean="0"/>
              <a:t>KNOWLEDGE IS ‘BITE SIZED’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40"/>
          <a:stretch/>
        </p:blipFill>
        <p:spPr bwMode="auto">
          <a:xfrm>
            <a:off x="160051" y="1645919"/>
            <a:ext cx="8831549" cy="499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71" y="263604"/>
            <a:ext cx="1242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2.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730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55847"/>
            <a:ext cx="7314460" cy="1054394"/>
          </a:xfrm>
        </p:spPr>
        <p:txBody>
          <a:bodyPr/>
          <a:lstStyle/>
          <a:p>
            <a:pPr algn="l"/>
            <a:r>
              <a:rPr lang="en-US" b="1" dirty="0" smtClean="0"/>
              <a:t>The experience is fun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771" y="263604"/>
            <a:ext cx="1242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1.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51" y="1630680"/>
            <a:ext cx="8831549" cy="5059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337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6553200" cy="6553200"/>
          </a:xfrm>
        </p:spPr>
        <p:txBody>
          <a:bodyPr/>
          <a:lstStyle/>
          <a:p>
            <a:r>
              <a:rPr lang="en-US" sz="6600" b="1" dirty="0" smtClean="0"/>
              <a:t>DID IT WORK?</a:t>
            </a:r>
            <a:br>
              <a:rPr lang="en-US" sz="6600" b="1" dirty="0" smtClean="0"/>
            </a:br>
            <a:endParaRPr lang="en-US" sz="66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010400" y="152400"/>
            <a:ext cx="1981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sz="20000" dirty="0"/>
          </a:p>
        </p:txBody>
      </p:sp>
      <p:sp>
        <p:nvSpPr>
          <p:cNvPr id="5" name="TextBox 4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23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6553200" cy="6553200"/>
          </a:xfrm>
        </p:spPr>
        <p:txBody>
          <a:bodyPr/>
          <a:lstStyle/>
          <a:p>
            <a:r>
              <a:rPr lang="en-US" sz="9600" b="1" dirty="0" smtClean="0"/>
              <a:t>WARNING!</a:t>
            </a:r>
            <a:r>
              <a:rPr lang="en-US" sz="10000" b="1" dirty="0" smtClean="0"/>
              <a:t/>
            </a:r>
            <a:br>
              <a:rPr lang="en-US" sz="10000" b="1" dirty="0" smtClean="0"/>
            </a:br>
            <a:r>
              <a:rPr lang="en-US" sz="3600" dirty="0" smtClean="0"/>
              <a:t>THIS PRESENTATION MAY CONTAIN powerpoint slides.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LEARN AT YOUR OWN RISK. </a:t>
            </a:r>
            <a:endParaRPr lang="en-US" sz="36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010400" y="152400"/>
            <a:ext cx="1981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0" dirty="0" smtClean="0"/>
              <a:t>;)</a:t>
            </a:r>
            <a:endParaRPr lang="en-US" sz="20000" dirty="0"/>
          </a:p>
        </p:txBody>
      </p:sp>
      <p:sp>
        <p:nvSpPr>
          <p:cNvPr id="2" name="TextBox 1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521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174480" cy="685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388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cap="none" dirty="0" smtClean="0"/>
              <a:t/>
            </a:r>
            <a:br>
              <a:rPr lang="en-US" sz="2800" b="1" cap="none" dirty="0" smtClean="0"/>
            </a:br>
            <a:r>
              <a:rPr lang="en-US" sz="2800" b="1" cap="none" dirty="0" smtClean="0"/>
              <a:t>EVIDENCE:</a:t>
            </a:r>
            <a:br>
              <a:rPr lang="en-US" sz="2800" b="1" cap="none" dirty="0" smtClean="0"/>
            </a:br>
            <a:r>
              <a:rPr lang="en-US" sz="2800" b="1" cap="none" dirty="0" smtClean="0"/>
              <a:t>[SOME] FORMATS HAVE SPREAD </a:t>
            </a:r>
            <a:br>
              <a:rPr lang="en-US" sz="2800" b="1" cap="none" dirty="0" smtClean="0"/>
            </a:br>
            <a:endParaRPr lang="en-US" sz="2800" b="1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99" y="2971800"/>
            <a:ext cx="4191001" cy="23978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319" y="2057400"/>
            <a:ext cx="2786881" cy="3852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3199001"/>
            <a:ext cx="657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</a:rPr>
              <a:t>&amp;</a:t>
            </a:r>
            <a:endParaRPr lang="en-US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074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cap="none" dirty="0" smtClean="0"/>
              <a:t/>
            </a:r>
            <a:br>
              <a:rPr lang="en-US" sz="2800" b="1" cap="none" dirty="0" smtClean="0"/>
            </a:br>
            <a:r>
              <a:rPr lang="en-US" sz="2800" b="1" cap="none" dirty="0" smtClean="0"/>
              <a:t>EVIDENCE:</a:t>
            </a:r>
            <a:br>
              <a:rPr lang="en-US" sz="2800" b="1" cap="none" dirty="0" smtClean="0"/>
            </a:br>
            <a:r>
              <a:rPr lang="en-US" sz="2800" b="1" cap="none" dirty="0" smtClean="0"/>
              <a:t>FEEDBACK IS POSITIVE</a:t>
            </a:r>
            <a:br>
              <a:rPr lang="en-US" sz="2800" b="1" cap="none" dirty="0" smtClean="0"/>
            </a:br>
            <a:endParaRPr lang="en-US" sz="2800" b="1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758440"/>
            <a:ext cx="64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en-US" sz="15000" dirty="0" smtClean="0">
                <a:solidFill>
                  <a:schemeClr val="bg1"/>
                </a:solidFill>
                <a:latin typeface="Calibri" panose="020F0502020204030204" pitchFamily="34" charset="0"/>
                <a:sym typeface="Wingdings"/>
              </a:rPr>
              <a:t>  </a:t>
            </a:r>
            <a:endParaRPr lang="en-US" sz="1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0607" y="2392501"/>
            <a:ext cx="9625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dirty="0" smtClean="0">
                <a:solidFill>
                  <a:schemeClr val="tx2"/>
                </a:solidFill>
                <a:latin typeface="Agency FB" panose="020B0503020202020204" pitchFamily="34" charset="0"/>
              </a:rPr>
              <a:t>X</a:t>
            </a:r>
            <a:endParaRPr lang="en-US" sz="20000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2392501"/>
            <a:ext cx="9625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dirty="0" smtClean="0">
                <a:solidFill>
                  <a:schemeClr val="tx2"/>
                </a:solidFill>
                <a:latin typeface="Agency FB" panose="020B0503020202020204" pitchFamily="34" charset="0"/>
              </a:rPr>
              <a:t>X</a:t>
            </a:r>
            <a:endParaRPr lang="en-US" sz="20000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5962709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…enjoyed the overall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Forum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experience…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0" y="182287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…so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much "sticky" knowledge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shared…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486593" y="529834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…so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many memorable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events…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24600" y="4916269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…scaled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up as a more permanent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thing?…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73363" y="179614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…I like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various formats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used…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86600" y="3200400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…variety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and relevance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topics 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made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it very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exciting…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1980813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…opportunity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 "cross" our little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boundaries…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3840" y="5159097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…they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have never had such good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interaction…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38600" y="578828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…team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came back super charged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up…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72593" y="206933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…a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very upbeat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atmosphere…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484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19070"/>
            <a:ext cx="8915399" cy="491032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2850</a:t>
            </a:r>
            <a:r>
              <a:rPr lang="en-US" sz="2800" dirty="0" smtClean="0">
                <a:solidFill>
                  <a:schemeClr val="tx1"/>
                </a:solidFill>
              </a:rPr>
              <a:t> RESPONSES TO SESSION EVALUATIONS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652</a:t>
            </a:r>
            <a:r>
              <a:rPr lang="en-US" sz="2800" dirty="0" smtClean="0">
                <a:solidFill>
                  <a:schemeClr val="tx1"/>
                </a:solidFill>
              </a:rPr>
              <a:t> RESPONSES TO THE POST-FORUM EVALUATIONS</a:t>
            </a:r>
          </a:p>
          <a:p>
            <a:pPr marL="45720" indent="0" algn="ctr">
              <a:buNone/>
            </a:pPr>
            <a:endParaRPr lang="en-US" sz="900" b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As a result of Forum, participants said they: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71 </a:t>
            </a:r>
            <a:r>
              <a:rPr lang="en-US" sz="2400" b="1" dirty="0" smtClean="0">
                <a:solidFill>
                  <a:srgbClr val="0070C0"/>
                </a:solidFill>
              </a:rPr>
              <a:t>%: learned knowledge/skills directly </a:t>
            </a:r>
            <a:r>
              <a:rPr lang="en-US" sz="2400" b="1" dirty="0">
                <a:solidFill>
                  <a:srgbClr val="0070C0"/>
                </a:solidFill>
              </a:rPr>
              <a:t>applicable </a:t>
            </a:r>
            <a:r>
              <a:rPr lang="en-US" sz="2400" b="1" dirty="0" smtClean="0">
                <a:solidFill>
                  <a:srgbClr val="0070C0"/>
                </a:solidFill>
              </a:rPr>
              <a:t>to job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85 %: job </a:t>
            </a:r>
            <a:r>
              <a:rPr lang="en-US" sz="2400" dirty="0">
                <a:solidFill>
                  <a:schemeClr val="tx1"/>
                </a:solidFill>
              </a:rPr>
              <a:t>effectiveness will be </a:t>
            </a:r>
            <a:r>
              <a:rPr lang="en-US" sz="2400" dirty="0" smtClean="0">
                <a:solidFill>
                  <a:schemeClr val="tx1"/>
                </a:solidFill>
              </a:rPr>
              <a:t>improve as a </a:t>
            </a:r>
            <a:r>
              <a:rPr lang="en-US" sz="2400" dirty="0">
                <a:solidFill>
                  <a:schemeClr val="tx1"/>
                </a:solidFill>
              </a:rPr>
              <a:t>direct </a:t>
            </a:r>
            <a:r>
              <a:rPr lang="en-US" sz="2400" dirty="0" smtClean="0">
                <a:solidFill>
                  <a:schemeClr val="tx1"/>
                </a:solidFill>
              </a:rPr>
              <a:t>result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63 %: want </a:t>
            </a:r>
            <a:r>
              <a:rPr lang="en-US" sz="2400" b="1" dirty="0">
                <a:solidFill>
                  <a:srgbClr val="0070C0"/>
                </a:solidFill>
              </a:rPr>
              <a:t>to create </a:t>
            </a:r>
            <a:r>
              <a:rPr lang="en-US" sz="2400" b="1" dirty="0" smtClean="0">
                <a:solidFill>
                  <a:srgbClr val="0070C0"/>
                </a:solidFill>
              </a:rPr>
              <a:t>knowledge </a:t>
            </a:r>
            <a:r>
              <a:rPr lang="en-US" sz="2400" b="1" dirty="0">
                <a:solidFill>
                  <a:srgbClr val="0070C0"/>
                </a:solidFill>
              </a:rPr>
              <a:t>more now</a:t>
            </a:r>
          </a:p>
          <a:p>
            <a:r>
              <a:rPr lang="en-US" sz="2400" dirty="0">
                <a:solidFill>
                  <a:schemeClr val="tx1"/>
                </a:solidFill>
              </a:rPr>
              <a:t>69 </a:t>
            </a:r>
            <a:r>
              <a:rPr lang="en-US" sz="2400" dirty="0" smtClean="0">
                <a:solidFill>
                  <a:schemeClr val="tx1"/>
                </a:solidFill>
              </a:rPr>
              <a:t>%: to </a:t>
            </a:r>
            <a:r>
              <a:rPr lang="en-US" sz="2400" dirty="0">
                <a:solidFill>
                  <a:schemeClr val="tx1"/>
                </a:solidFill>
              </a:rPr>
              <a:t>share </a:t>
            </a:r>
            <a:r>
              <a:rPr lang="en-US" sz="2400" dirty="0" smtClean="0">
                <a:solidFill>
                  <a:schemeClr val="tx1"/>
                </a:solidFill>
              </a:rPr>
              <a:t>knowledge more now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69 </a:t>
            </a:r>
            <a:r>
              <a:rPr lang="en-US" sz="2400" b="1" dirty="0" smtClean="0">
                <a:solidFill>
                  <a:srgbClr val="0070C0"/>
                </a:solidFill>
              </a:rPr>
              <a:t>%: </a:t>
            </a:r>
            <a:r>
              <a:rPr lang="en-US" sz="2400" b="1" dirty="0">
                <a:solidFill>
                  <a:srgbClr val="0070C0"/>
                </a:solidFill>
              </a:rPr>
              <a:t>want to collaborate </a:t>
            </a:r>
            <a:r>
              <a:rPr lang="en-US" sz="2400" b="1" dirty="0" smtClean="0">
                <a:solidFill>
                  <a:srgbClr val="0070C0"/>
                </a:solidFill>
              </a:rPr>
              <a:t>more with </a:t>
            </a:r>
            <a:r>
              <a:rPr lang="en-US" sz="2400" b="1" dirty="0">
                <a:solidFill>
                  <a:srgbClr val="0070C0"/>
                </a:solidFill>
              </a:rPr>
              <a:t>others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95 </a:t>
            </a:r>
            <a:r>
              <a:rPr lang="en-US" sz="2400" dirty="0" smtClean="0">
                <a:solidFill>
                  <a:schemeClr val="tx1"/>
                </a:solidFill>
              </a:rPr>
              <a:t>%: will </a:t>
            </a:r>
            <a:r>
              <a:rPr lang="en-US" sz="2400" dirty="0">
                <a:solidFill>
                  <a:schemeClr val="tx1"/>
                </a:solidFill>
              </a:rPr>
              <a:t>apply some of </a:t>
            </a:r>
            <a:r>
              <a:rPr lang="en-US" sz="2400" dirty="0" smtClean="0">
                <a:solidFill>
                  <a:schemeClr val="tx1"/>
                </a:solidFill>
              </a:rPr>
              <a:t>knowledge/skills directly </a:t>
            </a:r>
            <a:r>
              <a:rPr lang="en-US" sz="2400" dirty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chemeClr val="tx1"/>
                </a:solidFill>
              </a:rPr>
              <a:t>work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cap="none" dirty="0" smtClean="0"/>
              <a:t>EVALUATIONS:</a:t>
            </a:r>
            <a:br>
              <a:rPr lang="en-US" sz="2800" b="1" cap="none" dirty="0" smtClean="0"/>
            </a:br>
            <a:r>
              <a:rPr lang="en-US" sz="2800" b="1" cap="none" dirty="0" smtClean="0"/>
              <a:t> WHAT DID PARTICIPANTS SAY?</a:t>
            </a:r>
            <a:endParaRPr lang="en-US" sz="2800" b="1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42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10478"/>
            <a:ext cx="8496300" cy="576263"/>
          </a:xfrm>
        </p:spPr>
        <p:txBody>
          <a:bodyPr/>
          <a:lstStyle/>
          <a:p>
            <a:r>
              <a:rPr lang="en-US" sz="3200" b="1" dirty="0" smtClean="0"/>
              <a:t>Did we beat the “forgetting curve”!</a:t>
            </a:r>
            <a:endParaRPr lang="en-US" sz="32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58365" y="2364512"/>
            <a:ext cx="0" cy="3581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2749065" y="4155212"/>
            <a:ext cx="0" cy="3581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7532" y="266931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100%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565" y="41287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50%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39744" y="2883856"/>
            <a:ext cx="3551068" cy="2636668"/>
          </a:xfrm>
          <a:custGeom>
            <a:avLst/>
            <a:gdLst>
              <a:gd name="connsiteX0" fmla="*/ 0 w 3551068"/>
              <a:gd name="connsiteY0" fmla="*/ 0 h 2636668"/>
              <a:gd name="connsiteX1" fmla="*/ 381739 w 3551068"/>
              <a:gd name="connsiteY1" fmla="*/ 1429305 h 2636668"/>
              <a:gd name="connsiteX2" fmla="*/ 816745 w 3551068"/>
              <a:gd name="connsiteY2" fmla="*/ 1784411 h 2636668"/>
              <a:gd name="connsiteX3" fmla="*/ 2521258 w 3551068"/>
              <a:gd name="connsiteY3" fmla="*/ 2254928 h 2636668"/>
              <a:gd name="connsiteX4" fmla="*/ 3551068 w 3551068"/>
              <a:gd name="connsiteY4" fmla="*/ 2636668 h 2636668"/>
              <a:gd name="connsiteX5" fmla="*/ 3551068 w 3551068"/>
              <a:gd name="connsiteY5" fmla="*/ 2636668 h 2636668"/>
              <a:gd name="connsiteX6" fmla="*/ 3551068 w 3551068"/>
              <a:gd name="connsiteY6" fmla="*/ 2636668 h 26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068" h="2636668">
                <a:moveTo>
                  <a:pt x="0" y="0"/>
                </a:moveTo>
                <a:cubicBezTo>
                  <a:pt x="122807" y="565951"/>
                  <a:pt x="245615" y="1131903"/>
                  <a:pt x="381739" y="1429305"/>
                </a:cubicBezTo>
                <a:cubicBezTo>
                  <a:pt x="517863" y="1726707"/>
                  <a:pt x="460159" y="1646807"/>
                  <a:pt x="816745" y="1784411"/>
                </a:cubicBezTo>
                <a:cubicBezTo>
                  <a:pt x="1173331" y="1922015"/>
                  <a:pt x="2065538" y="2112885"/>
                  <a:pt x="2521258" y="2254928"/>
                </a:cubicBezTo>
                <a:cubicBezTo>
                  <a:pt x="2976978" y="2396971"/>
                  <a:pt x="3551068" y="2636668"/>
                  <a:pt x="3551068" y="2636668"/>
                </a:cubicBezTo>
                <a:lnTo>
                  <a:pt x="3551068" y="2636668"/>
                </a:lnTo>
                <a:lnTo>
                  <a:pt x="3551068" y="263666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9744" y="3343444"/>
            <a:ext cx="833021" cy="468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First 20 minutes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6565" y="335511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58%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6944" y="4334044"/>
            <a:ext cx="833021" cy="468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First 60 minutes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9965" y="434571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44%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1930" y="4802912"/>
            <a:ext cx="833021" cy="468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First 24 hours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4951" y="48145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34%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25258" y="5477044"/>
            <a:ext cx="833021" cy="468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One Month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8279" y="548871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20%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540" y="6105503"/>
            <a:ext cx="44214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Donald Clark, Plan B, http://donaldclarkplanb.blogspot.com/search?q=Ebbinghaus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253984" y="1729299"/>
            <a:ext cx="4978649" cy="639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Although our memory is limited…</a:t>
            </a:r>
            <a:r>
              <a:rPr lang="en-US" sz="2400" b="1" dirty="0">
                <a:latin typeface="Calibri" panose="020F0502020204030204" pitchFamily="34" charset="0"/>
              </a:rPr>
              <a:t/>
            </a:r>
            <a:br>
              <a:rPr lang="en-US" sz="2400" b="1" dirty="0">
                <a:latin typeface="Calibri" panose="020F0502020204030204" pitchFamily="34" charset="0"/>
              </a:rPr>
            </a:br>
            <a:r>
              <a:rPr lang="en-US" sz="2400" i="1" dirty="0" smtClean="0">
                <a:latin typeface="Calibri" panose="020F0502020204030204" pitchFamily="34" charset="0"/>
              </a:rPr>
              <a:t>(% of what we remember)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1394" y="1970118"/>
            <a:ext cx="2788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Survey results: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“sticky” was the knowledge in the end 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0800000">
            <a:off x="5576345" y="3752490"/>
            <a:ext cx="1319134" cy="1632466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342808" y="5183912"/>
            <a:ext cx="1799885" cy="9920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027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54" y="424126"/>
            <a:ext cx="8862746" cy="576263"/>
          </a:xfrm>
        </p:spPr>
        <p:txBody>
          <a:bodyPr/>
          <a:lstStyle/>
          <a:p>
            <a:r>
              <a:rPr lang="en-US" b="1" dirty="0" smtClean="0"/>
              <a:t>After-event ratings (</a:t>
            </a:r>
            <a:r>
              <a:rPr lang="en-US" b="1" i="1" dirty="0" smtClean="0"/>
              <a:t>n=259</a:t>
            </a:r>
            <a:r>
              <a:rPr lang="en-US" b="1" dirty="0" smtClean="0"/>
              <a:t>):</a:t>
            </a:r>
            <a:br>
              <a:rPr lang="en-US" b="1" dirty="0" smtClean="0"/>
            </a:br>
            <a:r>
              <a:rPr lang="en-US" b="1" dirty="0"/>
              <a:t>4</a:t>
            </a:r>
            <a:r>
              <a:rPr lang="en-US" b="1" dirty="0" smtClean="0"/>
              <a:t> months later: Knowledge has “stuck”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012021"/>
              </p:ext>
            </p:extLst>
          </p:nvPr>
        </p:nvGraphicFramePr>
        <p:xfrm>
          <a:off x="3597639" y="2075481"/>
          <a:ext cx="3702571" cy="226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256" y="2075482"/>
            <a:ext cx="3316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% of new knowledge/skills gained</a:t>
            </a:r>
          </a:p>
          <a:p>
            <a:r>
              <a:rPr lang="en-US" dirty="0" smtClean="0"/>
              <a:t>do you estimate you will </a:t>
            </a:r>
            <a:br>
              <a:rPr lang="en-US" dirty="0" smtClean="0"/>
            </a:br>
            <a:r>
              <a:rPr lang="en-US" dirty="0" smtClean="0"/>
              <a:t>directly apply in your work?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254" y="4671383"/>
            <a:ext cx="331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Have you used or </a:t>
            </a:r>
          </a:p>
          <a:p>
            <a:r>
              <a:rPr lang="en-US" dirty="0" smtClean="0"/>
              <a:t>applied what you learned</a:t>
            </a:r>
          </a:p>
          <a:p>
            <a:r>
              <a:rPr lang="en-US" dirty="0" smtClean="0"/>
              <a:t>at Forum? 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096498"/>
              </p:ext>
            </p:extLst>
          </p:nvPr>
        </p:nvGraphicFramePr>
        <p:xfrm>
          <a:off x="3597639" y="4470419"/>
          <a:ext cx="3380282" cy="2110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Freeform 3"/>
          <p:cNvSpPr/>
          <p:nvPr/>
        </p:nvSpPr>
        <p:spPr>
          <a:xfrm>
            <a:off x="5215565" y="2483239"/>
            <a:ext cx="1101501" cy="890726"/>
          </a:xfrm>
          <a:custGeom>
            <a:avLst/>
            <a:gdLst>
              <a:gd name="connsiteX0" fmla="*/ 240855 w 1101501"/>
              <a:gd name="connsiteY0" fmla="*/ 1382 h 890726"/>
              <a:gd name="connsiteX1" fmla="*/ 16002 w 1101501"/>
              <a:gd name="connsiteY1" fmla="*/ 511048 h 890726"/>
              <a:gd name="connsiteX2" fmla="*/ 585628 w 1101501"/>
              <a:gd name="connsiteY2" fmla="*/ 885802 h 890726"/>
              <a:gd name="connsiteX3" fmla="*/ 1095294 w 1101501"/>
              <a:gd name="connsiteY3" fmla="*/ 675939 h 890726"/>
              <a:gd name="connsiteX4" fmla="*/ 240855 w 1101501"/>
              <a:gd name="connsiteY4" fmla="*/ 1382 h 89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01" h="890726">
                <a:moveTo>
                  <a:pt x="240855" y="1382"/>
                </a:moveTo>
                <a:cubicBezTo>
                  <a:pt x="60973" y="-26100"/>
                  <a:pt x="-41460" y="363645"/>
                  <a:pt x="16002" y="511048"/>
                </a:cubicBezTo>
                <a:cubicBezTo>
                  <a:pt x="73464" y="658451"/>
                  <a:pt x="405746" y="858320"/>
                  <a:pt x="585628" y="885802"/>
                </a:cubicBezTo>
                <a:cubicBezTo>
                  <a:pt x="765510" y="913284"/>
                  <a:pt x="1155254" y="823342"/>
                  <a:pt x="1095294" y="675939"/>
                </a:cubicBezTo>
                <a:cubicBezTo>
                  <a:pt x="1035334" y="528536"/>
                  <a:pt x="420737" y="28864"/>
                  <a:pt x="240855" y="1382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92815" y="4419600"/>
            <a:ext cx="1101501" cy="890726"/>
          </a:xfrm>
          <a:custGeom>
            <a:avLst/>
            <a:gdLst>
              <a:gd name="connsiteX0" fmla="*/ 240855 w 1101501"/>
              <a:gd name="connsiteY0" fmla="*/ 1382 h 890726"/>
              <a:gd name="connsiteX1" fmla="*/ 16002 w 1101501"/>
              <a:gd name="connsiteY1" fmla="*/ 511048 h 890726"/>
              <a:gd name="connsiteX2" fmla="*/ 585628 w 1101501"/>
              <a:gd name="connsiteY2" fmla="*/ 885802 h 890726"/>
              <a:gd name="connsiteX3" fmla="*/ 1095294 w 1101501"/>
              <a:gd name="connsiteY3" fmla="*/ 675939 h 890726"/>
              <a:gd name="connsiteX4" fmla="*/ 240855 w 1101501"/>
              <a:gd name="connsiteY4" fmla="*/ 1382 h 89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01" h="890726">
                <a:moveTo>
                  <a:pt x="240855" y="1382"/>
                </a:moveTo>
                <a:cubicBezTo>
                  <a:pt x="60973" y="-26100"/>
                  <a:pt x="-41460" y="363645"/>
                  <a:pt x="16002" y="511048"/>
                </a:cubicBezTo>
                <a:cubicBezTo>
                  <a:pt x="73464" y="658451"/>
                  <a:pt x="405746" y="858320"/>
                  <a:pt x="585628" y="885802"/>
                </a:cubicBezTo>
                <a:cubicBezTo>
                  <a:pt x="765510" y="913284"/>
                  <a:pt x="1155254" y="823342"/>
                  <a:pt x="1095294" y="675939"/>
                </a:cubicBezTo>
                <a:cubicBezTo>
                  <a:pt x="1035334" y="528536"/>
                  <a:pt x="420737" y="28864"/>
                  <a:pt x="240855" y="1382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160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6553200" cy="6553200"/>
          </a:xfrm>
        </p:spPr>
        <p:txBody>
          <a:bodyPr/>
          <a:lstStyle/>
          <a:p>
            <a:r>
              <a:rPr lang="en-US" sz="6600" dirty="0" smtClean="0"/>
              <a:t>THANK YOU!</a:t>
            </a:r>
            <a:br>
              <a:rPr lang="en-US" sz="6600" dirty="0" smtClean="0"/>
            </a:br>
            <a:r>
              <a:rPr lang="en-US" sz="6600" dirty="0" smtClean="0"/>
              <a:t>questions?</a:t>
            </a:r>
            <a:br>
              <a:rPr lang="en-US" sz="6600" dirty="0" smtClean="0"/>
            </a:br>
            <a:r>
              <a:rPr lang="en-US" sz="10000" dirty="0" smtClean="0"/>
              <a:t/>
            </a:r>
            <a:br>
              <a:rPr lang="en-US" sz="10000" dirty="0" smtClean="0"/>
            </a:br>
            <a:r>
              <a:rPr lang="en-US" sz="3200" b="1" dirty="0" smtClean="0"/>
              <a:t>MORE INFO?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ABOERSMA@WORLDBANK.ORG</a:t>
            </a:r>
            <a:endParaRPr lang="en-US" sz="32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010400" y="152400"/>
            <a:ext cx="1981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0" dirty="0" smtClean="0"/>
              <a:t>?</a:t>
            </a:r>
            <a:endParaRPr lang="en-US" sz="20000" dirty="0"/>
          </a:p>
        </p:txBody>
      </p:sp>
      <p:sp>
        <p:nvSpPr>
          <p:cNvPr id="5" name="TextBox 4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83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>
            <a:outerShdw blurRad="127000" dist="1269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b</a:t>
            </a:r>
            <a:r>
              <a:rPr lang="en-US" sz="800" dirty="0" smtClean="0">
                <a:solidFill>
                  <a:schemeClr val="bg1"/>
                </a:solidFill>
              </a:rPr>
              <a:t>y Arno </a:t>
            </a:r>
            <a:r>
              <a:rPr lang="en-US" sz="800" dirty="0" err="1" smtClean="0">
                <a:solidFill>
                  <a:schemeClr val="bg1"/>
                </a:solidFill>
              </a:rPr>
              <a:t>Boersma</a:t>
            </a:r>
            <a:r>
              <a:rPr lang="en-US" sz="800" dirty="0" smtClean="0">
                <a:solidFill>
                  <a:schemeClr val="bg1"/>
                </a:solidFill>
              </a:rPr>
              <a:t> for the KMTF – 9/10/15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6553200" cy="6553200"/>
          </a:xfrm>
        </p:spPr>
        <p:txBody>
          <a:bodyPr/>
          <a:lstStyle/>
          <a:p>
            <a:r>
              <a:rPr lang="en-US" sz="6600" b="1" dirty="0" smtClean="0"/>
              <a:t>A funny thing happened on the way to “the Forum”…</a:t>
            </a:r>
            <a:br>
              <a:rPr lang="en-US" sz="6600" b="1" dirty="0" smtClean="0"/>
            </a:br>
            <a:endParaRPr lang="en-US" sz="66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010400" y="152400"/>
            <a:ext cx="1981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sz="20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010400" y="1553028"/>
            <a:ext cx="1981200" cy="4085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2000" kern="1200" spc="15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400" kern="1200" spc="1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bg1"/>
                </a:solidFill>
              </a:rPr>
              <a:t>A learning &amp; knowledge-sharing event for WBG staff working on agriculture, energy and extractives, environment, ICT, transport,  urban, social, rural and DRM, and water.</a:t>
            </a: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Feb.24-28, 2014 Washington, DC</a:t>
            </a: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403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WE AIMED TO ADDRESS</a:t>
            </a:r>
            <a:br>
              <a:rPr lang="en-US" b="1" dirty="0" smtClean="0"/>
            </a:br>
            <a:r>
              <a:rPr lang="en-US" b="1" dirty="0" smtClean="0"/>
              <a:t> “THE FORGETTING CURVE’</a:t>
            </a:r>
            <a:endParaRPr lang="en-US" b="1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324600" cy="487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4"/>
          <p:cNvSpPr txBox="1">
            <a:spLocks/>
          </p:cNvSpPr>
          <p:nvPr/>
        </p:nvSpPr>
        <p:spPr>
          <a:xfrm>
            <a:off x="1600200" y="1752600"/>
            <a:ext cx="4040188" cy="63976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Our memory is limited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3023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70" y="1647825"/>
            <a:ext cx="2428231" cy="161882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12" y="5047212"/>
            <a:ext cx="2405655" cy="161484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cap="none" dirty="0" smtClean="0"/>
              <a:t/>
            </a:r>
            <a:br>
              <a:rPr lang="en-US" sz="2800" b="1" cap="none" dirty="0" smtClean="0"/>
            </a:br>
            <a:r>
              <a:rPr lang="en-US" sz="2800" b="1" cap="none" dirty="0" smtClean="0"/>
              <a:t>FORMATS TO “MAKE KNOWLEDGE STICK”</a:t>
            </a:r>
            <a:r>
              <a:rPr lang="en-US" sz="2800" b="1" cap="none" dirty="0"/>
              <a:t/>
            </a:r>
            <a:br>
              <a:rPr lang="en-US" sz="2800" b="1" cap="none" dirty="0"/>
            </a:br>
            <a:r>
              <a:rPr lang="en-US" sz="2800" b="1" cap="none" dirty="0" smtClean="0"/>
              <a:t>HAD A FEW THINGS IN COMMON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4191000"/>
            <a:ext cx="4038600" cy="2319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80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975" y="3344892"/>
            <a:ext cx="2407698" cy="1605132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757" y="1667190"/>
            <a:ext cx="2407698" cy="1605132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817" y="5047212"/>
            <a:ext cx="2422269" cy="1614845"/>
          </a:xfrm>
          <a:prstGeom prst="rect">
            <a:avLst/>
          </a:prstGeom>
        </p:spPr>
      </p:pic>
      <p:pic>
        <p:nvPicPr>
          <p:cNvPr id="13" name="Content Placeholder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387" y="3344892"/>
            <a:ext cx="2407698" cy="16051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2151995"/>
            <a:ext cx="358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Collaborative, Bite-Sized, Practical, Staff2Staff, Small Groups, Bottom-up, Long-term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One-way lectures, Death by PowerPoint, Managers unloading, Large Plenaries, Panel Talks, One-off moment </a:t>
            </a:r>
          </a:p>
          <a:p>
            <a:pPr algn="ctr"/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2708464"/>
            <a:ext cx="1828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 smtClean="0">
                <a:solidFill>
                  <a:srgbClr val="C00000"/>
                </a:solidFill>
                <a:sym typeface="Symbol"/>
              </a:rPr>
              <a:t>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1638161"/>
            <a:ext cx="3795486" cy="3648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The Forum was…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66914" y="4419600"/>
            <a:ext cx="3795486" cy="3648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The Forum was NOT: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798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-1752600" y="1905000"/>
            <a:ext cx="4038600" cy="4407408"/>
          </a:xfrm>
        </p:spPr>
        <p:txBody>
          <a:bodyPr>
            <a:noAutofit/>
          </a:bodyPr>
          <a:lstStyle/>
          <a:p>
            <a:pPr marL="45720" indent="0" algn="r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b="1" dirty="0" smtClean="0"/>
              <a:t>5</a:t>
            </a:r>
          </a:p>
          <a:p>
            <a:pPr marL="45720" indent="0" algn="r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b="1" dirty="0" smtClean="0"/>
              <a:t>10</a:t>
            </a:r>
          </a:p>
          <a:p>
            <a:pPr marL="45720" indent="0" algn="r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b="1" dirty="0" smtClean="0"/>
              <a:t>10</a:t>
            </a:r>
          </a:p>
          <a:p>
            <a:pPr marL="45720" indent="0" algn="r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b="1" dirty="0" smtClean="0"/>
              <a:t>100+</a:t>
            </a:r>
          </a:p>
          <a:p>
            <a:pPr marL="45720" indent="0" algn="r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b="1" dirty="0" smtClean="0"/>
              <a:t>150+</a:t>
            </a:r>
          </a:p>
          <a:p>
            <a:pPr marL="45720" indent="0" algn="r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b="1" dirty="0" smtClean="0"/>
              <a:t>250+</a:t>
            </a:r>
          </a:p>
          <a:p>
            <a:pPr marL="45720" indent="0" algn="r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b="1" dirty="0" smtClean="0"/>
              <a:t>400+</a:t>
            </a:r>
          </a:p>
          <a:p>
            <a:pPr marL="45720" indent="0" algn="r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b="1" dirty="0" smtClean="0"/>
              <a:t>1500+</a:t>
            </a:r>
          </a:p>
          <a:p>
            <a:pPr marL="45720" indent="0" algn="r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b="1" dirty="0" smtClean="0"/>
              <a:t>2850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90800" y="1905000"/>
            <a:ext cx="5791200" cy="4785360"/>
          </a:xfrm>
        </p:spPr>
        <p:txBody>
          <a:bodyPr>
            <a:noAutofit/>
          </a:bodyPr>
          <a:lstStyle/>
          <a:p>
            <a:pPr marL="45720" indent="0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Days</a:t>
            </a:r>
          </a:p>
          <a:p>
            <a:pPr marL="45720" indent="0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Topical ‘Streams’</a:t>
            </a:r>
          </a:p>
          <a:p>
            <a:pPr marL="45720" indent="0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Learning Formats</a:t>
            </a:r>
          </a:p>
          <a:p>
            <a:pPr marL="45720" indent="0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Facilitators</a:t>
            </a:r>
          </a:p>
          <a:p>
            <a:pPr marL="45720" indent="0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Volunteers</a:t>
            </a:r>
          </a:p>
          <a:p>
            <a:pPr marL="45720" indent="0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Events</a:t>
            </a:r>
          </a:p>
          <a:p>
            <a:pPr marL="45720" indent="0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Speakers</a:t>
            </a:r>
          </a:p>
          <a:p>
            <a:pPr marL="45720" indent="0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Participants </a:t>
            </a:r>
            <a:r>
              <a:rPr lang="en-US" sz="3200" i="1" dirty="0" smtClean="0">
                <a:solidFill>
                  <a:schemeClr val="tx1"/>
                </a:solidFill>
              </a:rPr>
              <a:t>(40% Field staff)</a:t>
            </a:r>
          </a:p>
          <a:p>
            <a:pPr marL="45720" indent="0">
              <a:spcBef>
                <a:spcPts val="26"/>
              </a:spcBef>
              <a:spcAft>
                <a:spcPts val="26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Evaluations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cap="none" dirty="0" smtClean="0"/>
              <a:t>THE FORUM IN NUMBERS</a:t>
            </a:r>
            <a:endParaRPr lang="en-US" sz="2800" b="1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310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02280"/>
            <a:ext cx="6324600" cy="1645920"/>
          </a:xfrm>
        </p:spPr>
        <p:txBody>
          <a:bodyPr/>
          <a:lstStyle/>
          <a:p>
            <a:pPr algn="ctr"/>
            <a:r>
              <a:rPr lang="en-US" sz="9600" b="1" dirty="0" smtClean="0"/>
              <a:t>TOP 10</a:t>
            </a:r>
            <a:br>
              <a:rPr lang="en-US" sz="9600" b="1" dirty="0" smtClean="0"/>
            </a:br>
            <a:r>
              <a:rPr lang="en-US" sz="4800" dirty="0" smtClean="0"/>
              <a:t>YOU KNOW A FORUM IS ‘STICKY’ WHEN…</a:t>
            </a:r>
            <a:r>
              <a:rPr lang="en-US" sz="4800" b="1" u="sng" dirty="0" smtClean="0"/>
              <a:t/>
            </a:r>
            <a:br>
              <a:rPr lang="en-US" sz="4800" b="1" u="sng" dirty="0" smtClean="0"/>
            </a:br>
            <a:r>
              <a:rPr lang="en-US" sz="10000" b="1" dirty="0" smtClean="0"/>
              <a:t> </a:t>
            </a:r>
            <a:endParaRPr lang="en-US" sz="40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010400" y="152400"/>
            <a:ext cx="1981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0" dirty="0" smtClean="0"/>
              <a:t>!</a:t>
            </a:r>
            <a:endParaRPr lang="en-US" sz="20000" dirty="0"/>
          </a:p>
        </p:txBody>
      </p:sp>
      <p:sp>
        <p:nvSpPr>
          <p:cNvPr id="5" name="TextBox 4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094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498" y="393406"/>
            <a:ext cx="7272761" cy="1054394"/>
          </a:xfrm>
        </p:spPr>
        <p:txBody>
          <a:bodyPr/>
          <a:lstStyle/>
          <a:p>
            <a:r>
              <a:rPr lang="en-US" sz="3200" b="1" dirty="0" smtClean="0"/>
              <a:t>DESIGN IS LEARNER-CENTERED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904999" y="1640114"/>
            <a:ext cx="6803571" cy="4592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0" y="1640114"/>
            <a:ext cx="6826770" cy="45928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5400000">
            <a:off x="-781568" y="3911182"/>
            <a:ext cx="5003800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Relational knowledge    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9990" y="6182249"/>
            <a:ext cx="6811780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Contextual Knowledge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2165866"/>
            <a:ext cx="1219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Wikithon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5066" y="2535198"/>
            <a:ext cx="22816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Up Close &amp; Personal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4386" y="3105483"/>
            <a:ext cx="22816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Meet the Managers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3649068"/>
            <a:ext cx="1600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Project Expo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7116" y="3615978"/>
            <a:ext cx="17394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Master Classes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3443" y="4207876"/>
            <a:ext cx="195215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TTL Trade Secrets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7296" y="4689210"/>
            <a:ext cx="17394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Project Clinics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77296" y="5162480"/>
            <a:ext cx="17394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Experts on Call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7296" y="5635750"/>
            <a:ext cx="17394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Genius Bar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2200" y="5058542"/>
            <a:ext cx="17394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Hard Talks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-1665880" y="3534594"/>
            <a:ext cx="498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>
                    <a:lumMod val="50000"/>
                  </a:schemeClr>
                </a:solidFill>
              </a:rPr>
              <a:t>10 formats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63604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10.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6161" y="6674370"/>
            <a:ext cx="2044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</a:t>
            </a:r>
            <a:r>
              <a:rPr lang="en-US" sz="800" dirty="0" smtClean="0"/>
              <a:t>y Arno </a:t>
            </a:r>
            <a:r>
              <a:rPr lang="en-US" sz="800" dirty="0" err="1" smtClean="0"/>
              <a:t>Boersma</a:t>
            </a:r>
            <a:r>
              <a:rPr lang="en-US" sz="800" dirty="0" smtClean="0"/>
              <a:t> for the KMTF – 9/10/15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04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5847</TotalTime>
  <Words>736</Words>
  <Application>Microsoft Office PowerPoint</Application>
  <PresentationFormat>On-screen Show (4:3)</PresentationFormat>
  <Paragraphs>192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Grid</vt:lpstr>
      <vt:lpstr>“"A Huge Case  of and for  Learner-centric  Design" How a combination of 10 learning formats,  all designed with the learner in mind,  turned a large-scale, multi-stakeholder event  into a success based on knowledge shared and absorbed.   arno boersma for the KM task force Sept 10, 2015 </vt:lpstr>
      <vt:lpstr>WARNING! THIS PRESENTATION MAY CONTAIN powerpoint slides.   LEARN AT YOUR OWN RISK. </vt:lpstr>
      <vt:lpstr>PowerPoint Presentation</vt:lpstr>
      <vt:lpstr>A funny thing happened on the way to “the Forum”… </vt:lpstr>
      <vt:lpstr>WE AIMED TO ADDRESS  “THE FORGETTING CURVE’</vt:lpstr>
      <vt:lpstr> FORMATS TO “MAKE KNOWLEDGE STICK” HAD A FEW THINGS IN COMMON </vt:lpstr>
      <vt:lpstr>THE FORUM IN NUMBERS</vt:lpstr>
      <vt:lpstr>TOP 10 YOU KNOW A FORUM IS ‘STICKY’ WHEN…  </vt:lpstr>
      <vt:lpstr>DESIGN IS LEARNER-CENTERED</vt:lpstr>
      <vt:lpstr> ORG. SILOS ARE BROKEN    </vt:lpstr>
      <vt:lpstr> COMMUNICATION:  APPEALING, RELEVANT, CONSISTENT  </vt:lpstr>
      <vt:lpstr>TOPICS ARE SOURCED BOTTOM-UP</vt:lpstr>
      <vt:lpstr> ‘PERFORMERS’ ARE TRAINED </vt:lpstr>
      <vt:lpstr>INTERACTION IS THE DEFAULT</vt:lpstr>
      <vt:lpstr>PARTICIPANTS ARE  PRE-SELECTED BASED ON PROFILE</vt:lpstr>
      <vt:lpstr>GROUPS ARE SMALL</vt:lpstr>
      <vt:lpstr>KNOWLEDGE IS ‘BITE SIZED’</vt:lpstr>
      <vt:lpstr>The experience is fun</vt:lpstr>
      <vt:lpstr>DID IT WORK? </vt:lpstr>
      <vt:lpstr>PowerPoint Presentation</vt:lpstr>
      <vt:lpstr> EVIDENCE: [SOME] FORMATS HAVE SPREAD  </vt:lpstr>
      <vt:lpstr> EVIDENCE: FEEDBACK IS POSITIVE </vt:lpstr>
      <vt:lpstr>EVALUATIONS:  WHAT DID PARTICIPANTS SAY?</vt:lpstr>
      <vt:lpstr>Did we beat the “forgetting curve”!</vt:lpstr>
      <vt:lpstr>After-event ratings (n=259): 4 months later: Knowledge has “stuck”</vt:lpstr>
      <vt:lpstr>THANK YOU! questions?  MORE INFO?  ABOERSMA@WORLDBANK.ORG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Iturralde MacDicken</dc:creator>
  <cp:lastModifiedBy>Adrienne Todela</cp:lastModifiedBy>
  <cp:revision>153</cp:revision>
  <cp:lastPrinted>2014-03-31T16:48:34Z</cp:lastPrinted>
  <dcterms:created xsi:type="dcterms:W3CDTF">2014-03-20T13:59:09Z</dcterms:created>
  <dcterms:modified xsi:type="dcterms:W3CDTF">2015-09-09T18:26:20Z</dcterms:modified>
</cp:coreProperties>
</file>